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533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E6E2-E96D-4083-8336-3F6585DA12EE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6006-B36D-453E-91D1-20675AD3F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84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E6E2-E96D-4083-8336-3F6585DA12EE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6006-B36D-453E-91D1-20675AD3F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60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E6E2-E96D-4083-8336-3F6585DA12EE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6006-B36D-453E-91D1-20675AD3F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46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E6E2-E96D-4083-8336-3F6585DA12EE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6006-B36D-453E-91D1-20675AD3F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6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E6E2-E96D-4083-8336-3F6585DA12EE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6006-B36D-453E-91D1-20675AD3F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72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E6E2-E96D-4083-8336-3F6585DA12EE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6006-B36D-453E-91D1-20675AD3F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15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E6E2-E96D-4083-8336-3F6585DA12EE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6006-B36D-453E-91D1-20675AD3F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022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E6E2-E96D-4083-8336-3F6585DA12EE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6006-B36D-453E-91D1-20675AD3F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76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E6E2-E96D-4083-8336-3F6585DA12EE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6006-B36D-453E-91D1-20675AD3F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833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E6E2-E96D-4083-8336-3F6585DA12EE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6006-B36D-453E-91D1-20675AD3F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06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BE6E2-E96D-4083-8336-3F6585DA12EE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86006-B36D-453E-91D1-20675AD3F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466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BE6E2-E96D-4083-8336-3F6585DA12EE}" type="datetimeFigureOut">
              <a:rPr lang="en-GB" smtClean="0"/>
              <a:t>09/02/2018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86006-B36D-453E-91D1-20675AD3F4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794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gif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54160" y="4702635"/>
            <a:ext cx="2555151" cy="1182087"/>
          </a:xfrm>
          <a:prstGeom prst="rect">
            <a:avLst/>
          </a:prstGeom>
        </p:spPr>
      </p:pic>
      <p:sp>
        <p:nvSpPr>
          <p:cNvPr id="10" name="Round Diagonal Corner Rectangle 9"/>
          <p:cNvSpPr/>
          <p:nvPr/>
        </p:nvSpPr>
        <p:spPr>
          <a:xfrm>
            <a:off x="91440" y="63483"/>
            <a:ext cx="12015215" cy="6718317"/>
          </a:xfrm>
          <a:prstGeom prst="round2DiagRect">
            <a:avLst>
              <a:gd name="adj1" fmla="val 7934"/>
              <a:gd name="adj2" fmla="val 0"/>
            </a:avLst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5071621" y="154191"/>
            <a:ext cx="7035034" cy="710513"/>
          </a:xfrm>
          <a:prstGeom prst="rect">
            <a:avLst/>
          </a:prstGeom>
          <a:gradFill flip="none" rotWithShape="1">
            <a:gsLst>
              <a:gs pos="11000">
                <a:schemeClr val="bg1"/>
              </a:gs>
              <a:gs pos="39000">
                <a:srgbClr val="7AAEDD"/>
              </a:gs>
              <a:gs pos="32000">
                <a:srgbClr val="90BCE3"/>
              </a:gs>
              <a:gs pos="2500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0" rIns="43200" rtlCol="0" anchor="ctr"/>
          <a:lstStyle/>
          <a:p>
            <a:pPr marL="2149475"/>
            <a:r>
              <a:rPr lang="en-GB" sz="2000" b="1" dirty="0" smtClean="0"/>
              <a:t>La </a:t>
            </a:r>
            <a:r>
              <a:rPr lang="en-GB" sz="2000" b="1" dirty="0" err="1" smtClean="0"/>
              <a:t>télédétection</a:t>
            </a:r>
            <a:r>
              <a:rPr lang="en-GB" sz="2000" b="1" dirty="0" smtClean="0"/>
              <a:t> pour </a:t>
            </a:r>
            <a:r>
              <a:rPr lang="en-GB" sz="2000" b="1" dirty="0" err="1" smtClean="0"/>
              <a:t>l’étude</a:t>
            </a:r>
            <a:r>
              <a:rPr lang="en-GB" sz="2000" b="1" dirty="0" smtClean="0"/>
              <a:t> de la malaria </a:t>
            </a:r>
            <a:r>
              <a:rPr lang="en-GB" sz="2000" b="1" dirty="0" err="1" smtClean="0"/>
              <a:t>urbaine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en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Afrique</a:t>
            </a:r>
            <a:r>
              <a:rPr lang="en-GB" sz="2000" b="1" dirty="0" smtClean="0"/>
              <a:t> sub-</a:t>
            </a:r>
            <a:r>
              <a:rPr lang="en-GB" sz="2000" b="1" dirty="0" err="1" smtClean="0"/>
              <a:t>saharienne</a:t>
            </a:r>
            <a:endParaRPr lang="en-GB" sz="2000" b="1" dirty="0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5440941" y="118433"/>
            <a:ext cx="1352419" cy="696881"/>
            <a:chOff x="35496" y="30440"/>
            <a:chExt cx="1907704" cy="983009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496" y="116632"/>
              <a:ext cx="784077" cy="54987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9248" y="30440"/>
              <a:ext cx="1143952" cy="983009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996" y="5892684"/>
            <a:ext cx="594958" cy="52996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472" y="5956752"/>
            <a:ext cx="782367" cy="78236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E10FB4A-BCF5-426B-BC14-38469ECDE59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6" t="3987" r="16164" b="2980"/>
          <a:stretch/>
        </p:blipFill>
        <p:spPr>
          <a:xfrm>
            <a:off x="256310" y="275706"/>
            <a:ext cx="2084898" cy="2088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3FAA95F-6578-471F-8AAC-F06A9B253B9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1" t="17256" r="10384" b="16558"/>
          <a:stretch/>
        </p:blipFill>
        <p:spPr>
          <a:xfrm>
            <a:off x="256310" y="2435993"/>
            <a:ext cx="2089017" cy="2088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6310" y="4611645"/>
            <a:ext cx="2085796" cy="2088000"/>
          </a:xfrm>
          <a:prstGeom prst="rect">
            <a:avLst/>
          </a:prstGeom>
          <a:noFill/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48978" y="5058824"/>
            <a:ext cx="2194395" cy="162545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9576" y="5058826"/>
            <a:ext cx="2193187" cy="162545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68966" y="5058826"/>
            <a:ext cx="2145550" cy="16254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6310" y="2086707"/>
            <a:ext cx="184295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36000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Zones </a:t>
            </a:r>
            <a:r>
              <a:rPr lang="en-GB" sz="1200" dirty="0" err="1" smtClean="0">
                <a:solidFill>
                  <a:schemeClr val="bg1"/>
                </a:solidFill>
              </a:rPr>
              <a:t>Climatiques</a:t>
            </a:r>
            <a:r>
              <a:rPr lang="en-GB" sz="1200" dirty="0" smtClean="0">
                <a:solidFill>
                  <a:schemeClr val="bg1"/>
                </a:solidFill>
              </a:rPr>
              <a:t> Locales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6310" y="4246994"/>
            <a:ext cx="184295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36000" rtlCol="0">
            <a:spAutoFit/>
          </a:bodyPr>
          <a:lstStyle/>
          <a:p>
            <a:r>
              <a:rPr lang="en-GB" sz="1200" dirty="0" err="1" smtClean="0">
                <a:solidFill>
                  <a:schemeClr val="bg1"/>
                </a:solidFill>
              </a:rPr>
              <a:t>Température</a:t>
            </a:r>
            <a:r>
              <a:rPr lang="en-GB" sz="1200" dirty="0" smtClean="0">
                <a:solidFill>
                  <a:schemeClr val="bg1"/>
                </a:solidFill>
              </a:rPr>
              <a:t> de surface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56310" y="6422646"/>
            <a:ext cx="184295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36000" rtlCol="0">
            <a:spAutoFit/>
          </a:bodyPr>
          <a:lstStyle/>
          <a:p>
            <a:r>
              <a:rPr lang="en-GB" sz="1200" dirty="0" err="1" smtClean="0">
                <a:solidFill>
                  <a:schemeClr val="bg1"/>
                </a:solidFill>
              </a:rPr>
              <a:t>Précipitations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48977" y="6407280"/>
            <a:ext cx="1960361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36000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Image à </a:t>
            </a:r>
            <a:r>
              <a:rPr lang="en-GB" sz="1200" dirty="0" err="1" smtClean="0">
                <a:solidFill>
                  <a:schemeClr val="bg1"/>
                </a:solidFill>
              </a:rPr>
              <a:t>très</a:t>
            </a:r>
            <a:r>
              <a:rPr lang="en-GB" sz="1200" dirty="0" smtClean="0">
                <a:solidFill>
                  <a:schemeClr val="bg1"/>
                </a:solidFill>
              </a:rPr>
              <a:t> haute </a:t>
            </a:r>
            <a:r>
              <a:rPr lang="en-GB" sz="1200" dirty="0" err="1" smtClean="0">
                <a:solidFill>
                  <a:schemeClr val="bg1"/>
                </a:solidFill>
              </a:rPr>
              <a:t>résolution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59576" y="6407280"/>
            <a:ext cx="184295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36000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Hauteur du </a:t>
            </a:r>
            <a:r>
              <a:rPr lang="en-GB" sz="1200" dirty="0" err="1" smtClean="0">
                <a:solidFill>
                  <a:schemeClr val="bg1"/>
                </a:solidFill>
              </a:rPr>
              <a:t>bâti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068966" y="6407280"/>
            <a:ext cx="1842950" cy="27699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36000" rtlCol="0">
            <a:spAutoFit/>
          </a:bodyPr>
          <a:lstStyle/>
          <a:p>
            <a:r>
              <a:rPr lang="en-GB" sz="1200" dirty="0" smtClean="0">
                <a:solidFill>
                  <a:schemeClr val="bg1"/>
                </a:solidFill>
              </a:rPr>
              <a:t>Occupation du sol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163001" y="890564"/>
            <a:ext cx="3833530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700" dirty="0" smtClean="0">
                <a:solidFill>
                  <a:schemeClr val="accent5">
                    <a:lumMod val="75000"/>
                  </a:schemeClr>
                </a:solidFill>
              </a:rPr>
              <a:t>Malaria </a:t>
            </a:r>
            <a:r>
              <a:rPr lang="en-GB" sz="1700" dirty="0" err="1" smtClean="0">
                <a:solidFill>
                  <a:schemeClr val="accent5">
                    <a:lumMod val="75000"/>
                  </a:schemeClr>
                </a:solidFill>
              </a:rPr>
              <a:t>urbaine</a:t>
            </a:r>
            <a:r>
              <a:rPr lang="en-GB" sz="1700" dirty="0" smtClean="0">
                <a:solidFill>
                  <a:schemeClr val="accent5">
                    <a:lumMod val="75000"/>
                  </a:schemeClr>
                </a:solidFill>
              </a:rPr>
              <a:t> = </a:t>
            </a:r>
            <a:r>
              <a:rPr lang="en-GB" sz="1700" dirty="0" err="1" smtClean="0">
                <a:solidFill>
                  <a:schemeClr val="accent5">
                    <a:lumMod val="75000"/>
                  </a:schemeClr>
                </a:solidFill>
              </a:rPr>
              <a:t>problème</a:t>
            </a:r>
            <a:r>
              <a:rPr lang="en-GB" sz="17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1700" dirty="0" err="1" smtClean="0">
                <a:solidFill>
                  <a:schemeClr val="accent5">
                    <a:lumMod val="75000"/>
                  </a:schemeClr>
                </a:solidFill>
              </a:rPr>
              <a:t>majeur</a:t>
            </a:r>
            <a:r>
              <a:rPr lang="en-GB" sz="1700" dirty="0" smtClean="0">
                <a:solidFill>
                  <a:schemeClr val="accent5">
                    <a:lumMod val="75000"/>
                  </a:schemeClr>
                </a:solidFill>
              </a:rPr>
              <a:t> de santé </a:t>
            </a:r>
            <a:r>
              <a:rPr lang="en-GB" sz="1700" dirty="0" err="1" smtClean="0">
                <a:solidFill>
                  <a:schemeClr val="accent5">
                    <a:lumMod val="75000"/>
                  </a:schemeClr>
                </a:solidFill>
              </a:rPr>
              <a:t>publique</a:t>
            </a:r>
            <a:endParaRPr lang="en-GB" sz="17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700" dirty="0" smtClean="0">
                <a:solidFill>
                  <a:schemeClr val="accent5">
                    <a:lumMod val="75000"/>
                  </a:schemeClr>
                </a:solidFill>
              </a:rPr>
              <a:t>Interventions </a:t>
            </a:r>
            <a:r>
              <a:rPr lang="en-GB" sz="1700" dirty="0" err="1" smtClean="0">
                <a:solidFill>
                  <a:schemeClr val="accent5">
                    <a:lumMod val="75000"/>
                  </a:schemeClr>
                </a:solidFill>
              </a:rPr>
              <a:t>axées</a:t>
            </a:r>
            <a:r>
              <a:rPr lang="en-GB" sz="1700" dirty="0" smtClean="0">
                <a:solidFill>
                  <a:schemeClr val="accent5">
                    <a:lumMod val="75000"/>
                  </a:schemeClr>
                </a:solidFill>
              </a:rPr>
              <a:t> sur le milieu rural</a:t>
            </a:r>
            <a:endParaRPr lang="en-GB" sz="1700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700" dirty="0" err="1" smtClean="0">
                <a:solidFill>
                  <a:schemeClr val="accent5">
                    <a:lumMod val="75000"/>
                  </a:schemeClr>
                </a:solidFill>
              </a:rPr>
              <a:t>Variabilité</a:t>
            </a:r>
            <a:r>
              <a:rPr lang="en-GB" sz="1700" dirty="0" smtClean="0">
                <a:solidFill>
                  <a:schemeClr val="accent5">
                    <a:lumMod val="75000"/>
                  </a:schemeClr>
                </a:solidFill>
              </a:rPr>
              <a:t> du </a:t>
            </a:r>
            <a:r>
              <a:rPr lang="en-GB" sz="1700" dirty="0" err="1" smtClean="0">
                <a:solidFill>
                  <a:schemeClr val="accent5">
                    <a:lumMod val="75000"/>
                  </a:schemeClr>
                </a:solidFill>
              </a:rPr>
              <a:t>risque</a:t>
            </a:r>
            <a:r>
              <a:rPr lang="en-GB" sz="17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1700" dirty="0" err="1" smtClean="0">
                <a:solidFill>
                  <a:schemeClr val="accent5">
                    <a:lumMod val="75000"/>
                  </a:schemeClr>
                </a:solidFill>
              </a:rPr>
              <a:t>urbain</a:t>
            </a:r>
            <a:r>
              <a:rPr lang="en-GB" sz="1700" dirty="0" smtClean="0">
                <a:solidFill>
                  <a:schemeClr val="accent5">
                    <a:lumMod val="75000"/>
                  </a:schemeClr>
                </a:solidFill>
              </a:rPr>
              <a:t> pas </a:t>
            </a:r>
            <a:r>
              <a:rPr lang="en-GB" sz="1700" dirty="0" smtClean="0">
                <a:solidFill>
                  <a:schemeClr val="accent5">
                    <a:lumMod val="75000"/>
                  </a:schemeClr>
                </a:solidFill>
              </a:rPr>
              <a:t>prise </a:t>
            </a:r>
            <a:r>
              <a:rPr lang="en-GB" sz="1700" dirty="0" err="1" smtClean="0">
                <a:solidFill>
                  <a:schemeClr val="accent5">
                    <a:lumMod val="75000"/>
                  </a:schemeClr>
                </a:solidFill>
              </a:rPr>
              <a:t>en</a:t>
            </a:r>
            <a:r>
              <a:rPr lang="en-GB" sz="17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1700" dirty="0" err="1" smtClean="0">
                <a:solidFill>
                  <a:schemeClr val="accent5">
                    <a:lumMod val="75000"/>
                  </a:schemeClr>
                </a:solidFill>
              </a:rPr>
              <a:t>compte</a:t>
            </a:r>
            <a:r>
              <a:rPr lang="en-GB" sz="1700" dirty="0" smtClean="0">
                <a:solidFill>
                  <a:schemeClr val="accent5">
                    <a:lumMod val="75000"/>
                  </a:schemeClr>
                </a:solidFill>
              </a:rPr>
              <a:t> par les initiatives de </a:t>
            </a:r>
            <a:r>
              <a:rPr lang="en-GB" sz="1700" dirty="0" err="1" smtClean="0">
                <a:solidFill>
                  <a:schemeClr val="accent5">
                    <a:lumMod val="75000"/>
                  </a:schemeClr>
                </a:solidFill>
              </a:rPr>
              <a:t>cartographie</a:t>
            </a:r>
            <a:r>
              <a:rPr lang="en-GB" sz="17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1700" dirty="0" err="1" smtClean="0">
                <a:solidFill>
                  <a:schemeClr val="accent5">
                    <a:lumMod val="75000"/>
                  </a:schemeClr>
                </a:solidFill>
              </a:rPr>
              <a:t>continentale</a:t>
            </a:r>
            <a:endParaRPr lang="en-GB" sz="17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700" dirty="0" smtClean="0">
                <a:solidFill>
                  <a:schemeClr val="accent5">
                    <a:lumMod val="75000"/>
                  </a:schemeClr>
                </a:solidFill>
              </a:rPr>
              <a:t>REACT: Utilisation </a:t>
            </a:r>
            <a:r>
              <a:rPr lang="en-GB" sz="1700" dirty="0" smtClean="0">
                <a:solidFill>
                  <a:schemeClr val="accent5">
                    <a:lumMod val="75000"/>
                  </a:schemeClr>
                </a:solidFill>
              </a:rPr>
              <a:t>de la </a:t>
            </a:r>
            <a:r>
              <a:rPr lang="en-GB" sz="1700" dirty="0" err="1" smtClean="0">
                <a:solidFill>
                  <a:schemeClr val="accent5">
                    <a:lumMod val="75000"/>
                  </a:schemeClr>
                </a:solidFill>
              </a:rPr>
              <a:t>télédétection</a:t>
            </a:r>
            <a:r>
              <a:rPr lang="en-GB" sz="17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1700" dirty="0" smtClean="0">
                <a:solidFill>
                  <a:schemeClr val="accent5">
                    <a:lumMod val="75000"/>
                  </a:schemeClr>
                </a:solidFill>
              </a:rPr>
              <a:t>et de la </a:t>
            </a:r>
            <a:r>
              <a:rPr lang="en-GB" sz="1700" dirty="0" err="1" smtClean="0">
                <a:solidFill>
                  <a:schemeClr val="accent5">
                    <a:lumMod val="75000"/>
                  </a:schemeClr>
                </a:solidFill>
              </a:rPr>
              <a:t>modélisation</a:t>
            </a:r>
            <a:r>
              <a:rPr lang="en-GB" sz="17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1700" dirty="0" err="1" smtClean="0">
                <a:solidFill>
                  <a:schemeClr val="accent5">
                    <a:lumMod val="75000"/>
                  </a:schemeClr>
                </a:solidFill>
              </a:rPr>
              <a:t>spatiale</a:t>
            </a:r>
            <a:endParaRPr lang="en-GB" sz="17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700" dirty="0" err="1" smtClean="0">
                <a:solidFill>
                  <a:schemeClr val="accent5">
                    <a:lumMod val="75000"/>
                  </a:schemeClr>
                </a:solidFill>
              </a:rPr>
              <a:t>Développement</a:t>
            </a:r>
            <a:r>
              <a:rPr lang="en-GB" sz="1700" dirty="0" smtClean="0">
                <a:solidFill>
                  <a:schemeClr val="accent5">
                    <a:lumMod val="75000"/>
                  </a:schemeClr>
                </a:solidFill>
              </a:rPr>
              <a:t> de </a:t>
            </a:r>
            <a:r>
              <a:rPr lang="en-GB" sz="1700" dirty="0" err="1" smtClean="0">
                <a:solidFill>
                  <a:schemeClr val="accent5">
                    <a:lumMod val="75000"/>
                  </a:schemeClr>
                </a:solidFill>
              </a:rPr>
              <a:t>méthodes</a:t>
            </a:r>
            <a:r>
              <a:rPr lang="en-GB" sz="1700" dirty="0" smtClean="0">
                <a:solidFill>
                  <a:schemeClr val="accent5">
                    <a:lumMod val="75000"/>
                  </a:schemeClr>
                </a:solidFill>
              </a:rPr>
              <a:t> et </a:t>
            </a:r>
            <a:r>
              <a:rPr lang="en-GB" sz="17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1700" dirty="0" err="1" smtClean="0">
                <a:solidFill>
                  <a:schemeClr val="accent5">
                    <a:lumMod val="75000"/>
                  </a:schemeClr>
                </a:solidFill>
              </a:rPr>
              <a:t>outils</a:t>
            </a:r>
            <a:r>
              <a:rPr lang="en-GB" sz="1700" dirty="0" smtClean="0">
                <a:solidFill>
                  <a:schemeClr val="accent5">
                    <a:lumMod val="75000"/>
                  </a:schemeClr>
                </a:solidFill>
              </a:rPr>
              <a:t> pour </a:t>
            </a:r>
            <a:r>
              <a:rPr lang="en-GB" sz="1700" dirty="0" err="1" smtClean="0">
                <a:solidFill>
                  <a:schemeClr val="accent5">
                    <a:lumMod val="75000"/>
                  </a:schemeClr>
                </a:solidFill>
              </a:rPr>
              <a:t>une</a:t>
            </a:r>
            <a:r>
              <a:rPr lang="en-GB" sz="17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1700" dirty="0" err="1" smtClean="0">
                <a:solidFill>
                  <a:schemeClr val="accent5">
                    <a:lumMod val="75000"/>
                  </a:schemeClr>
                </a:solidFill>
              </a:rPr>
              <a:t>lutte</a:t>
            </a:r>
            <a:r>
              <a:rPr lang="en-GB" sz="17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1700" dirty="0" err="1" smtClean="0">
                <a:solidFill>
                  <a:schemeClr val="accent5">
                    <a:lumMod val="75000"/>
                  </a:schemeClr>
                </a:solidFill>
              </a:rPr>
              <a:t>urbaine</a:t>
            </a:r>
            <a:r>
              <a:rPr lang="en-GB" sz="17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1700" dirty="0" err="1" smtClean="0">
                <a:solidFill>
                  <a:schemeClr val="accent5">
                    <a:lumMod val="75000"/>
                  </a:schemeClr>
                </a:solidFill>
              </a:rPr>
              <a:t>ciblée</a:t>
            </a:r>
            <a:r>
              <a:rPr lang="en-GB" sz="17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1700" dirty="0" smtClean="0">
                <a:solidFill>
                  <a:schemeClr val="accent5">
                    <a:lumMod val="75000"/>
                  </a:schemeClr>
                </a:solidFill>
              </a:rPr>
              <a:t>et </a:t>
            </a:r>
            <a:r>
              <a:rPr lang="en-GB" sz="1700" dirty="0" err="1" smtClean="0">
                <a:solidFill>
                  <a:schemeClr val="accent5">
                    <a:lumMod val="75000"/>
                  </a:schemeClr>
                </a:solidFill>
              </a:rPr>
              <a:t>efficace</a:t>
            </a:r>
            <a:endParaRPr lang="en-GB" sz="17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GB" sz="1700" dirty="0">
                <a:solidFill>
                  <a:schemeClr val="accent5">
                    <a:lumMod val="75000"/>
                  </a:schemeClr>
                </a:solidFill>
              </a:rPr>
              <a:t>Diffusion </a:t>
            </a:r>
            <a:r>
              <a:rPr lang="en-GB" sz="1700" dirty="0" err="1">
                <a:solidFill>
                  <a:schemeClr val="accent5">
                    <a:lumMod val="75000"/>
                  </a:schemeClr>
                </a:solidFill>
              </a:rPr>
              <a:t>vers</a:t>
            </a:r>
            <a:r>
              <a:rPr lang="en-GB" sz="1700" dirty="0">
                <a:solidFill>
                  <a:schemeClr val="accent5">
                    <a:lumMod val="75000"/>
                  </a:schemeClr>
                </a:solidFill>
              </a:rPr>
              <a:t> les </a:t>
            </a:r>
            <a:r>
              <a:rPr lang="en-GB" sz="1700" dirty="0" err="1">
                <a:solidFill>
                  <a:schemeClr val="accent5">
                    <a:lumMod val="75000"/>
                  </a:schemeClr>
                </a:solidFill>
              </a:rPr>
              <a:t>décideurs</a:t>
            </a:r>
            <a:r>
              <a:rPr lang="en-GB" sz="1700" dirty="0">
                <a:solidFill>
                  <a:schemeClr val="accent5">
                    <a:lumMod val="75000"/>
                  </a:schemeClr>
                </a:solidFill>
              </a:rPr>
              <a:t> et </a:t>
            </a:r>
            <a:r>
              <a:rPr lang="en-GB" sz="1700" dirty="0" err="1">
                <a:solidFill>
                  <a:schemeClr val="accent5">
                    <a:lumMod val="75000"/>
                  </a:schemeClr>
                </a:solidFill>
              </a:rPr>
              <a:t>autres</a:t>
            </a:r>
            <a:r>
              <a:rPr lang="en-GB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1700" dirty="0" err="1">
                <a:solidFill>
                  <a:schemeClr val="accent5">
                    <a:lumMod val="75000"/>
                  </a:schemeClr>
                </a:solidFill>
              </a:rPr>
              <a:t>acteurs</a:t>
            </a:r>
            <a:r>
              <a:rPr lang="en-GB" sz="17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1700" dirty="0" err="1">
                <a:solidFill>
                  <a:schemeClr val="accent5">
                    <a:lumMod val="75000"/>
                  </a:schemeClr>
                </a:solidFill>
              </a:rPr>
              <a:t>impliqués</a:t>
            </a:r>
            <a:endParaRPr lang="en-GB" sz="170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0325112" y="5901331"/>
            <a:ext cx="1518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solidFill>
                  <a:schemeClr val="accent5">
                    <a:lumMod val="75000"/>
                  </a:schemeClr>
                </a:solidFill>
              </a:rPr>
              <a:t>Financé</a:t>
            </a:r>
            <a:r>
              <a:rPr lang="en-GB" sz="1600" dirty="0" smtClean="0">
                <a:solidFill>
                  <a:schemeClr val="accent5">
                    <a:lumMod val="75000"/>
                  </a:schemeClr>
                </a:solidFill>
              </a:rPr>
              <a:t> par</a:t>
            </a:r>
            <a:endParaRPr lang="en-GB" sz="1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304" y="711476"/>
            <a:ext cx="5785719" cy="432200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384" y="148659"/>
            <a:ext cx="780543" cy="431140"/>
          </a:xfrm>
          <a:prstGeom prst="rect">
            <a:avLst/>
          </a:prstGeom>
        </p:spPr>
      </p:pic>
      <p:pic>
        <p:nvPicPr>
          <p:cNvPr id="55" name="Picture 54" descr="FAC_sciences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014" y="67194"/>
            <a:ext cx="374904" cy="59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006" y="176777"/>
            <a:ext cx="1050843" cy="37490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28" y="674725"/>
            <a:ext cx="718245" cy="216000"/>
          </a:xfrm>
          <a:prstGeom prst="rect">
            <a:avLst/>
          </a:prstGeom>
        </p:spPr>
      </p:pic>
      <p:sp>
        <p:nvSpPr>
          <p:cNvPr id="22" name="ZoneTexte 14"/>
          <p:cNvSpPr txBox="1"/>
          <p:nvPr/>
        </p:nvSpPr>
        <p:spPr>
          <a:xfrm>
            <a:off x="9452898" y="6323925"/>
            <a:ext cx="2673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      http://react.ulb.be</a:t>
            </a:r>
          </a:p>
        </p:txBody>
      </p:sp>
    </p:spTree>
    <p:extLst>
      <p:ext uri="{BB962C8B-B14F-4D97-AF65-F5344CB8AC3E}">
        <p14:creationId xmlns:p14="http://schemas.microsoft.com/office/powerpoint/2010/main" val="67084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94</Words>
  <Application>Microsoft Office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Company>PRIMINFO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Sabine Vanhuysse</dc:creator>
  <cp:lastModifiedBy>Sabine Vanhuysse</cp:lastModifiedBy>
  <cp:revision>50</cp:revision>
  <dcterms:created xsi:type="dcterms:W3CDTF">2018-02-08T16:47:04Z</dcterms:created>
  <dcterms:modified xsi:type="dcterms:W3CDTF">2018-02-09T14:58:53Z</dcterms:modified>
</cp:coreProperties>
</file>