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4C3B"/>
    <a:srgbClr val="E64C3B"/>
    <a:srgbClr val="F79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5"/>
    <p:restoredTop sz="95161" autoAdjust="0"/>
  </p:normalViewPr>
  <p:slideViewPr>
    <p:cSldViewPr>
      <p:cViewPr>
        <p:scale>
          <a:sx n="130" d="100"/>
          <a:sy n="130" d="100"/>
        </p:scale>
        <p:origin x="1464" y="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D3DB1-C3A4-4489-B40D-376AEAC5B507}" type="datetimeFigureOut">
              <a:rPr lang="fr-BE" smtClean="0"/>
              <a:pPr/>
              <a:t>14/02/18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D32C4-D7D4-4A75-AAE5-3AD68CCCFF28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1187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Logo + </a:t>
            </a:r>
            <a:r>
              <a:rPr lang="en-US" dirty="0" err="1" smtClean="0"/>
              <a:t>nom</a:t>
            </a:r>
            <a:r>
              <a:rPr lang="en-US" baseline="0" dirty="0" err="1" smtClean="0"/>
              <a:t>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partenaires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D32C4-D7D4-4A75-AAE5-3AD68CCCFF28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5286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259632" y="5949280"/>
            <a:ext cx="7884368" cy="1008112"/>
          </a:xfrm>
          <a:prstGeom prst="rect">
            <a:avLst/>
          </a:prstGeom>
          <a:solidFill>
            <a:srgbClr val="E64C3B"/>
          </a:solidFill>
        </p:spPr>
        <p:txBody>
          <a:bodyPr vert="horz" anchor="ctr" anchorCtr="0">
            <a:normAutofit/>
          </a:bodyPr>
          <a:lstStyle/>
          <a:p>
            <a:pPr lvl="0" algn="ctr"/>
            <a:endParaRPr kumimoji="0" lang="en-US" sz="1400" b="1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9607" y="0"/>
            <a:ext cx="964393" cy="1080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7FC1-38CB-46CD-A176-5468B181D1B1}" type="datetimeFigureOut">
              <a:rPr lang="fr-BE" smtClean="0"/>
              <a:pPr/>
              <a:t>14/02/18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28" y="1268760"/>
            <a:ext cx="533400" cy="244476"/>
          </a:xfrm>
          <a:prstGeom prst="rect">
            <a:avLst/>
          </a:prstGeom>
        </p:spPr>
        <p:txBody>
          <a:bodyPr/>
          <a:lstStyle/>
          <a:p>
            <a:fld id="{4D581967-B845-48D1-9217-EE34EEF41E46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30C7FC1-38CB-46CD-A176-5468B181D1B1}" type="datetimeFigureOut">
              <a:rPr lang="fr-BE" smtClean="0"/>
              <a:pPr/>
              <a:t>14/02/18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4D581967-B845-48D1-9217-EE34EEF41E46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271720" cy="9906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7FC1-38CB-46CD-A176-5468B181D1B1}" type="datetimeFigureOut">
              <a:rPr lang="fr-BE" smtClean="0"/>
              <a:pPr/>
              <a:t>14/02/18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28" y="1268760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581967-B845-48D1-9217-EE34EEF41E46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7FC1-38CB-46CD-A176-5468B181D1B1}" type="datetimeFigureOut">
              <a:rPr lang="fr-BE" smtClean="0"/>
              <a:pPr/>
              <a:t>14/02/18</a:t>
            </a:fld>
            <a:endParaRPr lang="fr-B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D581967-B845-48D1-9217-EE34EEF41E46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30C7FC1-38CB-46CD-A176-5468B181D1B1}" type="datetimeFigureOut">
              <a:rPr lang="fr-BE" smtClean="0"/>
              <a:pPr/>
              <a:t>14/02/18</a:t>
            </a:fld>
            <a:endParaRPr lang="fr-B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21328" y="1268760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4D581967-B845-48D1-9217-EE34EEF41E46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7350968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30C7FC1-38CB-46CD-A176-5468B181D1B1}" type="datetimeFigureOut">
              <a:rPr lang="fr-BE" smtClean="0"/>
              <a:pPr/>
              <a:t>14/02/18</a:t>
            </a:fld>
            <a:endParaRPr lang="fr-B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21328" y="1268760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4D581967-B845-48D1-9217-EE34EEF41E46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BE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7FC1-38CB-46CD-A176-5468B181D1B1}" type="datetimeFigureOut">
              <a:rPr lang="fr-BE" smtClean="0"/>
              <a:pPr/>
              <a:t>14/02/18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328" y="1268760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581967-B845-48D1-9217-EE34EEF41E46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7FC1-38CB-46CD-A176-5468B181D1B1}" type="datetimeFigureOut">
              <a:rPr lang="fr-BE" smtClean="0"/>
              <a:pPr/>
              <a:t>14/02/18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581967-B845-48D1-9217-EE34EEF41E46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720276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7FC1-38CB-46CD-A176-5468B181D1B1}" type="datetimeFigureOut">
              <a:rPr lang="fr-BE" smtClean="0"/>
              <a:pPr/>
              <a:t>14/02/18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28" y="1268760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581967-B845-48D1-9217-EE34EEF41E46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30C7FC1-38CB-46CD-A176-5468B181D1B1}" type="datetimeFigureOut">
              <a:rPr lang="fr-BE" smtClean="0"/>
              <a:pPr/>
              <a:t>14/02/18</a:t>
            </a:fld>
            <a:endParaRPr lang="fr-B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4D581967-B845-48D1-9217-EE34EEF41E46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914728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30C7FC1-38CB-46CD-A176-5468B181D1B1}" type="datetimeFigureOut">
              <a:rPr lang="fr-BE" smtClean="0"/>
              <a:pPr/>
              <a:t>14/02/18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884368" cy="204624"/>
          </a:xfrm>
          <a:prstGeom prst="rect">
            <a:avLst/>
          </a:prstGeom>
          <a:solidFill>
            <a:srgbClr val="E64C3B"/>
          </a:solidFill>
        </p:spPr>
        <p:txBody>
          <a:bodyPr vert="horz" anchor="ctr" anchorCtr="0">
            <a:normAutofit fontScale="62500" lnSpcReduction="20000"/>
          </a:bodyPr>
          <a:lstStyle/>
          <a:p>
            <a:pPr lvl="0" algn="ctr"/>
            <a:endParaRPr kumimoji="0" lang="en-US" sz="1400" b="1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99184" y="44624"/>
            <a:ext cx="1350150" cy="15121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aga_AgeBuiltUp_A_no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16" y="2636912"/>
            <a:ext cx="3509027" cy="320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172400" cy="1052735"/>
          </a:xfrm>
          <a:solidFill>
            <a:srgbClr val="E74C3B"/>
          </a:solidFill>
        </p:spPr>
        <p:txBody>
          <a:bodyPr>
            <a:noAutofit/>
          </a:bodyPr>
          <a:lstStyle/>
          <a:p>
            <a:pPr algn="ctr"/>
            <a:r>
              <a:rPr lang="en-GB" sz="2800" cap="none" dirty="0" err="1" smtClean="0">
                <a:solidFill>
                  <a:schemeClr val="bg1"/>
                </a:solidFill>
                <a:latin typeface="Tw Cen MT" pitchFamily="34" charset="0"/>
              </a:rPr>
              <a:t>Modéliser</a:t>
            </a:r>
            <a:r>
              <a:rPr lang="en-GB" sz="2800" cap="none" dirty="0" smtClean="0">
                <a:solidFill>
                  <a:schemeClr val="bg1"/>
                </a:solidFill>
                <a:latin typeface="Tw Cen MT" pitchFamily="34" charset="0"/>
              </a:rPr>
              <a:t> et </a:t>
            </a:r>
            <a:r>
              <a:rPr lang="en-GB" sz="2800" cap="none" dirty="0" err="1" smtClean="0">
                <a:solidFill>
                  <a:schemeClr val="bg1"/>
                </a:solidFill>
                <a:latin typeface="Tw Cen MT" pitchFamily="34" charset="0"/>
              </a:rPr>
              <a:t>prédire</a:t>
            </a:r>
            <a:r>
              <a:rPr lang="en-GB" sz="2800" cap="none" dirty="0" smtClean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en-GB" sz="2800" cap="none" dirty="0" err="1" smtClean="0">
                <a:solidFill>
                  <a:schemeClr val="bg1"/>
                </a:solidFill>
                <a:latin typeface="Tw Cen MT" pitchFamily="34" charset="0"/>
              </a:rPr>
              <a:t>l’évolution</a:t>
            </a:r>
            <a:r>
              <a:rPr lang="en-GB" sz="2800" cap="none" dirty="0" smtClean="0">
                <a:solidFill>
                  <a:schemeClr val="bg1"/>
                </a:solidFill>
                <a:latin typeface="Tw Cen MT" pitchFamily="34" charset="0"/>
              </a:rPr>
              <a:t> de la population </a:t>
            </a:r>
            <a:br>
              <a:rPr lang="en-GB" sz="2800" cap="none" dirty="0" smtClean="0">
                <a:solidFill>
                  <a:schemeClr val="bg1"/>
                </a:solidFill>
                <a:latin typeface="Tw Cen MT" pitchFamily="34" charset="0"/>
              </a:rPr>
            </a:br>
            <a:r>
              <a:rPr lang="en-GB" sz="2800" cap="none" dirty="0" err="1" smtClean="0">
                <a:solidFill>
                  <a:schemeClr val="bg1"/>
                </a:solidFill>
                <a:latin typeface="Tw Cen MT" pitchFamily="34" charset="0"/>
              </a:rPr>
              <a:t>urbaine</a:t>
            </a:r>
            <a:r>
              <a:rPr lang="en-GB" sz="2800" cap="none" dirty="0" smtClean="0">
                <a:solidFill>
                  <a:schemeClr val="bg1"/>
                </a:solidFill>
                <a:latin typeface="Tw Cen MT" pitchFamily="34" charset="0"/>
              </a:rPr>
              <a:t> en </a:t>
            </a:r>
            <a:r>
              <a:rPr lang="en-GB" sz="2800" cap="none" dirty="0" err="1" smtClean="0">
                <a:solidFill>
                  <a:schemeClr val="bg1"/>
                </a:solidFill>
                <a:latin typeface="Tw Cen MT" pitchFamily="34" charset="0"/>
              </a:rPr>
              <a:t>Afrique</a:t>
            </a:r>
            <a:r>
              <a:rPr lang="en-GB" sz="2800" cap="none" dirty="0" smtClean="0">
                <a:solidFill>
                  <a:schemeClr val="bg1"/>
                </a:solidFill>
                <a:latin typeface="Tw Cen MT" pitchFamily="34" charset="0"/>
              </a:rPr>
              <a:t> sub-</a:t>
            </a:r>
            <a:r>
              <a:rPr lang="en-GB" sz="2800" cap="none" dirty="0" err="1" smtClean="0">
                <a:solidFill>
                  <a:schemeClr val="bg1"/>
                </a:solidFill>
                <a:latin typeface="Tw Cen MT" pitchFamily="34" charset="0"/>
              </a:rPr>
              <a:t>Saharienne</a:t>
            </a:r>
            <a:endParaRPr lang="fr-BE" sz="2800" dirty="0">
              <a:solidFill>
                <a:schemeClr val="bg1"/>
              </a:solidFill>
            </a:endParaRPr>
          </a:p>
        </p:txBody>
      </p:sp>
      <p:pic>
        <p:nvPicPr>
          <p:cNvPr id="8" name="Image 7" descr="ulbquadri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7" y="6092645"/>
            <a:ext cx="720080" cy="72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 descr="http://www.soumac.co.uk/wp-content/uploads/2014/01/southampton.jpg"/>
          <p:cNvPicPr>
            <a:picLocks noChangeAspect="1" noChangeArrowheads="1"/>
          </p:cNvPicPr>
          <p:nvPr/>
        </p:nvPicPr>
        <p:blipFill rotWithShape="1">
          <a:blip r:embed="rId5" cstate="print"/>
          <a:srcRect l="6141" t="20320" r="4575" b="28547"/>
          <a:stretch/>
        </p:blipFill>
        <p:spPr bwMode="auto">
          <a:xfrm>
            <a:off x="7164288" y="6269781"/>
            <a:ext cx="1800200" cy="543595"/>
          </a:xfrm>
          <a:prstGeom prst="rect">
            <a:avLst/>
          </a:prstGeom>
          <a:noFill/>
        </p:spPr>
      </p:pic>
      <p:pic>
        <p:nvPicPr>
          <p:cNvPr id="45060" name="Picture 4" descr="http://www.topstitches-uk.com/prodimages/RMAS_Flat_Colou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2667" y="6085184"/>
            <a:ext cx="495171" cy="72819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5949280"/>
            <a:ext cx="1039788" cy="928959"/>
          </a:xfrm>
          <a:prstGeom prst="rect">
            <a:avLst/>
          </a:prstGeom>
        </p:spPr>
      </p:pic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384029" y="6127576"/>
            <a:ext cx="7683771" cy="685800"/>
          </a:xfrm>
        </p:spPr>
        <p:txBody>
          <a:bodyPr>
            <a:normAutofit/>
          </a:bodyPr>
          <a:lstStyle/>
          <a:p>
            <a:r>
              <a:rPr lang="fr-FR" sz="1900" dirty="0"/>
              <a:t>+ </a:t>
            </a:r>
            <a:r>
              <a:rPr lang="fr-FR" sz="1900" dirty="0" smtClean="0"/>
              <a:t>d’info </a:t>
            </a:r>
            <a:r>
              <a:rPr lang="fr-FR" sz="1900" dirty="0"/>
              <a:t>: </a:t>
            </a:r>
            <a:r>
              <a:rPr lang="fr-FR" sz="1900" b="1" dirty="0"/>
              <a:t>http://</a:t>
            </a:r>
            <a:r>
              <a:rPr lang="fr-FR" sz="1900" b="1" dirty="0" err="1"/>
              <a:t>maupp.ulb.ac.be</a:t>
            </a:r>
            <a:r>
              <a:rPr lang="fr-FR" sz="1900" b="1" dirty="0" smtClean="0"/>
              <a:t>/</a:t>
            </a:r>
            <a:endParaRPr lang="fr-FR" sz="19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4608004" y="1087667"/>
            <a:ext cx="4535996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fr-FR" sz="1600" b="1" dirty="0" smtClean="0"/>
              <a:t>B. Pour 3 villes :</a:t>
            </a:r>
            <a:endParaRPr lang="fr-FR" sz="1600" b="1" dirty="0"/>
          </a:p>
          <a:p>
            <a:pPr marL="288000" indent="-288000">
              <a:buFont typeface="+mj-lt"/>
              <a:buAutoNum type="arabicPeriod"/>
            </a:pPr>
            <a:r>
              <a:rPr lang="fr-FR" sz="1500" dirty="0" smtClean="0"/>
              <a:t>Données de télédétection optique et radar à très haute résolution spatiale (0,5 à 3m)</a:t>
            </a:r>
          </a:p>
          <a:p>
            <a:pPr marL="288000" indent="-288000">
              <a:buFont typeface="+mj-lt"/>
              <a:buAutoNum type="arabicPeriod"/>
            </a:pPr>
            <a:r>
              <a:rPr lang="fr-FR" sz="1500" dirty="0"/>
              <a:t>Cartographie de l’occupation et de l’utilisation du </a:t>
            </a:r>
            <a:r>
              <a:rPr lang="fr-FR" sz="1500" dirty="0" smtClean="0"/>
              <a:t>sol</a:t>
            </a:r>
          </a:p>
          <a:p>
            <a:pPr marL="288000" indent="-288000">
              <a:buFont typeface="+mj-lt"/>
              <a:buAutoNum type="arabicPeriod"/>
            </a:pPr>
            <a:r>
              <a:rPr lang="fr-FR" sz="1500" dirty="0"/>
              <a:t>Modélisation spatiale fine de la </a:t>
            </a:r>
            <a:r>
              <a:rPr lang="fr-FR" sz="1500" dirty="0" smtClean="0"/>
              <a:t>densité de population</a:t>
            </a:r>
            <a:endParaRPr lang="fr-FR" sz="1500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4065" r="4201" b="18236"/>
          <a:stretch/>
        </p:blipFill>
        <p:spPr>
          <a:xfrm>
            <a:off x="4884760" y="4281756"/>
            <a:ext cx="1914491" cy="160991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" t="5145" r="4476" b="17156"/>
          <a:stretch/>
        </p:blipFill>
        <p:spPr>
          <a:xfrm>
            <a:off x="6833839" y="4289075"/>
            <a:ext cx="1914625" cy="160991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" t="4669" r="8232" b="17502"/>
          <a:stretch/>
        </p:blipFill>
        <p:spPr>
          <a:xfrm>
            <a:off x="6827202" y="2641546"/>
            <a:ext cx="1914490" cy="161259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" t="4447" r="3798" b="17854"/>
          <a:stretch/>
        </p:blipFill>
        <p:spPr>
          <a:xfrm>
            <a:off x="4896757" y="2636912"/>
            <a:ext cx="1914490" cy="1609913"/>
          </a:xfrm>
          <a:prstGeom prst="rect">
            <a:avLst/>
          </a:prstGeom>
        </p:spPr>
      </p:pic>
      <p:cxnSp>
        <p:nvCxnSpPr>
          <p:cNvPr id="28" name="Connecteur droit 27"/>
          <p:cNvCxnSpPr/>
          <p:nvPr/>
        </p:nvCxnSpPr>
        <p:spPr>
          <a:xfrm flipH="1">
            <a:off x="4571999" y="1052736"/>
            <a:ext cx="1" cy="4896544"/>
          </a:xfrm>
          <a:prstGeom prst="line">
            <a:avLst/>
          </a:prstGeom>
          <a:ln w="50800">
            <a:solidFill>
              <a:srgbClr val="E74C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07503" y="1087667"/>
            <a:ext cx="4464496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fr-FR" sz="1600" b="1" dirty="0" smtClean="0"/>
              <a:t>A. Pour 50 villes d’Afrique sub-Saharienne :</a:t>
            </a:r>
          </a:p>
          <a:p>
            <a:pPr marL="288000" indent="-288000">
              <a:buFont typeface="+mj-lt"/>
              <a:buAutoNum type="arabicPeriod"/>
            </a:pPr>
            <a:r>
              <a:rPr lang="fr-FR" sz="1500" dirty="0" smtClean="0"/>
              <a:t>Données de télédétection optique et radar à haute résolution spatiale (10-30m)</a:t>
            </a:r>
          </a:p>
          <a:p>
            <a:pPr marL="288000" indent="-288000">
              <a:buFont typeface="+mj-lt"/>
              <a:buAutoNum type="arabicPeriod"/>
            </a:pPr>
            <a:r>
              <a:rPr lang="fr-FR" sz="1500" dirty="0"/>
              <a:t>Cartographie de l’évolution du bâti (</a:t>
            </a:r>
            <a:r>
              <a:rPr lang="fr-FR" sz="1500" dirty="0" smtClean="0"/>
              <a:t>1995-2015)</a:t>
            </a:r>
          </a:p>
          <a:p>
            <a:pPr marL="288000" indent="-288000">
              <a:buFont typeface="+mj-lt"/>
              <a:buAutoNum type="arabicPeriod"/>
            </a:pPr>
            <a:r>
              <a:rPr lang="fr-FR" sz="1500" dirty="0"/>
              <a:t>Modélisation spatio-temporelle de </a:t>
            </a:r>
            <a:r>
              <a:rPr lang="fr-FR" sz="1500" dirty="0" smtClean="0"/>
              <a:t>la densité de </a:t>
            </a:r>
            <a:r>
              <a:rPr lang="fr-FR" sz="1500" dirty="0"/>
              <a:t>population (</a:t>
            </a:r>
            <a:r>
              <a:rPr lang="fr-FR" sz="1500" dirty="0" smtClean="0"/>
              <a:t>1995-2030)</a:t>
            </a:r>
            <a:endParaRPr lang="fr-FR" sz="1500" dirty="0"/>
          </a:p>
        </p:txBody>
      </p:sp>
      <p:sp>
        <p:nvSpPr>
          <p:cNvPr id="3" name="ZoneTexte 2"/>
          <p:cNvSpPr txBox="1"/>
          <p:nvPr/>
        </p:nvSpPr>
        <p:spPr>
          <a:xfrm>
            <a:off x="4858434" y="2593269"/>
            <a:ext cx="1176925" cy="246221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txBody>
          <a:bodyPr wrap="none" rtlCol="0">
            <a:spAutoFit/>
          </a:bodyPr>
          <a:lstStyle/>
          <a:p>
            <a:r>
              <a:rPr lang="fr-FR" sz="1000" smtClean="0"/>
              <a:t>Image THRS (0,5m)</a:t>
            </a:r>
            <a:endParaRPr lang="fr-FR" sz="1000"/>
          </a:p>
        </p:txBody>
      </p:sp>
      <p:sp>
        <p:nvSpPr>
          <p:cNvPr id="17" name="ZoneTexte 16"/>
          <p:cNvSpPr txBox="1"/>
          <p:nvPr/>
        </p:nvSpPr>
        <p:spPr>
          <a:xfrm>
            <a:off x="6811247" y="2637555"/>
            <a:ext cx="1491114" cy="246221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txBody>
          <a:bodyPr wrap="none" rtlCol="0">
            <a:spAutoFit/>
          </a:bodyPr>
          <a:lstStyle/>
          <a:p>
            <a:r>
              <a:rPr lang="fr-FR" sz="1000" dirty="0" smtClean="0"/>
              <a:t>Occupation du sol (0,5m)</a:t>
            </a:r>
            <a:endParaRPr lang="fr-FR" sz="1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888890" y="4284613"/>
            <a:ext cx="1527982" cy="246221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txBody>
          <a:bodyPr wrap="none" rtlCol="0">
            <a:spAutoFit/>
          </a:bodyPr>
          <a:lstStyle/>
          <a:p>
            <a:r>
              <a:rPr lang="fr-FR" sz="1000" dirty="0" smtClean="0"/>
              <a:t>Utilisation du sol (par </a:t>
            </a:r>
            <a:r>
              <a:rPr lang="fr-FR" sz="1000" dirty="0" err="1" smtClean="0"/>
              <a:t>ilôt</a:t>
            </a:r>
            <a:r>
              <a:rPr lang="fr-FR" sz="1000" dirty="0" smtClean="0"/>
              <a:t>)</a:t>
            </a:r>
            <a:endParaRPr lang="fr-FR" sz="1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6829840" y="4270477"/>
            <a:ext cx="1741182" cy="246221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txBody>
          <a:bodyPr wrap="none" rtlCol="0">
            <a:spAutoFit/>
          </a:bodyPr>
          <a:lstStyle/>
          <a:p>
            <a:r>
              <a:rPr lang="fr-FR" sz="1000" dirty="0" smtClean="0"/>
              <a:t>Densité </a:t>
            </a:r>
            <a:r>
              <a:rPr lang="fr-FR" sz="1000" smtClean="0"/>
              <a:t>de population (100m)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5973</TotalTime>
  <Words>121</Words>
  <Application>Microsoft Macintosh PowerPoint</Application>
  <PresentationFormat>Présentation à l'écran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Calibri</vt:lpstr>
      <vt:lpstr>Calibri Light</vt:lpstr>
      <vt:lpstr>Tw Cen MT</vt:lpstr>
      <vt:lpstr>Wingdings</vt:lpstr>
      <vt:lpstr>Wingdings 2</vt:lpstr>
      <vt:lpstr>Median</vt:lpstr>
      <vt:lpstr>Modéliser et prédire l’évolution de la population  urbaine en Afrique sub-Saharienne</vt:lpstr>
    </vt:vector>
  </TitlesOfParts>
  <Company>Hewlett-Packard Company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and forecasting African Urban Population Patterns for vulnerability and health assessments (MAUPP)</dc:title>
  <dc:creator>Catherine</dc:creator>
  <cp:lastModifiedBy>Utilisateur de Microsoft Office</cp:lastModifiedBy>
  <cp:revision>206</cp:revision>
  <dcterms:created xsi:type="dcterms:W3CDTF">2014-03-13T12:18:12Z</dcterms:created>
  <dcterms:modified xsi:type="dcterms:W3CDTF">2018-02-14T10:51:24Z</dcterms:modified>
</cp:coreProperties>
</file>