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87" r:id="rId2"/>
    <p:sldId id="288" r:id="rId3"/>
    <p:sldId id="291" r:id="rId4"/>
    <p:sldId id="272" r:id="rId5"/>
    <p:sldId id="276" r:id="rId6"/>
    <p:sldId id="289" r:id="rId7"/>
    <p:sldId id="284" r:id="rId8"/>
    <p:sldId id="290" r:id="rId9"/>
    <p:sldId id="266" r:id="rId10"/>
  </p:sldIdLst>
  <p:sldSz cx="12192000" cy="6858000"/>
  <p:notesSz cx="6858000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bpro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71346" autoAdjust="0"/>
  </p:normalViewPr>
  <p:slideViewPr>
    <p:cSldViewPr snapToGrid="0">
      <p:cViewPr varScale="1">
        <p:scale>
          <a:sx n="63" d="100"/>
          <a:sy n="63" d="100"/>
        </p:scale>
        <p:origin x="1320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6E2F1F-E01A-4667-94B0-D46F128127B4}" type="datetimeFigureOut">
              <a:rPr lang="en-GB" smtClean="0"/>
              <a:t>14/02/2018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6DDD7-7D60-4544-ACE0-8D1C1331B6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986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2C574-DECB-4EC4-9E6C-E914810CFE3A}" type="datetimeFigureOut">
              <a:rPr lang="en-GB" smtClean="0"/>
              <a:t>14/02/2018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CF289-46E3-41DC-A827-05974E2F87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322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CF289-46E3-41DC-A827-05974E2F871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077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-In 2006 in Midi/Pyrénées Region Workshop </a:t>
            </a:r>
            <a:r>
              <a:rPr lang="en-GB" dirty="0" smtClean="0"/>
              <a:t>around the</a:t>
            </a:r>
            <a:r>
              <a:rPr lang="en-GB" baseline="0" dirty="0" smtClean="0"/>
              <a:t> </a:t>
            </a:r>
            <a:r>
              <a:rPr lang="en-GB" dirty="0" smtClean="0"/>
              <a:t>question : “What could be the role of European regions in the GMES programme?”</a:t>
            </a:r>
          </a:p>
          <a:p>
            <a:r>
              <a:rPr lang="de-DE" dirty="0" smtClean="0"/>
              <a:t>-18th December 2007 signature of Political Charta in Toulouse</a:t>
            </a:r>
            <a:r>
              <a:rPr lang="de-DE" baseline="0" dirty="0" smtClean="0"/>
              <a:t> </a:t>
            </a:r>
            <a:r>
              <a:rPr lang="en-GB" baseline="0" dirty="0" smtClean="0"/>
              <a:t>Martin </a:t>
            </a:r>
            <a:r>
              <a:rPr lang="en-GB" baseline="0" dirty="0" err="1" smtClean="0"/>
              <a:t>Malvy</a:t>
            </a:r>
            <a:r>
              <a:rPr lang="en-GB" baseline="0" dirty="0" smtClean="0"/>
              <a:t>, President of the Midi-Pyrénées Region, Michel </a:t>
            </a:r>
            <a:r>
              <a:rPr lang="en-GB" baseline="0" dirty="0" err="1" smtClean="0"/>
              <a:t>Delebarre</a:t>
            </a:r>
            <a:r>
              <a:rPr lang="en-GB" baseline="0" dirty="0" smtClean="0"/>
              <a:t>,</a:t>
            </a:r>
          </a:p>
          <a:p>
            <a:r>
              <a:rPr lang="en-GB" baseline="0" dirty="0" smtClean="0"/>
              <a:t>then President of the Committee of the Regions, Jean-Jacques </a:t>
            </a:r>
            <a:r>
              <a:rPr lang="en-GB" baseline="0" dirty="0" err="1" smtClean="0"/>
              <a:t>Dordain</a:t>
            </a:r>
            <a:r>
              <a:rPr lang="en-GB" baseline="0" dirty="0" smtClean="0"/>
              <a:t>, Director General of ESA and representatives of the EC  and of the different regions involved. 23 regions from 9 countries were represented;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3714-BF50-45B1-AADA-F5521B32295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381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2400" y="830263"/>
            <a:ext cx="7407275" cy="4167187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4" y="5278698"/>
            <a:ext cx="5680075" cy="5001233"/>
          </a:xfrm>
          <a:noFill/>
          <a:ln/>
        </p:spPr>
        <p:txBody>
          <a:bodyPr/>
          <a:lstStyle/>
          <a:p>
            <a:r>
              <a:rPr lang="en-US" sz="1000" dirty="0" err="1" smtClean="0"/>
              <a:t>Quel</a:t>
            </a:r>
            <a:r>
              <a:rPr lang="en-US" sz="1000" dirty="0" smtClean="0"/>
              <a:t> </a:t>
            </a:r>
            <a:r>
              <a:rPr lang="en-US" sz="1000" dirty="0" err="1" smtClean="0"/>
              <a:t>est</a:t>
            </a:r>
            <a:r>
              <a:rPr lang="en-US" sz="1000" dirty="0" smtClean="0"/>
              <a:t> </a:t>
            </a:r>
            <a:r>
              <a:rPr lang="en-US" sz="1000" dirty="0" err="1" smtClean="0"/>
              <a:t>l’intéret</a:t>
            </a:r>
            <a:r>
              <a:rPr lang="en-US" sz="1000" dirty="0" smtClean="0"/>
              <a:t> de</a:t>
            </a:r>
            <a:r>
              <a:rPr lang="en-US" sz="1000" baseline="0" dirty="0" smtClean="0"/>
              <a:t> faire </a:t>
            </a:r>
            <a:r>
              <a:rPr lang="en-US" sz="1000" baseline="0" dirty="0" err="1" smtClean="0"/>
              <a:t>partie</a:t>
            </a:r>
            <a:r>
              <a:rPr lang="en-US" sz="1000" baseline="0" dirty="0" smtClean="0"/>
              <a:t> d’un </a:t>
            </a:r>
            <a:r>
              <a:rPr lang="en-US" sz="1000" baseline="0" dirty="0" err="1" smtClean="0"/>
              <a:t>réseau</a:t>
            </a:r>
            <a:r>
              <a:rPr lang="en-US" sz="1000" baseline="0" dirty="0" smtClean="0"/>
              <a:t> </a:t>
            </a:r>
            <a:r>
              <a:rPr lang="en-US" sz="1000" baseline="0" dirty="0" err="1" smtClean="0"/>
              <a:t>européen</a:t>
            </a:r>
            <a:r>
              <a:rPr lang="en-US" sz="1000" baseline="0" dirty="0" smtClean="0"/>
              <a:t>?</a:t>
            </a:r>
            <a:endParaRPr lang="en-US" sz="1000" dirty="0" smtClean="0"/>
          </a:p>
          <a:p>
            <a:r>
              <a:rPr lang="en-US" sz="1000" dirty="0" err="1" smtClean="0"/>
              <a:t>Que</a:t>
            </a:r>
            <a:r>
              <a:rPr lang="en-US" sz="1000" dirty="0" smtClean="0"/>
              <a:t> fait</a:t>
            </a:r>
            <a:r>
              <a:rPr lang="en-US" sz="1000" baseline="0" dirty="0" smtClean="0"/>
              <a:t> NEREUS? </a:t>
            </a:r>
          </a:p>
          <a:p>
            <a:endParaRPr lang="en-US" sz="1000" baseline="0" dirty="0" smtClean="0"/>
          </a:p>
          <a:p>
            <a:r>
              <a:rPr lang="en-US" sz="1000" baseline="0" dirty="0" smtClean="0"/>
              <a:t>2007, </a:t>
            </a:r>
            <a:r>
              <a:rPr lang="en-US" sz="1000" baseline="0" dirty="0" err="1" smtClean="0"/>
              <a:t>Charte</a:t>
            </a:r>
            <a:r>
              <a:rPr lang="en-US" sz="1000" baseline="0" dirty="0" smtClean="0"/>
              <a:t> </a:t>
            </a:r>
            <a:r>
              <a:rPr lang="en-US" sz="1000" baseline="0" dirty="0" err="1" smtClean="0"/>
              <a:t>politique</a:t>
            </a:r>
            <a:r>
              <a:rPr lang="en-US" sz="1000" baseline="0" dirty="0" smtClean="0"/>
              <a:t> </a:t>
            </a:r>
            <a:r>
              <a:rPr lang="en-US" sz="1000" baseline="0" dirty="0" err="1" smtClean="0"/>
              <a:t>fondatrice</a:t>
            </a:r>
            <a:r>
              <a:rPr lang="en-US" sz="1000" baseline="0" dirty="0" smtClean="0"/>
              <a:t> </a:t>
            </a:r>
            <a:r>
              <a:rPr lang="en-US" sz="1000" baseline="0" dirty="0" smtClean="0">
                <a:sym typeface="Wingdings" panose="05000000000000000000" pitchFamily="2" charset="2"/>
              </a:rPr>
              <a:t> </a:t>
            </a:r>
            <a:r>
              <a:rPr lang="en-US" sz="1000" baseline="0" dirty="0" err="1" smtClean="0">
                <a:sym typeface="Wingdings" panose="05000000000000000000" pitchFamily="2" charset="2"/>
              </a:rPr>
              <a:t>Région</a:t>
            </a:r>
            <a:r>
              <a:rPr lang="en-US" sz="1000" baseline="0" dirty="0" smtClean="0">
                <a:sym typeface="Wingdings" panose="05000000000000000000" pitchFamily="2" charset="2"/>
              </a:rPr>
              <a:t> </a:t>
            </a:r>
            <a:r>
              <a:rPr lang="en-US" sz="1000" baseline="0" dirty="0" err="1" smtClean="0">
                <a:sym typeface="Wingdings" panose="05000000000000000000" pitchFamily="2" charset="2"/>
              </a:rPr>
              <a:t>Wallonne</a:t>
            </a:r>
            <a:r>
              <a:rPr lang="en-US" sz="1000" baseline="0" dirty="0" smtClean="0">
                <a:sym typeface="Wingdings" panose="05000000000000000000" pitchFamily="2" charset="2"/>
              </a:rPr>
              <a:t> fait </a:t>
            </a:r>
            <a:r>
              <a:rPr lang="en-US" sz="1000" baseline="0" dirty="0" err="1" smtClean="0">
                <a:sym typeface="Wingdings" panose="05000000000000000000" pitchFamily="2" charset="2"/>
              </a:rPr>
              <a:t>partie</a:t>
            </a:r>
            <a:r>
              <a:rPr lang="en-US" sz="1000" baseline="0" dirty="0" smtClean="0">
                <a:sym typeface="Wingdings" panose="05000000000000000000" pitchFamily="2" charset="2"/>
              </a:rPr>
              <a:t> des </a:t>
            </a:r>
            <a:r>
              <a:rPr lang="en-US" sz="1000" baseline="0" dirty="0" err="1" smtClean="0">
                <a:sym typeface="Wingdings" panose="05000000000000000000" pitchFamily="2" charset="2"/>
              </a:rPr>
              <a:t>membres</a:t>
            </a:r>
            <a:r>
              <a:rPr lang="en-US" sz="1000" baseline="0" dirty="0" smtClean="0">
                <a:sym typeface="Wingdings" panose="05000000000000000000" pitchFamily="2" charset="2"/>
              </a:rPr>
              <a:t> </a:t>
            </a:r>
            <a:r>
              <a:rPr lang="en-US" sz="1000" baseline="0" dirty="0" err="1" smtClean="0">
                <a:sym typeface="Wingdings" panose="05000000000000000000" pitchFamily="2" charset="2"/>
              </a:rPr>
              <a:t>fondateurs</a:t>
            </a:r>
            <a:endParaRPr lang="en-US" sz="1000" baseline="0" dirty="0" smtClean="0">
              <a:sym typeface="Wingdings" panose="05000000000000000000" pitchFamily="2" charset="2"/>
            </a:endParaRPr>
          </a:p>
          <a:p>
            <a:endParaRPr lang="en-US" sz="1000" baseline="0" dirty="0" smtClean="0">
              <a:sym typeface="Wingdings" panose="05000000000000000000" pitchFamily="2" charset="2"/>
            </a:endParaRPr>
          </a:p>
          <a:p>
            <a:r>
              <a:rPr lang="en-US" sz="1000" baseline="0" dirty="0" smtClean="0">
                <a:sym typeface="Wingdings" panose="05000000000000000000" pitchFamily="2" charset="2"/>
              </a:rPr>
              <a:t>Mission: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aseline="0" dirty="0" err="1" smtClean="0">
                <a:sym typeface="Wingdings" panose="05000000000000000000" pitchFamily="2" charset="2"/>
              </a:rPr>
              <a:t>Elargir</a:t>
            </a:r>
            <a:r>
              <a:rPr lang="en-US" sz="1000" baseline="0" dirty="0" smtClean="0">
                <a:sym typeface="Wingdings" panose="05000000000000000000" pitchFamily="2" charset="2"/>
              </a:rPr>
              <a:t> </a:t>
            </a:r>
            <a:r>
              <a:rPr lang="en-US" sz="1000" baseline="0" dirty="0" err="1" smtClean="0">
                <a:sym typeface="Wingdings" panose="05000000000000000000" pitchFamily="2" charset="2"/>
              </a:rPr>
              <a:t>l’utilisation</a:t>
            </a:r>
            <a:r>
              <a:rPr lang="en-US" sz="1000" baseline="0" dirty="0" smtClean="0">
                <a:sym typeface="Wingdings" panose="05000000000000000000" pitchFamily="2" charset="2"/>
              </a:rPr>
              <a:t> des technologies </a:t>
            </a:r>
            <a:r>
              <a:rPr lang="en-US" sz="1000" baseline="0" dirty="0" err="1" smtClean="0">
                <a:sym typeface="Wingdings" panose="05000000000000000000" pitchFamily="2" charset="2"/>
              </a:rPr>
              <a:t>spatiales</a:t>
            </a:r>
            <a:r>
              <a:rPr lang="en-US" sz="1000" baseline="0" dirty="0" smtClean="0">
                <a:sym typeface="Wingdings" panose="05000000000000000000" pitchFamily="2" charset="2"/>
              </a:rPr>
              <a:t>  </a:t>
            </a:r>
            <a:r>
              <a:rPr lang="en-US" sz="1000" baseline="0" dirty="0" err="1" smtClean="0">
                <a:sym typeface="Wingdings" panose="05000000000000000000" pitchFamily="2" charset="2"/>
              </a:rPr>
              <a:t>sensibilisation</a:t>
            </a:r>
            <a:r>
              <a:rPr lang="en-US" sz="1000" baseline="0" dirty="0" smtClean="0">
                <a:sym typeface="Wingdings" panose="05000000000000000000" pitchFamily="2" charset="2"/>
              </a:rPr>
              <a:t> des </a:t>
            </a:r>
            <a:r>
              <a:rPr lang="en-US" sz="1000" baseline="0" dirty="0" err="1" smtClean="0">
                <a:sym typeface="Wingdings" panose="05000000000000000000" pitchFamily="2" charset="2"/>
              </a:rPr>
              <a:t>bénéfices</a:t>
            </a:r>
            <a:r>
              <a:rPr lang="en-US" sz="1000" baseline="0" dirty="0" smtClean="0">
                <a:sym typeface="Wingdings" panose="05000000000000000000" pitchFamily="2" charset="2"/>
              </a:rPr>
              <a:t> </a:t>
            </a:r>
            <a:r>
              <a:rPr lang="en-US" sz="1000" baseline="0" dirty="0" err="1" smtClean="0">
                <a:sym typeface="Wingdings" panose="05000000000000000000" pitchFamily="2" charset="2"/>
              </a:rPr>
              <a:t>aportés</a:t>
            </a:r>
            <a:r>
              <a:rPr lang="en-US" sz="1000" baseline="0" dirty="0" smtClean="0">
                <a:sym typeface="Wingdings" panose="05000000000000000000" pitchFamily="2" charset="2"/>
              </a:rPr>
              <a:t> par les technologies de </a:t>
            </a:r>
            <a:r>
              <a:rPr lang="en-US" sz="1000" baseline="0" dirty="0" err="1" smtClean="0">
                <a:sym typeface="Wingdings" panose="05000000000000000000" pitchFamily="2" charset="2"/>
              </a:rPr>
              <a:t>l’espace</a:t>
            </a:r>
            <a:r>
              <a:rPr lang="en-US" sz="1000" baseline="0" dirty="0" smtClean="0">
                <a:sym typeface="Wingdings" panose="05000000000000000000" pitchFamily="2" charset="2"/>
              </a:rPr>
              <a:t> pour le </a:t>
            </a:r>
            <a:r>
              <a:rPr lang="en-US" sz="1000" baseline="0" dirty="0" err="1" smtClean="0">
                <a:sym typeface="Wingdings" panose="05000000000000000000" pitchFamily="2" charset="2"/>
              </a:rPr>
              <a:t>grouvernement</a:t>
            </a:r>
            <a:r>
              <a:rPr lang="en-US" sz="1000" baseline="0" dirty="0" smtClean="0">
                <a:sym typeface="Wingdings" panose="05000000000000000000" pitchFamily="2" charset="2"/>
              </a:rPr>
              <a:t> du </a:t>
            </a:r>
            <a:r>
              <a:rPr lang="en-US" sz="1000" baseline="0" dirty="0" err="1" smtClean="0">
                <a:sym typeface="Wingdings" panose="05000000000000000000" pitchFamily="2" charset="2"/>
              </a:rPr>
              <a:t>territoire</a:t>
            </a:r>
            <a:r>
              <a:rPr lang="en-US" sz="1000" baseline="0" dirty="0" smtClean="0">
                <a:sym typeface="Wingdings" panose="05000000000000000000" pitchFamily="2" charset="2"/>
              </a:rPr>
              <a:t> (</a:t>
            </a:r>
            <a:r>
              <a:rPr lang="en-US" sz="1000" baseline="0" dirty="0" err="1" smtClean="0">
                <a:sym typeface="Wingdings" panose="05000000000000000000" pitchFamily="2" charset="2"/>
              </a:rPr>
              <a:t>valeur</a:t>
            </a:r>
            <a:r>
              <a:rPr lang="en-US" sz="1000" baseline="0" dirty="0" smtClean="0">
                <a:sym typeface="Wingdings" panose="05000000000000000000" pitchFamily="2" charset="2"/>
              </a:rPr>
              <a:t> </a:t>
            </a:r>
            <a:r>
              <a:rPr lang="en-US" sz="1000" baseline="0" dirty="0" err="1" smtClean="0">
                <a:sym typeface="Wingdings" panose="05000000000000000000" pitchFamily="2" charset="2"/>
              </a:rPr>
              <a:t>ajoutée</a:t>
            </a:r>
            <a:r>
              <a:rPr lang="en-US" sz="1000" baseline="0" dirty="0" smtClean="0">
                <a:sym typeface="Wingdings" panose="05000000000000000000" pitchFamily="2" charset="2"/>
              </a:rPr>
              <a:t> de </a:t>
            </a:r>
            <a:r>
              <a:rPr lang="en-US" sz="1000" baseline="0" dirty="0" err="1" smtClean="0">
                <a:sym typeface="Wingdings" panose="05000000000000000000" pitchFamily="2" charset="2"/>
              </a:rPr>
              <a:t>l’espace</a:t>
            </a:r>
            <a:r>
              <a:rPr lang="en-US" sz="1000" baseline="0" dirty="0" smtClean="0">
                <a:sym typeface="Wingdings" panose="05000000000000000000" pitchFamily="2" charset="2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aseline="0" dirty="0" err="1" smtClean="0">
                <a:sym typeface="Wingdings" panose="05000000000000000000" pitchFamily="2" charset="2"/>
              </a:rPr>
              <a:t>Renforcer</a:t>
            </a:r>
            <a:r>
              <a:rPr lang="en-US" sz="1000" baseline="0" dirty="0" smtClean="0">
                <a:sym typeface="Wingdings" panose="05000000000000000000" pitchFamily="2" charset="2"/>
              </a:rPr>
              <a:t> la dimension </a:t>
            </a:r>
            <a:r>
              <a:rPr lang="en-US" sz="1000" baseline="0" dirty="0" err="1" smtClean="0">
                <a:sym typeface="Wingdings" panose="05000000000000000000" pitchFamily="2" charset="2"/>
              </a:rPr>
              <a:t>régionale</a:t>
            </a:r>
            <a:r>
              <a:rPr lang="en-US" sz="1000" baseline="0" dirty="0" smtClean="0">
                <a:sym typeface="Wingdings" panose="05000000000000000000" pitchFamily="2" charset="2"/>
              </a:rPr>
              <a:t> de la </a:t>
            </a:r>
            <a:r>
              <a:rPr lang="en-US" sz="1000" baseline="0" dirty="0" err="1" smtClean="0">
                <a:sym typeface="Wingdings" panose="05000000000000000000" pitchFamily="2" charset="2"/>
              </a:rPr>
              <a:t>politique</a:t>
            </a:r>
            <a:r>
              <a:rPr lang="en-US" sz="1000" baseline="0" dirty="0" smtClean="0">
                <a:sym typeface="Wingdings" panose="05000000000000000000" pitchFamily="2" charset="2"/>
              </a:rPr>
              <a:t> </a:t>
            </a:r>
            <a:r>
              <a:rPr lang="en-US" sz="1000" baseline="0" dirty="0" err="1" smtClean="0">
                <a:sym typeface="Wingdings" panose="05000000000000000000" pitchFamily="2" charset="2"/>
              </a:rPr>
              <a:t>spatiale</a:t>
            </a:r>
            <a:r>
              <a:rPr lang="en-US" sz="1000" baseline="0" dirty="0" smtClean="0">
                <a:sym typeface="Wingdings" panose="05000000000000000000" pitchFamily="2" charset="2"/>
              </a:rPr>
              <a:t> </a:t>
            </a:r>
            <a:r>
              <a:rPr lang="en-US" sz="1000" baseline="0" dirty="0" err="1" smtClean="0">
                <a:sym typeface="Wingdings" panose="05000000000000000000" pitchFamily="2" charset="2"/>
              </a:rPr>
              <a:t>européenne</a:t>
            </a:r>
            <a:r>
              <a:rPr lang="en-US" sz="1000" baseline="0" dirty="0" smtClean="0">
                <a:sym typeface="Wingdings" panose="05000000000000000000" pitchFamily="2" charset="2"/>
              </a:rPr>
              <a:t>  Reconnaissance du role crucial des Regions (definition des </a:t>
            </a:r>
            <a:r>
              <a:rPr lang="en-US" sz="1000" baseline="0" dirty="0" err="1" smtClean="0">
                <a:sym typeface="Wingdings" panose="05000000000000000000" pitchFamily="2" charset="2"/>
              </a:rPr>
              <a:t>besoins</a:t>
            </a:r>
            <a:r>
              <a:rPr lang="en-US" sz="1000" baseline="0" dirty="0" smtClean="0">
                <a:sym typeface="Wingdings" panose="05000000000000000000" pitchFamily="2" charset="2"/>
              </a:rPr>
              <a:t> pour </a:t>
            </a:r>
            <a:r>
              <a:rPr lang="en-US" sz="1000" baseline="0" dirty="0" err="1" smtClean="0">
                <a:sym typeface="Wingdings" panose="05000000000000000000" pitchFamily="2" charset="2"/>
              </a:rPr>
              <a:t>gouvernement</a:t>
            </a:r>
            <a:r>
              <a:rPr lang="en-US" sz="1000" baseline="0" dirty="0" smtClean="0">
                <a:sym typeface="Wingdings" panose="05000000000000000000" pitchFamily="2" charset="2"/>
              </a:rPr>
              <a:t> territorial  + </a:t>
            </a:r>
            <a:r>
              <a:rPr lang="en-US" sz="1000" baseline="0" dirty="0" err="1" smtClean="0">
                <a:sym typeface="Wingdings" panose="05000000000000000000" pitchFamily="2" charset="2"/>
              </a:rPr>
              <a:t>façonner</a:t>
            </a:r>
            <a:r>
              <a:rPr lang="en-US" sz="1000" baseline="0" dirty="0" smtClean="0">
                <a:sym typeface="Wingdings" panose="05000000000000000000" pitchFamily="2" charset="2"/>
              </a:rPr>
              <a:t> la </a:t>
            </a:r>
            <a:r>
              <a:rPr lang="en-US" sz="1000" baseline="0" dirty="0" err="1" smtClean="0">
                <a:sym typeface="Wingdings" panose="05000000000000000000" pitchFamily="2" charset="2"/>
              </a:rPr>
              <a:t>demande</a:t>
            </a:r>
            <a:r>
              <a:rPr lang="en-US" sz="1000" baseline="0" dirty="0" smtClean="0">
                <a:sym typeface="Wingdings" panose="05000000000000000000" pitchFamily="2" charset="2"/>
              </a:rPr>
              <a:t> + </a:t>
            </a:r>
            <a:r>
              <a:rPr lang="en-US" sz="1000" baseline="0" dirty="0" err="1" smtClean="0">
                <a:sym typeface="Wingdings" panose="05000000000000000000" pitchFamily="2" charset="2"/>
              </a:rPr>
              <a:t>stimuler</a:t>
            </a:r>
            <a:r>
              <a:rPr lang="en-US" sz="1000" baseline="0" dirty="0" smtClean="0">
                <a:sym typeface="Wingdings" panose="05000000000000000000" pitchFamily="2" charset="2"/>
              </a:rPr>
              <a:t> le </a:t>
            </a:r>
            <a:r>
              <a:rPr lang="en-US" sz="1000" baseline="0" dirty="0" err="1" smtClean="0">
                <a:sym typeface="Wingdings" panose="05000000000000000000" pitchFamily="2" charset="2"/>
              </a:rPr>
              <a:t>marché</a:t>
            </a:r>
            <a:r>
              <a:rPr lang="en-US" sz="1000" baseline="0" dirty="0" smtClean="0">
                <a:sym typeface="Wingdings" panose="05000000000000000000" pitchFamily="2" charset="2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aseline="0" dirty="0" err="1" smtClean="0">
                <a:sym typeface="Wingdings" panose="05000000000000000000" pitchFamily="2" charset="2"/>
              </a:rPr>
              <a:t>Sensibiliser</a:t>
            </a:r>
            <a:r>
              <a:rPr lang="en-US" sz="1000" baseline="0" dirty="0" smtClean="0">
                <a:sym typeface="Wingdings" panose="05000000000000000000" pitchFamily="2" charset="2"/>
              </a:rPr>
              <a:t> et </a:t>
            </a:r>
            <a:r>
              <a:rPr lang="en-US" sz="1000" baseline="0" dirty="0" err="1" smtClean="0">
                <a:sym typeface="Wingdings" panose="05000000000000000000" pitchFamily="2" charset="2"/>
              </a:rPr>
              <a:t>renforcer</a:t>
            </a:r>
            <a:r>
              <a:rPr lang="en-US" sz="1000" baseline="0" dirty="0" smtClean="0">
                <a:sym typeface="Wingdings" panose="05000000000000000000" pitchFamily="2" charset="2"/>
              </a:rPr>
              <a:t> la comprehension </a:t>
            </a:r>
            <a:r>
              <a:rPr lang="en-US" sz="1000" baseline="0" dirty="0" err="1" smtClean="0">
                <a:sym typeface="Wingdings" panose="05000000000000000000" pitchFamily="2" charset="2"/>
              </a:rPr>
              <a:t>qu’ont</a:t>
            </a:r>
            <a:r>
              <a:rPr lang="en-US" sz="1000" baseline="0" dirty="0" smtClean="0">
                <a:sym typeface="Wingdings" panose="05000000000000000000" pitchFamily="2" charset="2"/>
              </a:rPr>
              <a:t> les </a:t>
            </a:r>
            <a:r>
              <a:rPr lang="en-US" sz="1000" baseline="0" dirty="0" err="1" smtClean="0">
                <a:sym typeface="Wingdings" panose="05000000000000000000" pitchFamily="2" charset="2"/>
              </a:rPr>
              <a:t>citoyens</a:t>
            </a:r>
            <a:r>
              <a:rPr lang="en-US" sz="1000" baseline="0" dirty="0" smtClean="0">
                <a:sym typeface="Wingdings" panose="05000000000000000000" pitchFamily="2" charset="2"/>
              </a:rPr>
              <a:t> des </a:t>
            </a:r>
            <a:r>
              <a:rPr lang="en-US" sz="1000" baseline="0" dirty="0" err="1" smtClean="0">
                <a:sym typeface="Wingdings" panose="05000000000000000000" pitchFamily="2" charset="2"/>
              </a:rPr>
              <a:t>bénéfices</a:t>
            </a:r>
            <a:r>
              <a:rPr lang="en-US" sz="1000" baseline="0" dirty="0" smtClean="0">
                <a:sym typeface="Wingdings" panose="05000000000000000000" pitchFamily="2" charset="2"/>
              </a:rPr>
              <a:t> de </a:t>
            </a:r>
            <a:r>
              <a:rPr lang="en-US" sz="1000" baseline="0" dirty="0" err="1" smtClean="0">
                <a:sym typeface="Wingdings" panose="05000000000000000000" pitchFamily="2" charset="2"/>
              </a:rPr>
              <a:t>l’espace</a:t>
            </a:r>
            <a:r>
              <a:rPr lang="en-US" sz="1000" baseline="0" dirty="0" smtClean="0">
                <a:sym typeface="Wingdings" panose="05000000000000000000" pitchFamily="2" charset="2"/>
              </a:rPr>
              <a:t> </a:t>
            </a:r>
            <a:r>
              <a:rPr lang="en-US" sz="1000" baseline="0" dirty="0" err="1" smtClean="0">
                <a:sym typeface="Wingdings" panose="05000000000000000000" pitchFamily="2" charset="2"/>
              </a:rPr>
              <a:t>sur</a:t>
            </a:r>
            <a:r>
              <a:rPr lang="en-US" sz="1000" baseline="0" dirty="0" smtClean="0">
                <a:sym typeface="Wingdings" panose="05000000000000000000" pitchFamily="2" charset="2"/>
              </a:rPr>
              <a:t> </a:t>
            </a:r>
            <a:r>
              <a:rPr lang="en-US" sz="1000" baseline="0" dirty="0" err="1" smtClean="0">
                <a:sym typeface="Wingdings" panose="05000000000000000000" pitchFamily="2" charset="2"/>
              </a:rPr>
              <a:t>terre</a:t>
            </a:r>
            <a:endParaRPr lang="en-US" sz="1000" baseline="0" dirty="0" smtClean="0"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aseline="0" dirty="0" smtClean="0">
                <a:sym typeface="Wingdings" panose="05000000000000000000" pitchFamily="2" charset="2"/>
              </a:rPr>
              <a:t>Faire un lien entre le </a:t>
            </a:r>
            <a:r>
              <a:rPr lang="en-US" sz="1000" baseline="0" dirty="0" err="1" smtClean="0">
                <a:sym typeface="Wingdings" panose="05000000000000000000" pitchFamily="2" charset="2"/>
              </a:rPr>
              <a:t>secteur</a:t>
            </a:r>
            <a:r>
              <a:rPr lang="en-US" sz="1000" baseline="0" dirty="0" smtClean="0">
                <a:sym typeface="Wingdings" panose="05000000000000000000" pitchFamily="2" charset="2"/>
              </a:rPr>
              <a:t> spatial et les </a:t>
            </a:r>
            <a:r>
              <a:rPr lang="en-US" sz="1000" baseline="0" dirty="0" err="1" smtClean="0">
                <a:sym typeface="Wingdings" panose="05000000000000000000" pitchFamily="2" charset="2"/>
              </a:rPr>
              <a:t>autres</a:t>
            </a:r>
            <a:r>
              <a:rPr lang="en-US" sz="1000" baseline="0" dirty="0" smtClean="0">
                <a:sym typeface="Wingdings" panose="05000000000000000000" pitchFamily="2" charset="2"/>
              </a:rPr>
              <a:t> </a:t>
            </a:r>
            <a:r>
              <a:rPr lang="en-US" sz="1000" baseline="0" dirty="0" err="1" smtClean="0">
                <a:sym typeface="Wingdings" panose="05000000000000000000" pitchFamily="2" charset="2"/>
              </a:rPr>
              <a:t>secteurs</a:t>
            </a:r>
            <a:r>
              <a:rPr lang="en-US" sz="1000" baseline="0" dirty="0" smtClean="0">
                <a:sym typeface="Wingdings" panose="05000000000000000000" pitchFamily="2" charset="2"/>
              </a:rPr>
              <a:t> (agriculture, </a:t>
            </a:r>
            <a:r>
              <a:rPr lang="en-US" sz="1000" baseline="0" dirty="0" err="1" smtClean="0">
                <a:sym typeface="Wingdings" panose="05000000000000000000" pitchFamily="2" charset="2"/>
              </a:rPr>
              <a:t>tourisme</a:t>
            </a:r>
            <a:r>
              <a:rPr lang="en-US" sz="1000" baseline="0" dirty="0" smtClean="0">
                <a:sym typeface="Wingdings" panose="05000000000000000000" pitchFamily="2" charset="2"/>
              </a:rPr>
              <a:t>, maritime,…)  </a:t>
            </a:r>
            <a:r>
              <a:rPr lang="en-US" sz="1000" baseline="0" dirty="0" err="1" smtClean="0">
                <a:sym typeface="Wingdings" panose="05000000000000000000" pitchFamily="2" charset="2"/>
              </a:rPr>
              <a:t>plateforme</a:t>
            </a:r>
            <a:r>
              <a:rPr lang="en-US" sz="1000" baseline="0" dirty="0" smtClean="0">
                <a:sym typeface="Wingdings" panose="05000000000000000000" pitchFamily="2" charset="2"/>
              </a:rPr>
              <a:t> commune, </a:t>
            </a:r>
            <a:r>
              <a:rPr lang="en-US" sz="1000" baseline="0" dirty="0" err="1" smtClean="0">
                <a:sym typeface="Wingdings" panose="05000000000000000000" pitchFamily="2" charset="2"/>
              </a:rPr>
              <a:t>échange</a:t>
            </a:r>
            <a:r>
              <a:rPr lang="en-US" sz="1000" baseline="0" dirty="0" smtClean="0">
                <a:sym typeface="Wingdings" panose="05000000000000000000" pitchFamily="2" charset="2"/>
              </a:rPr>
              <a:t> de </a:t>
            </a:r>
            <a:r>
              <a:rPr lang="en-US" sz="1000" baseline="0" dirty="0" err="1" smtClean="0">
                <a:sym typeface="Wingdings" panose="05000000000000000000" pitchFamily="2" charset="2"/>
              </a:rPr>
              <a:t>bonnes</a:t>
            </a:r>
            <a:r>
              <a:rPr lang="en-US" sz="1000" baseline="0" dirty="0" smtClean="0">
                <a:sym typeface="Wingdings" panose="05000000000000000000" pitchFamily="2" charset="2"/>
              </a:rPr>
              <a:t> </a:t>
            </a:r>
            <a:r>
              <a:rPr lang="en-US" sz="1000" baseline="0" dirty="0" err="1" smtClean="0">
                <a:sym typeface="Wingdings" panose="05000000000000000000" pitchFamily="2" charset="2"/>
              </a:rPr>
              <a:t>pratiques</a:t>
            </a:r>
            <a:r>
              <a:rPr lang="en-US" sz="1000" baseline="0" dirty="0" smtClean="0">
                <a:sym typeface="Wingdings" panose="05000000000000000000" pitchFamily="2" charset="2"/>
              </a:rPr>
              <a:t>, networking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baseline="0" dirty="0" smtClean="0">
              <a:sym typeface="Wingdings" panose="05000000000000000000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000" baseline="0" dirty="0" smtClean="0">
                <a:sym typeface="Wingdings" panose="05000000000000000000" pitchFamily="2" charset="2"/>
              </a:rPr>
              <a:t>Comment? </a:t>
            </a:r>
          </a:p>
          <a:p>
            <a:pPr marL="342900" indent="-342900" algn="just">
              <a:buFont typeface="Wingdings" panose="05000000000000000000" pitchFamily="2" charset="2"/>
              <a:buChar char="à"/>
            </a:pPr>
            <a:r>
              <a:rPr lang="it-IT" sz="1000" dirty="0" smtClean="0">
                <a:solidFill>
                  <a:srgbClr val="002060"/>
                </a:solidFill>
              </a:rPr>
              <a:t>Collaborations interrégionales entre membres du réseau; </a:t>
            </a:r>
          </a:p>
          <a:p>
            <a:pPr marL="342900" indent="-342900" algn="just">
              <a:buFont typeface="Wingdings" panose="05000000000000000000" pitchFamily="2" charset="2"/>
              <a:buChar char="à"/>
            </a:pPr>
            <a:r>
              <a:rPr lang="it-IT" sz="1000" dirty="0" smtClean="0">
                <a:solidFill>
                  <a:srgbClr val="002060"/>
                </a:solidFill>
              </a:rPr>
              <a:t>Projets européens avec l’Agence Spatiale Européenne et la Commission Européenne;</a:t>
            </a:r>
          </a:p>
          <a:p>
            <a:pPr marL="342900" indent="-342900" algn="just">
              <a:buFont typeface="Wingdings" panose="05000000000000000000" pitchFamily="2" charset="2"/>
              <a:buChar char="à"/>
            </a:pPr>
            <a:r>
              <a:rPr lang="it-IT" sz="1000" dirty="0" smtClean="0">
                <a:solidFill>
                  <a:srgbClr val="002060"/>
                </a:solidFill>
              </a:rPr>
              <a:t>Dialogue politique et relai auprès des institutions européennes;</a:t>
            </a:r>
          </a:p>
          <a:p>
            <a:pPr marL="342900" indent="-342900" algn="just">
              <a:buFont typeface="Wingdings" panose="05000000000000000000" pitchFamily="2" charset="2"/>
              <a:buChar char="à"/>
            </a:pPr>
            <a:r>
              <a:rPr lang="it-IT" sz="1000" dirty="0" smtClean="0">
                <a:solidFill>
                  <a:srgbClr val="002060"/>
                </a:solidFill>
              </a:rPr>
              <a:t>Conférences, workshops et autres évènements; </a:t>
            </a:r>
          </a:p>
          <a:p>
            <a:pPr marL="342900" indent="-342900" algn="just">
              <a:buFont typeface="Wingdings" panose="05000000000000000000" pitchFamily="2" charset="2"/>
              <a:buChar char="à"/>
            </a:pPr>
            <a:r>
              <a:rPr lang="it-IT" sz="1000" dirty="0" smtClean="0">
                <a:solidFill>
                  <a:srgbClr val="002060"/>
                </a:solidFill>
              </a:rPr>
              <a:t>Publications, recherches, expositions,...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000" baseline="0" dirty="0" smtClean="0"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baseline="0" dirty="0" smtClean="0"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baseline="0" dirty="0" smtClean="0"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baseline="0" dirty="0" smtClean="0"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3275256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2400" y="830263"/>
            <a:ext cx="7407275" cy="4167187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4" y="5278698"/>
            <a:ext cx="5680075" cy="5001233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886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2400" y="830263"/>
            <a:ext cx="7407275" cy="4167187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4" y="5278698"/>
            <a:ext cx="5680075" cy="5001233"/>
          </a:xfrm>
          <a:noFill/>
          <a:ln/>
        </p:spPr>
        <p:txBody>
          <a:bodyPr/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en-US" sz="1000" dirty="0" smtClean="0">
                <a:solidFill>
                  <a:srgbClr val="002060"/>
                </a:solidFill>
              </a:rPr>
              <a:t>NEREUS et l’Agence Spatiale Européenne (ESA): collaboration pluriannuelle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en-US" sz="1000" dirty="0" smtClean="0">
                <a:solidFill>
                  <a:srgbClr val="002060"/>
                </a:solidFill>
              </a:rPr>
              <a:t>Rendre visibles</a:t>
            </a:r>
            <a:r>
              <a:rPr lang="it-IT" altLang="en-US" sz="1000" baseline="0" dirty="0" smtClean="0">
                <a:solidFill>
                  <a:srgbClr val="002060"/>
                </a:solidFill>
              </a:rPr>
              <a:t> les Régions membres 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en-US" sz="1000" baseline="0" dirty="0" smtClean="0">
                <a:solidFill>
                  <a:srgbClr val="002060"/>
                </a:solidFill>
              </a:rPr>
              <a:t>Créer un pont entre communautés régionales du secteur spatial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en-US" sz="1000" dirty="0" smtClean="0">
                <a:solidFill>
                  <a:srgbClr val="002060"/>
                </a:solidFill>
              </a:rPr>
              <a:t>Faciliter le dialogue avec 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altLang="en-US" sz="1000" dirty="0" smtClean="0">
              <a:solidFill>
                <a:srgbClr val="00206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altLang="en-US" sz="1000" dirty="0" smtClean="0">
                <a:solidFill>
                  <a:srgbClr val="002060"/>
                </a:solidFill>
              </a:rPr>
              <a:t>Projet : «Improving Copernicus Uptake among Local and Regional Authorities»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en-US" sz="1000" dirty="0" smtClean="0">
                <a:solidFill>
                  <a:srgbClr val="002060"/>
                </a:solidFill>
              </a:rPr>
              <a:t>Objectif   : Faire l’état de l’art de l’utilisation de Copernicus en Europe</a:t>
            </a:r>
          </a:p>
          <a:p>
            <a:pPr marL="1714500" lvl="3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en-US" sz="1000" dirty="0" smtClean="0">
                <a:solidFill>
                  <a:srgbClr val="002060"/>
                </a:solidFill>
              </a:rPr>
              <a:t>Récolter de l’information sur la situation régionale </a:t>
            </a:r>
          </a:p>
          <a:p>
            <a:pPr marL="1714500" lvl="3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en-US" sz="1000" dirty="0" smtClean="0">
                <a:solidFill>
                  <a:srgbClr val="002060"/>
                </a:solidFill>
              </a:rPr>
              <a:t>Stimuler l’échange de bonnes pratiques</a:t>
            </a:r>
          </a:p>
          <a:p>
            <a:pPr marL="1714500" lvl="3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en-US" sz="1000" dirty="0" smtClean="0">
                <a:solidFill>
                  <a:srgbClr val="002060"/>
                </a:solidFill>
              </a:rPr>
              <a:t>Promouvoir la connaissance de Copernicus</a:t>
            </a:r>
          </a:p>
          <a:p>
            <a:pPr marL="1371600" lvl="3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it-IT" altLang="en-US" sz="1000" dirty="0" smtClean="0">
              <a:solidFill>
                <a:srgbClr val="002060"/>
              </a:solidFill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39688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2400" y="830263"/>
            <a:ext cx="7407275" cy="4167187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4" y="5278698"/>
            <a:ext cx="5680075" cy="5001233"/>
          </a:xfrm>
          <a:noFill/>
          <a:ln/>
        </p:spPr>
        <p:txBody>
          <a:bodyPr/>
          <a:lstStyle/>
          <a:p>
            <a:pPr marL="1371600" lvl="3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it-IT" altLang="en-US" sz="1050" dirty="0" smtClean="0">
              <a:solidFill>
                <a:srgbClr val="002060"/>
              </a:solidFill>
            </a:endParaRPr>
          </a:p>
          <a:p>
            <a:r>
              <a:rPr lang="en-US" sz="1050" dirty="0" smtClean="0"/>
              <a:t>OBSTACLES: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err="1" smtClean="0"/>
              <a:t>Politique</a:t>
            </a:r>
            <a:r>
              <a:rPr lang="en-US" sz="1050" dirty="0" smtClean="0"/>
              <a:t>: mandate </a:t>
            </a:r>
            <a:r>
              <a:rPr lang="en-US" sz="1050" dirty="0" err="1" smtClean="0"/>
              <a:t>ou</a:t>
            </a:r>
            <a:r>
              <a:rPr lang="en-US" sz="1050" dirty="0" smtClean="0"/>
              <a:t> support </a:t>
            </a:r>
            <a:r>
              <a:rPr lang="en-US" sz="1050" dirty="0" err="1" smtClean="0"/>
              <a:t>politique</a:t>
            </a:r>
            <a:r>
              <a:rPr lang="en-US" sz="1050" dirty="0" smtClean="0"/>
              <a:t> pour </a:t>
            </a:r>
            <a:r>
              <a:rPr lang="en-US" sz="1050" dirty="0" err="1" smtClean="0"/>
              <a:t>remplacer</a:t>
            </a:r>
            <a:r>
              <a:rPr lang="en-US" sz="1050" baseline="0" dirty="0" smtClean="0"/>
              <a:t> </a:t>
            </a:r>
            <a:r>
              <a:rPr lang="en-US" sz="1050" baseline="0" dirty="0" err="1" smtClean="0"/>
              <a:t>pratiques</a:t>
            </a:r>
            <a:r>
              <a:rPr lang="en-US" sz="1050" baseline="0" dirty="0" smtClean="0"/>
              <a:t> de travail au </a:t>
            </a:r>
            <a:r>
              <a:rPr lang="en-US" sz="1050" baseline="0" dirty="0" err="1" smtClean="0"/>
              <a:t>sein</a:t>
            </a:r>
            <a:r>
              <a:rPr lang="en-US" sz="1050" baseline="0" dirty="0" smtClean="0"/>
              <a:t> des administrations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/>
              <a:t>Social: </a:t>
            </a:r>
            <a:r>
              <a:rPr lang="en-US" sz="1050" dirty="0" err="1" smtClean="0"/>
              <a:t>manque</a:t>
            </a:r>
            <a:r>
              <a:rPr lang="en-US" sz="1050" baseline="0" dirty="0" smtClean="0"/>
              <a:t> de </a:t>
            </a:r>
            <a:r>
              <a:rPr lang="en-US" sz="1050" baseline="0" dirty="0" err="1" smtClean="0"/>
              <a:t>connaissance</a:t>
            </a:r>
            <a:r>
              <a:rPr lang="en-US" sz="1050" baseline="0" dirty="0" smtClean="0"/>
              <a:t> </a:t>
            </a:r>
            <a:r>
              <a:rPr lang="en-US" sz="1050" baseline="0" dirty="0" err="1" smtClean="0"/>
              <a:t>ou</a:t>
            </a:r>
            <a:r>
              <a:rPr lang="en-US" sz="1050" baseline="0" dirty="0" smtClean="0"/>
              <a:t> de </a:t>
            </a:r>
            <a:r>
              <a:rPr lang="en-US" sz="1050" baseline="0" dirty="0" err="1" smtClean="0"/>
              <a:t>sensibilisation</a:t>
            </a:r>
            <a:r>
              <a:rPr lang="en-US" sz="1050" baseline="0" dirty="0" smtClean="0"/>
              <a:t> </a:t>
            </a:r>
            <a:r>
              <a:rPr lang="en-US" sz="1050" baseline="0" dirty="0" err="1" smtClean="0"/>
              <a:t>sur</a:t>
            </a:r>
            <a:r>
              <a:rPr lang="en-US" sz="1050" baseline="0" dirty="0" smtClean="0"/>
              <a:t> la </a:t>
            </a:r>
            <a:r>
              <a:rPr lang="en-US" sz="1050" baseline="0" dirty="0" err="1" smtClean="0"/>
              <a:t>valeur</a:t>
            </a:r>
            <a:r>
              <a:rPr lang="en-US" sz="1050" baseline="0" dirty="0" smtClean="0"/>
              <a:t> </a:t>
            </a:r>
            <a:r>
              <a:rPr lang="en-US" sz="1050" baseline="0" dirty="0" err="1" smtClean="0"/>
              <a:t>sociale</a:t>
            </a:r>
            <a:r>
              <a:rPr lang="en-US" sz="1050" baseline="0" dirty="0" smtClean="0"/>
              <a:t> des </a:t>
            </a:r>
            <a:r>
              <a:rPr lang="en-US" sz="1050" baseline="0" dirty="0" err="1" smtClean="0"/>
              <a:t>données</a:t>
            </a:r>
            <a:r>
              <a:rPr lang="en-US" sz="1050" baseline="0" dirty="0" smtClean="0"/>
              <a:t> OT, acceptation des </a:t>
            </a:r>
            <a:r>
              <a:rPr lang="en-US" sz="1050" baseline="0" dirty="0" err="1" smtClean="0"/>
              <a:t>nouvelles</a:t>
            </a:r>
            <a:r>
              <a:rPr lang="en-US" sz="1050" baseline="0" dirty="0" smtClean="0"/>
              <a:t> technologies </a:t>
            </a:r>
            <a:r>
              <a:rPr lang="en-US" sz="1050" baseline="0" dirty="0" err="1" smtClean="0"/>
              <a:t>est</a:t>
            </a:r>
            <a:r>
              <a:rPr lang="en-US" sz="1050" baseline="0" dirty="0" smtClean="0"/>
              <a:t> </a:t>
            </a:r>
            <a:r>
              <a:rPr lang="en-US" sz="1050" baseline="0" dirty="0" err="1" smtClean="0"/>
              <a:t>généralement</a:t>
            </a:r>
            <a:r>
              <a:rPr lang="en-US" sz="1050" baseline="0" dirty="0" smtClean="0"/>
              <a:t> </a:t>
            </a:r>
            <a:r>
              <a:rPr lang="en-US" sz="1050" baseline="0" dirty="0" err="1" smtClean="0"/>
              <a:t>basse</a:t>
            </a:r>
            <a:r>
              <a:rPr lang="en-US" sz="1050" baseline="0" dirty="0" smtClean="0"/>
              <a:t> au </a:t>
            </a:r>
            <a:r>
              <a:rPr lang="en-US" sz="1050" baseline="0" dirty="0" err="1" smtClean="0"/>
              <a:t>sein</a:t>
            </a:r>
            <a:r>
              <a:rPr lang="en-US" sz="1050" baseline="0" dirty="0" smtClean="0"/>
              <a:t> des administrations, manqué de staff </a:t>
            </a:r>
            <a:r>
              <a:rPr lang="en-US" sz="1050" baseline="0" dirty="0" err="1" smtClean="0"/>
              <a:t>formé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err="1" smtClean="0"/>
              <a:t>Economique</a:t>
            </a:r>
            <a:r>
              <a:rPr lang="en-US" sz="1050" dirty="0" smtClean="0"/>
              <a:t>: des </a:t>
            </a:r>
            <a:r>
              <a:rPr lang="en-US" sz="1050" dirty="0" err="1" smtClean="0"/>
              <a:t>ressources</a:t>
            </a:r>
            <a:r>
              <a:rPr lang="en-US" sz="1050" dirty="0" smtClean="0"/>
              <a:t> </a:t>
            </a:r>
            <a:r>
              <a:rPr lang="en-US" sz="1050" dirty="0" err="1" smtClean="0"/>
              <a:t>sont</a:t>
            </a:r>
            <a:r>
              <a:rPr lang="en-US" sz="1050" dirty="0" smtClean="0"/>
              <a:t> </a:t>
            </a:r>
            <a:r>
              <a:rPr lang="en-US" sz="1050" dirty="0" err="1" smtClean="0"/>
              <a:t>nécessaires</a:t>
            </a:r>
            <a:r>
              <a:rPr lang="en-US" sz="1050" baseline="0" dirty="0" smtClean="0"/>
              <a:t> pour transformer les </a:t>
            </a:r>
            <a:r>
              <a:rPr lang="en-US" sz="1050" baseline="0" dirty="0" err="1" smtClean="0"/>
              <a:t>données</a:t>
            </a:r>
            <a:r>
              <a:rPr lang="en-US" sz="1050" baseline="0" dirty="0" smtClean="0"/>
              <a:t> en information intelligible </a:t>
            </a:r>
            <a:endParaRPr lang="en-US" sz="10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/>
              <a:t>Technique: manqué</a:t>
            </a:r>
            <a:r>
              <a:rPr lang="en-US" sz="1050" baseline="0" dirty="0" smtClean="0"/>
              <a:t> </a:t>
            </a:r>
            <a:r>
              <a:rPr lang="en-US" sz="1050" baseline="0" dirty="0" err="1" smtClean="0"/>
              <a:t>d’infrastructure</a:t>
            </a:r>
            <a:r>
              <a:rPr lang="en-US" sz="1050" baseline="0" dirty="0" smtClean="0"/>
              <a:t> adequate du cote de </a:t>
            </a:r>
            <a:r>
              <a:rPr lang="en-US" sz="1050" baseline="0" dirty="0" err="1" smtClean="0"/>
              <a:t>l’usager</a:t>
            </a:r>
            <a:r>
              <a:rPr lang="en-US" sz="1050" baseline="0" dirty="0" smtClean="0"/>
              <a:t>, </a:t>
            </a:r>
            <a:r>
              <a:rPr lang="en-US" sz="1050" baseline="0" dirty="0" err="1" smtClean="0"/>
              <a:t>accès</a:t>
            </a:r>
            <a:r>
              <a:rPr lang="en-US" sz="1050" baseline="0" dirty="0" smtClean="0"/>
              <a:t> aux </a:t>
            </a:r>
            <a:r>
              <a:rPr lang="en-US" sz="1050" baseline="0" dirty="0" err="1" smtClean="0"/>
              <a:t>données</a:t>
            </a:r>
            <a:r>
              <a:rPr lang="en-US" sz="1050" baseline="0" dirty="0" smtClean="0"/>
              <a:t> et </a:t>
            </a:r>
            <a:r>
              <a:rPr lang="en-US" sz="1050" baseline="0" dirty="0" err="1" smtClean="0"/>
              <a:t>usabilité</a:t>
            </a:r>
            <a:r>
              <a:rPr lang="en-US" sz="1050" baseline="0" dirty="0" smtClean="0"/>
              <a:t> </a:t>
            </a:r>
            <a:r>
              <a:rPr lang="en-US" sz="1050" baseline="0" dirty="0" err="1" smtClean="0"/>
              <a:t>sont</a:t>
            </a:r>
            <a:r>
              <a:rPr lang="en-US" sz="1050" baseline="0" dirty="0" smtClean="0"/>
              <a:t> </a:t>
            </a:r>
            <a:r>
              <a:rPr lang="en-US" sz="1050" baseline="0" dirty="0" err="1" smtClean="0"/>
              <a:t>perçues</a:t>
            </a:r>
            <a:r>
              <a:rPr lang="en-US" sz="1050" baseline="0" dirty="0" smtClean="0"/>
              <a:t> </a:t>
            </a:r>
            <a:r>
              <a:rPr lang="en-US" sz="1050" baseline="0" dirty="0" err="1" smtClean="0"/>
              <a:t>comme</a:t>
            </a:r>
            <a:r>
              <a:rPr lang="en-US" sz="1050" baseline="0" dirty="0" smtClean="0"/>
              <a:t> </a:t>
            </a:r>
            <a:r>
              <a:rPr lang="en-US" sz="1050" baseline="0" dirty="0" err="1" smtClean="0"/>
              <a:t>pouvant</a:t>
            </a:r>
            <a:r>
              <a:rPr lang="en-US" sz="1050" baseline="0" dirty="0" smtClean="0"/>
              <a:t> etre </a:t>
            </a:r>
            <a:r>
              <a:rPr lang="en-US" sz="1050" baseline="0" dirty="0" err="1" smtClean="0"/>
              <a:t>améliorées</a:t>
            </a:r>
            <a:r>
              <a:rPr lang="en-US" sz="1050" baseline="0" dirty="0" smtClean="0"/>
              <a:t> </a:t>
            </a:r>
            <a:endParaRPr lang="en-US" sz="1050" dirty="0" smtClean="0"/>
          </a:p>
        </p:txBody>
      </p:sp>
    </p:spTree>
    <p:extLst>
      <p:ext uri="{BB962C8B-B14F-4D97-AF65-F5344CB8AC3E}">
        <p14:creationId xmlns:p14="http://schemas.microsoft.com/office/powerpoint/2010/main" val="2073788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CF289-46E3-41DC-A827-05974E2F871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957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52A7-871C-49AD-94DB-0FA42B5CED7E}" type="datetimeFigureOut">
              <a:rPr lang="it-IT" smtClean="0"/>
              <a:t>14/02/2018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342C-58FF-450A-9D56-A8C81698D23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6361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52A7-871C-49AD-94DB-0FA42B5CED7E}" type="datetimeFigureOut">
              <a:rPr lang="it-IT" smtClean="0"/>
              <a:t>14/02/2018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342C-58FF-450A-9D56-A8C81698D23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70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52A7-871C-49AD-94DB-0FA42B5CED7E}" type="datetimeFigureOut">
              <a:rPr lang="it-IT" smtClean="0"/>
              <a:t>14/02/2018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342C-58FF-450A-9D56-A8C81698D23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2737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52A7-871C-49AD-94DB-0FA42B5CED7E}" type="datetimeFigureOut">
              <a:rPr lang="it-IT" smtClean="0"/>
              <a:t>14/02/2018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342C-58FF-450A-9D56-A8C81698D23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323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52A7-871C-49AD-94DB-0FA42B5CED7E}" type="datetimeFigureOut">
              <a:rPr lang="it-IT" smtClean="0"/>
              <a:t>14/02/2018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342C-58FF-450A-9D56-A8C81698D23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5429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52A7-871C-49AD-94DB-0FA42B5CED7E}" type="datetimeFigureOut">
              <a:rPr lang="it-IT" smtClean="0"/>
              <a:t>14/02/2018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342C-58FF-450A-9D56-A8C81698D23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2616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52A7-871C-49AD-94DB-0FA42B5CED7E}" type="datetimeFigureOut">
              <a:rPr lang="it-IT" smtClean="0"/>
              <a:t>14/02/2018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342C-58FF-450A-9D56-A8C81698D23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6868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52A7-871C-49AD-94DB-0FA42B5CED7E}" type="datetimeFigureOut">
              <a:rPr lang="it-IT" smtClean="0"/>
              <a:t>14/02/2018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342C-58FF-450A-9D56-A8C81698D23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903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52A7-871C-49AD-94DB-0FA42B5CED7E}" type="datetimeFigureOut">
              <a:rPr lang="it-IT" smtClean="0"/>
              <a:t>14/02/2018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342C-58FF-450A-9D56-A8C81698D23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8272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52A7-871C-49AD-94DB-0FA42B5CED7E}" type="datetimeFigureOut">
              <a:rPr lang="it-IT" smtClean="0"/>
              <a:t>14/02/2018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342C-58FF-450A-9D56-A8C81698D23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8938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52A7-871C-49AD-94DB-0FA42B5CED7E}" type="datetimeFigureOut">
              <a:rPr lang="it-IT" smtClean="0"/>
              <a:t>14/02/2018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342C-58FF-450A-9D56-A8C81698D23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5225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252A7-871C-49AD-94DB-0FA42B5CED7E}" type="datetimeFigureOut">
              <a:rPr lang="it-IT" smtClean="0"/>
              <a:t>14/02/2018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2342C-58FF-450A-9D56-A8C81698D23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0123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5" Type="http://schemas.openxmlformats.org/officeDocument/2006/relationships/image" Target="../media/image7.emf"/><Relationship Id="rId4" Type="http://schemas.openxmlformats.org/officeDocument/2006/relationships/package" Target="../embeddings/Microsoft_PowerPoint_Slide1.sld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209691" cy="683358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60" y="220157"/>
            <a:ext cx="2469637" cy="114063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4941455" y="4351533"/>
            <a:ext cx="6733308" cy="138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430107" y="3416792"/>
            <a:ext cx="76685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>
                <a:solidFill>
                  <a:srgbClr val="002060"/>
                </a:solidFill>
              </a:rPr>
              <a:t> NEREUS: </a:t>
            </a:r>
          </a:p>
          <a:p>
            <a:pPr algn="ctr"/>
            <a:endParaRPr lang="fr-FR" sz="3600" b="1" dirty="0" smtClean="0">
              <a:solidFill>
                <a:srgbClr val="002060"/>
              </a:solidFill>
            </a:endParaRPr>
          </a:p>
          <a:p>
            <a:pPr algn="ctr"/>
            <a:r>
              <a:rPr lang="fr-FR" sz="3600" b="1" dirty="0" smtClean="0">
                <a:solidFill>
                  <a:srgbClr val="002060"/>
                </a:solidFill>
              </a:rPr>
              <a:t>Réseau </a:t>
            </a:r>
            <a:r>
              <a:rPr lang="fr-FR" sz="3600" b="1" dirty="0">
                <a:solidFill>
                  <a:srgbClr val="002060"/>
                </a:solidFill>
              </a:rPr>
              <a:t>des Régions Européennes Utilisatrices des Technologies Spatiales</a:t>
            </a:r>
            <a:r>
              <a:rPr lang="de-DE" sz="3600" b="1" dirty="0" smtClean="0">
                <a:solidFill>
                  <a:srgbClr val="002060"/>
                </a:solidFill>
              </a:rPr>
              <a:t> </a:t>
            </a:r>
            <a:endParaRPr lang="en-GB" sz="3600" b="1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691" y="0"/>
            <a:ext cx="7982309" cy="284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19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23FB0-B8CB-4F37-A9B8-CE307C5C97D1}" type="slidenum">
              <a:rPr lang="fr-FR" altLang="en-US"/>
              <a:pPr/>
              <a:t>2</a:t>
            </a:fld>
            <a:endParaRPr lang="fr-FR" altLang="en-US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en-US" sz="3600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Les </a:t>
            </a:r>
            <a:r>
              <a:rPr lang="fr-FR" altLang="en-US" sz="3600" dirty="0" smtClean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membres de NEREUS</a:t>
            </a:r>
            <a:endParaRPr lang="fr-FR" altLang="en-US" sz="3600" dirty="0">
              <a:solidFill>
                <a:srgbClr val="00B0F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45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444" y="1578716"/>
            <a:ext cx="4521455" cy="5188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19" name="Picture 7"/>
          <p:cNvPicPr>
            <a:picLocks noChangeAspect="1" noChangeArrowheads="1"/>
          </p:cNvPicPr>
          <p:nvPr/>
        </p:nvPicPr>
        <p:blipFill>
          <a:blip r:embed="rId4">
            <a:lum bright="30000" contrast="-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323" y="5921375"/>
            <a:ext cx="1008063" cy="5556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1268811"/>
            <a:ext cx="12191999" cy="123427"/>
          </a:xfrm>
          <a:prstGeom prst="rect">
            <a:avLst/>
          </a:prstGeom>
          <a:solidFill>
            <a:srgbClr val="99CC00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solidFill>
                <a:srgbClr val="6699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09016" y="1847850"/>
            <a:ext cx="5181600" cy="4351338"/>
          </a:xfrm>
        </p:spPr>
        <p:txBody>
          <a:bodyPr/>
          <a:lstStyle/>
          <a:p>
            <a:endParaRPr lang="fr-FR" altLang="en-US" dirty="0" smtClean="0"/>
          </a:p>
          <a:p>
            <a:r>
              <a:rPr lang="fr-FR" altLang="en-US" dirty="0" smtClean="0"/>
              <a:t>Deux </a:t>
            </a:r>
            <a:r>
              <a:rPr lang="fr-FR" altLang="en-US" dirty="0"/>
              <a:t>catégories de membres </a:t>
            </a:r>
          </a:p>
          <a:p>
            <a:pPr lvl="1"/>
            <a:r>
              <a:rPr lang="fr-FR" altLang="en-US" dirty="0"/>
              <a:t>les membres effectifs (Régions)</a:t>
            </a:r>
          </a:p>
          <a:p>
            <a:pPr lvl="2"/>
            <a:r>
              <a:rPr lang="fr-FR" altLang="en-US" dirty="0"/>
              <a:t>Votent à l’Assemblé Générale et ont la possibilité de participer (élection) au Conseil d’Administration</a:t>
            </a:r>
          </a:p>
          <a:p>
            <a:pPr lvl="1"/>
            <a:r>
              <a:rPr lang="fr-FR" altLang="en-US" dirty="0"/>
              <a:t>les membres associés (autres que Régions)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07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809103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32" y="222725"/>
            <a:ext cx="2469637" cy="11406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099" y="16666"/>
            <a:ext cx="9313887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385" y="4744126"/>
            <a:ext cx="185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+Piedmont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011" y="2061713"/>
            <a:ext cx="2570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rgbClr val="FFC000"/>
                </a:solidFill>
              </a:rPr>
              <a:t>Charte P</a:t>
            </a:r>
            <a:r>
              <a:rPr lang="de-DE" sz="2800" dirty="0" smtClean="0">
                <a:solidFill>
                  <a:srgbClr val="FFC000"/>
                </a:solidFill>
              </a:rPr>
              <a:t>olitique </a:t>
            </a:r>
            <a:endParaRPr lang="en-GB" sz="2800" dirty="0">
              <a:solidFill>
                <a:srgbClr val="FFC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8833" y="407007"/>
            <a:ext cx="7032741" cy="394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86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985338"/>
            <a:ext cx="12191999" cy="123427"/>
          </a:xfrm>
          <a:prstGeom prst="rect">
            <a:avLst/>
          </a:prstGeom>
          <a:solidFill>
            <a:srgbClr val="99CC00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solidFill>
                <a:srgbClr val="669900"/>
              </a:solidFill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7248526" y="1989138"/>
            <a:ext cx="2951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7248526" y="2060576"/>
            <a:ext cx="2663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3379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818431"/>
              </p:ext>
            </p:extLst>
          </p:nvPr>
        </p:nvGraphicFramePr>
        <p:xfrm>
          <a:off x="5618152" y="1108765"/>
          <a:ext cx="6573848" cy="5753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Slide" r:id="rId4" imgW="4517046" imgH="3387955" progId="PowerPoint.Slide.12">
                  <p:embed/>
                </p:oleObj>
              </mc:Choice>
              <mc:Fallback>
                <p:oleObj name="Slide" r:id="rId4" imgW="4517046" imgH="3387955" progId="PowerPoint.Slid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99" t="8286" r="39183" b="19220"/>
                      <a:stretch>
                        <a:fillRect/>
                      </a:stretch>
                    </p:blipFill>
                    <p:spPr bwMode="auto">
                      <a:xfrm>
                        <a:off x="5618152" y="1108765"/>
                        <a:ext cx="6573848" cy="575377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74" y="182948"/>
            <a:ext cx="1524260" cy="703743"/>
          </a:xfrm>
          <a:prstGeom prst="rect">
            <a:avLst/>
          </a:prstGeom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106552" y="2282650"/>
            <a:ext cx="451773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400" dirty="0" smtClean="0">
                <a:solidFill>
                  <a:schemeClr val="bg1"/>
                </a:solidFill>
              </a:rPr>
              <a:t>25 </a:t>
            </a:r>
            <a:r>
              <a:rPr lang="de-DE" sz="2400" dirty="0" smtClean="0">
                <a:solidFill>
                  <a:schemeClr val="bg1"/>
                </a:solidFill>
              </a:rPr>
              <a:t>Régions européennes</a:t>
            </a:r>
          </a:p>
          <a:p>
            <a:r>
              <a:rPr lang="de-DE" sz="2400" dirty="0" smtClean="0">
                <a:solidFill>
                  <a:schemeClr val="bg1"/>
                </a:solidFill>
              </a:rPr>
              <a:t>33 </a:t>
            </a:r>
            <a:r>
              <a:rPr lang="de-DE" sz="2400" dirty="0" smtClean="0">
                <a:solidFill>
                  <a:schemeClr val="bg1"/>
                </a:solidFill>
              </a:rPr>
              <a:t>Membres Associés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3628" y="1239112"/>
            <a:ext cx="4810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rgbClr val="00B0F0"/>
                </a:solidFill>
              </a:rPr>
              <a:t>QUE FAIT NEREUS?</a:t>
            </a:r>
            <a:endParaRPr lang="it-IT" sz="3200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84" y="2005661"/>
            <a:ext cx="4810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002060"/>
                </a:solidFill>
              </a:rPr>
              <a:t>L’utilisation des technologies spatiales</a:t>
            </a:r>
            <a:endParaRPr lang="it-IT" sz="20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82" y="2450544"/>
            <a:ext cx="4810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002060"/>
                </a:solidFill>
              </a:rPr>
              <a:t>Dimension régionale de la politique spatiale européenne</a:t>
            </a:r>
            <a:endParaRPr lang="it-IT" sz="20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8215" y="3194717"/>
            <a:ext cx="5299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002060"/>
                </a:solidFill>
              </a:rPr>
              <a:t>La valeur ajoutée des applications spatiales</a:t>
            </a:r>
            <a:endParaRPr lang="it-IT" sz="2000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780" y="3637051"/>
            <a:ext cx="4810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2060"/>
                </a:solidFill>
              </a:rPr>
              <a:t>P</a:t>
            </a:r>
            <a:r>
              <a:rPr lang="it-IT" sz="2000" dirty="0" smtClean="0">
                <a:solidFill>
                  <a:srgbClr val="002060"/>
                </a:solidFill>
              </a:rPr>
              <a:t>lateforme pour le secteur spatial et le non-spatial</a:t>
            </a:r>
            <a:endParaRPr lang="it-IT" sz="20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4617" y="4553313"/>
            <a:ext cx="506172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à"/>
            </a:pPr>
            <a:r>
              <a:rPr lang="it-IT" sz="1600" dirty="0" smtClean="0">
                <a:solidFill>
                  <a:srgbClr val="002060"/>
                </a:solidFill>
              </a:rPr>
              <a:t>Collaborations interrégionales entre membres du réseau; </a:t>
            </a:r>
          </a:p>
          <a:p>
            <a:pPr marL="342900" indent="-342900" algn="just">
              <a:buFont typeface="Wingdings" panose="05000000000000000000" pitchFamily="2" charset="2"/>
              <a:buChar char="à"/>
            </a:pPr>
            <a:r>
              <a:rPr lang="it-IT" sz="1600" dirty="0">
                <a:solidFill>
                  <a:srgbClr val="002060"/>
                </a:solidFill>
              </a:rPr>
              <a:t>P</a:t>
            </a:r>
            <a:r>
              <a:rPr lang="it-IT" sz="1600" dirty="0" smtClean="0">
                <a:solidFill>
                  <a:srgbClr val="002060"/>
                </a:solidFill>
              </a:rPr>
              <a:t>rojets européens avec l’Agence Spatiale Européenne et la Commission Européenne;</a:t>
            </a:r>
          </a:p>
          <a:p>
            <a:pPr marL="342900" indent="-342900" algn="just">
              <a:buFont typeface="Wingdings" panose="05000000000000000000" pitchFamily="2" charset="2"/>
              <a:buChar char="à"/>
            </a:pPr>
            <a:r>
              <a:rPr lang="it-IT" sz="1600" dirty="0">
                <a:solidFill>
                  <a:srgbClr val="002060"/>
                </a:solidFill>
              </a:rPr>
              <a:t>D</a:t>
            </a:r>
            <a:r>
              <a:rPr lang="it-IT" sz="1600" dirty="0" smtClean="0">
                <a:solidFill>
                  <a:srgbClr val="002060"/>
                </a:solidFill>
              </a:rPr>
              <a:t>ialogue politique et relai auprès des institutions européennes;</a:t>
            </a:r>
          </a:p>
          <a:p>
            <a:pPr marL="342900" indent="-342900" algn="just">
              <a:buFont typeface="Wingdings" panose="05000000000000000000" pitchFamily="2" charset="2"/>
              <a:buChar char="à"/>
            </a:pPr>
            <a:r>
              <a:rPr lang="it-IT" sz="1600" dirty="0" smtClean="0">
                <a:solidFill>
                  <a:srgbClr val="002060"/>
                </a:solidFill>
              </a:rPr>
              <a:t>Conférences, workshops et autres évènements; </a:t>
            </a:r>
          </a:p>
          <a:p>
            <a:pPr marL="342900" indent="-342900" algn="just">
              <a:buFont typeface="Wingdings" panose="05000000000000000000" pitchFamily="2" charset="2"/>
              <a:buChar char="à"/>
            </a:pPr>
            <a:r>
              <a:rPr lang="it-IT" sz="1600" dirty="0" smtClean="0">
                <a:solidFill>
                  <a:srgbClr val="002060"/>
                </a:solidFill>
              </a:rPr>
              <a:t>Publications, recherches, expositions,...</a:t>
            </a:r>
            <a:endParaRPr lang="it-IT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60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985338"/>
            <a:ext cx="12191999" cy="123427"/>
          </a:xfrm>
          <a:prstGeom prst="rect">
            <a:avLst/>
          </a:prstGeom>
          <a:solidFill>
            <a:srgbClr val="99CC00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solidFill>
                <a:srgbClr val="669900"/>
              </a:solidFill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7248526" y="1989138"/>
            <a:ext cx="2951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7248526" y="2060576"/>
            <a:ext cx="2663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74" y="182948"/>
            <a:ext cx="1524260" cy="703743"/>
          </a:xfrm>
          <a:prstGeom prst="rect">
            <a:avLst/>
          </a:prstGeom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106552" y="2282650"/>
            <a:ext cx="451773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25 </a:t>
            </a:r>
            <a:r>
              <a:rPr lang="de-DE" sz="2400" dirty="0" smtClean="0">
                <a:solidFill>
                  <a:schemeClr val="bg1"/>
                </a:solidFill>
              </a:rPr>
              <a:t>Régions européennes</a:t>
            </a:r>
          </a:p>
          <a:p>
            <a:r>
              <a:rPr lang="de-DE" sz="2400" dirty="0" smtClean="0">
                <a:solidFill>
                  <a:schemeClr val="bg1"/>
                </a:solidFill>
              </a:rPr>
              <a:t>41 Membres Associés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55250" y="268578"/>
            <a:ext cx="5346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>
                <a:solidFill>
                  <a:srgbClr val="00B0F0"/>
                </a:solidFill>
              </a:rPr>
              <a:t>DES</a:t>
            </a:r>
            <a:r>
              <a:rPr lang="de-DE" sz="3200" dirty="0" smtClean="0">
                <a:solidFill>
                  <a:srgbClr val="00B0F0"/>
                </a:solidFill>
              </a:rPr>
              <a:t> EXEMPLES CONCRET (1)</a:t>
            </a:r>
            <a:endParaRPr lang="de-DE" sz="3200" dirty="0" smtClean="0">
              <a:solidFill>
                <a:srgbClr val="00B0F0"/>
              </a:solidFill>
            </a:endParaRPr>
          </a:p>
        </p:txBody>
      </p:sp>
      <p:pic>
        <p:nvPicPr>
          <p:cNvPr id="12" name="Picture 11"/>
          <p:cNvPicPr/>
          <p:nvPr/>
        </p:nvPicPr>
        <p:blipFill rotWithShape="1">
          <a:blip r:embed="rId4"/>
          <a:srcRect t="12530" r="59683" b="58072"/>
          <a:stretch/>
        </p:blipFill>
        <p:spPr bwMode="auto">
          <a:xfrm>
            <a:off x="360881" y="2243932"/>
            <a:ext cx="5023104" cy="23598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80288" y="1511808"/>
            <a:ext cx="10497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002060"/>
                </a:solidFill>
              </a:rPr>
              <a:t>Espace pour </a:t>
            </a:r>
            <a:r>
              <a:rPr lang="fr-FR" sz="2800" b="1" dirty="0">
                <a:solidFill>
                  <a:srgbClr val="002060"/>
                </a:solidFill>
              </a:rPr>
              <a:t>la coopération internationale pour le développement</a:t>
            </a:r>
            <a:endParaRPr lang="en-GB" sz="2800" b="1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419" y="2243932"/>
            <a:ext cx="3577095" cy="2647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11" r="626"/>
          <a:stretch/>
        </p:blipFill>
        <p:spPr>
          <a:xfrm>
            <a:off x="511542" y="4787124"/>
            <a:ext cx="7023530" cy="207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25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985338"/>
            <a:ext cx="12191999" cy="123427"/>
          </a:xfrm>
          <a:prstGeom prst="rect">
            <a:avLst/>
          </a:prstGeom>
          <a:solidFill>
            <a:srgbClr val="99CC00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solidFill>
                <a:srgbClr val="669900"/>
              </a:solidFill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7248526" y="1989138"/>
            <a:ext cx="2951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7248526" y="2060576"/>
            <a:ext cx="2663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74" y="182948"/>
            <a:ext cx="1524260" cy="703743"/>
          </a:xfrm>
          <a:prstGeom prst="rect">
            <a:avLst/>
          </a:prstGeom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106552" y="2282650"/>
            <a:ext cx="451773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25 </a:t>
            </a:r>
            <a:r>
              <a:rPr lang="de-DE" sz="2400" dirty="0" smtClean="0">
                <a:solidFill>
                  <a:schemeClr val="bg1"/>
                </a:solidFill>
              </a:rPr>
              <a:t>Régions européennes</a:t>
            </a:r>
          </a:p>
          <a:p>
            <a:r>
              <a:rPr lang="de-DE" sz="2400" dirty="0" smtClean="0">
                <a:solidFill>
                  <a:schemeClr val="bg1"/>
                </a:solidFill>
              </a:rPr>
              <a:t>41 Membres Associés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55250" y="268578"/>
            <a:ext cx="5346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>
                <a:solidFill>
                  <a:srgbClr val="00B0F0"/>
                </a:solidFill>
              </a:rPr>
              <a:t>DES</a:t>
            </a:r>
            <a:r>
              <a:rPr lang="de-DE" sz="3200" dirty="0" smtClean="0">
                <a:solidFill>
                  <a:srgbClr val="00B0F0"/>
                </a:solidFill>
              </a:rPr>
              <a:t> EXEMPLES </a:t>
            </a:r>
            <a:r>
              <a:rPr lang="de-DE" sz="3200" dirty="0" smtClean="0">
                <a:solidFill>
                  <a:srgbClr val="00B0F0"/>
                </a:solidFill>
              </a:rPr>
              <a:t>CONCRET</a:t>
            </a:r>
          </a:p>
        </p:txBody>
      </p:sp>
      <p:pic>
        <p:nvPicPr>
          <p:cNvPr id="9" name="Immagine 5" descr="EP Final event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105" y="1240750"/>
            <a:ext cx="7610614" cy="5480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4" b="1141"/>
          <a:stretch/>
        </p:blipFill>
        <p:spPr>
          <a:xfrm>
            <a:off x="127322" y="1240750"/>
            <a:ext cx="4192470" cy="548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11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985338"/>
            <a:ext cx="12191999" cy="123427"/>
          </a:xfrm>
          <a:prstGeom prst="rect">
            <a:avLst/>
          </a:prstGeom>
          <a:solidFill>
            <a:srgbClr val="99CC00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solidFill>
                <a:srgbClr val="669900"/>
              </a:solidFill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7248526" y="1989138"/>
            <a:ext cx="2951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7248526" y="2060576"/>
            <a:ext cx="2663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74" y="182948"/>
            <a:ext cx="1524260" cy="703743"/>
          </a:xfrm>
          <a:prstGeom prst="rect">
            <a:avLst/>
          </a:prstGeom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106552" y="2282650"/>
            <a:ext cx="451773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25 </a:t>
            </a:r>
            <a:r>
              <a:rPr lang="de-DE" sz="2400" dirty="0" smtClean="0">
                <a:solidFill>
                  <a:schemeClr val="bg1"/>
                </a:solidFill>
              </a:rPr>
              <a:t>Régions européennes</a:t>
            </a:r>
          </a:p>
          <a:p>
            <a:r>
              <a:rPr lang="de-DE" sz="2400" dirty="0" smtClean="0">
                <a:solidFill>
                  <a:schemeClr val="bg1"/>
                </a:solidFill>
              </a:rPr>
              <a:t>41 Membres Associés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55250" y="268578"/>
            <a:ext cx="5346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>
                <a:solidFill>
                  <a:srgbClr val="00B0F0"/>
                </a:solidFill>
              </a:rPr>
              <a:t>RESULTATS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" y="3804249"/>
            <a:ext cx="4203865" cy="2971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28614" t="26942" r="26970" b="26768"/>
          <a:stretch/>
        </p:blipFill>
        <p:spPr>
          <a:xfrm>
            <a:off x="7815139" y="1217000"/>
            <a:ext cx="4265674" cy="25007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36602" t="15357" r="37619" b="12182"/>
          <a:stretch/>
        </p:blipFill>
        <p:spPr>
          <a:xfrm>
            <a:off x="4455737" y="1240751"/>
            <a:ext cx="3243324" cy="55354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5" t="39135" r="7956" b="5973"/>
          <a:stretch/>
        </p:blipFill>
        <p:spPr>
          <a:xfrm>
            <a:off x="106878" y="1207412"/>
            <a:ext cx="4245096" cy="24981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9" t="17143" r="7621" b="4242"/>
          <a:stretch/>
        </p:blipFill>
        <p:spPr>
          <a:xfrm>
            <a:off x="7815140" y="3805244"/>
            <a:ext cx="4265674" cy="299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72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57" y="-419"/>
            <a:ext cx="2809103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32" y="222725"/>
            <a:ext cx="2469637" cy="11406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9732" y="1863911"/>
            <a:ext cx="23309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>
                <a:solidFill>
                  <a:srgbClr val="FFC000"/>
                </a:solidFill>
              </a:rPr>
              <a:t>SPACE GIRLS/</a:t>
            </a:r>
          </a:p>
          <a:p>
            <a:pPr algn="ctr"/>
            <a:r>
              <a:rPr lang="de-DE" sz="2800" dirty="0" smtClean="0">
                <a:solidFill>
                  <a:srgbClr val="FFC000"/>
                </a:solidFill>
              </a:rPr>
              <a:t>SPACE </a:t>
            </a:r>
            <a:r>
              <a:rPr lang="de-DE" sz="2800" dirty="0" smtClean="0">
                <a:solidFill>
                  <a:srgbClr val="FFC000"/>
                </a:solidFill>
              </a:rPr>
              <a:t>WOMEN</a:t>
            </a:r>
          </a:p>
          <a:p>
            <a:pPr algn="ctr"/>
            <a:r>
              <a:rPr lang="de-DE" sz="2800" dirty="0" smtClean="0">
                <a:solidFill>
                  <a:srgbClr val="FFC000"/>
                </a:solidFill>
              </a:rPr>
              <a:t>Exposition de Photo</a:t>
            </a:r>
            <a:endParaRPr lang="de-DE" sz="2800" dirty="0" smtClean="0">
              <a:solidFill>
                <a:srgbClr val="FFC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8562" y="173721"/>
            <a:ext cx="5909133" cy="3936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3821953"/>
            <a:ext cx="4364736" cy="2913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 rotWithShape="1">
          <a:blip r:embed="rId5"/>
          <a:srcRect l="4909" t="1467" r="4999" b="80229"/>
          <a:stretch/>
        </p:blipFill>
        <p:spPr bwMode="auto">
          <a:xfrm>
            <a:off x="169732" y="4611229"/>
            <a:ext cx="2415396" cy="11543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209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612" y="233843"/>
            <a:ext cx="3012989" cy="13910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30225" y="3018552"/>
            <a:ext cx="7916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 smtClean="0">
                <a:solidFill>
                  <a:srgbClr val="00B0F0"/>
                </a:solidFill>
              </a:rPr>
              <a:t>MERCI!</a:t>
            </a:r>
            <a:endParaRPr lang="it-IT" sz="4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2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2234</TotalTime>
  <Words>585</Words>
  <Application>Microsoft Office PowerPoint</Application>
  <PresentationFormat>Widescreen</PresentationFormat>
  <Paragraphs>80</Paragraphs>
  <Slides>9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Slide</vt:lpstr>
      <vt:lpstr>PowerPoint Presentation</vt:lpstr>
      <vt:lpstr>Les membres de NEREUS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Assistant</dc:creator>
  <cp:lastModifiedBy>Roya Ayazi</cp:lastModifiedBy>
  <cp:revision>82</cp:revision>
  <cp:lastPrinted>2016-09-19T06:50:15Z</cp:lastPrinted>
  <dcterms:created xsi:type="dcterms:W3CDTF">2016-05-04T13:42:33Z</dcterms:created>
  <dcterms:modified xsi:type="dcterms:W3CDTF">2018-02-14T18:25:18Z</dcterms:modified>
</cp:coreProperties>
</file>