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0" d="100"/>
          <a:sy n="110" d="100"/>
        </p:scale>
        <p:origin x="108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88" d="100"/>
          <a:sy n="88" d="100"/>
        </p:scale>
        <p:origin x="3822" y="-73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FBB97D-5641-4B29-9470-16B7CD85A2DC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4D444386-7594-46F0-9F7F-05F041E154EB}">
      <dgm:prSet phldrT="[Text]"/>
      <dgm:spPr>
        <a:solidFill>
          <a:srgbClr val="FFC000"/>
        </a:solidFill>
      </dgm:spPr>
      <dgm:t>
        <a:bodyPr/>
        <a:lstStyle/>
        <a:p>
          <a:r>
            <a: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Research</a:t>
          </a:r>
        </a:p>
      </dgm:t>
    </dgm:pt>
    <dgm:pt modelId="{63E10602-4D64-4698-9CBF-581F660CB500}" type="parTrans" cxnId="{CF3435EE-E776-4731-A73E-1351E671804C}">
      <dgm:prSet/>
      <dgm:spPr/>
      <dgm:t>
        <a:bodyPr/>
        <a:lstStyle/>
        <a:p>
          <a:endParaRPr lang="en-GB"/>
        </a:p>
      </dgm:t>
    </dgm:pt>
    <dgm:pt modelId="{D75D845A-697D-45C6-800D-524ADD190C5B}" type="sibTrans" cxnId="{CF3435EE-E776-4731-A73E-1351E671804C}">
      <dgm:prSet/>
      <dgm:spPr/>
      <dgm:t>
        <a:bodyPr/>
        <a:lstStyle/>
        <a:p>
          <a:endParaRPr lang="en-GB"/>
        </a:p>
      </dgm:t>
    </dgm:pt>
    <dgm:pt modelId="{9828A21B-9058-483D-98CE-655F7CDB17D4}">
      <dgm:prSet phldrT="[Text]"/>
      <dgm:spPr>
        <a:solidFill>
          <a:srgbClr val="FF0000"/>
        </a:solidFill>
      </dgm:spPr>
      <dgm:t>
        <a:bodyPr/>
        <a:lstStyle/>
        <a:p>
          <a:r>
            <a: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Skills</a:t>
          </a:r>
        </a:p>
      </dgm:t>
    </dgm:pt>
    <dgm:pt modelId="{DFE5E9FE-EA7C-4152-B4C7-0BE8D35FE279}" type="parTrans" cxnId="{573BE395-C7A3-45C4-8A28-AD91775D8C8E}">
      <dgm:prSet/>
      <dgm:spPr/>
      <dgm:t>
        <a:bodyPr/>
        <a:lstStyle/>
        <a:p>
          <a:endParaRPr lang="en-GB"/>
        </a:p>
      </dgm:t>
    </dgm:pt>
    <dgm:pt modelId="{52698445-B384-4582-953A-B33AE892811D}" type="sibTrans" cxnId="{573BE395-C7A3-45C4-8A28-AD91775D8C8E}">
      <dgm:prSet/>
      <dgm:spPr/>
      <dgm:t>
        <a:bodyPr/>
        <a:lstStyle/>
        <a:p>
          <a:endParaRPr lang="en-GB"/>
        </a:p>
      </dgm:t>
    </dgm:pt>
    <dgm:pt modelId="{A0A41CD3-5D2A-4D5E-87A2-3052D98E5485}">
      <dgm:prSet phldrT="[Text]"/>
      <dgm:spPr>
        <a:solidFill>
          <a:srgbClr val="00B050"/>
        </a:solidFill>
      </dgm:spPr>
      <dgm:t>
        <a:bodyPr/>
        <a:lstStyle/>
        <a:p>
          <a:r>
            <a: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Innovation</a:t>
          </a:r>
        </a:p>
      </dgm:t>
    </dgm:pt>
    <dgm:pt modelId="{509D8FE9-FB91-43C3-927E-5B0FB3A43325}" type="parTrans" cxnId="{62580559-06E9-4B77-8A52-D5BA4B9CD40E}">
      <dgm:prSet/>
      <dgm:spPr/>
      <dgm:t>
        <a:bodyPr/>
        <a:lstStyle/>
        <a:p>
          <a:endParaRPr lang="en-GB"/>
        </a:p>
      </dgm:t>
    </dgm:pt>
    <dgm:pt modelId="{4E7AEA10-A745-4695-89C4-51FC47B7A93B}" type="sibTrans" cxnId="{62580559-06E9-4B77-8A52-D5BA4B9CD40E}">
      <dgm:prSet/>
      <dgm:spPr/>
      <dgm:t>
        <a:bodyPr/>
        <a:lstStyle/>
        <a:p>
          <a:endParaRPr lang="en-GB"/>
        </a:p>
      </dgm:t>
    </dgm:pt>
    <dgm:pt modelId="{6ABA8C13-D7D1-4459-8979-DFDADAC9F31C}">
      <dgm:prSet phldrT="[Text]"/>
      <dgm:spPr/>
      <dgm:t>
        <a:bodyPr/>
        <a:lstStyle/>
        <a:p>
          <a:r>
            <a: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Public Engagement</a:t>
          </a:r>
        </a:p>
        <a:p>
          <a:endParaRPr lang="en-GB" dirty="0"/>
        </a:p>
      </dgm:t>
    </dgm:pt>
    <dgm:pt modelId="{64AD0DDC-E336-48FA-925E-C7C1B58C2D0D}" type="parTrans" cxnId="{6FF024C1-40AE-4B0E-B7A7-61B126D4C4FB}">
      <dgm:prSet/>
      <dgm:spPr/>
      <dgm:t>
        <a:bodyPr/>
        <a:lstStyle/>
        <a:p>
          <a:endParaRPr lang="en-GB"/>
        </a:p>
      </dgm:t>
    </dgm:pt>
    <dgm:pt modelId="{5153B49B-A871-462A-88C5-3AF3982E576C}" type="sibTrans" cxnId="{6FF024C1-40AE-4B0E-B7A7-61B126D4C4FB}">
      <dgm:prSet/>
      <dgm:spPr/>
      <dgm:t>
        <a:bodyPr/>
        <a:lstStyle/>
        <a:p>
          <a:endParaRPr lang="en-GB"/>
        </a:p>
      </dgm:t>
    </dgm:pt>
    <dgm:pt modelId="{26CC0091-63FD-4EB4-AF2B-91B36594F636}" type="pres">
      <dgm:prSet presAssocID="{32FBB97D-5641-4B29-9470-16B7CD85A2DC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78AC77F0-E8CA-4B25-95D4-D89947BAD031}" type="pres">
      <dgm:prSet presAssocID="{32FBB97D-5641-4B29-9470-16B7CD85A2DC}" presName="diamond" presStyleLbl="bgShp" presStyleIdx="0" presStyleCnt="1"/>
      <dgm:spPr>
        <a:solidFill>
          <a:schemeClr val="accent2"/>
        </a:solidFill>
      </dgm:spPr>
      <dgm:t>
        <a:bodyPr/>
        <a:lstStyle/>
        <a:p>
          <a:endParaRPr lang="en-GB"/>
        </a:p>
      </dgm:t>
    </dgm:pt>
    <dgm:pt modelId="{DB801D0B-7338-4F37-B8E7-391A8CADDA2F}" type="pres">
      <dgm:prSet presAssocID="{32FBB97D-5641-4B29-9470-16B7CD85A2DC}" presName="quad1" presStyleLbl="node1" presStyleIdx="0" presStyleCnt="4" custLinFactNeighborX="-4136" custLinFactNeighborY="-155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389BB0E-AE1B-47AD-8615-0C53A15793A2}" type="pres">
      <dgm:prSet presAssocID="{32FBB97D-5641-4B29-9470-16B7CD85A2DC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F60A910-1A55-4138-AD7F-291F63D8BD32}" type="pres">
      <dgm:prSet presAssocID="{32FBB97D-5641-4B29-9470-16B7CD85A2DC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BF6D70B-CF4D-41FC-A950-957DAC996E98}" type="pres">
      <dgm:prSet presAssocID="{32FBB97D-5641-4B29-9470-16B7CD85A2DC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8ACDD9AA-FEBB-4E94-83AD-D302F53E6F74}" type="presOf" srcId="{32FBB97D-5641-4B29-9470-16B7CD85A2DC}" destId="{26CC0091-63FD-4EB4-AF2B-91B36594F636}" srcOrd="0" destOrd="0" presId="urn:microsoft.com/office/officeart/2005/8/layout/matrix3"/>
    <dgm:cxn modelId="{8931549B-F25D-477D-ABC1-970D1ACC43B7}" type="presOf" srcId="{4D444386-7594-46F0-9F7F-05F041E154EB}" destId="{DB801D0B-7338-4F37-B8E7-391A8CADDA2F}" srcOrd="0" destOrd="0" presId="urn:microsoft.com/office/officeart/2005/8/layout/matrix3"/>
    <dgm:cxn modelId="{A8C77A07-6114-4335-B6DA-2F204F7439C1}" type="presOf" srcId="{A0A41CD3-5D2A-4D5E-87A2-3052D98E5485}" destId="{6F60A910-1A55-4138-AD7F-291F63D8BD32}" srcOrd="0" destOrd="0" presId="urn:microsoft.com/office/officeart/2005/8/layout/matrix3"/>
    <dgm:cxn modelId="{62580559-06E9-4B77-8A52-D5BA4B9CD40E}" srcId="{32FBB97D-5641-4B29-9470-16B7CD85A2DC}" destId="{A0A41CD3-5D2A-4D5E-87A2-3052D98E5485}" srcOrd="2" destOrd="0" parTransId="{509D8FE9-FB91-43C3-927E-5B0FB3A43325}" sibTransId="{4E7AEA10-A745-4695-89C4-51FC47B7A93B}"/>
    <dgm:cxn modelId="{CF3435EE-E776-4731-A73E-1351E671804C}" srcId="{32FBB97D-5641-4B29-9470-16B7CD85A2DC}" destId="{4D444386-7594-46F0-9F7F-05F041E154EB}" srcOrd="0" destOrd="0" parTransId="{63E10602-4D64-4698-9CBF-581F660CB500}" sibTransId="{D75D845A-697D-45C6-800D-524ADD190C5B}"/>
    <dgm:cxn modelId="{5ED7DBD5-FA73-41C6-8E90-5E6DE6C1B158}" type="presOf" srcId="{6ABA8C13-D7D1-4459-8979-DFDADAC9F31C}" destId="{5BF6D70B-CF4D-41FC-A950-957DAC996E98}" srcOrd="0" destOrd="0" presId="urn:microsoft.com/office/officeart/2005/8/layout/matrix3"/>
    <dgm:cxn modelId="{95A9DE69-8AC6-46B4-A6AF-F0162F966AC5}" type="presOf" srcId="{9828A21B-9058-483D-98CE-655F7CDB17D4}" destId="{1389BB0E-AE1B-47AD-8615-0C53A15793A2}" srcOrd="0" destOrd="0" presId="urn:microsoft.com/office/officeart/2005/8/layout/matrix3"/>
    <dgm:cxn modelId="{573BE395-C7A3-45C4-8A28-AD91775D8C8E}" srcId="{32FBB97D-5641-4B29-9470-16B7CD85A2DC}" destId="{9828A21B-9058-483D-98CE-655F7CDB17D4}" srcOrd="1" destOrd="0" parTransId="{DFE5E9FE-EA7C-4152-B4C7-0BE8D35FE279}" sibTransId="{52698445-B384-4582-953A-B33AE892811D}"/>
    <dgm:cxn modelId="{6FF024C1-40AE-4B0E-B7A7-61B126D4C4FB}" srcId="{32FBB97D-5641-4B29-9470-16B7CD85A2DC}" destId="{6ABA8C13-D7D1-4459-8979-DFDADAC9F31C}" srcOrd="3" destOrd="0" parTransId="{64AD0DDC-E336-48FA-925E-C7C1B58C2D0D}" sibTransId="{5153B49B-A871-462A-88C5-3AF3982E576C}"/>
    <dgm:cxn modelId="{E5E7C8BB-7654-461B-8C70-986E5A12832E}" type="presParOf" srcId="{26CC0091-63FD-4EB4-AF2B-91B36594F636}" destId="{78AC77F0-E8CA-4B25-95D4-D89947BAD031}" srcOrd="0" destOrd="0" presId="urn:microsoft.com/office/officeart/2005/8/layout/matrix3"/>
    <dgm:cxn modelId="{8D339425-9F73-431B-9DAF-8DFFB78D25A5}" type="presParOf" srcId="{26CC0091-63FD-4EB4-AF2B-91B36594F636}" destId="{DB801D0B-7338-4F37-B8E7-391A8CADDA2F}" srcOrd="1" destOrd="0" presId="urn:microsoft.com/office/officeart/2005/8/layout/matrix3"/>
    <dgm:cxn modelId="{5BB34CAC-1731-44D3-A1B3-BEA7CCCE50C5}" type="presParOf" srcId="{26CC0091-63FD-4EB4-AF2B-91B36594F636}" destId="{1389BB0E-AE1B-47AD-8615-0C53A15793A2}" srcOrd="2" destOrd="0" presId="urn:microsoft.com/office/officeart/2005/8/layout/matrix3"/>
    <dgm:cxn modelId="{E166CC07-F960-4516-AC86-E2A2486E0C38}" type="presParOf" srcId="{26CC0091-63FD-4EB4-AF2B-91B36594F636}" destId="{6F60A910-1A55-4138-AD7F-291F63D8BD32}" srcOrd="3" destOrd="0" presId="urn:microsoft.com/office/officeart/2005/8/layout/matrix3"/>
    <dgm:cxn modelId="{FC9EB7C7-BAB9-4E1A-A0E0-0C7C6D6CD0B7}" type="presParOf" srcId="{26CC0091-63FD-4EB4-AF2B-91B36594F636}" destId="{5BF6D70B-CF4D-41FC-A950-957DAC996E98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AC77F0-E8CA-4B25-95D4-D89947BAD031}">
      <dsp:nvSpPr>
        <dsp:cNvPr id="0" name=""/>
        <dsp:cNvSpPr/>
      </dsp:nvSpPr>
      <dsp:spPr>
        <a:xfrm>
          <a:off x="624681" y="0"/>
          <a:ext cx="4431390" cy="4431390"/>
        </a:xfrm>
        <a:prstGeom prst="diamond">
          <a:avLst/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801D0B-7338-4F37-B8E7-391A8CADDA2F}">
      <dsp:nvSpPr>
        <dsp:cNvPr id="0" name=""/>
        <dsp:cNvSpPr/>
      </dsp:nvSpPr>
      <dsp:spPr>
        <a:xfrm>
          <a:off x="974183" y="394177"/>
          <a:ext cx="1728242" cy="1728242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Research</a:t>
          </a:r>
        </a:p>
      </dsp:txBody>
      <dsp:txXfrm>
        <a:off x="1058549" y="478543"/>
        <a:ext cx="1559510" cy="1559510"/>
      </dsp:txXfrm>
    </dsp:sp>
    <dsp:sp modelId="{1389BB0E-AE1B-47AD-8615-0C53A15793A2}">
      <dsp:nvSpPr>
        <dsp:cNvPr id="0" name=""/>
        <dsp:cNvSpPr/>
      </dsp:nvSpPr>
      <dsp:spPr>
        <a:xfrm>
          <a:off x="2906847" y="420982"/>
          <a:ext cx="1728242" cy="1728242"/>
        </a:xfrm>
        <a:prstGeom prst="round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Skills</a:t>
          </a:r>
        </a:p>
      </dsp:txBody>
      <dsp:txXfrm>
        <a:off x="2991213" y="505348"/>
        <a:ext cx="1559510" cy="1559510"/>
      </dsp:txXfrm>
    </dsp:sp>
    <dsp:sp modelId="{6F60A910-1A55-4138-AD7F-291F63D8BD32}">
      <dsp:nvSpPr>
        <dsp:cNvPr id="0" name=""/>
        <dsp:cNvSpPr/>
      </dsp:nvSpPr>
      <dsp:spPr>
        <a:xfrm>
          <a:off x="1045664" y="2282165"/>
          <a:ext cx="1728242" cy="1728242"/>
        </a:xfrm>
        <a:prstGeom prst="round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Innovation</a:t>
          </a:r>
        </a:p>
      </dsp:txBody>
      <dsp:txXfrm>
        <a:off x="1130030" y="2366531"/>
        <a:ext cx="1559510" cy="1559510"/>
      </dsp:txXfrm>
    </dsp:sp>
    <dsp:sp modelId="{5BF6D70B-CF4D-41FC-A950-957DAC996E98}">
      <dsp:nvSpPr>
        <dsp:cNvPr id="0" name=""/>
        <dsp:cNvSpPr/>
      </dsp:nvSpPr>
      <dsp:spPr>
        <a:xfrm>
          <a:off x="2906847" y="2282165"/>
          <a:ext cx="1728242" cy="172824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Public Engagement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100" kern="1200" dirty="0"/>
        </a:p>
      </dsp:txBody>
      <dsp:txXfrm>
        <a:off x="2991213" y="2366531"/>
        <a:ext cx="1559510" cy="15595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A67EE7-835C-4128-9B9D-C4CD4E3FFAE2}" type="datetimeFigureOut">
              <a:rPr lang="en-GB" smtClean="0"/>
              <a:t>09/03/2018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894820-0D5B-4E0E-9847-793ED0525C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6981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National priority to seek economic growth from the space sector. </a:t>
            </a:r>
            <a:r>
              <a:rPr lang="en-GB" dirty="0" smtClean="0"/>
              <a:t>Stated in Space Innovation &amp; growth strategy. </a:t>
            </a:r>
          </a:p>
          <a:p>
            <a:r>
              <a:rPr lang="en-GB" dirty="0" smtClean="0"/>
              <a:t>It also wants to see this growth in the regions –outside of the south-east (note Brexit) </a:t>
            </a:r>
          </a:p>
          <a:p>
            <a:endParaRPr lang="en-GB" dirty="0"/>
          </a:p>
          <a:p>
            <a:r>
              <a:rPr lang="en-GB" dirty="0" smtClean="0"/>
              <a:t>Timing is right. </a:t>
            </a:r>
            <a:endParaRPr lang="en-GB" dirty="0"/>
          </a:p>
          <a:p>
            <a:r>
              <a:rPr lang="en-GB" dirty="0" smtClean="0"/>
              <a:t>Expectation that much of that growth will come from space enabled economy –new applications products and services emerging from the use of data. </a:t>
            </a:r>
          </a:p>
          <a:p>
            <a:endParaRPr lang="en-GB" dirty="0"/>
          </a:p>
          <a:p>
            <a:r>
              <a:rPr lang="en-GB" dirty="0" smtClean="0"/>
              <a:t>As a partner in the national innovation system University of Leicester has worked with partners (City, Region, UKSA, </a:t>
            </a:r>
            <a:r>
              <a:rPr lang="en-GB" dirty="0" err="1" smtClean="0"/>
              <a:t>Govt</a:t>
            </a:r>
            <a:r>
              <a:rPr lang="en-GB" dirty="0" smtClean="0"/>
              <a:t>)  to meet this challenge. </a:t>
            </a:r>
          </a:p>
          <a:p>
            <a:endParaRPr lang="en-GB" dirty="0"/>
          </a:p>
          <a:p>
            <a:r>
              <a:rPr lang="en-GB" dirty="0" smtClean="0"/>
              <a:t>Space Park Leicester – A physical environment  -4000m2 Science &amp;  Innovation hub to open in Spring 2020. </a:t>
            </a:r>
          </a:p>
          <a:p>
            <a:endParaRPr lang="en-GB" dirty="0"/>
          </a:p>
          <a:p>
            <a:r>
              <a:rPr lang="en-GB" dirty="0" smtClean="0"/>
              <a:t>A community of researchers, businesses and students collaborating on space data opportunity.  Home to existing businesses and new. National Centre Earth Observation. </a:t>
            </a:r>
          </a:p>
          <a:p>
            <a:endParaRPr lang="en-GB" dirty="0"/>
          </a:p>
          <a:p>
            <a:r>
              <a:rPr lang="en-GB" dirty="0" smtClean="0"/>
              <a:t>Plans to develop facilities for advanced manufacturing to deliver on New Space – constellations of satellites. 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94820-0D5B-4E0E-9847-793ED0525CB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05528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Realising growth in the sector will emerge from a number of Key Features:</a:t>
            </a:r>
          </a:p>
          <a:p>
            <a:endParaRPr lang="en-GB" dirty="0"/>
          </a:p>
          <a:p>
            <a:r>
              <a:rPr lang="en-GB" dirty="0" smtClean="0"/>
              <a:t>Research Base </a:t>
            </a:r>
          </a:p>
          <a:p>
            <a:endParaRPr lang="en-GB" dirty="0"/>
          </a:p>
          <a:p>
            <a:r>
              <a:rPr lang="en-GB" dirty="0" smtClean="0"/>
              <a:t>Bringing the market together to develop new commercial services</a:t>
            </a:r>
          </a:p>
          <a:p>
            <a:endParaRPr lang="en-GB" dirty="0"/>
          </a:p>
          <a:p>
            <a:r>
              <a:rPr lang="en-GB" dirty="0" smtClean="0"/>
              <a:t>Educated talent to code, design software &amp; engineer</a:t>
            </a:r>
          </a:p>
          <a:p>
            <a:endParaRPr lang="en-GB" dirty="0"/>
          </a:p>
          <a:p>
            <a:r>
              <a:rPr lang="en-GB" dirty="0" smtClean="0"/>
              <a:t>And bringing young people and the public in. 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94820-0D5B-4E0E-9847-793ED0525CB3}" type="slidenum">
              <a:rPr lang="en-GB" smtClean="0"/>
              <a:t>3</a:t>
            </a:fld>
            <a:endParaRPr lang="en-GB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6211661"/>
            <a:ext cx="5626968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500" dirty="0" smtClean="0"/>
              <a:t>Global leadership in Space &amp; Earth Observation Science</a:t>
            </a:r>
          </a:p>
          <a:p>
            <a:r>
              <a:rPr lang="en-GB" sz="1500" dirty="0"/>
              <a:t>Home of National Centre for Earth Observation</a:t>
            </a:r>
          </a:p>
          <a:p>
            <a:r>
              <a:rPr lang="en-GB" sz="1500" dirty="0" smtClean="0"/>
              <a:t>Innovation programme </a:t>
            </a:r>
            <a:r>
              <a:rPr lang="en-GB" sz="1500" dirty="0" err="1" smtClean="0"/>
              <a:t>leader</a:t>
            </a:r>
            <a:r>
              <a:rPr lang="en-GB" sz="1500" dirty="0" err="1"/>
              <a:t>Clutch</a:t>
            </a:r>
            <a:r>
              <a:rPr lang="en-GB" sz="1500" dirty="0"/>
              <a:t> of Space &amp; Space Enabled </a:t>
            </a:r>
            <a:r>
              <a:rPr lang="en-GB" sz="1500" dirty="0" smtClean="0"/>
              <a:t>businesses, spin outs</a:t>
            </a:r>
          </a:p>
          <a:p>
            <a:r>
              <a:rPr lang="en-GB" sz="1500" dirty="0" smtClean="0"/>
              <a:t>MSC in Space Engineering, GIS Leader, National Space </a:t>
            </a:r>
            <a:r>
              <a:rPr lang="en-GB" sz="1500" dirty="0" err="1" smtClean="0"/>
              <a:t>Aacdemy</a:t>
            </a:r>
            <a:r>
              <a:rPr lang="en-GB" sz="1500" dirty="0" smtClean="0"/>
              <a:t> (school age)</a:t>
            </a:r>
          </a:p>
          <a:p>
            <a:r>
              <a:rPr lang="en-GB" sz="1500" dirty="0" smtClean="0"/>
              <a:t>The home  of The National Space Centre</a:t>
            </a:r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49409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76CE1-B1F8-6145-84E4-DEA45E1B2290}" type="datetimeFigureOut">
              <a:rPr lang="it-IT" smtClean="0"/>
              <a:t>09/03/2018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5E2B2-B387-C541-97FC-54BE44DC30C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8509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Fare clic per modificare gli stili del testo dello schema</a:t>
            </a:r>
          </a:p>
          <a:p>
            <a:pPr lvl="1"/>
            <a:r>
              <a:rPr lang="fr-FR" smtClean="0"/>
              <a:t>Secondo livello</a:t>
            </a:r>
          </a:p>
          <a:p>
            <a:pPr lvl="2"/>
            <a:r>
              <a:rPr lang="fr-FR" smtClean="0"/>
              <a:t>Terzo livello</a:t>
            </a:r>
          </a:p>
          <a:p>
            <a:pPr lvl="3"/>
            <a:r>
              <a:rPr lang="fr-FR" smtClean="0"/>
              <a:t>Quarto livello</a:t>
            </a:r>
          </a:p>
          <a:p>
            <a:pPr lvl="4"/>
            <a:r>
              <a:rPr lang="fr-FR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76CE1-B1F8-6145-84E4-DEA45E1B2290}" type="datetimeFigureOut">
              <a:rPr lang="it-IT" smtClean="0"/>
              <a:t>09/03/2018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5E2B2-B387-C541-97FC-54BE44DC30C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557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Fare clic per modificare gli stili del testo dello schema</a:t>
            </a:r>
          </a:p>
          <a:p>
            <a:pPr lvl="1"/>
            <a:r>
              <a:rPr lang="fr-FR" smtClean="0"/>
              <a:t>Secondo livello</a:t>
            </a:r>
          </a:p>
          <a:p>
            <a:pPr lvl="2"/>
            <a:r>
              <a:rPr lang="fr-FR" smtClean="0"/>
              <a:t>Terzo livello</a:t>
            </a:r>
          </a:p>
          <a:p>
            <a:pPr lvl="3"/>
            <a:r>
              <a:rPr lang="fr-FR" smtClean="0"/>
              <a:t>Quarto livello</a:t>
            </a:r>
          </a:p>
          <a:p>
            <a:pPr lvl="4"/>
            <a:r>
              <a:rPr lang="fr-FR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76CE1-B1F8-6145-84E4-DEA45E1B2290}" type="datetimeFigureOut">
              <a:rPr lang="it-IT" smtClean="0"/>
              <a:t>09/03/2018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5E2B2-B387-C541-97FC-54BE44DC30C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07972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Fare clic per modificare gli stili del testo dello schema</a:t>
            </a:r>
          </a:p>
          <a:p>
            <a:pPr lvl="1"/>
            <a:r>
              <a:rPr lang="fr-FR" smtClean="0"/>
              <a:t>Secondo livello</a:t>
            </a:r>
          </a:p>
          <a:p>
            <a:pPr lvl="2"/>
            <a:r>
              <a:rPr lang="fr-FR" smtClean="0"/>
              <a:t>Terzo livello</a:t>
            </a:r>
          </a:p>
          <a:p>
            <a:pPr lvl="3"/>
            <a:r>
              <a:rPr lang="fr-FR" smtClean="0"/>
              <a:t>Quarto livello</a:t>
            </a:r>
          </a:p>
          <a:p>
            <a:pPr lvl="4"/>
            <a:r>
              <a:rPr lang="fr-FR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76CE1-B1F8-6145-84E4-DEA45E1B2290}" type="datetimeFigureOut">
              <a:rPr lang="it-IT" smtClean="0"/>
              <a:t>09/03/2018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5E2B2-B387-C541-97FC-54BE44DC30C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0208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76CE1-B1F8-6145-84E4-DEA45E1B2290}" type="datetimeFigureOut">
              <a:rPr lang="it-IT" smtClean="0"/>
              <a:t>09/03/2018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5E2B2-B387-C541-97FC-54BE44DC30C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95075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Fare clic per modificare gli stili del testo dello schema</a:t>
            </a:r>
          </a:p>
          <a:p>
            <a:pPr lvl="1"/>
            <a:r>
              <a:rPr lang="fr-FR" smtClean="0"/>
              <a:t>Secondo livello</a:t>
            </a:r>
          </a:p>
          <a:p>
            <a:pPr lvl="2"/>
            <a:r>
              <a:rPr lang="fr-FR" smtClean="0"/>
              <a:t>Terzo livello</a:t>
            </a:r>
          </a:p>
          <a:p>
            <a:pPr lvl="3"/>
            <a:r>
              <a:rPr lang="fr-FR" smtClean="0"/>
              <a:t>Quarto livello</a:t>
            </a:r>
          </a:p>
          <a:p>
            <a:pPr lvl="4"/>
            <a:r>
              <a:rPr lang="fr-FR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Fare clic per modificare gli stili del testo dello schema</a:t>
            </a:r>
          </a:p>
          <a:p>
            <a:pPr lvl="1"/>
            <a:r>
              <a:rPr lang="fr-FR" smtClean="0"/>
              <a:t>Secondo livello</a:t>
            </a:r>
          </a:p>
          <a:p>
            <a:pPr lvl="2"/>
            <a:r>
              <a:rPr lang="fr-FR" smtClean="0"/>
              <a:t>Terzo livello</a:t>
            </a:r>
          </a:p>
          <a:p>
            <a:pPr lvl="3"/>
            <a:r>
              <a:rPr lang="fr-FR" smtClean="0"/>
              <a:t>Quarto livello</a:t>
            </a:r>
          </a:p>
          <a:p>
            <a:pPr lvl="4"/>
            <a:r>
              <a:rPr lang="fr-FR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76CE1-B1F8-6145-84E4-DEA45E1B2290}" type="datetimeFigureOut">
              <a:rPr lang="it-IT" smtClean="0"/>
              <a:t>09/03/2018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5E2B2-B387-C541-97FC-54BE44DC30C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63445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Fare clic per modificare gli stili del testo dello schema</a:t>
            </a:r>
          </a:p>
          <a:p>
            <a:pPr lvl="1"/>
            <a:r>
              <a:rPr lang="fr-FR" smtClean="0"/>
              <a:t>Secondo livello</a:t>
            </a:r>
          </a:p>
          <a:p>
            <a:pPr lvl="2"/>
            <a:r>
              <a:rPr lang="fr-FR" smtClean="0"/>
              <a:t>Terzo livello</a:t>
            </a:r>
          </a:p>
          <a:p>
            <a:pPr lvl="3"/>
            <a:r>
              <a:rPr lang="fr-FR" smtClean="0"/>
              <a:t>Quarto livello</a:t>
            </a:r>
          </a:p>
          <a:p>
            <a:pPr lvl="4"/>
            <a:r>
              <a:rPr lang="fr-FR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Fare clic per modificare gli stili del testo dello schema</a:t>
            </a:r>
          </a:p>
          <a:p>
            <a:pPr lvl="1"/>
            <a:r>
              <a:rPr lang="fr-FR" smtClean="0"/>
              <a:t>Secondo livello</a:t>
            </a:r>
          </a:p>
          <a:p>
            <a:pPr lvl="2"/>
            <a:r>
              <a:rPr lang="fr-FR" smtClean="0"/>
              <a:t>Terzo livello</a:t>
            </a:r>
          </a:p>
          <a:p>
            <a:pPr lvl="3"/>
            <a:r>
              <a:rPr lang="fr-FR" smtClean="0"/>
              <a:t>Quarto livello</a:t>
            </a:r>
          </a:p>
          <a:p>
            <a:pPr lvl="4"/>
            <a:r>
              <a:rPr lang="fr-FR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76CE1-B1F8-6145-84E4-DEA45E1B2290}" type="datetimeFigureOut">
              <a:rPr lang="it-IT" smtClean="0"/>
              <a:t>09/03/2018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5E2B2-B387-C541-97FC-54BE44DC30C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4512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76CE1-B1F8-6145-84E4-DEA45E1B2290}" type="datetimeFigureOut">
              <a:rPr lang="it-IT" smtClean="0"/>
              <a:t>09/03/2018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5E2B2-B387-C541-97FC-54BE44DC30C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3699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76CE1-B1F8-6145-84E4-DEA45E1B2290}" type="datetimeFigureOut">
              <a:rPr lang="it-IT" smtClean="0"/>
              <a:t>09/03/2018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5E2B2-B387-C541-97FC-54BE44DC30C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562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Fare clic per modificare gli stili del testo dello schema</a:t>
            </a:r>
          </a:p>
          <a:p>
            <a:pPr lvl="1"/>
            <a:r>
              <a:rPr lang="fr-FR" smtClean="0"/>
              <a:t>Secondo livello</a:t>
            </a:r>
          </a:p>
          <a:p>
            <a:pPr lvl="2"/>
            <a:r>
              <a:rPr lang="fr-FR" smtClean="0"/>
              <a:t>Terzo livello</a:t>
            </a:r>
          </a:p>
          <a:p>
            <a:pPr lvl="3"/>
            <a:r>
              <a:rPr lang="fr-FR" smtClean="0"/>
              <a:t>Quarto livello</a:t>
            </a:r>
          </a:p>
          <a:p>
            <a:pPr lvl="4"/>
            <a:r>
              <a:rPr lang="fr-FR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76CE1-B1F8-6145-84E4-DEA45E1B2290}" type="datetimeFigureOut">
              <a:rPr lang="it-IT" smtClean="0"/>
              <a:t>09/03/2018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5E2B2-B387-C541-97FC-54BE44DC30C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4673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76CE1-B1F8-6145-84E4-DEA45E1B2290}" type="datetimeFigureOut">
              <a:rPr lang="it-IT" smtClean="0"/>
              <a:t>09/03/2018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5E2B2-B387-C541-97FC-54BE44DC30C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6254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Fare clic per modificare gli stili del testo dello schema</a:t>
            </a:r>
          </a:p>
          <a:p>
            <a:pPr lvl="1"/>
            <a:r>
              <a:rPr lang="fr-FR" smtClean="0"/>
              <a:t>Secondo livello</a:t>
            </a:r>
          </a:p>
          <a:p>
            <a:pPr lvl="2"/>
            <a:r>
              <a:rPr lang="fr-FR" smtClean="0"/>
              <a:t>Terzo livello</a:t>
            </a:r>
          </a:p>
          <a:p>
            <a:pPr lvl="3"/>
            <a:r>
              <a:rPr lang="fr-FR" smtClean="0"/>
              <a:t>Quarto livello</a:t>
            </a:r>
          </a:p>
          <a:p>
            <a:pPr lvl="4"/>
            <a:r>
              <a:rPr lang="fr-FR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A76CE1-B1F8-6145-84E4-DEA45E1B2290}" type="datetimeFigureOut">
              <a:rPr lang="it-IT" smtClean="0"/>
              <a:t>09/03/2018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65E2B2-B387-C541-97FC-54BE44DC30C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0520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jpg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2.jp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1.xml"/><Relationship Id="rId11" Type="http://schemas.openxmlformats.org/officeDocument/2006/relationships/image" Target="../media/image12.png"/><Relationship Id="rId5" Type="http://schemas.openxmlformats.org/officeDocument/2006/relationships/image" Target="../media/image11.jpeg"/><Relationship Id="rId10" Type="http://schemas.microsoft.com/office/2007/relationships/diagramDrawing" Target="../diagrams/drawing1.xml"/><Relationship Id="rId4" Type="http://schemas.openxmlformats.org/officeDocument/2006/relationships/image" Target="../media/image10.jpg"/><Relationship Id="rId9" Type="http://schemas.openxmlformats.org/officeDocument/2006/relationships/diagramColors" Target="../diagrams/colors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725803" y="1768269"/>
            <a:ext cx="5770743" cy="1470025"/>
          </a:xfrm>
        </p:spPr>
        <p:txBody>
          <a:bodyPr/>
          <a:lstStyle/>
          <a:p>
            <a:r>
              <a:rPr lang="it-IT" dirty="0" smtClean="0"/>
              <a:t>Space Park Leicester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804580" y="2995147"/>
            <a:ext cx="3844578" cy="17526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William Wells </a:t>
            </a:r>
          </a:p>
          <a:p>
            <a:r>
              <a:rPr lang="it-IT" sz="2000" dirty="0" smtClean="0"/>
              <a:t>Head of Reserach &amp; Enterprise Partnerships, University of Leicester</a:t>
            </a:r>
            <a:endParaRPr lang="it-IT" sz="2000" dirty="0" smtClean="0"/>
          </a:p>
        </p:txBody>
      </p:sp>
      <p:pic>
        <p:nvPicPr>
          <p:cNvPr id="4" name="Immagine 3" descr="bozza copertina NEREUS 2018_v4.jpg"/>
          <p:cNvPicPr>
            <a:picLocks noChangeAspect="1"/>
          </p:cNvPicPr>
          <p:nvPr/>
        </p:nvPicPr>
        <p:blipFill rotWithShape="1">
          <a:blip r:embed="rId3"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03"/>
          <a:stretch/>
        </p:blipFill>
        <p:spPr>
          <a:xfrm>
            <a:off x="-162430" y="0"/>
            <a:ext cx="2398272" cy="6970608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2347834" y="6320805"/>
            <a:ext cx="65266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i="1" dirty="0" smtClean="0"/>
              <a:t>Workshop on “</a:t>
            </a:r>
            <a:r>
              <a:rPr lang="it-IT" sz="1200" i="1" dirty="0" err="1" smtClean="0"/>
              <a:t>Commercialisation</a:t>
            </a:r>
            <a:r>
              <a:rPr lang="it-IT" sz="1200" i="1" dirty="0" smtClean="0"/>
              <a:t> and </a:t>
            </a:r>
            <a:r>
              <a:rPr lang="it-IT" sz="1200" i="1" dirty="0" err="1" smtClean="0"/>
              <a:t>Utilisation</a:t>
            </a:r>
            <a:r>
              <a:rPr lang="it-IT" sz="1200" i="1" dirty="0" smtClean="0"/>
              <a:t> of Space Exploration Technologies”</a:t>
            </a:r>
          </a:p>
          <a:p>
            <a:r>
              <a:rPr lang="it-IT" sz="1200" i="1" dirty="0" err="1" smtClean="0"/>
              <a:t>Turin</a:t>
            </a:r>
            <a:r>
              <a:rPr lang="it-IT" sz="1200" i="1" dirty="0" smtClean="0"/>
              <a:t>, 15-16 March 2018</a:t>
            </a:r>
            <a:endParaRPr lang="it-IT" sz="1200" i="1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2866905" y="5487096"/>
            <a:ext cx="57199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err="1" smtClean="0"/>
              <a:t>Category</a:t>
            </a:r>
            <a:r>
              <a:rPr lang="it-IT" sz="1600" b="1" dirty="0" smtClean="0"/>
              <a:t> A – Direct </a:t>
            </a:r>
            <a:r>
              <a:rPr lang="it-IT" sz="1600" b="1" dirty="0" err="1" smtClean="0"/>
              <a:t>Commercialisation</a:t>
            </a:r>
            <a:r>
              <a:rPr lang="it-IT" sz="1600" b="1" dirty="0" smtClean="0"/>
              <a:t> of Exploration </a:t>
            </a:r>
            <a:r>
              <a:rPr lang="it-IT" sz="1600" b="1" dirty="0" err="1" smtClean="0"/>
              <a:t>Outcomes</a:t>
            </a:r>
            <a:r>
              <a:rPr lang="it-IT" sz="1600" b="1" dirty="0" smtClean="0"/>
              <a:t> </a:t>
            </a:r>
            <a:endParaRPr lang="it-IT" sz="16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456" y="338541"/>
            <a:ext cx="1864387" cy="857618"/>
          </a:xfrm>
          <a:prstGeom prst="rect">
            <a:avLst/>
          </a:prstGeom>
        </p:spPr>
      </p:pic>
      <p:pic>
        <p:nvPicPr>
          <p:cNvPr id="1026" name="Picture 2" descr="logo ESA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40" t="9834" r="18892" b="11470"/>
          <a:stretch/>
        </p:blipFill>
        <p:spPr bwMode="auto">
          <a:xfrm>
            <a:off x="5088041" y="338541"/>
            <a:ext cx="1607726" cy="904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7142146" y="50861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1925978"/>
              </p:ext>
            </p:extLst>
          </p:nvPr>
        </p:nvGraphicFramePr>
        <p:xfrm>
          <a:off x="7142145" y="478473"/>
          <a:ext cx="1579067" cy="5606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r:id="rId6" imgW="4839375" imgH="1467055" progId="MSPhotoEd.3">
                  <p:embed/>
                </p:oleObj>
              </mc:Choice>
              <mc:Fallback>
                <p:oleObj r:id="rId6" imgW="4839375" imgH="1467055" progId="MSPhotoEd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2145" y="478473"/>
                        <a:ext cx="1579067" cy="56069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8434" y="4651920"/>
            <a:ext cx="1736870" cy="465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631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bozza copertina NEREUS 2018_v4.jpg"/>
          <p:cNvPicPr>
            <a:picLocks noChangeAspect="1"/>
          </p:cNvPicPr>
          <p:nvPr/>
        </p:nvPicPr>
        <p:blipFill rotWithShape="1">
          <a:blip r:embed="rId3"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03"/>
          <a:stretch/>
        </p:blipFill>
        <p:spPr>
          <a:xfrm>
            <a:off x="-162430" y="0"/>
            <a:ext cx="2398272" cy="697060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8603" y="363363"/>
            <a:ext cx="4244961" cy="244079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2489" y="4890343"/>
            <a:ext cx="3311381" cy="193327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98552" y="2864461"/>
            <a:ext cx="3345318" cy="199996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8253" y="625956"/>
            <a:ext cx="4648417" cy="1623251"/>
          </a:xfrm>
          <a:prstGeom prst="rect">
            <a:avLst/>
          </a:prstGeom>
          <a:solidFill>
            <a:schemeClr val="tx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9665" y="819331"/>
            <a:ext cx="41455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UK Government </a:t>
            </a:r>
            <a:r>
              <a:rPr kumimoji="0" lang="en-GB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target 10% of the global space market</a:t>
            </a:r>
            <a:r>
              <a:rPr kumimoji="0" lang="en-GB" sz="1800" b="1" i="0" u="none" strike="noStrike" kern="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-</a:t>
            </a:r>
            <a:r>
              <a:rPr kumimoji="0" lang="en-GB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£400 billion by 2030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and the creation of </a:t>
            </a:r>
            <a:r>
              <a:rPr kumimoji="0" lang="en-GB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100,000 new jobs nationally.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80018" y="3203743"/>
            <a:ext cx="4631720" cy="306592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449080" y="5715302"/>
            <a:ext cx="19303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 smtClean="0"/>
              <a:t>Space Innovation &amp; Growth Strategy 2015</a:t>
            </a:r>
          </a:p>
          <a:p>
            <a:r>
              <a:rPr lang="en-GB" sz="800" dirty="0" smtClean="0"/>
              <a:t>The Case for Space 2015</a:t>
            </a:r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697343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bozza copertina NEREUS 2018_v4.jpg"/>
          <p:cNvPicPr>
            <a:picLocks noChangeAspect="1"/>
          </p:cNvPicPr>
          <p:nvPr/>
        </p:nvPicPr>
        <p:blipFill rotWithShape="1">
          <a:blip r:embed="rId3"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03"/>
          <a:stretch/>
        </p:blipFill>
        <p:spPr>
          <a:xfrm>
            <a:off x="-162430" y="0"/>
            <a:ext cx="2398272" cy="6970608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2347834" y="6320805"/>
            <a:ext cx="65266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i="1" dirty="0" smtClean="0"/>
              <a:t>Workshop on “</a:t>
            </a:r>
            <a:r>
              <a:rPr lang="it-IT" sz="1200" i="1" dirty="0" err="1" smtClean="0"/>
              <a:t>Commercialisation</a:t>
            </a:r>
            <a:r>
              <a:rPr lang="it-IT" sz="1200" i="1" dirty="0" smtClean="0"/>
              <a:t> and </a:t>
            </a:r>
            <a:r>
              <a:rPr lang="it-IT" sz="1200" i="1" dirty="0" err="1" smtClean="0"/>
              <a:t>Utilisation</a:t>
            </a:r>
            <a:r>
              <a:rPr lang="it-IT" sz="1200" i="1" dirty="0" smtClean="0"/>
              <a:t> of Space Exploration Technologies”</a:t>
            </a:r>
          </a:p>
          <a:p>
            <a:r>
              <a:rPr lang="it-IT" sz="1200" i="1" dirty="0" err="1" smtClean="0"/>
              <a:t>Turin</a:t>
            </a:r>
            <a:r>
              <a:rPr lang="it-IT" sz="1200" i="1" dirty="0" smtClean="0"/>
              <a:t>, 15-16 March 2018</a:t>
            </a:r>
            <a:endParaRPr lang="it-IT" sz="1200" i="1" dirty="0"/>
          </a:p>
        </p:txBody>
      </p:sp>
      <p:pic>
        <p:nvPicPr>
          <p:cNvPr id="12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642" y="700716"/>
            <a:ext cx="6001923" cy="609872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644" y="700716"/>
            <a:ext cx="6001922" cy="3151399"/>
          </a:xfrm>
          <a:prstGeom prst="rect">
            <a:avLst/>
          </a:prstGeom>
        </p:spPr>
      </p:pic>
      <p:graphicFrame>
        <p:nvGraphicFramePr>
          <p:cNvPr id="1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7909709"/>
              </p:ext>
            </p:extLst>
          </p:nvPr>
        </p:nvGraphicFramePr>
        <p:xfrm>
          <a:off x="2756703" y="1145851"/>
          <a:ext cx="5680754" cy="44313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78378" y="286628"/>
            <a:ext cx="2934925" cy="3198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08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bozza copertina NEREUS 2018_v4.jpg"/>
          <p:cNvPicPr>
            <a:picLocks noChangeAspect="1"/>
          </p:cNvPicPr>
          <p:nvPr/>
        </p:nvPicPr>
        <p:blipFill rotWithShape="1">
          <a:blip r:embed="rId2"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03"/>
          <a:stretch/>
        </p:blipFill>
        <p:spPr>
          <a:xfrm>
            <a:off x="-162430" y="0"/>
            <a:ext cx="2398272" cy="6970608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2584094" y="4785390"/>
            <a:ext cx="62904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" t="1514"/>
          <a:stretch/>
        </p:blipFill>
        <p:spPr bwMode="auto">
          <a:xfrm>
            <a:off x="2251874" y="131279"/>
            <a:ext cx="6858000" cy="2771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9"/>
          <p:cNvSpPr/>
          <p:nvPr/>
        </p:nvSpPr>
        <p:spPr>
          <a:xfrm>
            <a:off x="6645225" y="2159081"/>
            <a:ext cx="800174" cy="375740"/>
          </a:xfrm>
          <a:prstGeom prst="ellipse">
            <a:avLst/>
          </a:prstGeom>
          <a:solidFill>
            <a:schemeClr val="tx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75" b="1" dirty="0"/>
              <a:t>National Space Centre</a:t>
            </a:r>
          </a:p>
        </p:txBody>
      </p:sp>
      <p:sp>
        <p:nvSpPr>
          <p:cNvPr id="11" name="Oval 10"/>
          <p:cNvSpPr/>
          <p:nvPr/>
        </p:nvSpPr>
        <p:spPr>
          <a:xfrm>
            <a:off x="4594467" y="2426807"/>
            <a:ext cx="926342" cy="342103"/>
          </a:xfrm>
          <a:prstGeom prst="ellipse">
            <a:avLst/>
          </a:prstGeom>
          <a:solidFill>
            <a:schemeClr val="tx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75" b="1" dirty="0"/>
              <a:t>Dock</a:t>
            </a:r>
          </a:p>
        </p:txBody>
      </p:sp>
      <p:sp>
        <p:nvSpPr>
          <p:cNvPr id="12" name="Oval 11"/>
          <p:cNvSpPr/>
          <p:nvPr/>
        </p:nvSpPr>
        <p:spPr>
          <a:xfrm>
            <a:off x="7841114" y="1439641"/>
            <a:ext cx="864096" cy="498673"/>
          </a:xfrm>
          <a:prstGeom prst="ellipse">
            <a:avLst/>
          </a:prstGeom>
          <a:solidFill>
            <a:schemeClr val="tx1">
              <a:lumMod val="65000"/>
            </a:schemeClr>
          </a:solidFill>
          <a:ln>
            <a:solidFill>
              <a:schemeClr val="bg1"/>
            </a:solidFill>
            <a:prstDash val="soli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75" b="1" dirty="0"/>
              <a:t>Space Park Science &amp; Innovation </a:t>
            </a:r>
          </a:p>
          <a:p>
            <a:pPr algn="ctr"/>
            <a:r>
              <a:rPr lang="en-GB" sz="675" b="1" dirty="0"/>
              <a:t>Hub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196598" y="3262446"/>
            <a:ext cx="4806534" cy="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142592" y="2938410"/>
            <a:ext cx="41549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/>
              <a:t>2017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68706" y="2938410"/>
            <a:ext cx="4257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/>
              <a:t>2018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095048" y="2941120"/>
            <a:ext cx="4257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/>
              <a:t>2019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091844" y="2941119"/>
            <a:ext cx="4257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/>
              <a:t>2020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018186" y="2935266"/>
            <a:ext cx="4257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/>
              <a:t>2021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3140367" y="3418760"/>
            <a:ext cx="2054453" cy="275735"/>
          </a:xfrm>
          <a:prstGeom prst="roundRect">
            <a:avLst/>
          </a:prstGeom>
          <a:solidFill>
            <a:schemeClr val="tx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b="1" dirty="0">
                <a:latin typeface="+mj-lt"/>
              </a:rPr>
              <a:t>Site Infrastructure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5235071" y="3418760"/>
            <a:ext cx="1282534" cy="275735"/>
          </a:xfrm>
          <a:prstGeom prst="roundRect">
            <a:avLst/>
          </a:prstGeom>
          <a:solidFill>
            <a:schemeClr val="tx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b="1" dirty="0">
                <a:latin typeface="+mj-lt"/>
              </a:rPr>
              <a:t>Core Science &amp; Innovation Hub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6356966" y="3407729"/>
            <a:ext cx="1376690" cy="275735"/>
          </a:xfrm>
          <a:prstGeom prst="roundRect">
            <a:avLst/>
          </a:prstGeom>
          <a:solidFill>
            <a:schemeClr val="tx1">
              <a:lumMod val="50000"/>
              <a:alpha val="65000"/>
            </a:schemeClr>
          </a:solidFill>
          <a:ln>
            <a:solidFill>
              <a:schemeClr val="tx1">
                <a:alpha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b="1" dirty="0">
                <a:latin typeface="+mj-lt"/>
              </a:rPr>
              <a:t>Space Innovation Centre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6385055" y="3746485"/>
            <a:ext cx="1618077" cy="275735"/>
          </a:xfrm>
          <a:prstGeom prst="roundRect">
            <a:avLst/>
          </a:prstGeom>
          <a:solidFill>
            <a:schemeClr val="tx1">
              <a:lumMod val="50000"/>
              <a:alpha val="60000"/>
            </a:schemeClr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b="1" dirty="0">
                <a:latin typeface="+mj-lt"/>
              </a:rPr>
              <a:t>Centre of Low Cost Access to space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4769749" y="4065155"/>
            <a:ext cx="2644191" cy="275735"/>
          </a:xfrm>
          <a:prstGeom prst="roundRect">
            <a:avLst/>
          </a:prstGeom>
          <a:solidFill>
            <a:schemeClr val="tx1">
              <a:lumMod val="50000"/>
            </a:schemeClr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b="1" dirty="0">
                <a:latin typeface="+mj-lt"/>
              </a:rPr>
              <a:t>Data Accelerator/Refinery</a:t>
            </a:r>
          </a:p>
        </p:txBody>
      </p:sp>
      <p:sp>
        <p:nvSpPr>
          <p:cNvPr id="24" name="Oval 23"/>
          <p:cNvSpPr/>
          <p:nvPr/>
        </p:nvSpPr>
        <p:spPr>
          <a:xfrm>
            <a:off x="4381586" y="1816977"/>
            <a:ext cx="1245282" cy="342103"/>
          </a:xfrm>
          <a:prstGeom prst="ellipse">
            <a:avLst/>
          </a:prstGeom>
          <a:solidFill>
            <a:schemeClr val="tx1">
              <a:lumMod val="65000"/>
            </a:schemeClr>
          </a:solidFill>
          <a:ln>
            <a:solidFill>
              <a:schemeClr val="bg1"/>
            </a:solidFill>
            <a:prstDash val="sysDash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75" b="1" dirty="0"/>
              <a:t>Commercial Space</a:t>
            </a:r>
          </a:p>
        </p:txBody>
      </p:sp>
      <p:sp>
        <p:nvSpPr>
          <p:cNvPr id="25" name="Oval 24"/>
          <p:cNvSpPr/>
          <p:nvPr/>
        </p:nvSpPr>
        <p:spPr>
          <a:xfrm>
            <a:off x="6645225" y="863226"/>
            <a:ext cx="877727" cy="298020"/>
          </a:xfrm>
          <a:prstGeom prst="ellipse">
            <a:avLst/>
          </a:prstGeom>
          <a:solidFill>
            <a:schemeClr val="tx1">
              <a:lumMod val="65000"/>
            </a:schemeClr>
          </a:solidFill>
          <a:ln>
            <a:solidFill>
              <a:schemeClr val="bg1"/>
            </a:solidFill>
            <a:prstDash val="sysDash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" b="1" dirty="0"/>
              <a:t>Commercial Space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5307929" y="4368389"/>
            <a:ext cx="1453066" cy="275735"/>
          </a:xfrm>
          <a:prstGeom prst="roundRect">
            <a:avLst/>
          </a:prstGeom>
          <a:solidFill>
            <a:schemeClr val="tx1">
              <a:lumMod val="50000"/>
            </a:schemeClr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/>
              <a:t>Further Business</a:t>
            </a:r>
          </a:p>
          <a:p>
            <a:pPr algn="ctr"/>
            <a:r>
              <a:rPr lang="en-GB" sz="900" dirty="0"/>
              <a:t>Space </a:t>
            </a:r>
          </a:p>
        </p:txBody>
      </p:sp>
      <p:sp>
        <p:nvSpPr>
          <p:cNvPr id="27" name="Oval 26"/>
          <p:cNvSpPr/>
          <p:nvPr/>
        </p:nvSpPr>
        <p:spPr>
          <a:xfrm>
            <a:off x="8233687" y="1074452"/>
            <a:ext cx="795559" cy="365189"/>
          </a:xfrm>
          <a:prstGeom prst="ellipse">
            <a:avLst/>
          </a:prstGeom>
          <a:solidFill>
            <a:schemeClr val="tx1">
              <a:lumMod val="65000"/>
            </a:schemeClr>
          </a:solidFill>
          <a:ln>
            <a:solidFill>
              <a:schemeClr val="bg1"/>
            </a:solidFill>
            <a:prstDash val="sysDash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" b="1" dirty="0"/>
              <a:t>Space Innovation Centre</a:t>
            </a:r>
          </a:p>
        </p:txBody>
      </p:sp>
      <p:sp>
        <p:nvSpPr>
          <p:cNvPr id="28" name="Oval 27"/>
          <p:cNvSpPr/>
          <p:nvPr/>
        </p:nvSpPr>
        <p:spPr>
          <a:xfrm>
            <a:off x="7639622" y="735545"/>
            <a:ext cx="795559" cy="365189"/>
          </a:xfrm>
          <a:prstGeom prst="ellipse">
            <a:avLst/>
          </a:prstGeom>
          <a:solidFill>
            <a:schemeClr val="tx1">
              <a:lumMod val="65000"/>
            </a:schemeClr>
          </a:solidFill>
          <a:ln>
            <a:solidFill>
              <a:schemeClr val="bg1"/>
            </a:solidFill>
            <a:prstDash val="sysDash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" b="1" dirty="0"/>
              <a:t>Low Cost Access to Space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120975" y="4465702"/>
            <a:ext cx="4629150" cy="23044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Font typeface="Arial" panose="020B0604020202020204" pitchFamily="34" charset="0"/>
              <a:buChar char="•"/>
            </a:pPr>
            <a:endParaRPr lang="en-GB" sz="1575" dirty="0"/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GB" sz="1600" b="1" dirty="0"/>
              <a:t>GVA</a:t>
            </a:r>
            <a:r>
              <a:rPr lang="en-GB" sz="1600" dirty="0"/>
              <a:t> - £850 million additional by year 5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GB" sz="1600" b="1" dirty="0"/>
              <a:t>Jobs</a:t>
            </a:r>
            <a:r>
              <a:rPr lang="en-GB" sz="1600" dirty="0"/>
              <a:t> – 2700 FTE supported by year 5</a:t>
            </a:r>
          </a:p>
          <a:p>
            <a:endParaRPr lang="en-GB" sz="1600" dirty="0"/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GB" sz="1600" b="1" dirty="0"/>
              <a:t>Wider Impacts </a:t>
            </a:r>
            <a:r>
              <a:rPr lang="en-GB" sz="1600" dirty="0"/>
              <a:t>- Inward investment; workforce upskilling; wider positive effects through clustering, including skills and knowledge transfer and productivity gains. 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3970" y="4108956"/>
            <a:ext cx="2668136" cy="2668136"/>
          </a:xfrm>
          <a:prstGeom prst="rect">
            <a:avLst/>
          </a:prstGeom>
        </p:spPr>
      </p:pic>
      <p:sp>
        <p:nvSpPr>
          <p:cNvPr id="33" name="Rounded Rectangle 32"/>
          <p:cNvSpPr/>
          <p:nvPr/>
        </p:nvSpPr>
        <p:spPr>
          <a:xfrm rot="1952506">
            <a:off x="1305999" y="5703291"/>
            <a:ext cx="740429" cy="479786"/>
          </a:xfrm>
          <a:prstGeom prst="round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accent1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2700</a:t>
            </a:r>
          </a:p>
        </p:txBody>
      </p:sp>
    </p:spTree>
    <p:extLst>
      <p:ext uri="{BB962C8B-B14F-4D97-AF65-F5344CB8AC3E}">
        <p14:creationId xmlns:p14="http://schemas.microsoft.com/office/powerpoint/2010/main" val="3016847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1" grpId="0"/>
      <p:bldP spid="33" grpId="0" animBg="1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438</Words>
  <Application>Microsoft Office PowerPoint</Application>
  <PresentationFormat>On-screen Show (4:3)</PresentationFormat>
  <Paragraphs>72</Paragraphs>
  <Slides>4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Aharoni</vt:lpstr>
      <vt:lpstr>Arial</vt:lpstr>
      <vt:lpstr>Calibri</vt:lpstr>
      <vt:lpstr>Tema di Office</vt:lpstr>
      <vt:lpstr>MSPhotoEd.3</vt:lpstr>
      <vt:lpstr>Space Park Leicester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mbpro</dc:creator>
  <cp:lastModifiedBy>Wells, William</cp:lastModifiedBy>
  <cp:revision>13</cp:revision>
  <dcterms:created xsi:type="dcterms:W3CDTF">2018-02-24T06:15:43Z</dcterms:created>
  <dcterms:modified xsi:type="dcterms:W3CDTF">2018-03-09T11:45:19Z</dcterms:modified>
</cp:coreProperties>
</file>