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15.png"/><Relationship Id="rId13" Type="http://schemas.microsoft.com/office/2007/relationships/hdphoto" Target="../media/hdphoto2.wdp"/><Relationship Id="rId14" Type="http://schemas.openxmlformats.org/officeDocument/2006/relationships/image" Target="../media/image16.emf"/><Relationship Id="rId15" Type="http://schemas.openxmlformats.org/officeDocument/2006/relationships/image" Target="../media/image17.jpg"/><Relationship Id="rId16" Type="http://schemas.openxmlformats.org/officeDocument/2006/relationships/image" Target="../media/image18.png"/><Relationship Id="rId17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ecubesservice.com" TargetMode="External"/><Relationship Id="rId4" Type="http://schemas.openxmlformats.org/officeDocument/2006/relationships/image" Target="../media/image5.emf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36091" y="1768269"/>
            <a:ext cx="6438425" cy="1470025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254061"/>
                </a:solidFill>
              </a:rPr>
              <a:t>ICE CUBES – INTERNATIONAL COMMERCIAL </a:t>
            </a:r>
            <a:r>
              <a:rPr lang="en-GB" sz="1800" dirty="0" smtClean="0">
                <a:solidFill>
                  <a:srgbClr val="254061"/>
                </a:solidFill>
              </a:rPr>
              <a:t>EXPERIMENT SERVICE </a:t>
            </a:r>
            <a:br>
              <a:rPr lang="en-GB" sz="1800" dirty="0" smtClean="0">
                <a:solidFill>
                  <a:srgbClr val="254061"/>
                </a:solidFill>
              </a:rPr>
            </a:br>
            <a:r>
              <a:rPr lang="en-GB" sz="1800" dirty="0" smtClean="0">
                <a:solidFill>
                  <a:srgbClr val="254061"/>
                </a:solidFill>
              </a:rPr>
              <a:t>Making </a:t>
            </a:r>
            <a:r>
              <a:rPr lang="en-GB" sz="1800" dirty="0">
                <a:solidFill>
                  <a:srgbClr val="254061"/>
                </a:solidFill>
              </a:rPr>
              <a:t>access for space experiments fast, simple and affordable for research, technology and education  </a:t>
            </a:r>
            <a:br>
              <a:rPr lang="en-GB" sz="1800" dirty="0">
                <a:solidFill>
                  <a:srgbClr val="254061"/>
                </a:solidFill>
              </a:rPr>
            </a:br>
            <a:endParaRPr lang="it-IT" sz="1800" dirty="0">
              <a:solidFill>
                <a:srgbClr val="25406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94182" y="2888054"/>
            <a:ext cx="5126182" cy="1752600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solidFill>
                  <a:srgbClr val="254061"/>
                </a:solidFill>
              </a:rPr>
              <a:t>Hilde</a:t>
            </a:r>
            <a:r>
              <a:rPr lang="it-IT" sz="2000" dirty="0">
                <a:solidFill>
                  <a:srgbClr val="254061"/>
                </a:solidFill>
              </a:rPr>
              <a:t> </a:t>
            </a:r>
            <a:r>
              <a:rPr lang="it-IT" sz="2000" dirty="0" smtClean="0">
                <a:solidFill>
                  <a:srgbClr val="254061"/>
                </a:solidFill>
              </a:rPr>
              <a:t>Stenuit</a:t>
            </a:r>
          </a:p>
          <a:p>
            <a:r>
              <a:rPr lang="it-IT" sz="2000" dirty="0" smtClean="0">
                <a:solidFill>
                  <a:srgbClr val="254061"/>
                </a:solidFill>
              </a:rPr>
              <a:t>ICE </a:t>
            </a:r>
            <a:r>
              <a:rPr lang="it-IT" sz="2000" dirty="0" err="1" smtClean="0">
                <a:solidFill>
                  <a:srgbClr val="254061"/>
                </a:solidFill>
              </a:rPr>
              <a:t>Cubes</a:t>
            </a:r>
            <a:r>
              <a:rPr lang="it-IT" sz="2000" dirty="0" smtClean="0">
                <a:solidFill>
                  <a:srgbClr val="254061"/>
                </a:solidFill>
              </a:rPr>
              <a:t>, Space Applications Services</a:t>
            </a:r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66905" y="5961365"/>
            <a:ext cx="571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Category</a:t>
            </a:r>
            <a:r>
              <a:rPr lang="it-IT" sz="1600" b="1" dirty="0" smtClean="0"/>
              <a:t> A – Direct </a:t>
            </a:r>
            <a:r>
              <a:rPr lang="it-IT" sz="1600" b="1" dirty="0" err="1" smtClean="0"/>
              <a:t>Commercialisation</a:t>
            </a:r>
            <a:r>
              <a:rPr lang="it-IT" sz="1600" b="1" dirty="0" smtClean="0"/>
              <a:t> of Exploration </a:t>
            </a:r>
            <a:r>
              <a:rPr lang="it-IT" sz="1600" b="1" dirty="0" err="1" smtClean="0"/>
              <a:t>Outcomes</a:t>
            </a:r>
            <a:r>
              <a:rPr lang="it-IT" sz="1600" b="1" dirty="0" smtClean="0"/>
              <a:t> </a:t>
            </a:r>
            <a:endParaRPr lang="it-IT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56" y="338541"/>
            <a:ext cx="1864387" cy="857618"/>
          </a:xfrm>
          <a:prstGeom prst="rect">
            <a:avLst/>
          </a:prstGeom>
        </p:spPr>
      </p:pic>
      <p:pic>
        <p:nvPicPr>
          <p:cNvPr id="1026" name="Picture 2" descr="logo E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9834" r="18892" b="11470"/>
          <a:stretch/>
        </p:blipFill>
        <p:spPr bwMode="auto">
          <a:xfrm>
            <a:off x="5088041" y="338541"/>
            <a:ext cx="1607726" cy="9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2146" y="508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25978"/>
              </p:ext>
            </p:extLst>
          </p:nvPr>
        </p:nvGraphicFramePr>
        <p:xfrm>
          <a:off x="7142145" y="478473"/>
          <a:ext cx="1579067" cy="56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6" imgW="4839375" imgH="1467055" progId="MSPhotoEd.3">
                  <p:embed/>
                </p:oleObj>
              </mc:Choice>
              <mc:Fallback>
                <p:oleObj r:id="rId6" imgW="4839375" imgH="146705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45" y="478473"/>
                        <a:ext cx="1579067" cy="56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LOGO-OCECUBES-FONDSOMBRE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60" y="3702909"/>
            <a:ext cx="1673075" cy="16789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51708" y="5368028"/>
            <a:ext cx="3207862" cy="823801"/>
          </a:xfrm>
          <a:prstGeom prst="rect">
            <a:avLst/>
          </a:prstGeom>
        </p:spPr>
        <p:txBody>
          <a:bodyPr wrap="square" lIns="84311" tIns="42157" rIns="84311" bIns="42157">
            <a:spAutoFit/>
          </a:bodyPr>
          <a:lstStyle/>
          <a:p>
            <a:pPr algn="ctr" defTabSz="42154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 err="1" smtClean="0">
                <a:solidFill>
                  <a:schemeClr val="accent1">
                    <a:lumMod val="50000"/>
                  </a:schemeClr>
                </a:solidFill>
                <a:cs typeface="KlavikaRegular-Plain"/>
              </a:rPr>
              <a:t>www.icecubesservice.com</a:t>
            </a:r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cs typeface="KlavikaRegular-Plain"/>
              </a:rPr>
              <a:t/>
            </a:r>
            <a:br>
              <a:rPr lang="en-US" sz="1600" kern="0" dirty="0">
                <a:solidFill>
                  <a:schemeClr val="accent1">
                    <a:lumMod val="50000"/>
                  </a:schemeClr>
                </a:solidFill>
                <a:cs typeface="KlavikaRegular-Plain"/>
              </a:rPr>
            </a:br>
            <a:r>
              <a:rPr lang="en-US" sz="1600" kern="0" dirty="0" err="1">
                <a:solidFill>
                  <a:schemeClr val="accent1">
                    <a:lumMod val="50000"/>
                  </a:schemeClr>
                </a:solidFill>
                <a:cs typeface="KlavikaRegular-Plain"/>
              </a:rPr>
              <a:t>ICECubes@spaceapplications.com</a:t>
            </a:r>
            <a:endParaRPr lang="en-US" sz="1600" kern="0" dirty="0">
              <a:solidFill>
                <a:schemeClr val="accent1">
                  <a:lumMod val="50000"/>
                </a:schemeClr>
              </a:solidFill>
              <a:cs typeface="KlavikaRegular-Plain"/>
            </a:endParaRPr>
          </a:p>
          <a:p>
            <a:pPr algn="ctr" defTabSz="42154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solidFill>
                <a:schemeClr val="accent1">
                  <a:lumMod val="50000"/>
                </a:schemeClr>
              </a:solidFill>
              <a:cs typeface="KlavikaRegular-Plain"/>
            </a:endParaRPr>
          </a:p>
        </p:txBody>
      </p:sp>
    </p:spTree>
    <p:extLst>
      <p:ext uri="{BB962C8B-B14F-4D97-AF65-F5344CB8AC3E}">
        <p14:creationId xmlns:p14="http://schemas.microsoft.com/office/powerpoint/2010/main" val="424263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elay 61"/>
          <p:cNvSpPr/>
          <p:nvPr/>
        </p:nvSpPr>
        <p:spPr>
          <a:xfrm rot="16200000">
            <a:off x="4963195" y="-1511188"/>
            <a:ext cx="1568873" cy="6799595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51060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3" name="Delay 2"/>
          <p:cNvSpPr/>
          <p:nvPr/>
        </p:nvSpPr>
        <p:spPr>
          <a:xfrm rot="16200000">
            <a:off x="5210658" y="2232222"/>
            <a:ext cx="1070527" cy="6796167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8-03-12 at 20.43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89" y="4597987"/>
            <a:ext cx="898972" cy="815068"/>
          </a:xfrm>
          <a:prstGeom prst="rect">
            <a:avLst/>
          </a:prstGeom>
        </p:spPr>
      </p:pic>
      <p:pic>
        <p:nvPicPr>
          <p:cNvPr id="13" name="Picture 12" descr="Screen Shot 2018-03-12 at 20.44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73" y="4304560"/>
            <a:ext cx="883557" cy="595547"/>
          </a:xfrm>
          <a:prstGeom prst="rect">
            <a:avLst/>
          </a:prstGeom>
        </p:spPr>
      </p:pic>
      <p:pic>
        <p:nvPicPr>
          <p:cNvPr id="14" name="Picture 13" descr="Screen Shot 2018-03-12 at 20.44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95" y="4840123"/>
            <a:ext cx="551084" cy="985413"/>
          </a:xfrm>
          <a:prstGeom prst="rect">
            <a:avLst/>
          </a:prstGeom>
        </p:spPr>
      </p:pic>
      <p:pic>
        <p:nvPicPr>
          <p:cNvPr id="15" name="Picture 14" descr="Screen Shot 2018-03-12 at 20.44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6" y="4991665"/>
            <a:ext cx="574322" cy="831133"/>
          </a:xfrm>
          <a:prstGeom prst="rect">
            <a:avLst/>
          </a:prstGeom>
        </p:spPr>
      </p:pic>
      <p:pic>
        <p:nvPicPr>
          <p:cNvPr id="16" name="Picture 15" descr="Screen Shot 2018-03-12 at 20.44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63" y="4781587"/>
            <a:ext cx="581999" cy="710440"/>
          </a:xfrm>
          <a:prstGeom prst="rect">
            <a:avLst/>
          </a:prstGeom>
        </p:spPr>
      </p:pic>
      <p:pic>
        <p:nvPicPr>
          <p:cNvPr id="17" name="Picture 16" descr="Screen Shot 2018-03-12 at 20.44.5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10" y="4432488"/>
            <a:ext cx="724941" cy="7295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43527" y="5176814"/>
            <a:ext cx="90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IOD/IOV </a:t>
            </a:r>
            <a:r>
              <a:rPr lang="en-US" sz="1300" b="1" dirty="0" err="1" smtClean="0">
                <a:solidFill>
                  <a:schemeClr val="accent6">
                    <a:lumMod val="50000"/>
                  </a:schemeClr>
                </a:solidFill>
              </a:rPr>
              <a:t>Techn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5192" y="5733277"/>
            <a:ext cx="90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STEM education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6278" y="5095041"/>
            <a:ext cx="10117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Industrial R&amp;D companies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5381" y="5486895"/>
            <a:ext cx="12403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Microgravity 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</a:rPr>
              <a:t>industrial manufacturing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6704" y="5869311"/>
            <a:ext cx="908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accent6">
                    <a:lumMod val="50000"/>
                  </a:schemeClr>
                </a:solidFill>
              </a:rPr>
              <a:t>Scientists</a:t>
            </a:r>
            <a:endParaRPr lang="en-US" sz="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7789" y="5356360"/>
            <a:ext cx="9083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 err="1">
                <a:solidFill>
                  <a:schemeClr val="accent6">
                    <a:lumMod val="50000"/>
                  </a:schemeClr>
                </a:solidFill>
              </a:rPr>
              <a:t>Emerging</a:t>
            </a:r>
            <a:r>
              <a:rPr lang="it-IT" sz="13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300" b="1" dirty="0" err="1" smtClean="0">
                <a:solidFill>
                  <a:schemeClr val="accent6">
                    <a:lumMod val="50000"/>
                  </a:schemeClr>
                </a:solidFill>
              </a:rPr>
              <a:t>nations</a:t>
            </a:r>
            <a:r>
              <a:rPr lang="it-IT" sz="1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300" b="1" dirty="0" err="1">
                <a:solidFill>
                  <a:schemeClr val="accent6">
                    <a:lumMod val="50000"/>
                  </a:schemeClr>
                </a:solidFill>
              </a:rPr>
              <a:t>capacity</a:t>
            </a:r>
            <a:r>
              <a:rPr lang="it-IT" sz="1300" b="1" dirty="0">
                <a:solidFill>
                  <a:schemeClr val="accent6">
                    <a:lumMod val="50000"/>
                  </a:schemeClr>
                </a:solidFill>
              </a:rPr>
              <a:t> building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7450562" y="3352390"/>
            <a:ext cx="1693438" cy="952170"/>
          </a:xfrm>
          <a:prstGeom prst="wedgeEllipseCallout">
            <a:avLst>
              <a:gd name="adj1" fmla="val -18933"/>
              <a:gd name="adj2" fmla="val 68704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84807"/>
                </a:solidFill>
              </a:rPr>
              <a:t>Affordable </a:t>
            </a:r>
            <a:r>
              <a:rPr lang="en-US" dirty="0" err="1" smtClean="0">
                <a:solidFill>
                  <a:srgbClr val="984807"/>
                </a:solidFill>
              </a:rPr>
              <a:t>pls</a:t>
            </a:r>
            <a:endParaRPr lang="en-US" dirty="0">
              <a:solidFill>
                <a:srgbClr val="984807"/>
              </a:solidFill>
            </a:endParaRPr>
          </a:p>
        </p:txBody>
      </p:sp>
      <p:cxnSp>
        <p:nvCxnSpPr>
          <p:cNvPr id="32" name="Straight Arrow Connector 31"/>
          <p:cNvCxnSpPr>
            <a:stCxn id="16" idx="0"/>
          </p:cNvCxnSpPr>
          <p:nvPr/>
        </p:nvCxnSpPr>
        <p:spPr>
          <a:xfrm flipV="1">
            <a:off x="2826463" y="3186844"/>
            <a:ext cx="2041094" cy="1594743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0"/>
          </p:cNvCxnSpPr>
          <p:nvPr/>
        </p:nvCxnSpPr>
        <p:spPr>
          <a:xfrm flipV="1">
            <a:off x="3639097" y="3410915"/>
            <a:ext cx="1366661" cy="158075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548005" y="3460204"/>
            <a:ext cx="568273" cy="103135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0"/>
          </p:cNvCxnSpPr>
          <p:nvPr/>
        </p:nvCxnSpPr>
        <p:spPr>
          <a:xfrm flipH="1" flipV="1">
            <a:off x="5306865" y="3460204"/>
            <a:ext cx="275987" cy="84435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Callout 27"/>
          <p:cNvSpPr/>
          <p:nvPr/>
        </p:nvSpPr>
        <p:spPr>
          <a:xfrm>
            <a:off x="3117422" y="3120512"/>
            <a:ext cx="989339" cy="1311976"/>
          </a:xfrm>
          <a:prstGeom prst="wedgeEllipseCallout">
            <a:avLst>
              <a:gd name="adj1" fmla="val 74689"/>
              <a:gd name="adj2" fmla="val 5912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84807"/>
                </a:solidFill>
              </a:rPr>
              <a:t>Fast </a:t>
            </a:r>
            <a:r>
              <a:rPr lang="en-US" dirty="0" err="1" smtClean="0">
                <a:solidFill>
                  <a:srgbClr val="984807"/>
                </a:solidFill>
              </a:rPr>
              <a:t>pls</a:t>
            </a:r>
            <a:endParaRPr lang="en-US" dirty="0">
              <a:solidFill>
                <a:srgbClr val="984807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828" y="950153"/>
            <a:ext cx="934363" cy="52578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464" y="794107"/>
            <a:ext cx="1005240" cy="978383"/>
          </a:xfrm>
          <a:prstGeom prst="rect">
            <a:avLst/>
          </a:prstGeom>
        </p:spPr>
      </p:pic>
      <p:pic>
        <p:nvPicPr>
          <p:cNvPr id="60" name="Picture 59" descr="images.jpeg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30" b="97475" l="9843" r="96457">
                        <a14:foregroundMark x1="64567" y1="76768" x2="64567" y2="76768"/>
                        <a14:foregroundMark x1="65748" y1="86364" x2="65748" y2="86364"/>
                        <a14:foregroundMark x1="62205" y1="56566" x2="62205" y2="56566"/>
                        <a14:foregroundMark x1="85433" y1="69697" x2="85433" y2="69697"/>
                        <a14:foregroundMark x1="30709" y1="79293" x2="30709" y2="79293"/>
                        <a14:foregroundMark x1="39370" y1="76768" x2="39370" y2="76768"/>
                        <a14:foregroundMark x1="31890" y1="3030" x2="31890" y2="3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009" y="498828"/>
            <a:ext cx="1484052" cy="12999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08" b="90000" l="2353" r="89804">
                        <a14:foregroundMark x1="76078" y1="2308" x2="76078" y2="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151" y="794107"/>
            <a:ext cx="1219181" cy="62043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347834" y="2628744"/>
            <a:ext cx="6804004" cy="1476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LOGO-ICECUBE-CARTOUCHEBLANC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086" y="1893733"/>
            <a:ext cx="1356727" cy="1356727"/>
          </a:xfrm>
          <a:prstGeom prst="rect">
            <a:avLst/>
          </a:prstGeom>
        </p:spPr>
      </p:pic>
      <p:pic>
        <p:nvPicPr>
          <p:cNvPr id="25" name="Picture 24" descr="wpid-key_door_loc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13" y="2599208"/>
            <a:ext cx="1160228" cy="870779"/>
          </a:xfrm>
          <a:prstGeom prst="rect">
            <a:avLst/>
          </a:prstGeom>
        </p:spPr>
      </p:pic>
      <p:pic>
        <p:nvPicPr>
          <p:cNvPr id="27" name="Picture 26" descr="ISS-201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95" y="1894171"/>
            <a:ext cx="3431967" cy="1367425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H="1" flipV="1">
            <a:off x="5632426" y="3352390"/>
            <a:ext cx="1027153" cy="1444877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657205" y="3122659"/>
            <a:ext cx="2213206" cy="144487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Callout 28"/>
          <p:cNvSpPr/>
          <p:nvPr/>
        </p:nvSpPr>
        <p:spPr>
          <a:xfrm>
            <a:off x="6024630" y="3661497"/>
            <a:ext cx="1175084" cy="952170"/>
          </a:xfrm>
          <a:prstGeom prst="wedgeEllipseCallout">
            <a:avLst>
              <a:gd name="adj1" fmla="val 16480"/>
              <a:gd name="adj2" fmla="val 71806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984807"/>
                </a:solidFill>
              </a:rPr>
              <a:t>Simple </a:t>
            </a:r>
            <a:r>
              <a:rPr lang="en-US" dirty="0" err="1" smtClean="0">
                <a:solidFill>
                  <a:srgbClr val="984807"/>
                </a:solidFill>
              </a:rPr>
              <a:t>pls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7838" y="1772490"/>
            <a:ext cx="171947" cy="100393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17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50438" y="0"/>
            <a:ext cx="2398272" cy="697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11" name="CasellaDiTesto 7"/>
          <p:cNvSpPr txBox="1"/>
          <p:nvPr/>
        </p:nvSpPr>
        <p:spPr>
          <a:xfrm>
            <a:off x="3512167" y="3055049"/>
            <a:ext cx="471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387590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471266" y="937354"/>
            <a:ext cx="4617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Challenge: </a:t>
            </a:r>
            <a:r>
              <a:rPr lang="it-IT" dirty="0" err="1" smtClean="0"/>
              <a:t>access</a:t>
            </a:r>
            <a:r>
              <a:rPr lang="it-IT" dirty="0" smtClean="0"/>
              <a:t> to </a:t>
            </a:r>
            <a:r>
              <a:rPr lang="it-IT" dirty="0" err="1" smtClean="0"/>
              <a:t>space</a:t>
            </a:r>
            <a:r>
              <a:rPr lang="it-IT" dirty="0" smtClean="0"/>
              <a:t> for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r>
              <a:rPr lang="it-IT" dirty="0" smtClean="0"/>
              <a:t> for </a:t>
            </a:r>
            <a:r>
              <a:rPr lang="it-IT" dirty="0" err="1" smtClean="0"/>
              <a:t>research</a:t>
            </a:r>
            <a:r>
              <a:rPr lang="it-IT" dirty="0" smtClean="0"/>
              <a:t>, </a:t>
            </a:r>
            <a:r>
              <a:rPr lang="it-IT" dirty="0" err="1" smtClean="0"/>
              <a:t>technology</a:t>
            </a:r>
            <a:r>
              <a:rPr lang="it-IT" dirty="0" smtClean="0"/>
              <a:t> or educational </a:t>
            </a:r>
            <a:r>
              <a:rPr lang="it-IT" dirty="0" err="1" smtClean="0"/>
              <a:t>objectives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9" name="Picture 8" descr="LOGO-OCECUBES-FONDSOMBR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48" y="937354"/>
            <a:ext cx="1673075" cy="1678976"/>
          </a:xfrm>
          <a:prstGeom prst="rect">
            <a:avLst/>
          </a:prstGeom>
        </p:spPr>
      </p:pic>
      <p:sp>
        <p:nvSpPr>
          <p:cNvPr id="10" name="CasellaDiTesto 7"/>
          <p:cNvSpPr txBox="1"/>
          <p:nvPr/>
        </p:nvSpPr>
        <p:spPr>
          <a:xfrm>
            <a:off x="2471266" y="2460848"/>
            <a:ext cx="642925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Assets</a:t>
            </a:r>
            <a:r>
              <a:rPr lang="it-IT" dirty="0" smtClean="0"/>
              <a:t> / </a:t>
            </a:r>
            <a:r>
              <a:rPr lang="it-IT" dirty="0" err="1" smtClean="0"/>
              <a:t>added-value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FAST = ~12months from agreement to launch.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SIMPLE = Simplified access to LEO with streamlined engineering processes reducing the complexity and time needed to prepare for and launch a payload with standardized interfaces.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AFFORDABLE = from 50K</a:t>
            </a:r>
            <a:r>
              <a:rPr lang="pt-BR" dirty="0"/>
              <a:t>€ </a:t>
            </a:r>
            <a:r>
              <a:rPr lang="pt-BR" dirty="0" err="1"/>
              <a:t>reference</a:t>
            </a:r>
            <a:r>
              <a:rPr lang="pt-BR" dirty="0"/>
              <a:t> </a:t>
            </a:r>
            <a:r>
              <a:rPr lang="pt-BR" dirty="0" err="1"/>
              <a:t>price</a:t>
            </a:r>
            <a:r>
              <a:rPr lang="pt-BR" dirty="0"/>
              <a:t> for 1kg </a:t>
            </a:r>
            <a:r>
              <a:rPr lang="pt-BR" dirty="0" err="1"/>
              <a:t>experiment</a:t>
            </a:r>
            <a:r>
              <a:rPr lang="pt-BR" dirty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Technical </a:t>
            </a:r>
            <a:r>
              <a:rPr lang="en-US" dirty="0"/>
              <a:t>capabilities of launch / return and on-orbit resources </a:t>
            </a:r>
            <a:r>
              <a:rPr lang="en-US" dirty="0" smtClean="0"/>
              <a:t>(e.g. data </a:t>
            </a:r>
            <a:r>
              <a:rPr lang="en-US" dirty="0"/>
              <a:t>downlink / power / conditioned </a:t>
            </a:r>
            <a:r>
              <a:rPr lang="en-US" dirty="0" smtClean="0"/>
              <a:t>stowage). 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ensures</a:t>
            </a:r>
            <a:r>
              <a:rPr lang="it-IT" dirty="0"/>
              <a:t> </a:t>
            </a:r>
            <a:r>
              <a:rPr lang="it-IT" dirty="0" err="1"/>
              <a:t>committed</a:t>
            </a:r>
            <a:r>
              <a:rPr lang="it-IT" dirty="0"/>
              <a:t> &amp; </a:t>
            </a:r>
            <a:r>
              <a:rPr lang="it-IT" dirty="0" err="1"/>
              <a:t>recurring</a:t>
            </a:r>
            <a:r>
              <a:rPr lang="it-IT" dirty="0"/>
              <a:t> </a:t>
            </a:r>
            <a:r>
              <a:rPr lang="it-IT" dirty="0" err="1"/>
              <a:t>launches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asset</a:t>
            </a:r>
            <a:r>
              <a:rPr lang="it-IT" dirty="0"/>
              <a:t> for the </a:t>
            </a:r>
            <a:r>
              <a:rPr lang="it-IT" dirty="0" err="1"/>
              <a:t>potential</a:t>
            </a:r>
            <a:r>
              <a:rPr lang="it-IT" dirty="0"/>
              <a:t> commercial </a:t>
            </a:r>
            <a:r>
              <a:rPr lang="it-IT" dirty="0" err="1"/>
              <a:t>users</a:t>
            </a:r>
            <a:r>
              <a:rPr lang="it-IT" dirty="0"/>
              <a:t> of the LEO market.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Users </a:t>
            </a:r>
            <a:r>
              <a:rPr lang="en-US" dirty="0"/>
              <a:t>directly interact with their experiments from their premises via </a:t>
            </a:r>
            <a:r>
              <a:rPr lang="en-US" dirty="0" smtClean="0"/>
              <a:t>Internet.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11" name="CasellaDiTesto 7"/>
          <p:cNvSpPr txBox="1"/>
          <p:nvPr/>
        </p:nvSpPr>
        <p:spPr>
          <a:xfrm>
            <a:off x="2471266" y="1814517"/>
            <a:ext cx="471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ICE </a:t>
            </a:r>
            <a:r>
              <a:rPr lang="it-IT" dirty="0" err="1"/>
              <a:t>Cubes</a:t>
            </a:r>
            <a:r>
              <a:rPr lang="it-IT" dirty="0"/>
              <a:t> </a:t>
            </a:r>
            <a:r>
              <a:rPr lang="it-IT" dirty="0" smtClean="0"/>
              <a:t>service </a:t>
            </a:r>
            <a:r>
              <a:rPr lang="it-IT" dirty="0" err="1" smtClean="0"/>
              <a:t>provides</a:t>
            </a:r>
            <a:r>
              <a:rPr lang="it-IT" dirty="0" smtClean="0"/>
              <a:t> FAST, SIMPLE and AFFORDABLE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/>
              <a:t>for </a:t>
            </a:r>
            <a:r>
              <a:rPr lang="it-IT" dirty="0" err="1"/>
              <a:t>experiments</a:t>
            </a:r>
            <a:r>
              <a:rPr lang="it-IT" dirty="0"/>
              <a:t> to the ISS.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1983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98835" y="1111511"/>
            <a:ext cx="451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ICE </a:t>
            </a:r>
            <a:r>
              <a:rPr lang="it-IT" dirty="0" err="1"/>
              <a:t>Cubes</a:t>
            </a:r>
            <a:r>
              <a:rPr lang="it-IT" dirty="0"/>
              <a:t> service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suitable</a:t>
            </a:r>
            <a:r>
              <a:rPr lang="it-IT" dirty="0"/>
              <a:t> to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access</a:t>
            </a:r>
            <a:r>
              <a:rPr lang="it-IT" dirty="0"/>
              <a:t> to </a:t>
            </a:r>
            <a:r>
              <a:rPr lang="it-IT" dirty="0" err="1"/>
              <a:t>space</a:t>
            </a:r>
            <a:r>
              <a:rPr lang="it-IT" dirty="0"/>
              <a:t> for </a:t>
            </a:r>
            <a:r>
              <a:rPr lang="it-IT" dirty="0" smtClean="0"/>
              <a:t>a wide </a:t>
            </a:r>
            <a:r>
              <a:rPr lang="it-IT" dirty="0" err="1" smtClean="0"/>
              <a:t>range</a:t>
            </a:r>
            <a:r>
              <a:rPr lang="it-IT" dirty="0" smtClean="0"/>
              <a:t> of </a:t>
            </a:r>
            <a:r>
              <a:rPr lang="it-IT" dirty="0" err="1" smtClean="0"/>
              <a:t>users</a:t>
            </a:r>
            <a:r>
              <a:rPr lang="it-IT" dirty="0" smtClean="0"/>
              <a:t> / </a:t>
            </a:r>
            <a:r>
              <a:rPr lang="it-IT" dirty="0" err="1" smtClean="0"/>
              <a:t>customers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13" name="Picture 12" descr="LOGO-OCECUBES-FONDSOMBR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38" y="643833"/>
            <a:ext cx="1511535" cy="1516866"/>
          </a:xfrm>
          <a:prstGeom prst="rect">
            <a:avLst/>
          </a:prstGeom>
        </p:spPr>
      </p:pic>
      <p:sp>
        <p:nvSpPr>
          <p:cNvPr id="14" name="CasellaDiTesto 8"/>
          <p:cNvSpPr txBox="1"/>
          <p:nvPr/>
        </p:nvSpPr>
        <p:spPr>
          <a:xfrm>
            <a:off x="2342567" y="1939813"/>
            <a:ext cx="5242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Developers of technologies (companies) for In-Orbit Demonstration / Validation (IOD / IOV)</a:t>
            </a:r>
          </a:p>
          <a:p>
            <a:pPr marL="285750" lvl="0" indent="-285750">
              <a:buFont typeface="Arial"/>
              <a:buChar char="•"/>
            </a:pPr>
            <a:r>
              <a:rPr lang="it-IT" dirty="0" err="1" smtClean="0"/>
              <a:t>Fundamental</a:t>
            </a:r>
            <a:r>
              <a:rPr lang="it-IT" dirty="0" smtClean="0"/>
              <a:t> </a:t>
            </a:r>
            <a:r>
              <a:rPr lang="it-IT" dirty="0"/>
              <a:t>and </a:t>
            </a:r>
            <a:r>
              <a:rPr lang="it-IT" dirty="0" err="1"/>
              <a:t>applied</a:t>
            </a:r>
            <a:r>
              <a:rPr lang="it-IT" dirty="0"/>
              <a:t> </a:t>
            </a:r>
            <a:r>
              <a:rPr lang="en-US" dirty="0"/>
              <a:t>science community from universities and research </a:t>
            </a:r>
            <a:r>
              <a:rPr lang="en-US" dirty="0" err="1"/>
              <a:t>centres</a:t>
            </a:r>
            <a:r>
              <a:rPr lang="en-US" dirty="0"/>
              <a:t> (academia)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Growing</a:t>
            </a:r>
            <a:r>
              <a:rPr lang="it-IT" dirty="0" smtClean="0"/>
              <a:t> commercial industrial  </a:t>
            </a:r>
            <a:r>
              <a:rPr lang="it-IT" dirty="0"/>
              <a:t>R&amp;D </a:t>
            </a:r>
            <a:r>
              <a:rPr lang="it-IT" dirty="0" smtClean="0"/>
              <a:t>(companies) for </a:t>
            </a:r>
            <a:r>
              <a:rPr lang="it-IT" dirty="0"/>
              <a:t>e.g. </a:t>
            </a:r>
            <a:r>
              <a:rPr lang="it-IT" dirty="0" err="1"/>
              <a:t>pharmaceutical</a:t>
            </a:r>
            <a:r>
              <a:rPr lang="it-IT" dirty="0"/>
              <a:t>, </a:t>
            </a:r>
            <a:r>
              <a:rPr lang="it-IT" dirty="0" err="1"/>
              <a:t>biotechnology</a:t>
            </a:r>
            <a:r>
              <a:rPr lang="it-IT" dirty="0"/>
              <a:t> &amp; </a:t>
            </a:r>
            <a:r>
              <a:rPr lang="it-IT" dirty="0" err="1"/>
              <a:t>food</a:t>
            </a:r>
            <a:r>
              <a:rPr lang="it-IT" dirty="0"/>
              <a:t>, </a:t>
            </a:r>
            <a:r>
              <a:rPr lang="it-IT" dirty="0" err="1"/>
              <a:t>cosmetics</a:t>
            </a:r>
            <a:r>
              <a:rPr lang="it-IT" dirty="0"/>
              <a:t>, soft </a:t>
            </a:r>
            <a:r>
              <a:rPr lang="it-IT" dirty="0" err="1"/>
              <a:t>matter</a:t>
            </a:r>
            <a:r>
              <a:rPr lang="it-IT" dirty="0"/>
              <a:t> &amp; </a:t>
            </a:r>
            <a:r>
              <a:rPr lang="it-IT" dirty="0" err="1"/>
              <a:t>coatings</a:t>
            </a:r>
            <a:r>
              <a:rPr lang="it-IT" dirty="0"/>
              <a:t> </a:t>
            </a:r>
            <a:r>
              <a:rPr lang="mr-IN" dirty="0" smtClean="0"/>
              <a:t>…</a:t>
            </a:r>
            <a:endParaRPr lang="en-US" dirty="0" smtClean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A growing microgravity industrial manufacturing and processing </a:t>
            </a:r>
            <a:r>
              <a:rPr lang="en-US" dirty="0" smtClean="0"/>
              <a:t>sector</a:t>
            </a:r>
            <a:endParaRPr lang="it-IT" b="1" dirty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Emerging</a:t>
            </a:r>
            <a:r>
              <a:rPr lang="it-IT" dirty="0" smtClean="0"/>
              <a:t> </a:t>
            </a:r>
            <a:r>
              <a:rPr lang="it-IT" dirty="0" err="1"/>
              <a:t>space-faring</a:t>
            </a:r>
            <a:r>
              <a:rPr lang="it-IT" dirty="0"/>
              <a:t> </a:t>
            </a:r>
            <a:r>
              <a:rPr lang="it-IT" dirty="0" err="1"/>
              <a:t>nations</a:t>
            </a:r>
            <a:r>
              <a:rPr lang="it-IT" dirty="0"/>
              <a:t> </a:t>
            </a:r>
            <a:r>
              <a:rPr lang="it-IT" dirty="0" err="1"/>
              <a:t>capacity</a:t>
            </a:r>
            <a:r>
              <a:rPr lang="it-IT" dirty="0"/>
              <a:t> building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Educational (STEM), </a:t>
            </a:r>
            <a:r>
              <a:rPr lang="en-US" dirty="0"/>
              <a:t>academic and private </a:t>
            </a:r>
            <a:r>
              <a:rPr lang="en-US" dirty="0" smtClean="0"/>
              <a:t>individuals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pic>
        <p:nvPicPr>
          <p:cNvPr id="15" name="Picture 14" descr="0d4aea906d412527120b2e848f5a2e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398" y="2437429"/>
            <a:ext cx="1845942" cy="1845942"/>
          </a:xfrm>
          <a:prstGeom prst="rect">
            <a:avLst/>
          </a:prstGeom>
        </p:spPr>
      </p:pic>
      <p:sp>
        <p:nvSpPr>
          <p:cNvPr id="16" name="CasellaDiTesto 8"/>
          <p:cNvSpPr txBox="1"/>
          <p:nvPr/>
        </p:nvSpPr>
        <p:spPr>
          <a:xfrm>
            <a:off x="2235842" y="5309966"/>
            <a:ext cx="6908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en-US" dirty="0" smtClean="0"/>
              <a:t>Hence </a:t>
            </a:r>
            <a:r>
              <a:rPr lang="en-US" dirty="0"/>
              <a:t>the customers </a:t>
            </a:r>
            <a:r>
              <a:rPr lang="en-US" dirty="0" smtClean="0"/>
              <a:t>combine both </a:t>
            </a:r>
            <a:r>
              <a:rPr lang="en-US" dirty="0"/>
              <a:t>public and private sector. The target is a gradual transition to more industrial R&amp;D </a:t>
            </a:r>
            <a:r>
              <a:rPr lang="en-US" dirty="0" smtClean="0"/>
              <a:t>utilization in </a:t>
            </a:r>
            <a:r>
              <a:rPr lang="en-US" dirty="0"/>
              <a:t>LEO.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90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77116" y="761996"/>
            <a:ext cx="436543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ICE </a:t>
            </a:r>
            <a:r>
              <a:rPr lang="en-US" dirty="0"/>
              <a:t>Cubes facility development has been </a:t>
            </a:r>
            <a:r>
              <a:rPr lang="en-US" dirty="0" smtClean="0"/>
              <a:t>completed: first facility will be launched to ISS </a:t>
            </a:r>
            <a:r>
              <a:rPr lang="en-US" dirty="0"/>
              <a:t>in </a:t>
            </a:r>
            <a:r>
              <a:rPr lang="en-US" dirty="0" smtClean="0"/>
              <a:t>May 2018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end-to-end ICE Cubes commercial service </a:t>
            </a:r>
            <a:r>
              <a:rPr lang="en-US" dirty="0" smtClean="0"/>
              <a:t>is </a:t>
            </a:r>
            <a:r>
              <a:rPr lang="en-US" dirty="0"/>
              <a:t>set </a:t>
            </a:r>
            <a:r>
              <a:rPr lang="en-US" dirty="0" smtClean="0"/>
              <a:t>up </a:t>
            </a:r>
            <a:r>
              <a:rPr lang="en-US" dirty="0"/>
              <a:t>including the ground infrastructure for the management of the facility and the </a:t>
            </a:r>
            <a:r>
              <a:rPr lang="en-US" dirty="0" smtClean="0"/>
              <a:t>cubes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www.icecubesservice.com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Picture 7" descr="LOGO-OCECUBES-FONDSOMBR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58" y="2421384"/>
            <a:ext cx="1154988" cy="1159062"/>
          </a:xfrm>
          <a:prstGeom prst="rect">
            <a:avLst/>
          </a:prstGeom>
        </p:spPr>
      </p:pic>
      <p:pic>
        <p:nvPicPr>
          <p:cNvPr id="10" name="Picture 9" descr="IMG_407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36" y="808176"/>
            <a:ext cx="2212518" cy="1659388"/>
          </a:xfrm>
          <a:prstGeom prst="rect">
            <a:avLst/>
          </a:prstGeom>
        </p:spPr>
      </p:pic>
      <p:sp>
        <p:nvSpPr>
          <p:cNvPr id="11" name="CasellaDiTesto 8"/>
          <p:cNvSpPr txBox="1"/>
          <p:nvPr/>
        </p:nvSpPr>
        <p:spPr>
          <a:xfrm>
            <a:off x="2467340" y="3239209"/>
            <a:ext cx="64877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For targeted R&amp;D areas, the ICE Cubes service through partnerships will establish state-of-the-art diagnostic facilities.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Will </a:t>
            </a:r>
            <a:r>
              <a:rPr lang="en-GB" dirty="0"/>
              <a:t>evolve to provide access for research on free-flying platforms, on commercial space stations and for </a:t>
            </a:r>
            <a:r>
              <a:rPr lang="en-GB" dirty="0" err="1"/>
              <a:t>cis</a:t>
            </a:r>
            <a:r>
              <a:rPr lang="en-GB" dirty="0"/>
              <a:t>-lunar &amp; moon accommodation.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Through market survey, specific sectors </a:t>
            </a:r>
            <a:r>
              <a:rPr lang="en-US" dirty="0"/>
              <a:t>and related R&amp;D have been identified as worth targeting, </a:t>
            </a:r>
            <a:r>
              <a:rPr lang="en-US" dirty="0" smtClean="0"/>
              <a:t>to </a:t>
            </a:r>
            <a:r>
              <a:rPr lang="en-US" dirty="0"/>
              <a:t>take advantage of the space environment and to generate socio-economic </a:t>
            </a:r>
            <a:r>
              <a:rPr lang="en-US" dirty="0" smtClean="0"/>
              <a:t>benefits: e.g.  pharmaceutical / biotech / agriculture / food / cosmetics</a:t>
            </a:r>
            <a:r>
              <a:rPr lang="mr-IN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7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609</Words>
  <Application>Microsoft Macintosh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Tema di Office</vt:lpstr>
      <vt:lpstr>MSPhotoEd.3</vt:lpstr>
      <vt:lpstr>ICE CUBES – INTERNATIONAL COMMERCIAL EXPERIMENT SERVICE  Making access for space experiments fast, simple and affordable for research, technology and education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Hilde Stenuit</cp:lastModifiedBy>
  <cp:revision>45</cp:revision>
  <dcterms:created xsi:type="dcterms:W3CDTF">2018-02-24T06:15:43Z</dcterms:created>
  <dcterms:modified xsi:type="dcterms:W3CDTF">2018-03-12T20:56:10Z</dcterms:modified>
</cp:coreProperties>
</file>