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5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2" r:id="rId5"/>
    <p:sldId id="263" r:id="rId6"/>
    <p:sldId id="264" r:id="rId7"/>
    <p:sldId id="265" r:id="rId8"/>
    <p:sldId id="261" r:id="rId9"/>
    <p:sldId id="259" r:id="rId10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242232"/>
    <a:srgbClr val="2C293B"/>
    <a:srgbClr val="211F2D"/>
    <a:srgbClr val="1E1B3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67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16/03/2018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850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Fare clic per modificare gli stili del testo dello schema</a:t>
            </a:r>
          </a:p>
          <a:p>
            <a:pPr lvl="1"/>
            <a:r>
              <a:rPr lang="fr-FR" smtClean="0"/>
              <a:t>Secondo livello</a:t>
            </a:r>
          </a:p>
          <a:p>
            <a:pPr lvl="2"/>
            <a:r>
              <a:rPr lang="fr-FR" smtClean="0"/>
              <a:t>Terzo livello</a:t>
            </a:r>
          </a:p>
          <a:p>
            <a:pPr lvl="3"/>
            <a:r>
              <a:rPr lang="fr-FR" smtClean="0"/>
              <a:t>Quarto livello</a:t>
            </a:r>
          </a:p>
          <a:p>
            <a:pPr lvl="4"/>
            <a:r>
              <a:rPr lang="fr-FR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16/03/2018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55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Fare clic per modificare gli stili del testo dello schema</a:t>
            </a:r>
          </a:p>
          <a:p>
            <a:pPr lvl="1"/>
            <a:r>
              <a:rPr lang="fr-FR" smtClean="0"/>
              <a:t>Secondo livello</a:t>
            </a:r>
          </a:p>
          <a:p>
            <a:pPr lvl="2"/>
            <a:r>
              <a:rPr lang="fr-FR" smtClean="0"/>
              <a:t>Terzo livello</a:t>
            </a:r>
          </a:p>
          <a:p>
            <a:pPr lvl="3"/>
            <a:r>
              <a:rPr lang="fr-FR" smtClean="0"/>
              <a:t>Quarto livello</a:t>
            </a:r>
          </a:p>
          <a:p>
            <a:pPr lvl="4"/>
            <a:r>
              <a:rPr lang="fr-FR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16/03/2018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797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Fare clic per modificare gli stili del testo dello schema</a:t>
            </a:r>
          </a:p>
          <a:p>
            <a:pPr lvl="1"/>
            <a:r>
              <a:rPr lang="fr-FR" smtClean="0"/>
              <a:t>Secondo livello</a:t>
            </a:r>
          </a:p>
          <a:p>
            <a:pPr lvl="2"/>
            <a:r>
              <a:rPr lang="fr-FR" smtClean="0"/>
              <a:t>Terzo livello</a:t>
            </a:r>
          </a:p>
          <a:p>
            <a:pPr lvl="3"/>
            <a:r>
              <a:rPr lang="fr-FR" smtClean="0"/>
              <a:t>Quarto livello</a:t>
            </a:r>
          </a:p>
          <a:p>
            <a:pPr lvl="4"/>
            <a:r>
              <a:rPr lang="fr-FR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16/03/2018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020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16/03/2018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50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Fare clic per modificare gli stili del testo dello schema</a:t>
            </a:r>
          </a:p>
          <a:p>
            <a:pPr lvl="1"/>
            <a:r>
              <a:rPr lang="fr-FR" smtClean="0"/>
              <a:t>Secondo livello</a:t>
            </a:r>
          </a:p>
          <a:p>
            <a:pPr lvl="2"/>
            <a:r>
              <a:rPr lang="fr-FR" smtClean="0"/>
              <a:t>Terzo livello</a:t>
            </a:r>
          </a:p>
          <a:p>
            <a:pPr lvl="3"/>
            <a:r>
              <a:rPr lang="fr-FR" smtClean="0"/>
              <a:t>Quarto livello</a:t>
            </a:r>
          </a:p>
          <a:p>
            <a:pPr lvl="4"/>
            <a:r>
              <a:rPr lang="fr-FR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Fare clic per modificare gli stili del testo dello schema</a:t>
            </a:r>
          </a:p>
          <a:p>
            <a:pPr lvl="1"/>
            <a:r>
              <a:rPr lang="fr-FR" smtClean="0"/>
              <a:t>Secondo livello</a:t>
            </a:r>
          </a:p>
          <a:p>
            <a:pPr lvl="2"/>
            <a:r>
              <a:rPr lang="fr-FR" smtClean="0"/>
              <a:t>Terzo livello</a:t>
            </a:r>
          </a:p>
          <a:p>
            <a:pPr lvl="3"/>
            <a:r>
              <a:rPr lang="fr-FR" smtClean="0"/>
              <a:t>Quarto livello</a:t>
            </a:r>
          </a:p>
          <a:p>
            <a:pPr lvl="4"/>
            <a:r>
              <a:rPr lang="fr-FR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16/03/2018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344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Fare clic per modificare gli stili del testo dello schema</a:t>
            </a:r>
          </a:p>
          <a:p>
            <a:pPr lvl="1"/>
            <a:r>
              <a:rPr lang="fr-FR" smtClean="0"/>
              <a:t>Secondo livello</a:t>
            </a:r>
          </a:p>
          <a:p>
            <a:pPr lvl="2"/>
            <a:r>
              <a:rPr lang="fr-FR" smtClean="0"/>
              <a:t>Terzo livello</a:t>
            </a:r>
          </a:p>
          <a:p>
            <a:pPr lvl="3"/>
            <a:r>
              <a:rPr lang="fr-FR" smtClean="0"/>
              <a:t>Quarto livello</a:t>
            </a:r>
          </a:p>
          <a:p>
            <a:pPr lvl="4"/>
            <a:r>
              <a:rPr lang="fr-FR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Fare clic per modificare gli stili del testo dello schema</a:t>
            </a:r>
          </a:p>
          <a:p>
            <a:pPr lvl="1"/>
            <a:r>
              <a:rPr lang="fr-FR" smtClean="0"/>
              <a:t>Secondo livello</a:t>
            </a:r>
          </a:p>
          <a:p>
            <a:pPr lvl="2"/>
            <a:r>
              <a:rPr lang="fr-FR" smtClean="0"/>
              <a:t>Terzo livello</a:t>
            </a:r>
          </a:p>
          <a:p>
            <a:pPr lvl="3"/>
            <a:r>
              <a:rPr lang="fr-FR" smtClean="0"/>
              <a:t>Quarto livello</a:t>
            </a:r>
          </a:p>
          <a:p>
            <a:pPr lvl="4"/>
            <a:r>
              <a:rPr lang="fr-FR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16/03/2018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451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16/03/2018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69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16/03/2018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56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Fare clic per modificare gli stili del testo dello schema</a:t>
            </a:r>
          </a:p>
          <a:p>
            <a:pPr lvl="1"/>
            <a:r>
              <a:rPr lang="fr-FR" smtClean="0"/>
              <a:t>Secondo livello</a:t>
            </a:r>
          </a:p>
          <a:p>
            <a:pPr lvl="2"/>
            <a:r>
              <a:rPr lang="fr-FR" smtClean="0"/>
              <a:t>Terzo livello</a:t>
            </a:r>
          </a:p>
          <a:p>
            <a:pPr lvl="3"/>
            <a:r>
              <a:rPr lang="fr-FR" smtClean="0"/>
              <a:t>Quarto livello</a:t>
            </a:r>
          </a:p>
          <a:p>
            <a:pPr lvl="4"/>
            <a:r>
              <a:rPr lang="fr-FR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16/03/2018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467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16/03/2018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625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Fare clic per modificare gli stili del testo dello schema</a:t>
            </a:r>
          </a:p>
          <a:p>
            <a:pPr lvl="1"/>
            <a:r>
              <a:rPr lang="fr-FR" smtClean="0"/>
              <a:t>Secondo livello</a:t>
            </a:r>
          </a:p>
          <a:p>
            <a:pPr lvl="2"/>
            <a:r>
              <a:rPr lang="fr-FR" smtClean="0"/>
              <a:t>Terzo livello</a:t>
            </a:r>
          </a:p>
          <a:p>
            <a:pPr lvl="3"/>
            <a:r>
              <a:rPr lang="fr-FR" smtClean="0"/>
              <a:t>Quarto livello</a:t>
            </a:r>
          </a:p>
          <a:p>
            <a:pPr lvl="4"/>
            <a:r>
              <a:rPr lang="fr-FR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76CE1-B1F8-6145-84E4-DEA45E1B2290}" type="datetimeFigureOut">
              <a:rPr lang="it-IT" smtClean="0"/>
              <a:t>16/03/2018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5E2B2-B387-C541-97FC-54BE44DC3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520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2.jp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10" Type="http://schemas.openxmlformats.org/officeDocument/2006/relationships/image" Target="../media/image7.jpg"/><Relationship Id="rId4" Type="http://schemas.openxmlformats.org/officeDocument/2006/relationships/image" Target="../media/image3.png"/><Relationship Id="rId9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jpe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5.jp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15.jpg"/><Relationship Id="rId4" Type="http://schemas.openxmlformats.org/officeDocument/2006/relationships/image" Target="../media/image14.t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5.jp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804549" y="1424007"/>
            <a:ext cx="5770743" cy="1470025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ORBITECTURE: Study of a Multifunctional </a:t>
            </a:r>
            <a:r>
              <a:rPr lang="en-US" sz="3600" b="1" dirty="0" err="1">
                <a:solidFill>
                  <a:srgbClr val="002060"/>
                </a:solidFill>
              </a:rPr>
              <a:t>SpaceHub</a:t>
            </a:r>
            <a:endParaRPr lang="it-IT" sz="3600" dirty="0">
              <a:solidFill>
                <a:srgbClr val="00206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235842" y="2970059"/>
            <a:ext cx="6908157" cy="1175706"/>
          </a:xfr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G. </a:t>
            </a:r>
            <a:r>
              <a:rPr lang="it-IT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Russo</a:t>
            </a:r>
            <a:r>
              <a:rPr lang="it-IT" sz="20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1,2</a:t>
            </a:r>
            <a:r>
              <a:rPr lang="it-IT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it-IT" sz="2000" dirty="0"/>
              <a:t>M. Pica </a:t>
            </a:r>
            <a:r>
              <a:rPr lang="it-IT" sz="2000" dirty="0" smtClean="0"/>
              <a:t>Ciamarra</a:t>
            </a:r>
            <a:r>
              <a:rPr lang="it-IT" sz="20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1,3</a:t>
            </a:r>
            <a:r>
              <a:rPr lang="it-IT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V. Torre</a:t>
            </a:r>
            <a:r>
              <a:rPr lang="it-IT" sz="20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it-IT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it-IT" sz="2000" dirty="0"/>
              <a:t>G. De </a:t>
            </a:r>
            <a:r>
              <a:rPr lang="it-IT" sz="2000" dirty="0" smtClean="0"/>
              <a:t>Martino</a:t>
            </a:r>
            <a:r>
              <a:rPr lang="it-IT" sz="2000" baseline="30000" dirty="0" smtClean="0"/>
              <a:t>1,</a:t>
            </a:r>
            <a:r>
              <a:rPr lang="it-IT" sz="20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</a:p>
          <a:p>
            <a:r>
              <a:rPr lang="it-IT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Center for </a:t>
            </a:r>
            <a:r>
              <a:rPr lang="it-IT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Near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Space, </a:t>
            </a:r>
            <a:r>
              <a:rPr lang="it-IT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Italy</a:t>
            </a:r>
            <a:endParaRPr lang="it-IT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it-IT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Trans-Tech srl, </a:t>
            </a:r>
            <a:r>
              <a:rPr lang="it-IT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Naples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it-IT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Italy</a:t>
            </a:r>
            <a:endParaRPr lang="it-IT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it-IT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Pica Ciamarra Associate International, Naples, </a:t>
            </a:r>
            <a:r>
              <a:rPr lang="it-IT" sz="1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Italy</a:t>
            </a:r>
            <a:endParaRPr lang="it-IT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Immagine 3" descr="bozza copertina NEREUS 2018_v4.jpg"/>
          <p:cNvPicPr>
            <a:picLocks noChangeAspect="1"/>
          </p:cNvPicPr>
          <p:nvPr/>
        </p:nvPicPr>
        <p:blipFill rotWithShape="1">
          <a:blip r:embed="rId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3"/>
          <a:stretch/>
        </p:blipFill>
        <p:spPr>
          <a:xfrm>
            <a:off x="-11695" y="0"/>
            <a:ext cx="2359529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47834" y="6320805"/>
            <a:ext cx="6526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dirty="0" smtClean="0"/>
              <a:t>Workshop on “</a:t>
            </a:r>
            <a:r>
              <a:rPr lang="it-IT" sz="1200" i="1" dirty="0" err="1" smtClean="0"/>
              <a:t>Commercialisation</a:t>
            </a:r>
            <a:r>
              <a:rPr lang="it-IT" sz="1200" i="1" dirty="0" smtClean="0"/>
              <a:t> and </a:t>
            </a:r>
            <a:r>
              <a:rPr lang="it-IT" sz="1200" i="1" dirty="0" err="1" smtClean="0"/>
              <a:t>Utilisation</a:t>
            </a:r>
            <a:r>
              <a:rPr lang="it-IT" sz="1200" i="1" dirty="0" smtClean="0"/>
              <a:t> of Space Exploration Technologies”</a:t>
            </a:r>
          </a:p>
          <a:p>
            <a:r>
              <a:rPr lang="it-IT" sz="1200" i="1" dirty="0" err="1" smtClean="0"/>
              <a:t>Turin</a:t>
            </a:r>
            <a:r>
              <a:rPr lang="it-IT" sz="1200" i="1" dirty="0" smtClean="0"/>
              <a:t>, 15-16 March 2018</a:t>
            </a:r>
            <a:endParaRPr lang="it-IT" sz="1200" i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829956" y="5903446"/>
            <a:ext cx="5719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 smtClean="0"/>
              <a:t>Category</a:t>
            </a:r>
            <a:r>
              <a:rPr lang="it-IT" sz="1600" b="1" dirty="0" smtClean="0"/>
              <a:t> A – Direct </a:t>
            </a:r>
            <a:r>
              <a:rPr lang="it-IT" sz="1600" b="1" dirty="0" err="1" smtClean="0"/>
              <a:t>Commercialisation</a:t>
            </a:r>
            <a:r>
              <a:rPr lang="it-IT" sz="1600" b="1" dirty="0" smtClean="0"/>
              <a:t> of Exploration </a:t>
            </a:r>
            <a:r>
              <a:rPr lang="it-IT" sz="1600" b="1" dirty="0" err="1" smtClean="0"/>
              <a:t>Outcomes</a:t>
            </a:r>
            <a:r>
              <a:rPr lang="it-IT" sz="1600" b="1" dirty="0" smtClean="0"/>
              <a:t> </a:t>
            </a:r>
            <a:endParaRPr lang="it-IT" sz="1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456" y="338541"/>
            <a:ext cx="1864387" cy="857618"/>
          </a:xfrm>
          <a:prstGeom prst="rect">
            <a:avLst/>
          </a:prstGeom>
        </p:spPr>
      </p:pic>
      <p:pic>
        <p:nvPicPr>
          <p:cNvPr id="1026" name="Picture 2" descr="logo ES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0" t="9834" r="18892" b="11470"/>
          <a:stretch/>
        </p:blipFill>
        <p:spPr bwMode="auto">
          <a:xfrm>
            <a:off x="5088041" y="338541"/>
            <a:ext cx="1607726" cy="90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142146" y="50861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1925978"/>
              </p:ext>
            </p:extLst>
          </p:nvPr>
        </p:nvGraphicFramePr>
        <p:xfrm>
          <a:off x="7142145" y="478473"/>
          <a:ext cx="1579067" cy="560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r:id="rId6" imgW="4839375" imgH="1467055" progId="MSPhotoEd.3">
                  <p:embed/>
                </p:oleObj>
              </mc:Choice>
              <mc:Fallback>
                <p:oleObj r:id="rId6" imgW="4839375" imgH="1467055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2145" y="478473"/>
                        <a:ext cx="1579067" cy="5606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3" b="5279"/>
          <a:stretch/>
        </p:blipFill>
        <p:spPr>
          <a:xfrm>
            <a:off x="2748001" y="4345096"/>
            <a:ext cx="2266950" cy="135731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90" y="4642984"/>
            <a:ext cx="1674616" cy="76153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777" y="4529622"/>
            <a:ext cx="1329258" cy="98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31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 descr="D:\Rino_lavoro\CNS-IIF\Progetti\OT - OrbiTecture\Immagini e filmati\SpaceHub 2.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54" y="4379304"/>
            <a:ext cx="3104847" cy="1849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bozza copertina NEREUS 2018_v4.jpg"/>
          <p:cNvPicPr>
            <a:picLocks noChangeAspect="1"/>
          </p:cNvPicPr>
          <p:nvPr/>
        </p:nvPicPr>
        <p:blipFill rotWithShape="1">
          <a:blip r:embed="rId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3"/>
          <a:stretch/>
        </p:blipFill>
        <p:spPr>
          <a:xfrm>
            <a:off x="-5262" y="0"/>
            <a:ext cx="2359529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47834" y="6320805"/>
            <a:ext cx="6526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dirty="0" smtClean="0"/>
              <a:t>Workshop on “</a:t>
            </a:r>
            <a:r>
              <a:rPr lang="it-IT" sz="1200" i="1" dirty="0" err="1" smtClean="0"/>
              <a:t>Commercialisation</a:t>
            </a:r>
            <a:r>
              <a:rPr lang="it-IT" sz="1200" i="1" dirty="0" smtClean="0"/>
              <a:t> and </a:t>
            </a:r>
            <a:r>
              <a:rPr lang="it-IT" sz="1200" i="1" dirty="0" err="1" smtClean="0"/>
              <a:t>Utilisation</a:t>
            </a:r>
            <a:r>
              <a:rPr lang="it-IT" sz="1200" i="1" dirty="0" smtClean="0"/>
              <a:t> of Space Exploration Technologies”</a:t>
            </a:r>
          </a:p>
          <a:p>
            <a:r>
              <a:rPr lang="it-IT" sz="1200" i="1" dirty="0" err="1" smtClean="0"/>
              <a:t>Turin</a:t>
            </a:r>
            <a:r>
              <a:rPr lang="it-IT" sz="1200" i="1" dirty="0" smtClean="0"/>
              <a:t>, 15-16 March 2018</a:t>
            </a:r>
            <a:endParaRPr lang="it-IT" sz="1200" i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204276" y="131584"/>
            <a:ext cx="5020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Category</a:t>
            </a:r>
            <a:r>
              <a:rPr lang="it-IT" sz="1400" dirty="0" smtClean="0"/>
              <a:t> A – Direct </a:t>
            </a:r>
            <a:r>
              <a:rPr lang="it-IT" sz="1400" dirty="0" err="1" smtClean="0"/>
              <a:t>Commercialisation</a:t>
            </a:r>
            <a:r>
              <a:rPr lang="it-IT" sz="1400" dirty="0" smtClean="0"/>
              <a:t> of Exploration </a:t>
            </a:r>
            <a:r>
              <a:rPr lang="it-IT" sz="1400" dirty="0" err="1" smtClean="0"/>
              <a:t>Outcomes</a:t>
            </a:r>
            <a:r>
              <a:rPr lang="it-IT" sz="1400" dirty="0" smtClean="0"/>
              <a:t> </a:t>
            </a:r>
            <a:endParaRPr lang="it-IT" sz="1400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9" b="6504"/>
          <a:stretch/>
        </p:blipFill>
        <p:spPr>
          <a:xfrm>
            <a:off x="105321" y="131584"/>
            <a:ext cx="2138363" cy="13001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335" y="4379305"/>
            <a:ext cx="2959984" cy="1849004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2577442" y="476704"/>
            <a:ext cx="627419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OrbiTecture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(Orbital Architecture) is a neologism CNS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coined to emphasize the importance of a 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multi-disciplinary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synergistic approach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space infrastructures conception of the medium-term future</a:t>
            </a:r>
          </a:p>
        </p:txBody>
      </p:sp>
      <p:sp>
        <p:nvSpPr>
          <p:cNvPr id="9" name="Freccia circolare a destra 8"/>
          <p:cNvSpPr/>
          <p:nvPr/>
        </p:nvSpPr>
        <p:spPr>
          <a:xfrm>
            <a:off x="1521269" y="3445598"/>
            <a:ext cx="1331858" cy="2271712"/>
          </a:xfrm>
          <a:prstGeom prst="curvedRight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6"/>
          <a:srcRect b="10913"/>
          <a:stretch/>
        </p:blipFill>
        <p:spPr>
          <a:xfrm>
            <a:off x="2562452" y="1838177"/>
            <a:ext cx="5265028" cy="249398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450716" y="1799849"/>
            <a:ext cx="8086724" cy="3170099"/>
          </a:xfrm>
          <a:prstGeom prst="rect">
            <a:avLst/>
          </a:prstGeom>
          <a:solidFill>
            <a:srgbClr val="CCFFFF">
              <a:alpha val="89804"/>
            </a:srgb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GB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main design target are: </a:t>
            </a:r>
            <a:endParaRPr lang="en-GB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en-GB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weight </a:t>
            </a:r>
            <a:r>
              <a:rPr lang="en-GB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capita </a:t>
            </a:r>
            <a:endParaRPr lang="en-GB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en-GB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space per capita</a:t>
            </a:r>
          </a:p>
          <a:p>
            <a:pPr marL="457200" indent="-457200" algn="just"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en-GB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 </a:t>
            </a:r>
            <a:r>
              <a:rPr lang="en-GB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different activities inconceivable within the ISS present spaces, designed not for ordinary people</a:t>
            </a:r>
            <a:endParaRPr lang="it-IT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34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4000"/>
    </mc:Choice>
    <mc:Fallback xmlns="">
      <p:transition advClick="0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ozza copertina NEREUS 2018_v4.jpg"/>
          <p:cNvPicPr>
            <a:picLocks noChangeAspect="1"/>
          </p:cNvPicPr>
          <p:nvPr/>
        </p:nvPicPr>
        <p:blipFill rotWithShape="1">
          <a:blip r:embed="rId4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3"/>
          <a:stretch/>
        </p:blipFill>
        <p:spPr>
          <a:xfrm>
            <a:off x="-5262" y="0"/>
            <a:ext cx="2359529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47834" y="6320805"/>
            <a:ext cx="6526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dirty="0" smtClean="0"/>
              <a:t>Workshop on “</a:t>
            </a:r>
            <a:r>
              <a:rPr lang="it-IT" sz="1200" i="1" dirty="0" err="1" smtClean="0"/>
              <a:t>Commercialisation</a:t>
            </a:r>
            <a:r>
              <a:rPr lang="it-IT" sz="1200" i="1" dirty="0" smtClean="0"/>
              <a:t> and </a:t>
            </a:r>
            <a:r>
              <a:rPr lang="it-IT" sz="1200" i="1" dirty="0" err="1" smtClean="0"/>
              <a:t>Utilisation</a:t>
            </a:r>
            <a:r>
              <a:rPr lang="it-IT" sz="1200" i="1" dirty="0" smtClean="0"/>
              <a:t> of Space Exploration Technologies”</a:t>
            </a:r>
          </a:p>
          <a:p>
            <a:r>
              <a:rPr lang="it-IT" sz="1200" i="1" dirty="0" err="1" smtClean="0"/>
              <a:t>Turin</a:t>
            </a:r>
            <a:r>
              <a:rPr lang="it-IT" sz="1200" i="1" dirty="0" smtClean="0"/>
              <a:t>, 15-16 March 2018</a:t>
            </a:r>
            <a:endParaRPr lang="it-IT" sz="1200" i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204276" y="131584"/>
            <a:ext cx="5020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Category</a:t>
            </a:r>
            <a:r>
              <a:rPr lang="it-IT" sz="1400" dirty="0" smtClean="0"/>
              <a:t> A – Direct </a:t>
            </a:r>
            <a:r>
              <a:rPr lang="it-IT" sz="1400" dirty="0" err="1" smtClean="0"/>
              <a:t>Commercialisation</a:t>
            </a:r>
            <a:r>
              <a:rPr lang="it-IT" sz="1400" dirty="0" smtClean="0"/>
              <a:t> of Exploration </a:t>
            </a:r>
            <a:r>
              <a:rPr lang="it-IT" sz="1400" dirty="0" err="1" smtClean="0"/>
              <a:t>Outcomes</a:t>
            </a:r>
            <a:r>
              <a:rPr lang="it-IT" sz="1400" dirty="0" smtClean="0"/>
              <a:t> </a:t>
            </a:r>
            <a:endParaRPr lang="it-IT" sz="1400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9" b="6504"/>
          <a:stretch/>
        </p:blipFill>
        <p:spPr>
          <a:xfrm>
            <a:off x="105321" y="131584"/>
            <a:ext cx="2138363" cy="13001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610892" y="630392"/>
            <a:ext cx="6000565" cy="188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 i="1">
                <a:solidFill>
                  <a:schemeClr val="accent2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2800" b="1" i="1">
                <a:solidFill>
                  <a:schemeClr val="accent2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2800" b="1" i="1">
                <a:solidFill>
                  <a:schemeClr val="accent2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2800" b="1" i="1">
                <a:solidFill>
                  <a:schemeClr val="accent2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2800" b="1" i="1">
                <a:solidFill>
                  <a:schemeClr val="accent2"/>
                </a:solidFill>
                <a:latin typeface="Calibri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itchFamily="2" charset="2"/>
              <a:defRPr sz="2800" b="1" i="1">
                <a:solidFill>
                  <a:schemeClr val="accent2"/>
                </a:solidFill>
                <a:latin typeface="Calibri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itchFamily="2" charset="2"/>
              <a:defRPr sz="2800" b="1" i="1">
                <a:solidFill>
                  <a:schemeClr val="accent2"/>
                </a:solidFill>
                <a:latin typeface="Calibri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itchFamily="2" charset="2"/>
              <a:defRPr sz="2800" b="1" i="1">
                <a:solidFill>
                  <a:schemeClr val="accent2"/>
                </a:solidFill>
                <a:latin typeface="Calibri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itchFamily="2" charset="2"/>
              <a:defRPr sz="2800" b="1" i="1">
                <a:solidFill>
                  <a:schemeClr val="accent2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>
              <a:lnSpc>
                <a:spcPts val="2800"/>
              </a:lnSpc>
              <a:spcBef>
                <a:spcPct val="0"/>
              </a:spcBef>
              <a:buClrTx/>
              <a:buSzTx/>
            </a:pPr>
            <a:r>
              <a:rPr lang="it-IT" altLang="it-IT" sz="2000" b="0" i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CNS scenario:</a:t>
            </a:r>
            <a:endParaRPr lang="it-IT" altLang="it-IT" sz="2000" b="0" i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5850" lvl="1" indent="-342900" algn="just">
              <a:lnSpc>
                <a:spcPts val="28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it-IT" altLang="it-IT" sz="2000" b="0" i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</a:t>
            </a:r>
            <a:r>
              <a:rPr lang="it-IT" altLang="it-IT" sz="2000" b="0" i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r>
              <a:rPr lang="it-IT" altLang="it-IT" sz="2000" b="0" i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it-IT" altLang="it-IT" sz="2000" b="0" i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it-IT" altLang="it-IT" sz="2000" b="0" i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2050-2070</a:t>
            </a:r>
            <a:endParaRPr lang="it-IT" altLang="it-IT" sz="2000" b="0" i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5850" lvl="1" indent="-342900" algn="just">
              <a:lnSpc>
                <a:spcPts val="28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it-IT" altLang="it-IT" sz="2000" b="0" i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Cis-</a:t>
            </a:r>
            <a:r>
              <a:rPr lang="it-IT" altLang="it-IT" sz="2000" b="0" i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lunar</a:t>
            </a:r>
            <a:r>
              <a:rPr lang="it-IT" altLang="it-IT" sz="2000" b="0" i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City </a:t>
            </a:r>
            <a:r>
              <a:rPr lang="it-IT" altLang="it-IT" sz="2000" b="0" i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  <a:r>
              <a:rPr lang="it-IT" altLang="it-IT" sz="2000" b="0" i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1000</a:t>
            </a:r>
          </a:p>
          <a:p>
            <a:pPr marL="1085850" lvl="1" indent="-342900" algn="just">
              <a:lnSpc>
                <a:spcPts val="28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it-IT" altLang="it-IT" sz="2000" b="0" i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it-IT" altLang="it-IT" sz="2000" b="0" i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altLang="it-IT" sz="2000" b="0" i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districts</a:t>
            </a:r>
            <a:r>
              <a:rPr lang="it-IT" altLang="it-IT" sz="2000" b="0" i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altLang="it-IT" sz="2000" b="0" i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it-IT" altLang="it-IT" sz="2000" b="0" i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10-12</a:t>
            </a:r>
            <a:endParaRPr lang="it-IT" altLang="it-IT" sz="2000" b="0" i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5850" lvl="1" indent="-342900" algn="just">
              <a:lnSpc>
                <a:spcPts val="28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it-IT" altLang="it-IT" sz="2000" b="0" i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it-IT" altLang="it-IT" sz="2000" b="0" i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altLang="it-IT" sz="2000" b="0" i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trips</a:t>
            </a:r>
            <a:r>
              <a:rPr lang="it-IT" altLang="it-IT" sz="2000" b="0" i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altLang="it-IT" sz="2000" b="0" i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it-IT" altLang="it-IT" sz="2000" b="0" i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altLang="it-IT" sz="2000" b="0" i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altLang="it-IT" sz="2000" b="0" i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100000</a:t>
            </a:r>
          </a:p>
        </p:txBody>
      </p:sp>
      <p:pic>
        <p:nvPicPr>
          <p:cNvPr id="8" name="OrbiTecture Filmato D - La città cislunare. Dimensionamento e posizionament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7833" y="2509789"/>
            <a:ext cx="6796167" cy="3811016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3971925" y="2772478"/>
            <a:ext cx="1543050" cy="510368"/>
          </a:xfrm>
          <a:prstGeom prst="rect">
            <a:avLst/>
          </a:prstGeom>
          <a:solidFill>
            <a:srgbClr val="2422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9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clrChange>
              <a:clrFrom>
                <a:srgbClr val="9DA3AA"/>
              </a:clrFrom>
              <a:clrTo>
                <a:srgbClr val="9DA3A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56734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020272" y="5763889"/>
            <a:ext cx="1635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 smtClean="0">
                <a:solidFill>
                  <a:schemeClr val="bg1"/>
                </a:solidFill>
              </a:rPr>
              <a:t>Microgravity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laboratory</a:t>
            </a:r>
            <a:endParaRPr lang="it-IT" sz="2000" b="0" i="0" dirty="0">
              <a:solidFill>
                <a:schemeClr val="bg1"/>
              </a:solidFill>
            </a:endParaRPr>
          </a:p>
        </p:txBody>
      </p:sp>
      <p:grpSp>
        <p:nvGrpSpPr>
          <p:cNvPr id="38" name="Gruppo 37"/>
          <p:cNvGrpSpPr/>
          <p:nvPr/>
        </p:nvGrpSpPr>
        <p:grpSpPr>
          <a:xfrm>
            <a:off x="7020272" y="4691402"/>
            <a:ext cx="817607" cy="1072487"/>
            <a:chOff x="7020272" y="4691402"/>
            <a:chExt cx="817607" cy="1072487"/>
          </a:xfrm>
        </p:grpSpPr>
        <p:cxnSp>
          <p:nvCxnSpPr>
            <p:cNvPr id="7" name="Connettore 1 6"/>
            <p:cNvCxnSpPr>
              <a:stCxn id="10" idx="5"/>
              <a:endCxn id="5" idx="0"/>
            </p:cNvCxnSpPr>
            <p:nvPr/>
          </p:nvCxnSpPr>
          <p:spPr bwMode="auto">
            <a:xfrm>
              <a:off x="7143197" y="4814327"/>
              <a:ext cx="694682" cy="949562"/>
            </a:xfrm>
            <a:prstGeom prst="line">
              <a:avLst/>
            </a:prstGeom>
            <a:solidFill>
              <a:srgbClr val="FFFFFF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Ovale 9"/>
            <p:cNvSpPr/>
            <p:nvPr/>
          </p:nvSpPr>
          <p:spPr bwMode="auto">
            <a:xfrm>
              <a:off x="7020272" y="4691402"/>
              <a:ext cx="144016" cy="144016"/>
            </a:xfrm>
            <a:prstGeom prst="ellipse">
              <a:avLst/>
            </a:prstGeom>
            <a:solidFill>
              <a:schemeClr val="tx1"/>
            </a:solidFill>
            <a:ln w="222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buFont typeface="Wingdings" pitchFamily="2" charset="2"/>
                <a:buNone/>
                <a:tabLst/>
              </a:pPr>
              <a:endParaRPr kumimoji="0" lang="it-IT" sz="2800" b="1" i="1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39" name="Gruppo 38"/>
          <p:cNvGrpSpPr/>
          <p:nvPr/>
        </p:nvGrpSpPr>
        <p:grpSpPr>
          <a:xfrm>
            <a:off x="5424266" y="1504819"/>
            <a:ext cx="731910" cy="1560413"/>
            <a:chOff x="5424266" y="1504819"/>
            <a:chExt cx="731910" cy="1560413"/>
          </a:xfrm>
        </p:grpSpPr>
        <p:cxnSp>
          <p:nvCxnSpPr>
            <p:cNvPr id="21" name="Connettore 1 20"/>
            <p:cNvCxnSpPr>
              <a:stCxn id="22" idx="0"/>
            </p:cNvCxnSpPr>
            <p:nvPr/>
          </p:nvCxnSpPr>
          <p:spPr bwMode="auto">
            <a:xfrm flipH="1" flipV="1">
              <a:off x="5424266" y="1504819"/>
              <a:ext cx="659902" cy="1416397"/>
            </a:xfrm>
            <a:prstGeom prst="line">
              <a:avLst/>
            </a:prstGeom>
            <a:solidFill>
              <a:srgbClr val="FFFFFF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Ovale 21"/>
            <p:cNvSpPr/>
            <p:nvPr/>
          </p:nvSpPr>
          <p:spPr bwMode="auto">
            <a:xfrm>
              <a:off x="6012160" y="2921216"/>
              <a:ext cx="144016" cy="144016"/>
            </a:xfrm>
            <a:prstGeom prst="ellipse">
              <a:avLst/>
            </a:prstGeom>
            <a:solidFill>
              <a:schemeClr val="tx1"/>
            </a:solidFill>
            <a:ln w="222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buFont typeface="Wingdings" pitchFamily="2" charset="2"/>
                <a:buNone/>
                <a:tabLst/>
              </a:pPr>
              <a:endParaRPr kumimoji="0" lang="it-IT" sz="2800" b="1" i="1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24" name="CasellaDiTesto 23"/>
          <p:cNvSpPr txBox="1"/>
          <p:nvPr/>
        </p:nvSpPr>
        <p:spPr>
          <a:xfrm>
            <a:off x="4524902" y="744960"/>
            <a:ext cx="1772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 smtClean="0">
                <a:solidFill>
                  <a:schemeClr val="bg1"/>
                </a:solidFill>
              </a:rPr>
              <a:t>R</a:t>
            </a:r>
            <a:r>
              <a:rPr lang="it-IT" sz="2000" b="0" i="0" dirty="0" err="1" smtClean="0">
                <a:solidFill>
                  <a:schemeClr val="bg1"/>
                </a:solidFill>
              </a:rPr>
              <a:t>esidual</a:t>
            </a:r>
            <a:r>
              <a:rPr lang="it-IT" sz="2000" b="0" i="0" dirty="0" smtClean="0">
                <a:solidFill>
                  <a:schemeClr val="bg1"/>
                </a:solidFill>
              </a:rPr>
              <a:t> </a:t>
            </a:r>
            <a:r>
              <a:rPr lang="it-IT" sz="2000" b="0" i="0" dirty="0" err="1" smtClean="0">
                <a:solidFill>
                  <a:schemeClr val="bg1"/>
                </a:solidFill>
              </a:rPr>
              <a:t>gravity</a:t>
            </a:r>
            <a:r>
              <a:rPr lang="it-IT" sz="2000" b="0" i="0" dirty="0" smtClean="0">
                <a:solidFill>
                  <a:schemeClr val="bg1"/>
                </a:solidFill>
              </a:rPr>
              <a:t> </a:t>
            </a:r>
            <a:r>
              <a:rPr lang="it-IT" sz="2000" b="0" i="0" dirty="0" err="1" smtClean="0">
                <a:solidFill>
                  <a:schemeClr val="bg1"/>
                </a:solidFill>
              </a:rPr>
              <a:t>labs</a:t>
            </a:r>
            <a:endParaRPr lang="it-IT" sz="2000" b="0" i="0" dirty="0">
              <a:solidFill>
                <a:schemeClr val="bg1"/>
              </a:solidFill>
            </a:endParaRPr>
          </a:p>
        </p:txBody>
      </p:sp>
      <p:grpSp>
        <p:nvGrpSpPr>
          <p:cNvPr id="41" name="Gruppo 40"/>
          <p:cNvGrpSpPr/>
          <p:nvPr/>
        </p:nvGrpSpPr>
        <p:grpSpPr>
          <a:xfrm>
            <a:off x="1043608" y="1556792"/>
            <a:ext cx="959776" cy="2304256"/>
            <a:chOff x="1043608" y="1556792"/>
            <a:chExt cx="959776" cy="2304256"/>
          </a:xfrm>
        </p:grpSpPr>
        <p:cxnSp>
          <p:nvCxnSpPr>
            <p:cNvPr id="25" name="Connettore 1 24"/>
            <p:cNvCxnSpPr>
              <a:stCxn id="26" idx="0"/>
            </p:cNvCxnSpPr>
            <p:nvPr/>
          </p:nvCxnSpPr>
          <p:spPr bwMode="auto">
            <a:xfrm flipV="1">
              <a:off x="1115616" y="1556792"/>
              <a:ext cx="887768" cy="2160240"/>
            </a:xfrm>
            <a:prstGeom prst="line">
              <a:avLst/>
            </a:prstGeom>
            <a:solidFill>
              <a:srgbClr val="FFFFFF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Ovale 25"/>
            <p:cNvSpPr/>
            <p:nvPr/>
          </p:nvSpPr>
          <p:spPr bwMode="auto">
            <a:xfrm>
              <a:off x="1043608" y="3717032"/>
              <a:ext cx="144016" cy="144016"/>
            </a:xfrm>
            <a:prstGeom prst="ellipse">
              <a:avLst/>
            </a:prstGeom>
            <a:solidFill>
              <a:schemeClr val="tx1"/>
            </a:solidFill>
            <a:ln w="222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buFont typeface="Wingdings" pitchFamily="2" charset="2"/>
                <a:buNone/>
                <a:tabLst/>
              </a:pPr>
              <a:endParaRPr kumimoji="0" lang="it-IT" sz="2800" b="1" i="1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27" name="CasellaDiTesto 26"/>
          <p:cNvSpPr txBox="1"/>
          <p:nvPr/>
        </p:nvSpPr>
        <p:spPr>
          <a:xfrm>
            <a:off x="1187624" y="1042578"/>
            <a:ext cx="1772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</a:rPr>
              <a:t>"</a:t>
            </a:r>
            <a:r>
              <a:rPr lang="it-IT" sz="2000" b="0" i="0" dirty="0" err="1" smtClean="0">
                <a:solidFill>
                  <a:schemeClr val="bg1"/>
                </a:solidFill>
              </a:rPr>
              <a:t>Martian</a:t>
            </a:r>
            <a:r>
              <a:rPr lang="it-IT" sz="2000" dirty="0" smtClean="0">
                <a:solidFill>
                  <a:schemeClr val="bg1"/>
                </a:solidFill>
              </a:rPr>
              <a:t>" lab</a:t>
            </a:r>
            <a:endParaRPr lang="it-IT" sz="2000" b="0" i="0" dirty="0">
              <a:solidFill>
                <a:schemeClr val="bg1"/>
              </a:solidFill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2329213" y="5121680"/>
            <a:ext cx="1772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"</a:t>
            </a:r>
            <a:r>
              <a:rPr lang="it-IT" sz="2000" dirty="0" smtClean="0">
                <a:solidFill>
                  <a:schemeClr val="bg1"/>
                </a:solidFill>
              </a:rPr>
              <a:t>L</a:t>
            </a:r>
            <a:r>
              <a:rPr lang="it-IT" sz="2000" b="0" i="0" dirty="0" smtClean="0">
                <a:solidFill>
                  <a:schemeClr val="bg1"/>
                </a:solidFill>
              </a:rPr>
              <a:t>unar</a:t>
            </a:r>
            <a:r>
              <a:rPr lang="it-IT" sz="2000" dirty="0" smtClean="0">
                <a:solidFill>
                  <a:schemeClr val="bg1"/>
                </a:solidFill>
              </a:rPr>
              <a:t>" lab</a:t>
            </a:r>
            <a:endParaRPr lang="it-IT" sz="2000" b="0" i="0" dirty="0">
              <a:solidFill>
                <a:schemeClr val="bg1"/>
              </a:solidFill>
            </a:endParaRPr>
          </a:p>
        </p:txBody>
      </p:sp>
      <p:grpSp>
        <p:nvGrpSpPr>
          <p:cNvPr id="40" name="Gruppo 39"/>
          <p:cNvGrpSpPr/>
          <p:nvPr/>
        </p:nvGrpSpPr>
        <p:grpSpPr>
          <a:xfrm>
            <a:off x="3236433" y="4007818"/>
            <a:ext cx="1355171" cy="1113862"/>
            <a:chOff x="3236433" y="4007818"/>
            <a:chExt cx="1355171" cy="1113862"/>
          </a:xfrm>
        </p:grpSpPr>
        <p:cxnSp>
          <p:nvCxnSpPr>
            <p:cNvPr id="34" name="Connettore 1 33"/>
            <p:cNvCxnSpPr>
              <a:stCxn id="35" idx="3"/>
            </p:cNvCxnSpPr>
            <p:nvPr/>
          </p:nvCxnSpPr>
          <p:spPr bwMode="auto">
            <a:xfrm flipH="1">
              <a:off x="3236433" y="4130743"/>
              <a:ext cx="1232246" cy="990937"/>
            </a:xfrm>
            <a:prstGeom prst="line">
              <a:avLst/>
            </a:prstGeom>
            <a:solidFill>
              <a:srgbClr val="FFFFFF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5" name="Ovale 34"/>
            <p:cNvSpPr/>
            <p:nvPr/>
          </p:nvSpPr>
          <p:spPr bwMode="auto">
            <a:xfrm>
              <a:off x="4447588" y="4007818"/>
              <a:ext cx="144016" cy="144016"/>
            </a:xfrm>
            <a:prstGeom prst="ellipse">
              <a:avLst/>
            </a:prstGeom>
            <a:solidFill>
              <a:schemeClr val="tx1"/>
            </a:solidFill>
            <a:ln w="222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buFont typeface="Wingdings" pitchFamily="2" charset="2"/>
                <a:buNone/>
                <a:tabLst/>
              </a:pPr>
              <a:endParaRPr kumimoji="0" lang="it-IT" sz="2800" b="1" i="1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alibri" pitchFamily="34" charset="0"/>
                <a:cs typeface="Arial" charset="0"/>
              </a:endParaRPr>
            </a:p>
          </p:txBody>
        </p:sp>
      </p:grpSp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9" b="6504"/>
          <a:stretch/>
        </p:blipFill>
        <p:spPr>
          <a:xfrm>
            <a:off x="91034" y="5953512"/>
            <a:ext cx="1381482" cy="83996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14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7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 r="4714"/>
          <a:stretch/>
        </p:blipFill>
        <p:spPr>
          <a:xfrm>
            <a:off x="971600" y="602365"/>
            <a:ext cx="7704856" cy="5711952"/>
          </a:xfrm>
          <a:prstGeom prst="rect">
            <a:avLst/>
          </a:prstGeom>
        </p:spPr>
      </p:pic>
      <p:sp>
        <p:nvSpPr>
          <p:cNvPr id="3" name="Ovale 2"/>
          <p:cNvSpPr/>
          <p:nvPr/>
        </p:nvSpPr>
        <p:spPr bwMode="auto">
          <a:xfrm>
            <a:off x="3728995" y="2144083"/>
            <a:ext cx="144016" cy="144016"/>
          </a:xfrm>
          <a:prstGeom prst="ellipse">
            <a:avLst/>
          </a:prstGeom>
          <a:solidFill>
            <a:schemeClr val="tx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itchFamily="2" charset="2"/>
              <a:buNone/>
              <a:tabLst/>
            </a:pPr>
            <a:endParaRPr kumimoji="0" lang="it-IT" sz="2800" b="1" i="1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alibri" pitchFamily="34" charset="0"/>
              <a:cs typeface="Arial" charset="0"/>
            </a:endParaRPr>
          </a:p>
        </p:txBody>
      </p:sp>
      <p:cxnSp>
        <p:nvCxnSpPr>
          <p:cNvPr id="4" name="Connettore 1 3"/>
          <p:cNvCxnSpPr>
            <a:stCxn id="5" idx="2"/>
            <a:endCxn id="3" idx="1"/>
          </p:cNvCxnSpPr>
          <p:nvPr/>
        </p:nvCxnSpPr>
        <p:spPr bwMode="auto">
          <a:xfrm>
            <a:off x="1665379" y="1310251"/>
            <a:ext cx="2084707" cy="854923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CasellaDiTesto 4"/>
          <p:cNvSpPr txBox="1"/>
          <p:nvPr/>
        </p:nvSpPr>
        <p:spPr>
          <a:xfrm>
            <a:off x="497616" y="602365"/>
            <a:ext cx="2335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0" i="0" dirty="0" smtClean="0">
                <a:solidFill>
                  <a:schemeClr val="bg1"/>
                </a:solidFill>
              </a:rPr>
              <a:t>Single </a:t>
            </a:r>
            <a:r>
              <a:rPr lang="it-IT" sz="2000" b="0" i="0" dirty="0" err="1" smtClean="0">
                <a:solidFill>
                  <a:schemeClr val="bg1"/>
                </a:solidFill>
              </a:rPr>
              <a:t>accomodation</a:t>
            </a:r>
            <a:endParaRPr lang="it-IT" sz="2000" b="0" i="0" dirty="0" smtClean="0">
              <a:solidFill>
                <a:schemeClr val="bg1"/>
              </a:solidFill>
            </a:endParaRPr>
          </a:p>
          <a:p>
            <a:pPr algn="ctr"/>
            <a:r>
              <a:rPr lang="it-IT" sz="2000" dirty="0" err="1" smtClean="0">
                <a:solidFill>
                  <a:schemeClr val="bg1"/>
                </a:solidFill>
              </a:rPr>
              <a:t>Permanent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workers</a:t>
            </a:r>
            <a:endParaRPr lang="it-IT" sz="2000" b="0" i="0" dirty="0">
              <a:solidFill>
                <a:schemeClr val="bg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315815" y="2772112"/>
            <a:ext cx="1671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solidFill>
                  <a:schemeClr val="bg1"/>
                </a:solidFill>
              </a:rPr>
              <a:t>Transparent</a:t>
            </a:r>
            <a:r>
              <a:rPr lang="it-IT" sz="2000" dirty="0">
                <a:solidFill>
                  <a:schemeClr val="bg1"/>
                </a:solidFill>
              </a:rPr>
              <a:t> Cover</a:t>
            </a:r>
            <a:endParaRPr lang="it-IT" sz="2000" b="0" i="0" dirty="0">
              <a:solidFill>
                <a:schemeClr val="bg1"/>
              </a:solidFill>
            </a:endParaRPr>
          </a:p>
        </p:txBody>
      </p:sp>
      <p:sp>
        <p:nvSpPr>
          <p:cNvPr id="7" name="Ovale 6"/>
          <p:cNvSpPr/>
          <p:nvPr/>
        </p:nvSpPr>
        <p:spPr bwMode="auto">
          <a:xfrm>
            <a:off x="6591991" y="1750219"/>
            <a:ext cx="144016" cy="144016"/>
          </a:xfrm>
          <a:prstGeom prst="ellipse">
            <a:avLst/>
          </a:prstGeom>
          <a:solidFill>
            <a:schemeClr val="tx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itchFamily="2" charset="2"/>
              <a:buNone/>
              <a:tabLst/>
            </a:pPr>
            <a:endParaRPr kumimoji="0" lang="it-IT" sz="2800" b="1" i="1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alibri" pitchFamily="34" charset="0"/>
              <a:cs typeface="Arial" charset="0"/>
            </a:endParaRPr>
          </a:p>
        </p:txBody>
      </p:sp>
      <p:cxnSp>
        <p:nvCxnSpPr>
          <p:cNvPr id="8" name="Connettore 1 7"/>
          <p:cNvCxnSpPr>
            <a:stCxn id="6" idx="0"/>
            <a:endCxn id="7" idx="5"/>
          </p:cNvCxnSpPr>
          <p:nvPr/>
        </p:nvCxnSpPr>
        <p:spPr bwMode="auto">
          <a:xfrm flipH="1" flipV="1">
            <a:off x="6714916" y="1873144"/>
            <a:ext cx="1436890" cy="898968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Ovale 14"/>
          <p:cNvSpPr/>
          <p:nvPr/>
        </p:nvSpPr>
        <p:spPr bwMode="auto">
          <a:xfrm>
            <a:off x="3732443" y="3721849"/>
            <a:ext cx="144016" cy="144016"/>
          </a:xfrm>
          <a:prstGeom prst="ellipse">
            <a:avLst/>
          </a:prstGeom>
          <a:solidFill>
            <a:schemeClr val="tx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itchFamily="2" charset="2"/>
              <a:buNone/>
              <a:tabLst/>
            </a:pPr>
            <a:endParaRPr kumimoji="0" lang="it-IT" sz="2800" b="1" i="1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alibri" pitchFamily="34" charset="0"/>
              <a:cs typeface="Arial" charset="0"/>
            </a:endParaRPr>
          </a:p>
        </p:txBody>
      </p:sp>
      <p:cxnSp>
        <p:nvCxnSpPr>
          <p:cNvPr id="16" name="Connettore 1 15"/>
          <p:cNvCxnSpPr>
            <a:stCxn id="17" idx="0"/>
          </p:cNvCxnSpPr>
          <p:nvPr/>
        </p:nvCxnSpPr>
        <p:spPr bwMode="auto">
          <a:xfrm flipV="1">
            <a:off x="1646043" y="3829818"/>
            <a:ext cx="2082952" cy="1103178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CasellaDiTesto 16"/>
          <p:cNvSpPr txBox="1"/>
          <p:nvPr/>
        </p:nvSpPr>
        <p:spPr>
          <a:xfrm>
            <a:off x="328285" y="4932996"/>
            <a:ext cx="2635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0" i="0" dirty="0" smtClean="0">
                <a:solidFill>
                  <a:schemeClr val="bg1"/>
                </a:solidFill>
              </a:rPr>
              <a:t>Double </a:t>
            </a:r>
            <a:r>
              <a:rPr lang="it-IT" sz="2000" b="0" i="0" dirty="0" err="1" smtClean="0">
                <a:solidFill>
                  <a:schemeClr val="bg1"/>
                </a:solidFill>
              </a:rPr>
              <a:t>accomodation</a:t>
            </a:r>
            <a:endParaRPr lang="it-IT" sz="2000" b="0" i="0" dirty="0" smtClean="0">
              <a:solidFill>
                <a:schemeClr val="bg1"/>
              </a:solidFill>
            </a:endParaRPr>
          </a:p>
          <a:p>
            <a:pPr algn="ctr"/>
            <a:r>
              <a:rPr lang="it-IT" sz="2000" b="0" i="0" dirty="0" smtClean="0">
                <a:solidFill>
                  <a:schemeClr val="bg1"/>
                </a:solidFill>
              </a:rPr>
              <a:t>Space </a:t>
            </a:r>
            <a:r>
              <a:rPr lang="it-IT" sz="2000" b="0" i="0" dirty="0" err="1" smtClean="0">
                <a:solidFill>
                  <a:schemeClr val="bg1"/>
                </a:solidFill>
              </a:rPr>
              <a:t>tourists</a:t>
            </a:r>
            <a:endParaRPr lang="it-IT" sz="2000" b="0" i="0" dirty="0">
              <a:solidFill>
                <a:schemeClr val="bg1"/>
              </a:solidFill>
            </a:endParaRPr>
          </a:p>
        </p:txBody>
      </p:sp>
      <p:sp>
        <p:nvSpPr>
          <p:cNvPr id="20" name="Ovale 19"/>
          <p:cNvSpPr/>
          <p:nvPr/>
        </p:nvSpPr>
        <p:spPr bwMode="auto">
          <a:xfrm>
            <a:off x="6256290" y="4674227"/>
            <a:ext cx="144016" cy="144016"/>
          </a:xfrm>
          <a:prstGeom prst="ellipse">
            <a:avLst/>
          </a:prstGeom>
          <a:solidFill>
            <a:schemeClr val="tx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itchFamily="2" charset="2"/>
              <a:buNone/>
              <a:tabLst/>
            </a:pPr>
            <a:endParaRPr kumimoji="0" lang="it-IT" sz="2800" b="1" i="1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alibri" pitchFamily="34" charset="0"/>
              <a:cs typeface="Arial" charset="0"/>
            </a:endParaRPr>
          </a:p>
        </p:txBody>
      </p:sp>
      <p:cxnSp>
        <p:nvCxnSpPr>
          <p:cNvPr id="21" name="Connettore 1 20"/>
          <p:cNvCxnSpPr>
            <a:stCxn id="22" idx="0"/>
            <a:endCxn id="20" idx="5"/>
          </p:cNvCxnSpPr>
          <p:nvPr/>
        </p:nvCxnSpPr>
        <p:spPr bwMode="auto">
          <a:xfrm flipH="1" flipV="1">
            <a:off x="6379215" y="4797152"/>
            <a:ext cx="1461251" cy="646888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CasellaDiTesto 21"/>
          <p:cNvSpPr txBox="1"/>
          <p:nvPr/>
        </p:nvSpPr>
        <p:spPr>
          <a:xfrm>
            <a:off x="7004475" y="5444040"/>
            <a:ext cx="1671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0" i="0" dirty="0" smtClean="0">
                <a:solidFill>
                  <a:schemeClr val="bg1"/>
                </a:solidFill>
              </a:rPr>
              <a:t>3D </a:t>
            </a:r>
            <a:r>
              <a:rPr lang="it-IT" sz="2000" b="0" i="0" dirty="0" err="1" smtClean="0">
                <a:solidFill>
                  <a:schemeClr val="bg1"/>
                </a:solidFill>
              </a:rPr>
              <a:t>printed</a:t>
            </a:r>
            <a:r>
              <a:rPr lang="it-IT" sz="2000" b="0" i="0" dirty="0" smtClean="0">
                <a:solidFill>
                  <a:schemeClr val="bg1"/>
                </a:solidFill>
              </a:rPr>
              <a:t> </a:t>
            </a:r>
            <a:r>
              <a:rPr lang="it-IT" sz="2000" b="0" i="0" dirty="0" err="1" smtClean="0">
                <a:solidFill>
                  <a:schemeClr val="bg1"/>
                </a:solidFill>
              </a:rPr>
              <a:t>structure</a:t>
            </a:r>
            <a:endParaRPr lang="it-IT" sz="2000" b="0" i="0" dirty="0">
              <a:solidFill>
                <a:schemeClr val="bg1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9" b="6504"/>
          <a:stretch/>
        </p:blipFill>
        <p:spPr>
          <a:xfrm>
            <a:off x="91034" y="5953512"/>
            <a:ext cx="1381482" cy="83996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5258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clrChange>
              <a:clrFrom>
                <a:srgbClr val="9DA3AA"/>
              </a:clrFrom>
              <a:clrTo>
                <a:srgbClr val="9DA3A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9" y="432090"/>
            <a:ext cx="9144000" cy="5673400"/>
          </a:xfrm>
          <a:prstGeom prst="rect">
            <a:avLst/>
          </a:prstGeom>
        </p:spPr>
      </p:pic>
      <p:grpSp>
        <p:nvGrpSpPr>
          <p:cNvPr id="9" name="Gruppo 8"/>
          <p:cNvGrpSpPr/>
          <p:nvPr/>
        </p:nvGrpSpPr>
        <p:grpSpPr>
          <a:xfrm>
            <a:off x="323528" y="4717773"/>
            <a:ext cx="5162872" cy="2095603"/>
            <a:chOff x="323528" y="4717773"/>
            <a:chExt cx="5162872" cy="2095603"/>
          </a:xfrm>
        </p:grpSpPr>
        <p:pic>
          <p:nvPicPr>
            <p:cNvPr id="23" name="Immagin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68" t="4988" r="48723" b="59714"/>
            <a:stretch/>
          </p:blipFill>
          <p:spPr>
            <a:xfrm flipH="1">
              <a:off x="323528" y="4717773"/>
              <a:ext cx="2478819" cy="2016224"/>
            </a:xfrm>
            <a:prstGeom prst="rect">
              <a:avLst/>
            </a:prstGeom>
          </p:spPr>
        </p:pic>
        <p:sp>
          <p:nvSpPr>
            <p:cNvPr id="5" name="CasellaDiTesto 4"/>
            <p:cNvSpPr txBox="1"/>
            <p:nvPr/>
          </p:nvSpPr>
          <p:spPr>
            <a:xfrm>
              <a:off x="2708903" y="6105490"/>
              <a:ext cx="27774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chemeClr val="bg1"/>
                  </a:solidFill>
                </a:rPr>
                <a:t>Single </a:t>
              </a:r>
              <a:r>
                <a:rPr lang="it-IT" sz="2000" dirty="0" err="1">
                  <a:solidFill>
                    <a:schemeClr val="bg1"/>
                  </a:solidFill>
                </a:rPr>
                <a:t>accomodation</a:t>
              </a:r>
              <a:endParaRPr lang="it-IT" sz="2000" dirty="0">
                <a:solidFill>
                  <a:schemeClr val="bg1"/>
                </a:solidFill>
              </a:endParaRPr>
            </a:p>
            <a:p>
              <a:r>
                <a:rPr lang="it-IT" sz="2000" dirty="0" err="1">
                  <a:solidFill>
                    <a:schemeClr val="bg1"/>
                  </a:solidFill>
                </a:rPr>
                <a:t>Permanent</a:t>
              </a:r>
              <a:r>
                <a:rPr lang="it-IT" sz="2000" dirty="0">
                  <a:solidFill>
                    <a:schemeClr val="bg1"/>
                  </a:solidFill>
                </a:rPr>
                <a:t> </a:t>
              </a:r>
              <a:r>
                <a:rPr lang="it-IT" sz="2000" dirty="0" err="1">
                  <a:solidFill>
                    <a:schemeClr val="bg1"/>
                  </a:solidFill>
                </a:rPr>
                <a:t>workers</a:t>
              </a:r>
              <a:endParaRPr lang="it-IT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2183020" y="3732777"/>
            <a:ext cx="2153288" cy="1712447"/>
            <a:chOff x="2789523" y="4134471"/>
            <a:chExt cx="1879395" cy="1531733"/>
          </a:xfrm>
        </p:grpSpPr>
        <p:cxnSp>
          <p:nvCxnSpPr>
            <p:cNvPr id="7" name="Connettore 1 6"/>
            <p:cNvCxnSpPr>
              <a:stCxn id="10" idx="3"/>
            </p:cNvCxnSpPr>
            <p:nvPr/>
          </p:nvCxnSpPr>
          <p:spPr bwMode="auto">
            <a:xfrm flipH="1">
              <a:off x="2789523" y="4257396"/>
              <a:ext cx="1756470" cy="1408808"/>
            </a:xfrm>
            <a:prstGeom prst="line">
              <a:avLst/>
            </a:prstGeom>
            <a:solidFill>
              <a:srgbClr val="FFFFFF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Ovale 9"/>
            <p:cNvSpPr/>
            <p:nvPr/>
          </p:nvSpPr>
          <p:spPr bwMode="auto">
            <a:xfrm>
              <a:off x="4524902" y="4134471"/>
              <a:ext cx="144016" cy="144016"/>
            </a:xfrm>
            <a:prstGeom prst="ellipse">
              <a:avLst/>
            </a:prstGeom>
            <a:solidFill>
              <a:schemeClr val="tx1"/>
            </a:solidFill>
            <a:ln w="222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buFont typeface="Wingdings" pitchFamily="2" charset="2"/>
                <a:buNone/>
                <a:tabLst/>
              </a:pPr>
              <a:endParaRPr kumimoji="0" lang="it-IT" sz="2800" b="1" i="1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2061850" y="2012355"/>
            <a:ext cx="504041" cy="974476"/>
            <a:chOff x="2061850" y="2012355"/>
            <a:chExt cx="504041" cy="974476"/>
          </a:xfrm>
        </p:grpSpPr>
        <p:cxnSp>
          <p:nvCxnSpPr>
            <p:cNvPr id="21" name="Connettore 1 20"/>
            <p:cNvCxnSpPr>
              <a:stCxn id="22" idx="1"/>
            </p:cNvCxnSpPr>
            <p:nvPr/>
          </p:nvCxnSpPr>
          <p:spPr bwMode="auto">
            <a:xfrm flipH="1" flipV="1">
              <a:off x="2061850" y="2012355"/>
              <a:ext cx="389453" cy="844399"/>
            </a:xfrm>
            <a:prstGeom prst="line">
              <a:avLst/>
            </a:prstGeom>
            <a:solidFill>
              <a:srgbClr val="FFFFFF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Ovale 21"/>
            <p:cNvSpPr/>
            <p:nvPr/>
          </p:nvSpPr>
          <p:spPr bwMode="auto">
            <a:xfrm rot="524919">
              <a:off x="2421875" y="2842815"/>
              <a:ext cx="144016" cy="144016"/>
            </a:xfrm>
            <a:prstGeom prst="ellipse">
              <a:avLst/>
            </a:prstGeom>
            <a:solidFill>
              <a:schemeClr val="tx1"/>
            </a:solidFill>
            <a:ln w="222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buFont typeface="Wingdings" pitchFamily="2" charset="2"/>
                <a:buNone/>
                <a:tabLst/>
              </a:pPr>
              <a:endParaRPr kumimoji="0" lang="it-IT" sz="2800" b="1" i="1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267305" y="84573"/>
            <a:ext cx="5604858" cy="1863991"/>
            <a:chOff x="552900" y="272842"/>
            <a:chExt cx="5604858" cy="1863991"/>
          </a:xfrm>
        </p:grpSpPr>
        <p:sp>
          <p:nvSpPr>
            <p:cNvPr id="24" name="CasellaDiTesto 23"/>
            <p:cNvSpPr txBox="1"/>
            <p:nvPr/>
          </p:nvSpPr>
          <p:spPr>
            <a:xfrm>
              <a:off x="3663386" y="272842"/>
              <a:ext cx="24943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chemeClr val="bg1"/>
                  </a:solidFill>
                </a:rPr>
                <a:t>Double </a:t>
              </a:r>
              <a:r>
                <a:rPr lang="it-IT" sz="2000" dirty="0" err="1">
                  <a:solidFill>
                    <a:schemeClr val="bg1"/>
                  </a:solidFill>
                </a:rPr>
                <a:t>accomodation</a:t>
              </a:r>
              <a:endParaRPr lang="it-IT" sz="2000" dirty="0">
                <a:solidFill>
                  <a:schemeClr val="bg1"/>
                </a:solidFill>
              </a:endParaRPr>
            </a:p>
            <a:p>
              <a:r>
                <a:rPr lang="it-IT" sz="2000" dirty="0">
                  <a:solidFill>
                    <a:schemeClr val="bg1"/>
                  </a:solidFill>
                </a:rPr>
                <a:t>Space </a:t>
              </a:r>
              <a:r>
                <a:rPr lang="it-IT" sz="2000" dirty="0" err="1">
                  <a:solidFill>
                    <a:schemeClr val="bg1"/>
                  </a:solidFill>
                </a:rPr>
                <a:t>tourists</a:t>
              </a:r>
              <a:endParaRPr lang="it-IT" sz="2000" dirty="0">
                <a:solidFill>
                  <a:schemeClr val="bg1"/>
                </a:solidFill>
              </a:endParaRPr>
            </a:p>
          </p:txBody>
        </p:sp>
        <p:pic>
          <p:nvPicPr>
            <p:cNvPr id="37" name="Immagine 3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94" t="35813" r="40668" b="32670"/>
            <a:stretch/>
          </p:blipFill>
          <p:spPr>
            <a:xfrm flipH="1">
              <a:off x="552900" y="336633"/>
              <a:ext cx="3240360" cy="1800200"/>
            </a:xfrm>
            <a:prstGeom prst="rect">
              <a:avLst/>
            </a:prstGeom>
          </p:spPr>
        </p:pic>
      </p:grpSp>
      <p:grpSp>
        <p:nvGrpSpPr>
          <p:cNvPr id="42" name="Gruppo 41"/>
          <p:cNvGrpSpPr/>
          <p:nvPr/>
        </p:nvGrpSpPr>
        <p:grpSpPr>
          <a:xfrm>
            <a:off x="4901140" y="4140513"/>
            <a:ext cx="1646839" cy="1184282"/>
            <a:chOff x="4175102" y="3765864"/>
            <a:chExt cx="1646839" cy="1184282"/>
          </a:xfrm>
        </p:grpSpPr>
        <p:cxnSp>
          <p:nvCxnSpPr>
            <p:cNvPr id="43" name="Connettore 1 42"/>
            <p:cNvCxnSpPr>
              <a:stCxn id="44" idx="5"/>
            </p:cNvCxnSpPr>
            <p:nvPr/>
          </p:nvCxnSpPr>
          <p:spPr bwMode="auto">
            <a:xfrm>
              <a:off x="4298027" y="3888789"/>
              <a:ext cx="1523914" cy="1061357"/>
            </a:xfrm>
            <a:prstGeom prst="line">
              <a:avLst/>
            </a:prstGeom>
            <a:solidFill>
              <a:srgbClr val="FFFFFF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4" name="Ovale 43"/>
            <p:cNvSpPr/>
            <p:nvPr/>
          </p:nvSpPr>
          <p:spPr bwMode="auto">
            <a:xfrm>
              <a:off x="4175102" y="3765864"/>
              <a:ext cx="144016" cy="144016"/>
            </a:xfrm>
            <a:prstGeom prst="ellipse">
              <a:avLst/>
            </a:prstGeom>
            <a:solidFill>
              <a:schemeClr val="tx1"/>
            </a:solidFill>
            <a:ln w="222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buFont typeface="Wingdings" pitchFamily="2" charset="2"/>
                <a:buNone/>
                <a:tabLst/>
              </a:pPr>
              <a:endParaRPr kumimoji="0" lang="it-IT" sz="2800" b="1" i="1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53" name="Gruppo 52"/>
          <p:cNvGrpSpPr/>
          <p:nvPr/>
        </p:nvGrpSpPr>
        <p:grpSpPr>
          <a:xfrm>
            <a:off x="1636208" y="3981438"/>
            <a:ext cx="4911771" cy="1744447"/>
            <a:chOff x="4175102" y="3765864"/>
            <a:chExt cx="4911771" cy="1744447"/>
          </a:xfrm>
        </p:grpSpPr>
        <p:cxnSp>
          <p:nvCxnSpPr>
            <p:cNvPr id="54" name="Connettore 1 53"/>
            <p:cNvCxnSpPr>
              <a:stCxn id="55" idx="5"/>
            </p:cNvCxnSpPr>
            <p:nvPr/>
          </p:nvCxnSpPr>
          <p:spPr bwMode="auto">
            <a:xfrm>
              <a:off x="4298027" y="3888789"/>
              <a:ext cx="4788846" cy="1621522"/>
            </a:xfrm>
            <a:prstGeom prst="line">
              <a:avLst/>
            </a:prstGeom>
            <a:solidFill>
              <a:srgbClr val="FFFFFF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5" name="Ovale 54"/>
            <p:cNvSpPr/>
            <p:nvPr/>
          </p:nvSpPr>
          <p:spPr bwMode="auto">
            <a:xfrm>
              <a:off x="4175102" y="3765864"/>
              <a:ext cx="144016" cy="144016"/>
            </a:xfrm>
            <a:prstGeom prst="ellipse">
              <a:avLst/>
            </a:prstGeom>
            <a:solidFill>
              <a:schemeClr val="tx1"/>
            </a:solidFill>
            <a:ln w="222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buFont typeface="Wingdings" pitchFamily="2" charset="2"/>
                <a:buNone/>
                <a:tabLst/>
              </a:pPr>
              <a:endParaRPr kumimoji="0" lang="it-IT" sz="2800" b="1" i="1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58" name="Gruppo 57"/>
          <p:cNvGrpSpPr/>
          <p:nvPr/>
        </p:nvGrpSpPr>
        <p:grpSpPr>
          <a:xfrm>
            <a:off x="7710778" y="3006185"/>
            <a:ext cx="389614" cy="1627609"/>
            <a:chOff x="4175102" y="3765864"/>
            <a:chExt cx="389614" cy="1627609"/>
          </a:xfrm>
        </p:grpSpPr>
        <p:cxnSp>
          <p:nvCxnSpPr>
            <p:cNvPr id="59" name="Connettore 1 58"/>
            <p:cNvCxnSpPr>
              <a:stCxn id="60" idx="4"/>
            </p:cNvCxnSpPr>
            <p:nvPr/>
          </p:nvCxnSpPr>
          <p:spPr bwMode="auto">
            <a:xfrm>
              <a:off x="4247110" y="3909880"/>
              <a:ext cx="317606" cy="1483593"/>
            </a:xfrm>
            <a:prstGeom prst="line">
              <a:avLst/>
            </a:prstGeom>
            <a:solidFill>
              <a:srgbClr val="FFFFFF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0" name="Ovale 59"/>
            <p:cNvSpPr/>
            <p:nvPr/>
          </p:nvSpPr>
          <p:spPr bwMode="auto">
            <a:xfrm>
              <a:off x="4175102" y="3765864"/>
              <a:ext cx="144016" cy="144016"/>
            </a:xfrm>
            <a:prstGeom prst="ellipse">
              <a:avLst/>
            </a:prstGeom>
            <a:solidFill>
              <a:schemeClr val="tx1"/>
            </a:solidFill>
            <a:ln w="222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buFont typeface="Wingdings" pitchFamily="2" charset="2"/>
                <a:buNone/>
                <a:tabLst/>
              </a:pPr>
              <a:endParaRPr kumimoji="0" lang="it-IT" sz="2800" b="1" i="1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65" name="Gruppo 64"/>
          <p:cNvGrpSpPr/>
          <p:nvPr/>
        </p:nvGrpSpPr>
        <p:grpSpPr>
          <a:xfrm>
            <a:off x="4684882" y="4633794"/>
            <a:ext cx="4212662" cy="2046386"/>
            <a:chOff x="4684882" y="4633794"/>
            <a:chExt cx="4212662" cy="2046386"/>
          </a:xfrm>
        </p:grpSpPr>
        <p:sp>
          <p:nvSpPr>
            <p:cNvPr id="50" name="object 2"/>
            <p:cNvSpPr/>
            <p:nvPr/>
          </p:nvSpPr>
          <p:spPr>
            <a:xfrm>
              <a:off x="6547979" y="4633794"/>
              <a:ext cx="2349565" cy="2046386"/>
            </a:xfrm>
            <a:prstGeom prst="rect">
              <a:avLst/>
            </a:prstGeom>
            <a:blipFill>
              <a:blip r:embed="rId5" cstate="print"/>
              <a:srcRect/>
              <a:stretch>
                <a:fillRect t="-3091"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4" name="CasellaDiTesto 63"/>
            <p:cNvSpPr txBox="1"/>
            <p:nvPr/>
          </p:nvSpPr>
          <p:spPr>
            <a:xfrm>
              <a:off x="4684882" y="5332253"/>
              <a:ext cx="18630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2000" b="0" i="0" dirty="0" err="1" smtClean="0">
                  <a:solidFill>
                    <a:schemeClr val="bg1"/>
                  </a:solidFill>
                </a:rPr>
                <a:t>Condensation</a:t>
              </a:r>
              <a:r>
                <a:rPr lang="it-IT" sz="2000" b="0" i="0" dirty="0" smtClean="0">
                  <a:solidFill>
                    <a:schemeClr val="bg1"/>
                  </a:solidFill>
                </a:rPr>
                <a:t> </a:t>
              </a:r>
              <a:r>
                <a:rPr lang="it-IT" sz="2000" b="0" i="0" dirty="0" err="1" smtClean="0">
                  <a:solidFill>
                    <a:schemeClr val="bg1"/>
                  </a:solidFill>
                </a:rPr>
                <a:t>areas</a:t>
              </a:r>
              <a:endParaRPr lang="it-IT" sz="2000" b="0" i="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9" b="6504"/>
          <a:stretch/>
        </p:blipFill>
        <p:spPr>
          <a:xfrm>
            <a:off x="7696490" y="65367"/>
            <a:ext cx="1381482" cy="83996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4429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po 42"/>
          <p:cNvGrpSpPr/>
          <p:nvPr/>
        </p:nvGrpSpPr>
        <p:grpSpPr>
          <a:xfrm>
            <a:off x="4509281" y="384509"/>
            <a:ext cx="2016224" cy="1380223"/>
            <a:chOff x="4499992" y="260648"/>
            <a:chExt cx="2016224" cy="1380223"/>
          </a:xfrm>
        </p:grpSpPr>
        <p:pic>
          <p:nvPicPr>
            <p:cNvPr id="2052" name="Picture 4" descr="Risultati immagini per hangar star trek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00" t="13037" r="3524"/>
            <a:stretch/>
          </p:blipFill>
          <p:spPr bwMode="auto">
            <a:xfrm>
              <a:off x="4499992" y="260648"/>
              <a:ext cx="2016224" cy="1317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CasellaDiTesto 23"/>
            <p:cNvSpPr txBox="1"/>
            <p:nvPr/>
          </p:nvSpPr>
          <p:spPr>
            <a:xfrm>
              <a:off x="4545343" y="1240761"/>
              <a:ext cx="9776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0" i="0" dirty="0" smtClean="0">
                  <a:solidFill>
                    <a:schemeClr val="bg1"/>
                  </a:solidFill>
                </a:rPr>
                <a:t>Hangar</a:t>
              </a:r>
              <a:endParaRPr lang="it-IT" sz="2000" b="0" i="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clrChange>
              <a:clrFrom>
                <a:srgbClr val="9DA3AA"/>
              </a:clrFrom>
              <a:clrTo>
                <a:srgbClr val="9DA3A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896"/>
            <a:ext cx="9144000" cy="5673400"/>
          </a:xfrm>
          <a:prstGeom prst="rect">
            <a:avLst/>
          </a:prstGeom>
        </p:spPr>
      </p:pic>
      <p:grpSp>
        <p:nvGrpSpPr>
          <p:cNvPr id="11" name="Gruppo 10"/>
          <p:cNvGrpSpPr/>
          <p:nvPr/>
        </p:nvGrpSpPr>
        <p:grpSpPr>
          <a:xfrm>
            <a:off x="7492760" y="2317130"/>
            <a:ext cx="596892" cy="3121997"/>
            <a:chOff x="7492760" y="2317130"/>
            <a:chExt cx="596892" cy="3121997"/>
          </a:xfrm>
        </p:grpSpPr>
        <p:cxnSp>
          <p:nvCxnSpPr>
            <p:cNvPr id="14" name="Connettore 1 13"/>
            <p:cNvCxnSpPr>
              <a:stCxn id="15" idx="4"/>
            </p:cNvCxnSpPr>
            <p:nvPr/>
          </p:nvCxnSpPr>
          <p:spPr bwMode="auto">
            <a:xfrm>
              <a:off x="7564768" y="2461146"/>
              <a:ext cx="524884" cy="2977981"/>
            </a:xfrm>
            <a:prstGeom prst="line">
              <a:avLst/>
            </a:prstGeom>
            <a:solidFill>
              <a:srgbClr val="FFFFFF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Ovale 14"/>
            <p:cNvSpPr/>
            <p:nvPr/>
          </p:nvSpPr>
          <p:spPr bwMode="auto">
            <a:xfrm>
              <a:off x="7492760" y="2317130"/>
              <a:ext cx="144016" cy="144016"/>
            </a:xfrm>
            <a:prstGeom prst="ellipse">
              <a:avLst/>
            </a:prstGeom>
            <a:solidFill>
              <a:schemeClr val="tx1"/>
            </a:solidFill>
            <a:ln w="222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buFont typeface="Wingdings" pitchFamily="2" charset="2"/>
                <a:buNone/>
                <a:tabLst/>
              </a:pPr>
              <a:endParaRPr kumimoji="0" lang="it-IT" sz="2800" b="1" i="1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5724128" y="1556791"/>
            <a:ext cx="1438681" cy="1120081"/>
            <a:chOff x="5640318" y="1428417"/>
            <a:chExt cx="1522491" cy="1248456"/>
          </a:xfrm>
        </p:grpSpPr>
        <p:cxnSp>
          <p:nvCxnSpPr>
            <p:cNvPr id="21" name="Connettore 1 20"/>
            <p:cNvCxnSpPr>
              <a:stCxn id="22" idx="1"/>
            </p:cNvCxnSpPr>
            <p:nvPr/>
          </p:nvCxnSpPr>
          <p:spPr bwMode="auto">
            <a:xfrm flipH="1" flipV="1">
              <a:off x="5640318" y="1428417"/>
              <a:ext cx="1399566" cy="1125531"/>
            </a:xfrm>
            <a:prstGeom prst="line">
              <a:avLst/>
            </a:prstGeom>
            <a:solidFill>
              <a:srgbClr val="FFFFFF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Ovale 21"/>
            <p:cNvSpPr/>
            <p:nvPr/>
          </p:nvSpPr>
          <p:spPr bwMode="auto">
            <a:xfrm>
              <a:off x="7018793" y="2532857"/>
              <a:ext cx="144016" cy="144016"/>
            </a:xfrm>
            <a:prstGeom prst="ellipse">
              <a:avLst/>
            </a:prstGeom>
            <a:solidFill>
              <a:schemeClr val="tx1"/>
            </a:solidFill>
            <a:ln w="222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buFont typeface="Wingdings" pitchFamily="2" charset="2"/>
                <a:buNone/>
                <a:tabLst/>
              </a:pPr>
              <a:endParaRPr kumimoji="0" lang="it-IT" sz="2800" b="1" i="1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1422994" y="1700808"/>
            <a:ext cx="206066" cy="1436432"/>
            <a:chOff x="1422994" y="1700808"/>
            <a:chExt cx="206066" cy="1436432"/>
          </a:xfrm>
        </p:grpSpPr>
        <p:cxnSp>
          <p:nvCxnSpPr>
            <p:cNvPr id="25" name="Connettore 1 24"/>
            <p:cNvCxnSpPr>
              <a:stCxn id="26" idx="0"/>
            </p:cNvCxnSpPr>
            <p:nvPr/>
          </p:nvCxnSpPr>
          <p:spPr bwMode="auto">
            <a:xfrm flipV="1">
              <a:off x="1478139" y="1700808"/>
              <a:ext cx="150921" cy="1294418"/>
            </a:xfrm>
            <a:prstGeom prst="line">
              <a:avLst/>
            </a:prstGeom>
            <a:solidFill>
              <a:srgbClr val="FFFFFF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Ovale 25"/>
            <p:cNvSpPr/>
            <p:nvPr/>
          </p:nvSpPr>
          <p:spPr bwMode="auto">
            <a:xfrm rot="20787409">
              <a:off x="1422994" y="2993224"/>
              <a:ext cx="144016" cy="144016"/>
            </a:xfrm>
            <a:prstGeom prst="ellipse">
              <a:avLst/>
            </a:prstGeom>
            <a:solidFill>
              <a:schemeClr val="tx1"/>
            </a:solidFill>
            <a:ln w="222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buFont typeface="Wingdings" pitchFamily="2" charset="2"/>
                <a:buNone/>
                <a:tabLst/>
              </a:pPr>
              <a:endParaRPr kumimoji="0" lang="it-IT" sz="2800" b="1" i="1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0" y="0"/>
            <a:ext cx="3749999" cy="1961015"/>
            <a:chOff x="0" y="0"/>
            <a:chExt cx="3749999" cy="1961015"/>
          </a:xfrm>
        </p:grpSpPr>
        <p:pic>
          <p:nvPicPr>
            <p:cNvPr id="2050" name="Picture 2" descr="Risultati immagini per sala comando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476" b="5985"/>
            <a:stretch/>
          </p:blipFill>
          <p:spPr bwMode="auto">
            <a:xfrm>
              <a:off x="0" y="0"/>
              <a:ext cx="3603189" cy="1961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CasellaDiTesto 26"/>
            <p:cNvSpPr txBox="1"/>
            <p:nvPr/>
          </p:nvSpPr>
          <p:spPr>
            <a:xfrm>
              <a:off x="1629060" y="1428417"/>
              <a:ext cx="2120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err="1" smtClean="0">
                  <a:solidFill>
                    <a:schemeClr val="bg1"/>
                  </a:solidFill>
                </a:rPr>
                <a:t>Command</a:t>
              </a:r>
              <a:r>
                <a:rPr lang="it-IT" sz="2000" dirty="0" smtClean="0">
                  <a:solidFill>
                    <a:schemeClr val="bg1"/>
                  </a:solidFill>
                </a:rPr>
                <a:t> Room</a:t>
              </a:r>
              <a:endParaRPr lang="it-IT" sz="2000" i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uppo 30"/>
          <p:cNvGrpSpPr/>
          <p:nvPr/>
        </p:nvGrpSpPr>
        <p:grpSpPr>
          <a:xfrm>
            <a:off x="1846511" y="3717032"/>
            <a:ext cx="2437457" cy="1855776"/>
            <a:chOff x="5895634" y="3335946"/>
            <a:chExt cx="2437457" cy="1855776"/>
          </a:xfrm>
        </p:grpSpPr>
        <p:cxnSp>
          <p:nvCxnSpPr>
            <p:cNvPr id="34" name="Connettore 1 33"/>
            <p:cNvCxnSpPr>
              <a:stCxn id="35" idx="3"/>
            </p:cNvCxnSpPr>
            <p:nvPr/>
          </p:nvCxnSpPr>
          <p:spPr bwMode="auto">
            <a:xfrm flipH="1">
              <a:off x="5895634" y="3458871"/>
              <a:ext cx="2314532" cy="1732851"/>
            </a:xfrm>
            <a:prstGeom prst="line">
              <a:avLst/>
            </a:prstGeom>
            <a:solidFill>
              <a:srgbClr val="FFFFFF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5" name="Ovale 34"/>
            <p:cNvSpPr/>
            <p:nvPr/>
          </p:nvSpPr>
          <p:spPr bwMode="auto">
            <a:xfrm>
              <a:off x="8189075" y="3335946"/>
              <a:ext cx="144016" cy="144016"/>
            </a:xfrm>
            <a:prstGeom prst="ellipse">
              <a:avLst/>
            </a:prstGeom>
            <a:solidFill>
              <a:schemeClr val="tx1"/>
            </a:solidFill>
            <a:ln w="222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buFont typeface="Wingdings" pitchFamily="2" charset="2"/>
                <a:buNone/>
                <a:tabLst/>
              </a:pPr>
              <a:endParaRPr kumimoji="0" lang="it-IT" sz="2800" b="1" i="1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49" name="Gruppo 48"/>
          <p:cNvGrpSpPr/>
          <p:nvPr/>
        </p:nvGrpSpPr>
        <p:grpSpPr>
          <a:xfrm>
            <a:off x="5862403" y="5458149"/>
            <a:ext cx="3252162" cy="1393219"/>
            <a:chOff x="3419873" y="4079765"/>
            <a:chExt cx="3252162" cy="1393219"/>
          </a:xfrm>
        </p:grpSpPr>
        <p:pic>
          <p:nvPicPr>
            <p:cNvPr id="2054" name="Picture 6" descr="Risultati immagini per control room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1" r="29199"/>
            <a:stretch/>
          </p:blipFill>
          <p:spPr bwMode="auto">
            <a:xfrm>
              <a:off x="3419873" y="4079765"/>
              <a:ext cx="3252162" cy="1393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asellaDiTesto 11"/>
            <p:cNvSpPr txBox="1"/>
            <p:nvPr/>
          </p:nvSpPr>
          <p:spPr>
            <a:xfrm>
              <a:off x="3782118" y="5037487"/>
              <a:ext cx="25276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0" i="0" dirty="0" smtClean="0">
                  <a:solidFill>
                    <a:schemeClr val="bg1"/>
                  </a:solidFill>
                </a:rPr>
                <a:t>Hangar control room</a:t>
              </a:r>
              <a:endParaRPr lang="it-IT" sz="2000" b="0" i="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56" name="Picture 8" descr="Risultati immagini per space emergency ro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05" y="4706382"/>
            <a:ext cx="2904257" cy="217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asellaDiTesto 32"/>
          <p:cNvSpPr txBox="1"/>
          <p:nvPr/>
        </p:nvSpPr>
        <p:spPr>
          <a:xfrm>
            <a:off x="24099" y="6173225"/>
            <a:ext cx="2101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Medical Room and First Aid</a:t>
            </a:r>
            <a:endParaRPr lang="it-IT" sz="2000" i="0" dirty="0">
              <a:solidFill>
                <a:schemeClr val="tx1"/>
              </a:solidFill>
            </a:endParaRP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9" b="6504"/>
          <a:stretch/>
        </p:blipFill>
        <p:spPr>
          <a:xfrm>
            <a:off x="7679640" y="81584"/>
            <a:ext cx="1381482" cy="83996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853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347834" y="6320805"/>
            <a:ext cx="6526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dirty="0" smtClean="0"/>
              <a:t>Workshop on “</a:t>
            </a:r>
            <a:r>
              <a:rPr lang="it-IT" sz="1200" i="1" dirty="0" err="1" smtClean="0"/>
              <a:t>Commercialisation</a:t>
            </a:r>
            <a:r>
              <a:rPr lang="it-IT" sz="1200" i="1" dirty="0" smtClean="0"/>
              <a:t> and </a:t>
            </a:r>
            <a:r>
              <a:rPr lang="it-IT" sz="1200" i="1" dirty="0" err="1" smtClean="0"/>
              <a:t>Utilisation</a:t>
            </a:r>
            <a:r>
              <a:rPr lang="it-IT" sz="1200" i="1" dirty="0" smtClean="0"/>
              <a:t> of Space Exploration Technologies”</a:t>
            </a:r>
          </a:p>
          <a:p>
            <a:r>
              <a:rPr lang="it-IT" sz="1200" i="1" dirty="0" err="1" smtClean="0"/>
              <a:t>Turin</a:t>
            </a:r>
            <a:r>
              <a:rPr lang="it-IT" sz="1200" i="1" dirty="0" smtClean="0"/>
              <a:t>, 15-16 March 2018</a:t>
            </a:r>
            <a:endParaRPr lang="it-IT" sz="1200" i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441136" y="57280"/>
            <a:ext cx="5020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Category</a:t>
            </a:r>
            <a:r>
              <a:rPr lang="it-IT" sz="1400" dirty="0" smtClean="0"/>
              <a:t> A – Direct </a:t>
            </a:r>
            <a:r>
              <a:rPr lang="it-IT" sz="1400" dirty="0" err="1" smtClean="0"/>
              <a:t>Commercialisation</a:t>
            </a:r>
            <a:r>
              <a:rPr lang="it-IT" sz="1400" dirty="0" smtClean="0"/>
              <a:t> of Exploration </a:t>
            </a:r>
            <a:r>
              <a:rPr lang="it-IT" sz="1400" dirty="0" err="1" smtClean="0"/>
              <a:t>Outcomes</a:t>
            </a:r>
            <a:r>
              <a:rPr lang="it-IT" sz="1400" dirty="0" smtClean="0"/>
              <a:t> </a:t>
            </a:r>
            <a:endParaRPr lang="it-IT" sz="1400" dirty="0"/>
          </a:p>
        </p:txBody>
      </p:sp>
      <p:pic>
        <p:nvPicPr>
          <p:cNvPr id="8" name="Immagine 7" descr="bozza copertina NEREUS 2018_v4.jpg"/>
          <p:cNvPicPr>
            <a:picLocks noChangeAspect="1"/>
          </p:cNvPicPr>
          <p:nvPr/>
        </p:nvPicPr>
        <p:blipFill rotWithShape="1">
          <a:blip r:embed="rId4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3"/>
          <a:stretch/>
        </p:blipFill>
        <p:spPr>
          <a:xfrm>
            <a:off x="-5262" y="0"/>
            <a:ext cx="2359529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9" b="6504"/>
          <a:stretch/>
        </p:blipFill>
        <p:spPr>
          <a:xfrm>
            <a:off x="89226" y="107819"/>
            <a:ext cx="2138363" cy="13001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Rettangolo 19"/>
          <p:cNvSpPr/>
          <p:nvPr/>
        </p:nvSpPr>
        <p:spPr>
          <a:xfrm>
            <a:off x="5336497" y="4515553"/>
            <a:ext cx="368360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it-IT" sz="2000" b="0" i="0" dirty="0" smtClean="0">
                <a:solidFill>
                  <a:srgbClr val="002060"/>
                </a:solidFill>
              </a:rPr>
              <a:t>Space </a:t>
            </a:r>
            <a:r>
              <a:rPr lang="it-IT" sz="2000" b="0" i="0" dirty="0" err="1" smtClean="0">
                <a:solidFill>
                  <a:srgbClr val="002060"/>
                </a:solidFill>
              </a:rPr>
              <a:t>interchange</a:t>
            </a:r>
            <a:r>
              <a:rPr lang="it-IT" sz="2000" b="0" i="0" dirty="0" smtClean="0">
                <a:solidFill>
                  <a:srgbClr val="002060"/>
                </a:solidFill>
              </a:rPr>
              <a:t> </a:t>
            </a:r>
            <a:r>
              <a:rPr lang="it-IT" sz="2000" b="0" i="0" dirty="0" err="1" smtClean="0">
                <a:solidFill>
                  <a:srgbClr val="002060"/>
                </a:solidFill>
              </a:rPr>
              <a:t>pier</a:t>
            </a:r>
            <a:endParaRPr lang="it-IT" sz="2000" b="0" i="0" dirty="0" smtClean="0">
              <a:solidFill>
                <a:srgbClr val="002060"/>
              </a:solidFill>
            </a:endParaRPr>
          </a:p>
          <a:p>
            <a:pPr marL="342900" indent="-342900" algn="l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it-IT" sz="2000" b="0" i="0" dirty="0" err="1" smtClean="0">
                <a:solidFill>
                  <a:srgbClr val="002060"/>
                </a:solidFill>
              </a:rPr>
              <a:t>Maintenance</a:t>
            </a:r>
            <a:r>
              <a:rPr lang="it-IT" sz="2000" b="0" i="0" dirty="0" smtClean="0">
                <a:solidFill>
                  <a:srgbClr val="002060"/>
                </a:solidFill>
              </a:rPr>
              <a:t> and </a:t>
            </a:r>
            <a:r>
              <a:rPr lang="it-IT" sz="2000" b="0" i="0" dirty="0" err="1" smtClean="0">
                <a:solidFill>
                  <a:srgbClr val="002060"/>
                </a:solidFill>
              </a:rPr>
              <a:t>integration</a:t>
            </a:r>
            <a:r>
              <a:rPr lang="it-IT" sz="2000" b="0" i="0" dirty="0" smtClean="0">
                <a:solidFill>
                  <a:srgbClr val="002060"/>
                </a:solidFill>
              </a:rPr>
              <a:t> hangar</a:t>
            </a:r>
          </a:p>
          <a:p>
            <a:pPr marL="342900" indent="-342900" algn="l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it-IT" sz="2000" b="0" i="0" dirty="0" err="1" smtClean="0">
                <a:solidFill>
                  <a:srgbClr val="002060"/>
                </a:solidFill>
              </a:rPr>
              <a:t>Scientific</a:t>
            </a:r>
            <a:r>
              <a:rPr lang="it-IT" sz="2000" b="0" i="0" dirty="0" smtClean="0">
                <a:solidFill>
                  <a:srgbClr val="002060"/>
                </a:solidFill>
              </a:rPr>
              <a:t> </a:t>
            </a:r>
            <a:r>
              <a:rPr lang="it-IT" sz="2000" b="0" i="0" dirty="0" err="1" smtClean="0">
                <a:solidFill>
                  <a:srgbClr val="002060"/>
                </a:solidFill>
              </a:rPr>
              <a:t>laboratory</a:t>
            </a:r>
            <a:endParaRPr lang="it-IT" sz="2000" b="0" i="0" dirty="0" smtClean="0">
              <a:solidFill>
                <a:srgbClr val="002060"/>
              </a:solidFill>
            </a:endParaRPr>
          </a:p>
          <a:p>
            <a:pPr marL="342900" indent="-342900" algn="l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it-IT" sz="2000" b="0" i="0" dirty="0" err="1" smtClean="0">
                <a:solidFill>
                  <a:srgbClr val="002060"/>
                </a:solidFill>
              </a:rPr>
              <a:t>Lodging</a:t>
            </a:r>
            <a:r>
              <a:rPr lang="it-IT" sz="2000" b="0" i="0" dirty="0" smtClean="0">
                <a:solidFill>
                  <a:srgbClr val="002060"/>
                </a:solidFill>
              </a:rPr>
              <a:t> (</a:t>
            </a:r>
            <a:r>
              <a:rPr lang="it-IT" sz="2000" b="0" i="0" dirty="0" err="1" smtClean="0">
                <a:solidFill>
                  <a:srgbClr val="002060"/>
                </a:solidFill>
              </a:rPr>
              <a:t>resort</a:t>
            </a:r>
            <a:r>
              <a:rPr lang="it-IT" sz="2000" b="0" i="0" dirty="0" smtClean="0">
                <a:solidFill>
                  <a:srgbClr val="002060"/>
                </a:solidFill>
              </a:rPr>
              <a:t>, hotel, …)</a:t>
            </a:r>
            <a:endParaRPr lang="it-IT" sz="2000" b="0" i="0" dirty="0">
              <a:solidFill>
                <a:srgbClr val="002060"/>
              </a:solidFill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2444546" y="4361665"/>
            <a:ext cx="28366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0" i="0" dirty="0" smtClean="0">
                <a:solidFill>
                  <a:srgbClr val="002060"/>
                </a:solidFill>
              </a:rPr>
              <a:t>A cis-</a:t>
            </a:r>
            <a:r>
              <a:rPr lang="it-IT" sz="2000" b="0" i="0" dirty="0" err="1" smtClean="0">
                <a:solidFill>
                  <a:srgbClr val="002060"/>
                </a:solidFill>
              </a:rPr>
              <a:t>lunar</a:t>
            </a:r>
            <a:r>
              <a:rPr lang="it-IT" sz="2000" b="0" i="0" dirty="0" smtClean="0">
                <a:solidFill>
                  <a:srgbClr val="002060"/>
                </a:solidFill>
              </a:rPr>
              <a:t> multi-</a:t>
            </a:r>
            <a:r>
              <a:rPr lang="it-IT" sz="2000" b="0" i="0" dirty="0" err="1" smtClean="0">
                <a:solidFill>
                  <a:srgbClr val="002060"/>
                </a:solidFill>
              </a:rPr>
              <a:t>function</a:t>
            </a:r>
            <a:r>
              <a:rPr lang="it-IT" sz="2000" b="0" i="0" dirty="0" smtClean="0">
                <a:solidFill>
                  <a:srgbClr val="002060"/>
                </a:solidFill>
              </a:rPr>
              <a:t> </a:t>
            </a:r>
            <a:r>
              <a:rPr lang="it-IT" sz="2000" b="0" i="0" dirty="0" err="1" smtClean="0">
                <a:solidFill>
                  <a:srgbClr val="002060"/>
                </a:solidFill>
              </a:rPr>
              <a:t>infrastructure</a:t>
            </a:r>
            <a:r>
              <a:rPr lang="it-IT" sz="2000" b="0" i="0" dirty="0" smtClean="0">
                <a:solidFill>
                  <a:srgbClr val="002060"/>
                </a:solidFill>
              </a:rPr>
              <a:t> </a:t>
            </a:r>
            <a:r>
              <a:rPr lang="it-IT" sz="2000" b="0" i="0" dirty="0" err="1" smtClean="0">
                <a:solidFill>
                  <a:srgbClr val="002060"/>
                </a:solidFill>
              </a:rPr>
              <a:t>continously</a:t>
            </a:r>
            <a:r>
              <a:rPr lang="it-IT" sz="2000" b="0" i="0" dirty="0" smtClean="0">
                <a:solidFill>
                  <a:srgbClr val="002060"/>
                </a:solidFill>
              </a:rPr>
              <a:t> </a:t>
            </a:r>
            <a:r>
              <a:rPr lang="it-IT" sz="2000" b="0" i="0" dirty="0" err="1" smtClean="0">
                <a:solidFill>
                  <a:srgbClr val="002060"/>
                </a:solidFill>
              </a:rPr>
              <a:t>crowded</a:t>
            </a:r>
            <a:r>
              <a:rPr lang="it-IT" sz="2000" b="0" i="0" dirty="0" smtClean="0">
                <a:solidFill>
                  <a:srgbClr val="002060"/>
                </a:solidFill>
              </a:rPr>
              <a:t> by some 100 </a:t>
            </a:r>
            <a:r>
              <a:rPr lang="it-IT" sz="2000" b="0" i="0" dirty="0" err="1" smtClean="0">
                <a:solidFill>
                  <a:srgbClr val="002060"/>
                </a:solidFill>
              </a:rPr>
              <a:t>persons</a:t>
            </a:r>
            <a:r>
              <a:rPr lang="it-IT" sz="2000" b="0" i="0" dirty="0" smtClean="0">
                <a:solidFill>
                  <a:srgbClr val="002060"/>
                </a:solidFill>
              </a:rPr>
              <a:t> </a:t>
            </a:r>
            <a:r>
              <a:rPr lang="it-IT" sz="2000" b="0" i="0" dirty="0" err="1" smtClean="0">
                <a:solidFill>
                  <a:srgbClr val="002060"/>
                </a:solidFill>
              </a:rPr>
              <a:t>attending</a:t>
            </a:r>
            <a:r>
              <a:rPr lang="it-IT" sz="2000" b="0" i="0" dirty="0" smtClean="0">
                <a:solidFill>
                  <a:srgbClr val="002060"/>
                </a:solidFill>
              </a:rPr>
              <a:t> the </a:t>
            </a:r>
            <a:r>
              <a:rPr lang="it-IT" sz="2000" b="0" i="0" dirty="0" err="1" smtClean="0">
                <a:solidFill>
                  <a:srgbClr val="002060"/>
                </a:solidFill>
              </a:rPr>
              <a:t>following</a:t>
            </a:r>
            <a:r>
              <a:rPr lang="it-IT" sz="2000" b="0" i="0" dirty="0" smtClean="0">
                <a:solidFill>
                  <a:srgbClr val="002060"/>
                </a:solidFill>
              </a:rPr>
              <a:t> </a:t>
            </a:r>
            <a:r>
              <a:rPr lang="it-IT" sz="2000" b="0" i="0" dirty="0" err="1" smtClean="0">
                <a:solidFill>
                  <a:srgbClr val="002060"/>
                </a:solidFill>
              </a:rPr>
              <a:t>functions</a:t>
            </a:r>
            <a:r>
              <a:rPr lang="it-IT" sz="2000" b="0" i="0" dirty="0" smtClean="0">
                <a:solidFill>
                  <a:srgbClr val="002060"/>
                </a:solidFill>
              </a:rPr>
              <a:t>: </a:t>
            </a:r>
            <a:endParaRPr lang="en-GB" sz="2000" b="0" i="0" dirty="0">
              <a:solidFill>
                <a:srgbClr val="002060"/>
              </a:solidFill>
            </a:endParaRPr>
          </a:p>
        </p:txBody>
      </p:sp>
      <p:pic>
        <p:nvPicPr>
          <p:cNvPr id="2" name="OrbiTecture Filmato M - solo titoli di cod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1500"/>
                </p14:media>
              </p:ext>
            </p:extLst>
          </p:nvPr>
        </p:nvPicPr>
        <p:blipFill rotWithShape="1">
          <a:blip r:embed="rId6"/>
          <a:srcRect t="13236" b="12751"/>
          <a:stretch>
            <a:fillRect/>
          </a:stretch>
        </p:blipFill>
        <p:spPr>
          <a:xfrm>
            <a:off x="2354267" y="418677"/>
            <a:ext cx="6789733" cy="376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5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000"/>
    </mc:Choice>
    <mc:Fallback xmlns="">
      <p:transition advClick="0" advTm="5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576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347834" y="6320805"/>
            <a:ext cx="6526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dirty="0" smtClean="0"/>
              <a:t>Workshop on “</a:t>
            </a:r>
            <a:r>
              <a:rPr lang="it-IT" sz="1200" i="1" dirty="0" err="1" smtClean="0"/>
              <a:t>Commercialisation</a:t>
            </a:r>
            <a:r>
              <a:rPr lang="it-IT" sz="1200" i="1" dirty="0" smtClean="0"/>
              <a:t> and </a:t>
            </a:r>
            <a:r>
              <a:rPr lang="it-IT" sz="1200" i="1" dirty="0" err="1" smtClean="0"/>
              <a:t>Utilisation</a:t>
            </a:r>
            <a:r>
              <a:rPr lang="it-IT" sz="1200" i="1" dirty="0" smtClean="0"/>
              <a:t> of Space Exploration Technologies”</a:t>
            </a:r>
          </a:p>
          <a:p>
            <a:r>
              <a:rPr lang="it-IT" sz="1200" i="1" dirty="0" err="1" smtClean="0"/>
              <a:t>Turin</a:t>
            </a:r>
            <a:r>
              <a:rPr lang="it-IT" sz="1200" i="1" dirty="0" smtClean="0"/>
              <a:t>, 15-16 March 2018</a:t>
            </a:r>
            <a:endParaRPr lang="it-IT" sz="1200" i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441136" y="57280"/>
            <a:ext cx="5020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Category</a:t>
            </a:r>
            <a:r>
              <a:rPr lang="it-IT" sz="1400" dirty="0" smtClean="0"/>
              <a:t> A – Direct </a:t>
            </a:r>
            <a:r>
              <a:rPr lang="it-IT" sz="1400" dirty="0" err="1" smtClean="0"/>
              <a:t>Commercialisation</a:t>
            </a:r>
            <a:r>
              <a:rPr lang="it-IT" sz="1400" dirty="0" smtClean="0"/>
              <a:t> of Exploration </a:t>
            </a:r>
            <a:r>
              <a:rPr lang="it-IT" sz="1400" dirty="0" err="1" smtClean="0"/>
              <a:t>Outcomes</a:t>
            </a:r>
            <a:r>
              <a:rPr lang="it-IT" sz="1400" dirty="0" smtClean="0"/>
              <a:t> </a:t>
            </a:r>
            <a:endParaRPr lang="it-IT" sz="1400" dirty="0"/>
          </a:p>
        </p:txBody>
      </p:sp>
      <p:pic>
        <p:nvPicPr>
          <p:cNvPr id="8" name="Immagine 7" descr="bozza copertina NEREUS 2018_v4.jpg"/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3"/>
          <a:stretch/>
        </p:blipFill>
        <p:spPr>
          <a:xfrm>
            <a:off x="-5262" y="0"/>
            <a:ext cx="2359529" cy="6858000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3547415" y="4662326"/>
            <a:ext cx="4133953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i="1" dirty="0" smtClean="0">
                <a:solidFill>
                  <a:srgbClr val="0070C0"/>
                </a:solidFill>
              </a:rPr>
              <a:t>THANK YOU</a:t>
            </a:r>
            <a:endParaRPr lang="it-IT" sz="3200" b="1" i="1" dirty="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9" b="6504"/>
          <a:stretch/>
        </p:blipFill>
        <p:spPr>
          <a:xfrm>
            <a:off x="3435777" y="989946"/>
            <a:ext cx="4793823" cy="291473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5357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311</Words>
  <Application>Microsoft Office PowerPoint</Application>
  <PresentationFormat>Presentazione su schermo (4:3)</PresentationFormat>
  <Paragraphs>55</Paragraphs>
  <Slides>9</Slides>
  <Notes>0</Notes>
  <HiddenSlides>0</HiddenSlides>
  <MMClips>2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4" baseType="lpstr">
      <vt:lpstr>Arial</vt:lpstr>
      <vt:lpstr>Calibri</vt:lpstr>
      <vt:lpstr>Wingdings</vt:lpstr>
      <vt:lpstr>Tema di Office</vt:lpstr>
      <vt:lpstr>MSPhotoEd.3</vt:lpstr>
      <vt:lpstr>ORBITECTURE: Study of a Multifunctional SpaceHub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Gennaro Russo;Trans-Tech;Center for Near Space</dc:creator>
  <cp:keywords>Center For Near Space; Trans-Tech</cp:keywords>
  <cp:lastModifiedBy>Gennaro Russo</cp:lastModifiedBy>
  <cp:revision>62</cp:revision>
  <dcterms:created xsi:type="dcterms:W3CDTF">2018-02-24T06:15:43Z</dcterms:created>
  <dcterms:modified xsi:type="dcterms:W3CDTF">2018-03-16T05:56:09Z</dcterms:modified>
</cp:coreProperties>
</file>