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50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97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20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507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44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51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369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673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254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Fare clic per modificare gli stili del testo dello schema</a:t>
            </a:r>
          </a:p>
          <a:p>
            <a:pPr lvl="1"/>
            <a:r>
              <a:rPr lang="fr-FR" smtClean="0"/>
              <a:t>Secondo livello</a:t>
            </a:r>
          </a:p>
          <a:p>
            <a:pPr lvl="2"/>
            <a:r>
              <a:rPr lang="fr-FR" smtClean="0"/>
              <a:t>Terzo livello</a:t>
            </a:r>
          </a:p>
          <a:p>
            <a:pPr lvl="3"/>
            <a:r>
              <a:rPr lang="fr-FR" smtClean="0"/>
              <a:t>Quarto livello</a:t>
            </a:r>
          </a:p>
          <a:p>
            <a:pPr lvl="4"/>
            <a:r>
              <a:rPr lang="fr-FR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76CE1-B1F8-6145-84E4-DEA45E1B2290}" type="datetimeFigureOut">
              <a:rPr lang="it-IT" smtClean="0"/>
              <a:t>16/03/2018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5E2B2-B387-C541-97FC-54BE44DC30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52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jp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804549" y="1424007"/>
            <a:ext cx="5770743" cy="147002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HYPLANE: The Future of Sub-orbital Space Access is Today</a:t>
            </a:r>
            <a:endParaRPr lang="it-IT" sz="36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35842" y="2970059"/>
            <a:ext cx="6908157" cy="1175706"/>
          </a:xfr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G.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Russo</a:t>
            </a:r>
            <a:r>
              <a:rPr lang="it-IT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1,3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Savino</a:t>
            </a:r>
            <a:r>
              <a:rPr lang="it-IT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2,3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D. Pisanti</a:t>
            </a:r>
            <a:r>
              <a:rPr lang="it-IT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 Saviano</a:t>
            </a:r>
            <a:r>
              <a:rPr lang="it-IT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F. </a:t>
            </a:r>
            <a:r>
              <a:rPr lang="it-IT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Perrelli</a:t>
            </a:r>
            <a:r>
              <a:rPr lang="it-IT" sz="20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  <a:p>
            <a:r>
              <a:rPr lang="it-IT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Trans-Tech srl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Italy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Dip. Ingegneria Industriale,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Univ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Federico II, 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Naples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Italy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Center for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Near</a:t>
            </a:r>
            <a:r>
              <a:rPr lang="it-IT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Space</a:t>
            </a:r>
            <a:r>
              <a:rPr lang="it-IT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Naples, </a:t>
            </a:r>
            <a:r>
              <a:rPr lang="it-IT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Italy</a:t>
            </a:r>
            <a:endParaRPr lang="it-I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11695" y="0"/>
            <a:ext cx="235952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829956" y="5903446"/>
            <a:ext cx="5719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 smtClean="0"/>
              <a:t>Category</a:t>
            </a:r>
            <a:r>
              <a:rPr lang="it-IT" sz="1600" b="1" dirty="0" smtClean="0"/>
              <a:t> A – Direct </a:t>
            </a:r>
            <a:r>
              <a:rPr lang="it-IT" sz="1600" b="1" dirty="0" err="1" smtClean="0"/>
              <a:t>Commercialisation</a:t>
            </a:r>
            <a:r>
              <a:rPr lang="it-IT" sz="1600" b="1" dirty="0" smtClean="0"/>
              <a:t> of Exploration </a:t>
            </a:r>
            <a:r>
              <a:rPr lang="it-IT" sz="1600" b="1" dirty="0" err="1" smtClean="0"/>
              <a:t>Outcomes</a:t>
            </a:r>
            <a:r>
              <a:rPr lang="it-IT" sz="1600" b="1" dirty="0" smtClean="0"/>
              <a:t> </a:t>
            </a:r>
            <a:endParaRPr lang="it-IT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56" y="338541"/>
            <a:ext cx="1864387" cy="857618"/>
          </a:xfrm>
          <a:prstGeom prst="rect">
            <a:avLst/>
          </a:prstGeom>
        </p:spPr>
      </p:pic>
      <p:pic>
        <p:nvPicPr>
          <p:cNvPr id="1026" name="Picture 2" descr="logo ES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0" t="9834" r="18892" b="11470"/>
          <a:stretch/>
        </p:blipFill>
        <p:spPr bwMode="auto">
          <a:xfrm>
            <a:off x="5088041" y="338541"/>
            <a:ext cx="1607726" cy="90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142146" y="50861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925978"/>
              </p:ext>
            </p:extLst>
          </p:nvPr>
        </p:nvGraphicFramePr>
        <p:xfrm>
          <a:off x="7142145" y="478473"/>
          <a:ext cx="1579067" cy="560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6" imgW="4839375" imgH="1467055" progId="MSPhotoEd.3">
                  <p:embed/>
                </p:oleObj>
              </mc:Choice>
              <mc:Fallback>
                <p:oleObj r:id="rId6" imgW="4839375" imgH="146705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2145" y="478473"/>
                        <a:ext cx="1579067" cy="5606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3" b="5279"/>
          <a:stretch/>
        </p:blipFill>
        <p:spPr>
          <a:xfrm>
            <a:off x="4556445" y="4286250"/>
            <a:ext cx="2266950" cy="135731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97" y="4584138"/>
            <a:ext cx="1674616" cy="76153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13" y="4639119"/>
            <a:ext cx="1210599" cy="6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bozza copertina NEREUS 2018_v4.jpg"/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5262" y="0"/>
            <a:ext cx="235952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04276" y="131584"/>
            <a:ext cx="50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Category</a:t>
            </a:r>
            <a:r>
              <a:rPr lang="it-IT" sz="1400" dirty="0" smtClean="0"/>
              <a:t> A – Direct </a:t>
            </a:r>
            <a:r>
              <a:rPr lang="it-IT" sz="1400" dirty="0" err="1" smtClean="0"/>
              <a:t>Commercialisation</a:t>
            </a:r>
            <a:r>
              <a:rPr lang="it-IT" sz="1400" dirty="0" smtClean="0"/>
              <a:t> of Exploration </a:t>
            </a:r>
            <a:r>
              <a:rPr lang="it-IT" sz="1400" dirty="0" err="1" smtClean="0"/>
              <a:t>Outcomes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2" name="Hyplane_Syst&amp;Missions_2015 07 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4267" y="2695864"/>
            <a:ext cx="6789734" cy="366341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347834" y="575757"/>
            <a:ext cx="3408389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3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Suborbital flight </a:t>
            </a:r>
            <a:r>
              <a:rPr lang="en-GB" dirty="0">
                <a:solidFill>
                  <a:srgbClr val="0070C0"/>
                </a:solidFill>
              </a:rPr>
              <a:t>above the Karman line (Microgravity Exp., Space Tourism, Training)</a:t>
            </a:r>
          </a:p>
          <a:p>
            <a:pPr marL="269875" indent="-269875">
              <a:spcAft>
                <a:spcPts val="3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Urgent Travel market </a:t>
            </a:r>
            <a:r>
              <a:rPr lang="en-GB" dirty="0">
                <a:solidFill>
                  <a:srgbClr val="0070C0"/>
                </a:solidFill>
              </a:rPr>
              <a:t>segment</a:t>
            </a:r>
          </a:p>
          <a:p>
            <a:pPr marL="269875" indent="-269875">
              <a:spcAft>
                <a:spcPts val="3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b="0" dirty="0" smtClean="0">
                <a:solidFill>
                  <a:srgbClr val="FF0000"/>
                </a:solidFill>
              </a:rPr>
              <a:t>6-seats, Mach 4.5 </a:t>
            </a:r>
            <a:r>
              <a:rPr lang="en-US" b="0" dirty="0" smtClean="0">
                <a:solidFill>
                  <a:srgbClr val="0070C0"/>
                </a:solidFill>
              </a:rPr>
              <a:t>spaceplane</a:t>
            </a:r>
          </a:p>
          <a:p>
            <a:pPr marL="269875" indent="-269875">
              <a:spcAft>
                <a:spcPts val="3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HTHL from </a:t>
            </a:r>
            <a:r>
              <a:rPr lang="en-US" b="0" dirty="0" smtClean="0">
                <a:solidFill>
                  <a:srgbClr val="FF0000"/>
                </a:solidFill>
              </a:rPr>
              <a:t>80% of available airports </a:t>
            </a:r>
            <a:r>
              <a:rPr lang="it-IT" dirty="0">
                <a:solidFill>
                  <a:srgbClr val="0070C0"/>
                </a:solidFill>
              </a:rPr>
              <a:t>(</a:t>
            </a:r>
            <a:r>
              <a:rPr lang="it-IT" dirty="0" smtClean="0">
                <a:solidFill>
                  <a:srgbClr val="0070C0"/>
                </a:solidFill>
              </a:rPr>
              <a:t>L&lt;1000 </a:t>
            </a:r>
            <a:r>
              <a:rPr lang="it-IT" dirty="0">
                <a:solidFill>
                  <a:srgbClr val="0070C0"/>
                </a:solidFill>
              </a:rPr>
              <a:t>m</a:t>
            </a:r>
            <a:r>
              <a:rPr lang="it-IT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893634" y="575757"/>
            <a:ext cx="325036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3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dirty="0" smtClean="0">
                <a:solidFill>
                  <a:srgbClr val="0070C0"/>
                </a:solidFill>
              </a:rPr>
              <a:t>Integrates </a:t>
            </a:r>
            <a:r>
              <a:rPr lang="en-US" dirty="0" smtClean="0">
                <a:solidFill>
                  <a:srgbClr val="FF0000"/>
                </a:solidFill>
              </a:rPr>
              <a:t>state-of-art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aeronautic and space </a:t>
            </a:r>
            <a:r>
              <a:rPr lang="en-US" dirty="0" smtClean="0">
                <a:solidFill>
                  <a:srgbClr val="0070C0"/>
                </a:solidFill>
              </a:rPr>
              <a:t>technologies:</a:t>
            </a:r>
          </a:p>
          <a:p>
            <a:pPr marL="555625" lvl="1" indent="-285750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combined cycles prop.</a:t>
            </a:r>
          </a:p>
          <a:p>
            <a:pPr marL="555625" lvl="1" indent="-285750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hot structures</a:t>
            </a:r>
          </a:p>
          <a:p>
            <a:pPr marL="555625" lvl="1" indent="-285750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thermal control </a:t>
            </a:r>
          </a:p>
          <a:p>
            <a:pPr marL="555625" lvl="1" indent="-285750"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70C0"/>
                </a:solidFill>
              </a:rPr>
              <a:t>Advanced GNC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89226" y="107819"/>
            <a:ext cx="2138363" cy="1300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" y="3325519"/>
            <a:ext cx="2138363" cy="54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41136" y="57280"/>
            <a:ext cx="50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Category</a:t>
            </a:r>
            <a:r>
              <a:rPr lang="it-IT" sz="1400" dirty="0" smtClean="0"/>
              <a:t> A – Direct </a:t>
            </a:r>
            <a:r>
              <a:rPr lang="it-IT" sz="1400" dirty="0" err="1" smtClean="0"/>
              <a:t>Commercialisation</a:t>
            </a:r>
            <a:r>
              <a:rPr lang="it-IT" sz="1400" dirty="0" smtClean="0"/>
              <a:t> of Exploration </a:t>
            </a:r>
            <a:r>
              <a:rPr lang="it-IT" sz="1400" dirty="0" err="1" smtClean="0"/>
              <a:t>Outcomes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8" name="Immagine 7" descr="bozza copertina NEREUS 2018_v4.jpg"/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5262" y="0"/>
            <a:ext cx="2359529" cy="6858000"/>
          </a:xfrm>
          <a:prstGeom prst="rect">
            <a:avLst/>
          </a:prstGeom>
        </p:spPr>
      </p:pic>
      <p:pic>
        <p:nvPicPr>
          <p:cNvPr id="2" name="Hyplane_cabin_2015 11 21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082" y="423307"/>
            <a:ext cx="6785918" cy="3814099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4288369" y="4205017"/>
            <a:ext cx="4727044" cy="2320558"/>
            <a:chOff x="827584" y="1844824"/>
            <a:chExt cx="7848872" cy="4252914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844824"/>
              <a:ext cx="7848872" cy="4252914"/>
            </a:xfrm>
            <a:prstGeom prst="rect">
              <a:avLst/>
            </a:prstGeom>
            <a:noFill/>
          </p:spPr>
        </p:pic>
        <p:cxnSp>
          <p:nvCxnSpPr>
            <p:cNvPr id="12" name="Connettore 1 11"/>
            <p:cNvCxnSpPr/>
            <p:nvPr/>
          </p:nvCxnSpPr>
          <p:spPr>
            <a:xfrm>
              <a:off x="4499992" y="3860390"/>
              <a:ext cx="0" cy="1368152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4056520" y="3503082"/>
              <a:ext cx="886941" cy="310236"/>
            </a:xfrm>
            <a:prstGeom prst="rect">
              <a:avLst/>
            </a:prstGeom>
            <a:solidFill>
              <a:srgbClr val="FFFF00">
                <a:alpha val="41961"/>
              </a:s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100" b="1" dirty="0" smtClean="0"/>
                <a:t>11 </a:t>
              </a:r>
              <a:r>
                <a:rPr lang="it-IT" sz="1100" b="1" dirty="0" err="1" smtClean="0"/>
                <a:t>years</a:t>
              </a:r>
              <a:endParaRPr lang="it-IT" sz="1100" b="1" dirty="0"/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105321" y="4703577"/>
            <a:ext cx="4133953" cy="164660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70C0"/>
                </a:solidFill>
              </a:rPr>
              <a:t>     2 B€   </a:t>
            </a:r>
            <a:r>
              <a:rPr lang="it-IT" sz="1600" dirty="0" err="1" smtClean="0">
                <a:solidFill>
                  <a:srgbClr val="0070C0"/>
                </a:solidFill>
              </a:rPr>
              <a:t>development</a:t>
            </a:r>
            <a:r>
              <a:rPr lang="it-IT" sz="1600" dirty="0" smtClean="0">
                <a:solidFill>
                  <a:srgbClr val="0070C0"/>
                </a:solidFill>
              </a:rPr>
              <a:t> </a:t>
            </a:r>
            <a:r>
              <a:rPr lang="it-IT" sz="1600" dirty="0" err="1" smtClean="0">
                <a:solidFill>
                  <a:srgbClr val="0070C0"/>
                </a:solidFill>
              </a:rPr>
              <a:t>investment</a:t>
            </a:r>
            <a:endParaRPr lang="it-IT" sz="1600" dirty="0" smtClean="0">
              <a:solidFill>
                <a:srgbClr val="0070C0"/>
              </a:solidFill>
            </a:endParaRPr>
          </a:p>
          <a:p>
            <a:r>
              <a:rPr lang="it-IT" sz="1600" dirty="0">
                <a:solidFill>
                  <a:srgbClr val="0070C0"/>
                </a:solidFill>
              </a:rPr>
              <a:t> </a:t>
            </a:r>
            <a:r>
              <a:rPr lang="it-IT" sz="1600" dirty="0" smtClean="0">
                <a:solidFill>
                  <a:srgbClr val="0070C0"/>
                </a:solidFill>
              </a:rPr>
              <a:t>  10 B€   </a:t>
            </a:r>
            <a:r>
              <a:rPr lang="it-IT" sz="1600" dirty="0" err="1" smtClean="0">
                <a:solidFill>
                  <a:srgbClr val="0070C0"/>
                </a:solidFill>
              </a:rPr>
              <a:t>total</a:t>
            </a:r>
            <a:r>
              <a:rPr lang="it-IT" sz="1600" dirty="0" smtClean="0">
                <a:solidFill>
                  <a:srgbClr val="0070C0"/>
                </a:solidFill>
              </a:rPr>
              <a:t> life </a:t>
            </a:r>
            <a:r>
              <a:rPr lang="it-IT" sz="1600" dirty="0" err="1" smtClean="0">
                <a:solidFill>
                  <a:srgbClr val="0070C0"/>
                </a:solidFill>
              </a:rPr>
              <a:t>cycle</a:t>
            </a:r>
            <a:r>
              <a:rPr lang="it-IT" sz="1600" dirty="0" smtClean="0">
                <a:solidFill>
                  <a:srgbClr val="0070C0"/>
                </a:solidFill>
              </a:rPr>
              <a:t> </a:t>
            </a:r>
            <a:r>
              <a:rPr lang="it-IT" sz="1600" dirty="0" err="1" smtClean="0">
                <a:solidFill>
                  <a:srgbClr val="0070C0"/>
                </a:solidFill>
              </a:rPr>
              <a:t>cost</a:t>
            </a:r>
            <a:endParaRPr lang="it-IT" sz="1600" dirty="0" smtClean="0">
              <a:solidFill>
                <a:srgbClr val="0070C0"/>
              </a:solidFill>
            </a:endParaRPr>
          </a:p>
          <a:p>
            <a:r>
              <a:rPr lang="it-IT" sz="1600" dirty="0" smtClean="0">
                <a:solidFill>
                  <a:srgbClr val="0070C0"/>
                </a:solidFill>
              </a:rPr>
              <a:t>13.7 B€   </a:t>
            </a:r>
            <a:r>
              <a:rPr lang="it-IT" sz="1600" dirty="0" err="1" smtClean="0">
                <a:solidFill>
                  <a:srgbClr val="0070C0"/>
                </a:solidFill>
              </a:rPr>
              <a:t>total</a:t>
            </a:r>
            <a:r>
              <a:rPr lang="it-IT" sz="1600" dirty="0" smtClean="0">
                <a:solidFill>
                  <a:srgbClr val="0070C0"/>
                </a:solidFill>
              </a:rPr>
              <a:t> life </a:t>
            </a:r>
            <a:r>
              <a:rPr lang="it-IT" sz="1600" dirty="0" err="1" smtClean="0">
                <a:solidFill>
                  <a:srgbClr val="0070C0"/>
                </a:solidFill>
              </a:rPr>
              <a:t>cycle</a:t>
            </a:r>
            <a:r>
              <a:rPr lang="it-IT" sz="1600" dirty="0" smtClean="0">
                <a:solidFill>
                  <a:srgbClr val="0070C0"/>
                </a:solidFill>
              </a:rPr>
              <a:t> </a:t>
            </a:r>
            <a:r>
              <a:rPr lang="it-IT" sz="1600" dirty="0" err="1" smtClean="0">
                <a:solidFill>
                  <a:srgbClr val="0070C0"/>
                </a:solidFill>
              </a:rPr>
              <a:t>revenue</a:t>
            </a:r>
            <a:endParaRPr lang="it-IT" sz="1600" dirty="0" smtClean="0">
              <a:solidFill>
                <a:srgbClr val="0070C0"/>
              </a:solidFill>
            </a:endParaRPr>
          </a:p>
          <a:p>
            <a:r>
              <a:rPr lang="it-IT" sz="1600" b="1" dirty="0" smtClean="0">
                <a:solidFill>
                  <a:srgbClr val="FF0000"/>
                </a:solidFill>
              </a:rPr>
              <a:t>  3.7 B€   Total life </a:t>
            </a:r>
            <a:r>
              <a:rPr lang="it-IT" sz="1600" b="1" dirty="0" err="1" smtClean="0">
                <a:solidFill>
                  <a:srgbClr val="FF0000"/>
                </a:solidFill>
              </a:rPr>
              <a:t>cycle</a:t>
            </a:r>
            <a:r>
              <a:rPr lang="it-IT" sz="1600" b="1" dirty="0">
                <a:solidFill>
                  <a:srgbClr val="FF0000"/>
                </a:solidFill>
              </a:rPr>
              <a:t> First Operating </a:t>
            </a:r>
            <a:r>
              <a:rPr lang="it-IT" sz="1600" b="1" dirty="0" err="1">
                <a:solidFill>
                  <a:srgbClr val="FF0000"/>
                </a:solidFill>
              </a:rPr>
              <a:t>Margin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   </a:t>
            </a:r>
          </a:p>
          <a:p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</a:rPr>
              <a:t>               (EBITDA</a:t>
            </a:r>
            <a:r>
              <a:rPr lang="it-IT" sz="1600" b="1" dirty="0" smtClean="0">
                <a:solidFill>
                  <a:srgbClr val="FF0000"/>
                </a:solidFill>
              </a:rPr>
              <a:t>)</a:t>
            </a:r>
          </a:p>
          <a:p>
            <a:pPr>
              <a:spcBef>
                <a:spcPts val="600"/>
              </a:spcBef>
            </a:pPr>
            <a:r>
              <a:rPr lang="it-IT" sz="1600" b="1" dirty="0" smtClean="0">
                <a:solidFill>
                  <a:srgbClr val="FF0000"/>
                </a:solidFill>
              </a:rPr>
              <a:t>   50 k€    Ticket </a:t>
            </a:r>
            <a:r>
              <a:rPr lang="it-IT" sz="1600" b="1" dirty="0" err="1" smtClean="0">
                <a:solidFill>
                  <a:srgbClr val="FF0000"/>
                </a:solidFill>
              </a:rPr>
              <a:t>price</a:t>
            </a:r>
            <a:r>
              <a:rPr lang="it-IT" sz="1600" b="1" dirty="0" smtClean="0">
                <a:solidFill>
                  <a:srgbClr val="FF0000"/>
                </a:solidFill>
              </a:rPr>
              <a:t> for </a:t>
            </a:r>
            <a:r>
              <a:rPr lang="it-IT" sz="1600" b="1" dirty="0" err="1" smtClean="0">
                <a:solidFill>
                  <a:srgbClr val="FF0000"/>
                </a:solidFill>
              </a:rPr>
              <a:t>suborbital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</a:rPr>
              <a:t>flight</a:t>
            </a:r>
            <a:endParaRPr lang="it-IT" sz="16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89226" y="107819"/>
            <a:ext cx="2138363" cy="1300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" y="3325519"/>
            <a:ext cx="2138363" cy="54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347834" y="6320805"/>
            <a:ext cx="652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i="1" dirty="0" smtClean="0"/>
              <a:t>Workshop on “</a:t>
            </a:r>
            <a:r>
              <a:rPr lang="it-IT" sz="1200" i="1" dirty="0" err="1" smtClean="0"/>
              <a:t>Commercialisation</a:t>
            </a:r>
            <a:r>
              <a:rPr lang="it-IT" sz="1200" i="1" dirty="0" smtClean="0"/>
              <a:t> and </a:t>
            </a:r>
            <a:r>
              <a:rPr lang="it-IT" sz="1200" i="1" dirty="0" err="1" smtClean="0"/>
              <a:t>Utilisation</a:t>
            </a:r>
            <a:r>
              <a:rPr lang="it-IT" sz="1200" i="1" dirty="0" smtClean="0"/>
              <a:t> of Space Exploration Technologies”</a:t>
            </a:r>
          </a:p>
          <a:p>
            <a:r>
              <a:rPr lang="it-IT" sz="1200" i="1" dirty="0" err="1" smtClean="0"/>
              <a:t>Turin</a:t>
            </a:r>
            <a:r>
              <a:rPr lang="it-IT" sz="1200" i="1" dirty="0" smtClean="0"/>
              <a:t>, 15-16 March 2018</a:t>
            </a:r>
            <a:endParaRPr lang="it-IT" sz="1200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441136" y="57280"/>
            <a:ext cx="502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Category</a:t>
            </a:r>
            <a:r>
              <a:rPr lang="it-IT" sz="1400" dirty="0" smtClean="0"/>
              <a:t> A – Direct </a:t>
            </a:r>
            <a:r>
              <a:rPr lang="it-IT" sz="1400" dirty="0" err="1" smtClean="0"/>
              <a:t>Commercialisation</a:t>
            </a:r>
            <a:r>
              <a:rPr lang="it-IT" sz="1400" dirty="0" smtClean="0"/>
              <a:t> of Exploration </a:t>
            </a:r>
            <a:r>
              <a:rPr lang="it-IT" sz="1400" dirty="0" err="1" smtClean="0"/>
              <a:t>Outcomes</a:t>
            </a:r>
            <a:r>
              <a:rPr lang="it-IT" sz="1400" dirty="0" smtClean="0"/>
              <a:t> </a:t>
            </a:r>
            <a:endParaRPr lang="it-IT" sz="1400" dirty="0"/>
          </a:p>
        </p:txBody>
      </p:sp>
      <p:pic>
        <p:nvPicPr>
          <p:cNvPr id="8" name="Immagine 7" descr="bozza copertina NEREUS 2018_v4.jpg"/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3"/>
          <a:stretch/>
        </p:blipFill>
        <p:spPr>
          <a:xfrm>
            <a:off x="-5262" y="0"/>
            <a:ext cx="2359529" cy="6858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547415" y="4662326"/>
            <a:ext cx="4133953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 smtClean="0">
                <a:solidFill>
                  <a:srgbClr val="0070C0"/>
                </a:solidFill>
              </a:rPr>
              <a:t>THANK YOU</a:t>
            </a:r>
            <a:endParaRPr lang="it-IT" sz="3200" b="1" i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504"/>
          <a:stretch/>
        </p:blipFill>
        <p:spPr>
          <a:xfrm>
            <a:off x="3435777" y="989946"/>
            <a:ext cx="4793823" cy="29147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" y="3325519"/>
            <a:ext cx="2138363" cy="54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7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253</Words>
  <Application>Microsoft Office PowerPoint</Application>
  <PresentationFormat>Presentazione su schermo (4:3)</PresentationFormat>
  <Paragraphs>34</Paragraphs>
  <Slides>4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Arial</vt:lpstr>
      <vt:lpstr>Calibri</vt:lpstr>
      <vt:lpstr>Wingdings</vt:lpstr>
      <vt:lpstr>Tema di Office</vt:lpstr>
      <vt:lpstr>MSPhotoEd.3</vt:lpstr>
      <vt:lpstr>HYPLANE: The Future of Sub-orbital Space Access is Today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Gennaro Russo;Trans-Tech;Center for Near Space</dc:creator>
  <cp:keywords>Center For Near Space; Trans-Tech</cp:keywords>
  <cp:lastModifiedBy>Gennaro Russo</cp:lastModifiedBy>
  <cp:revision>20</cp:revision>
  <dcterms:created xsi:type="dcterms:W3CDTF">2018-02-24T06:15:43Z</dcterms:created>
  <dcterms:modified xsi:type="dcterms:W3CDTF">2018-03-16T04:41:29Z</dcterms:modified>
</cp:coreProperties>
</file>