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jpeg" ContentType="image/jpeg"/>
  <Default Extension="emf" ContentType="image/x-emf"/>
  <Default Extension="rels" ContentType="application/vnd.openxmlformats-package.relationships+xml"/>
  <Default Extension="wdp" ContentType="image/vnd.ms-photo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9144000" cy="6858000" type="screen4x3"/>
  <p:notesSz cx="6858000" cy="9144000"/>
  <p:defaultTextStyle>
    <a:defPPr>
      <a:defRPr lang="it-IT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84" d="100"/>
          <a:sy n="84" d="100"/>
        </p:scale>
        <p:origin x="-864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printerSettings" Target="printerSettings/printerSettings1.bin"/><Relationship Id="rId8" Type="http://schemas.openxmlformats.org/officeDocument/2006/relationships/presProps" Target="presProps.xml"/><Relationship Id="rId9" Type="http://schemas.openxmlformats.org/officeDocument/2006/relationships/viewProps" Target="viewProps.xml"/><Relationship Id="rId10" Type="http://schemas.openxmlformats.org/officeDocument/2006/relationships/theme" Target="theme/theme1.xml"/><Relationship Id="rId1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3">
  <dgm:title val=""/>
  <dgm:desc val=""/>
  <dgm:catLst>
    <dgm:cat type="accent1" pri="11300"/>
  </dgm:catLst>
  <dgm:styleLbl name="node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1">
        <a:shade val="80000"/>
      </a:schemeClr>
      <a:schemeClr val="accent1">
        <a:tint val="7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/>
    <dgm:txEffectClrLst/>
  </dgm:styleLbl>
  <dgm:styleLbl name="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>
      <a:schemeClr val="accent1">
        <a:shade val="80000"/>
      </a:schemeClr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1">
        <a:shade val="80000"/>
        <a:alpha val="50000"/>
      </a:schemeClr>
      <a:schemeClr val="accent1">
        <a:tint val="7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/>
    <dgm:txEffectClrLst/>
  </dgm:styleLbl>
  <dgm:styleLbl name="f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lt1"/>
    </dgm:txFillClrLst>
    <dgm:txEffectClrLst/>
  </dgm:styleLbl>
  <dgm:styleLbl name="sibTrans1D1">
    <dgm:fillClrLst>
      <a:schemeClr val="accent1">
        <a:shade val="90000"/>
      </a:schemeClr>
      <a:schemeClr val="accent1">
        <a:tint val="70000"/>
      </a:schemeClr>
    </dgm:fillClrLst>
    <dgm:linClrLst>
      <a:schemeClr val="accent1">
        <a:shade val="90000"/>
      </a:schemeClr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9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8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1">
        <a:shade val="80000"/>
      </a:schemeClr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9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8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31D04E29-AB76-FB40-A21F-851797984DF2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Science established grounds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>
        <a:solidFill>
          <a:schemeClr val="accent5">
            <a:lumMod val="75000"/>
          </a:schemeClr>
        </a:solidFill>
      </dgm:spPr>
      <dgm:t>
        <a:bodyPr/>
        <a:lstStyle/>
        <a:p>
          <a:r>
            <a:rPr lang="en-US" dirty="0" smtClean="0"/>
            <a:t>R&amp;D market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2" custScaleX="55593" custLinFactX="-22221" custLinFactNeighborX="-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0EBED63D-141A-9C46-8BC7-BECCD823C839}" type="pres">
      <dgm:prSet presAssocID="{DD6AC792-DBD9-0C41-A0AD-CBDE5CDA39CD}" presName="textNode" presStyleLbl="node1" presStyleIdx="1" presStyleCnt="2" custScaleX="54728" custLinFactX="18897" custLinFactNeighborX="100000" custLinFactNeighborY="-3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F595AE03-A026-8340-A964-4E244FFC395D}" type="presOf" srcId="{DD6AC792-DBD9-0C41-A0AD-CBDE5CDA39CD}" destId="{0EBED63D-141A-9C46-8BC7-BECCD823C839}" srcOrd="0" destOrd="0" presId="urn:microsoft.com/office/officeart/2005/8/layout/hProcess9"/>
    <dgm:cxn modelId="{F61304EC-5D15-E240-B602-0673EFBB71BC}" type="presOf" srcId="{2C1F8A78-E1A7-4B4F-9C46-88BD0D6464BF}" destId="{8A4AA193-2C54-9440-A8FA-8A44E721791A}" srcOrd="0" destOrd="0" presId="urn:microsoft.com/office/officeart/2005/8/layout/hProcess9"/>
    <dgm:cxn modelId="{7C6D8AED-BC60-5847-8A53-89523A89C409}" srcId="{2C1F8A78-E1A7-4B4F-9C46-88BD0D6464BF}" destId="{DD6AC792-DBD9-0C41-A0AD-CBDE5CDA39CD}" srcOrd="1" destOrd="0" parTransId="{DEA036F4-8D22-034B-BFFB-9B36AB723296}" sibTransId="{361CC679-D19E-A647-91CF-7B8B7DCED42E}"/>
    <dgm:cxn modelId="{97957DEE-97F7-AC49-B8DB-E9C5C85EBAB4}" type="presOf" srcId="{31D04E29-AB76-FB40-A21F-851797984DF2}" destId="{FB06A2DE-4766-1346-9738-54FFBA62EA9C}" srcOrd="0" destOrd="0" presId="urn:microsoft.com/office/officeart/2005/8/layout/hProcess9"/>
    <dgm:cxn modelId="{3B20DB21-F3A4-9541-96B5-14D4F2202CBA}" type="presParOf" srcId="{8A4AA193-2C54-9440-A8FA-8A44E721791A}" destId="{AFB33DA5-6F9B-F541-8E82-52D952609933}" srcOrd="0" destOrd="0" presId="urn:microsoft.com/office/officeart/2005/8/layout/hProcess9"/>
    <dgm:cxn modelId="{87DBEF30-9847-3247-86F8-5B430A81AD71}" type="presParOf" srcId="{8A4AA193-2C54-9440-A8FA-8A44E721791A}" destId="{050CDA53-9136-4F47-A76F-381E218A2705}" srcOrd="1" destOrd="0" presId="urn:microsoft.com/office/officeart/2005/8/layout/hProcess9"/>
    <dgm:cxn modelId="{45F2D291-553C-1A4C-AB50-94CEA583EDA5}" type="presParOf" srcId="{050CDA53-9136-4F47-A76F-381E218A2705}" destId="{FB06A2DE-4766-1346-9738-54FFBA62EA9C}" srcOrd="0" destOrd="0" presId="urn:microsoft.com/office/officeart/2005/8/layout/hProcess9"/>
    <dgm:cxn modelId="{8AE00A4C-6855-9B4E-A051-10CC153608C6}" type="presParOf" srcId="{050CDA53-9136-4F47-A76F-381E218A2705}" destId="{0DC5EED1-ABF1-EE47-BF4D-488EABE380BE}" srcOrd="1" destOrd="0" presId="urn:microsoft.com/office/officeart/2005/8/layout/hProcess9"/>
    <dgm:cxn modelId="{FE8B5B61-B5FC-7940-8AE2-1A0B177CA000}" type="presParOf" srcId="{050CDA53-9136-4F47-A76F-381E218A2705}" destId="{0EBED63D-141A-9C46-8BC7-BECCD823C83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2_2" csCatId="accent2" phldr="1"/>
      <dgm:spPr/>
    </dgm:pt>
    <dgm:pt modelId="{31D04E29-AB76-FB40-A21F-851797984DF2}">
      <dgm:prSet phldrT="[Text]"/>
      <dgm:spPr/>
      <dgm:t>
        <a:bodyPr/>
        <a:lstStyle/>
        <a:p>
          <a:r>
            <a:rPr lang="en-US" dirty="0" smtClean="0"/>
            <a:t>Fundamental science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5DCAEC09-ECAD-654F-97B1-78E2DC73935C}">
      <dgm:prSet phldrT="[Text]"/>
      <dgm:spPr/>
      <dgm:t>
        <a:bodyPr/>
        <a:lstStyle/>
        <a:p>
          <a:r>
            <a:rPr lang="en-US" dirty="0" smtClean="0"/>
            <a:t>Applied research</a:t>
          </a:r>
          <a:endParaRPr lang="en-US" dirty="0"/>
        </a:p>
      </dgm:t>
    </dgm:pt>
    <dgm:pt modelId="{511AE2DE-532B-8544-A09E-BB1B6FA0D9E1}" type="parTrans" cxnId="{FDA3D722-0826-A343-AC14-9B4CF29D7425}">
      <dgm:prSet/>
      <dgm:spPr/>
      <dgm:t>
        <a:bodyPr/>
        <a:lstStyle/>
        <a:p>
          <a:endParaRPr lang="en-US"/>
        </a:p>
      </dgm:t>
    </dgm:pt>
    <dgm:pt modelId="{94AD45B6-B1DA-1445-94A3-5EFE698D72BF}" type="sibTrans" cxnId="{FDA3D722-0826-A343-AC14-9B4CF29D7425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/>
      <dgm:t>
        <a:bodyPr/>
        <a:lstStyle/>
        <a:p>
          <a:r>
            <a:rPr lang="en-US" dirty="0" smtClean="0"/>
            <a:t>Market product / end user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2A2AFF21-A0B7-A146-8C92-20611EC149B0}">
      <dgm:prSet/>
      <dgm:spPr/>
      <dgm:t>
        <a:bodyPr/>
        <a:lstStyle/>
        <a:p>
          <a:r>
            <a:rPr lang="en-US" dirty="0" smtClean="0"/>
            <a:t>Products development</a:t>
          </a:r>
          <a:endParaRPr lang="en-US" dirty="0"/>
        </a:p>
      </dgm:t>
    </dgm:pt>
    <dgm:pt modelId="{A1732BB5-8EB5-124F-992E-0A626768F895}" type="parTrans" cxnId="{6DD89937-16DA-C348-9AB2-2DF87646016D}">
      <dgm:prSet/>
      <dgm:spPr/>
      <dgm:t>
        <a:bodyPr/>
        <a:lstStyle/>
        <a:p>
          <a:endParaRPr lang="en-US"/>
        </a:p>
      </dgm:t>
    </dgm:pt>
    <dgm:pt modelId="{445DA4B6-88F4-1144-AC50-FCA79AD3AA8B}" type="sibTrans" cxnId="{6DD89937-16DA-C348-9AB2-2DF87646016D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4" custScaleX="59615" custLinFactX="-841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D29476D0-A81F-9E47-A18E-F631437F8E4F}" type="pres">
      <dgm:prSet presAssocID="{5DCAEC09-ECAD-654F-97B1-78E2DC73935C}" presName="textNode" presStyleLbl="node1" presStyleIdx="1" presStyleCnt="4" custScaleX="57213" custLinFactX="-446" custLinFactNeighborX="-100000" custLinFactNeighborY="38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FAB74-8575-4C49-8471-527176D6DD2E}" type="pres">
      <dgm:prSet presAssocID="{94AD45B6-B1DA-1445-94A3-5EFE698D72BF}" presName="sibTrans" presStyleCnt="0"/>
      <dgm:spPr/>
    </dgm:pt>
    <dgm:pt modelId="{15BDBEBD-536D-0940-A0DF-BA88AD98EE7D}" type="pres">
      <dgm:prSet presAssocID="{2A2AFF21-A0B7-A146-8C92-20611EC149B0}" presName="textNode" presStyleLbl="node1" presStyleIdx="2" presStyleCnt="4" custScaleX="58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6D4C3-A7D1-3040-94E3-9D8FD13CE21D}" type="pres">
      <dgm:prSet presAssocID="{445DA4B6-88F4-1144-AC50-FCA79AD3AA8B}" presName="sibTrans" presStyleCnt="0"/>
      <dgm:spPr/>
    </dgm:pt>
    <dgm:pt modelId="{0EBED63D-141A-9C46-8BC7-BECCD823C839}" type="pres">
      <dgm:prSet presAssocID="{DD6AC792-DBD9-0C41-A0AD-CBDE5CDA39CD}" presName="textNode" presStyleLbl="node1" presStyleIdx="3" presStyleCnt="4" custScaleX="59564" custLinFactX="2232" custLinFactNeighborX="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358142-B0DB-FD4F-9871-D7E6A4D2B943}" type="presOf" srcId="{DD6AC792-DBD9-0C41-A0AD-CBDE5CDA39CD}" destId="{0EBED63D-141A-9C46-8BC7-BECCD823C839}" srcOrd="0" destOrd="0" presId="urn:microsoft.com/office/officeart/2005/8/layout/hProcess9"/>
    <dgm:cxn modelId="{FDA3D722-0826-A343-AC14-9B4CF29D7425}" srcId="{2C1F8A78-E1A7-4B4F-9C46-88BD0D6464BF}" destId="{5DCAEC09-ECAD-654F-97B1-78E2DC73935C}" srcOrd="1" destOrd="0" parTransId="{511AE2DE-532B-8544-A09E-BB1B6FA0D9E1}" sibTransId="{94AD45B6-B1DA-1445-94A3-5EFE698D72BF}"/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417116E3-9511-6D47-8623-4C7527483D6F}" type="presOf" srcId="{31D04E29-AB76-FB40-A21F-851797984DF2}" destId="{FB06A2DE-4766-1346-9738-54FFBA62EA9C}" srcOrd="0" destOrd="0" presId="urn:microsoft.com/office/officeart/2005/8/layout/hProcess9"/>
    <dgm:cxn modelId="{2A6476DE-7925-DC4F-B33B-930D98201FF6}" type="presOf" srcId="{2A2AFF21-A0B7-A146-8C92-20611EC149B0}" destId="{15BDBEBD-536D-0940-A0DF-BA88AD98EE7D}" srcOrd="0" destOrd="0" presId="urn:microsoft.com/office/officeart/2005/8/layout/hProcess9"/>
    <dgm:cxn modelId="{BABA0A8D-8A52-8E4D-B7E2-6997621A0563}" type="presOf" srcId="{5DCAEC09-ECAD-654F-97B1-78E2DC73935C}" destId="{D29476D0-A81F-9E47-A18E-F631437F8E4F}" srcOrd="0" destOrd="0" presId="urn:microsoft.com/office/officeart/2005/8/layout/hProcess9"/>
    <dgm:cxn modelId="{7C6D8AED-BC60-5847-8A53-89523A89C409}" srcId="{2C1F8A78-E1A7-4B4F-9C46-88BD0D6464BF}" destId="{DD6AC792-DBD9-0C41-A0AD-CBDE5CDA39CD}" srcOrd="3" destOrd="0" parTransId="{DEA036F4-8D22-034B-BFFB-9B36AB723296}" sibTransId="{361CC679-D19E-A647-91CF-7B8B7DCED42E}"/>
    <dgm:cxn modelId="{6DD89937-16DA-C348-9AB2-2DF87646016D}" srcId="{2C1F8A78-E1A7-4B4F-9C46-88BD0D6464BF}" destId="{2A2AFF21-A0B7-A146-8C92-20611EC149B0}" srcOrd="2" destOrd="0" parTransId="{A1732BB5-8EB5-124F-992E-0A626768F895}" sibTransId="{445DA4B6-88F4-1144-AC50-FCA79AD3AA8B}"/>
    <dgm:cxn modelId="{749CF68C-D2CB-0945-94C7-D9B9C1369F7F}" type="presOf" srcId="{2C1F8A78-E1A7-4B4F-9C46-88BD0D6464BF}" destId="{8A4AA193-2C54-9440-A8FA-8A44E721791A}" srcOrd="0" destOrd="0" presId="urn:microsoft.com/office/officeart/2005/8/layout/hProcess9"/>
    <dgm:cxn modelId="{7BDA20AF-A5B3-0E4C-BB91-B06C0E4F216C}" type="presParOf" srcId="{8A4AA193-2C54-9440-A8FA-8A44E721791A}" destId="{AFB33DA5-6F9B-F541-8E82-52D952609933}" srcOrd="0" destOrd="0" presId="urn:microsoft.com/office/officeart/2005/8/layout/hProcess9"/>
    <dgm:cxn modelId="{4023C0F1-7C11-5E4A-868D-9235AC69577B}" type="presParOf" srcId="{8A4AA193-2C54-9440-A8FA-8A44E721791A}" destId="{050CDA53-9136-4F47-A76F-381E218A2705}" srcOrd="1" destOrd="0" presId="urn:microsoft.com/office/officeart/2005/8/layout/hProcess9"/>
    <dgm:cxn modelId="{271E21CE-2898-0248-8DC3-60B14E4287BE}" type="presParOf" srcId="{050CDA53-9136-4F47-A76F-381E218A2705}" destId="{FB06A2DE-4766-1346-9738-54FFBA62EA9C}" srcOrd="0" destOrd="0" presId="urn:microsoft.com/office/officeart/2005/8/layout/hProcess9"/>
    <dgm:cxn modelId="{80B5926D-55B4-044C-AA27-686F98BDA906}" type="presParOf" srcId="{050CDA53-9136-4F47-A76F-381E218A2705}" destId="{0DC5EED1-ABF1-EE47-BF4D-488EABE380BE}" srcOrd="1" destOrd="0" presId="urn:microsoft.com/office/officeart/2005/8/layout/hProcess9"/>
    <dgm:cxn modelId="{1CF49DC6-E2B8-C94A-B768-768EDA0C4EF3}" type="presParOf" srcId="{050CDA53-9136-4F47-A76F-381E218A2705}" destId="{D29476D0-A81F-9E47-A18E-F631437F8E4F}" srcOrd="2" destOrd="0" presId="urn:microsoft.com/office/officeart/2005/8/layout/hProcess9"/>
    <dgm:cxn modelId="{5D25D8C1-F0C0-4049-BBC3-ED57FF5974CD}" type="presParOf" srcId="{050CDA53-9136-4F47-A76F-381E218A2705}" destId="{BA2FAB74-8575-4C49-8471-527176D6DD2E}" srcOrd="3" destOrd="0" presId="urn:microsoft.com/office/officeart/2005/8/layout/hProcess9"/>
    <dgm:cxn modelId="{501CF8D0-0329-FB4F-BBE4-872D04CF6C87}" type="presParOf" srcId="{050CDA53-9136-4F47-A76F-381E218A2705}" destId="{15BDBEBD-536D-0940-A0DF-BA88AD98EE7D}" srcOrd="4" destOrd="0" presId="urn:microsoft.com/office/officeart/2005/8/layout/hProcess9"/>
    <dgm:cxn modelId="{30B71F26-7A12-9C47-A82B-8B62A35B5C05}" type="presParOf" srcId="{050CDA53-9136-4F47-A76F-381E218A2705}" destId="{2E66D4C3-A7D1-3040-94E3-9D8FD13CE21D}" srcOrd="5" destOrd="0" presId="urn:microsoft.com/office/officeart/2005/8/layout/hProcess9"/>
    <dgm:cxn modelId="{B017B778-887E-B646-8057-FCE7D91AB1A7}" type="presParOf" srcId="{050CDA53-9136-4F47-A76F-381E218A2705}" destId="{0EBED63D-141A-9C46-8BC7-BECCD823C8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31D04E29-AB76-FB40-A21F-851797984DF2}">
      <dgm:prSet phldrT="[Text]"/>
      <dgm:spPr>
        <a:solidFill>
          <a:srgbClr val="31859C"/>
        </a:solidFill>
      </dgm:spPr>
      <dgm:t>
        <a:bodyPr/>
        <a:lstStyle/>
        <a:p>
          <a:r>
            <a:rPr lang="en-US" dirty="0" smtClean="0"/>
            <a:t>Science established grounds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>
        <a:solidFill>
          <a:srgbClr val="31859C"/>
        </a:solidFill>
      </dgm:spPr>
      <dgm:t>
        <a:bodyPr/>
        <a:lstStyle/>
        <a:p>
          <a:r>
            <a:rPr lang="en-US" smtClean="0"/>
            <a:t>R&amp;D market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2" custScaleX="55593" custLinFactX="-22221" custLinFactNeighborX="-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0EBED63D-141A-9C46-8BC7-BECCD823C839}" type="pres">
      <dgm:prSet presAssocID="{DD6AC792-DBD9-0C41-A0AD-CBDE5CDA39CD}" presName="textNode" presStyleLbl="node1" presStyleIdx="1" presStyleCnt="2" custScaleX="54728" custLinFactX="18897" custLinFactNeighborX="100000" custLinFactNeighborY="-3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804E25A5-7FCD-5A43-8C92-5E794028B3CC}" type="presOf" srcId="{31D04E29-AB76-FB40-A21F-851797984DF2}" destId="{FB06A2DE-4766-1346-9738-54FFBA62EA9C}" srcOrd="0" destOrd="0" presId="urn:microsoft.com/office/officeart/2005/8/layout/hProcess9"/>
    <dgm:cxn modelId="{92C1C3BD-D2C1-A64A-8F9A-55F30FC8EAC7}" type="presOf" srcId="{2C1F8A78-E1A7-4B4F-9C46-88BD0D6464BF}" destId="{8A4AA193-2C54-9440-A8FA-8A44E721791A}" srcOrd="0" destOrd="0" presId="urn:microsoft.com/office/officeart/2005/8/layout/hProcess9"/>
    <dgm:cxn modelId="{7C6D8AED-BC60-5847-8A53-89523A89C409}" srcId="{2C1F8A78-E1A7-4B4F-9C46-88BD0D6464BF}" destId="{DD6AC792-DBD9-0C41-A0AD-CBDE5CDA39CD}" srcOrd="1" destOrd="0" parTransId="{DEA036F4-8D22-034B-BFFB-9B36AB723296}" sibTransId="{361CC679-D19E-A647-91CF-7B8B7DCED42E}"/>
    <dgm:cxn modelId="{9EC74B57-AB50-E746-B897-8B131F88BB53}" type="presOf" srcId="{DD6AC792-DBD9-0C41-A0AD-CBDE5CDA39CD}" destId="{0EBED63D-141A-9C46-8BC7-BECCD823C839}" srcOrd="0" destOrd="0" presId="urn:microsoft.com/office/officeart/2005/8/layout/hProcess9"/>
    <dgm:cxn modelId="{6636D3AD-FE59-1749-A67D-E175AEF56742}" type="presParOf" srcId="{8A4AA193-2C54-9440-A8FA-8A44E721791A}" destId="{AFB33DA5-6F9B-F541-8E82-52D952609933}" srcOrd="0" destOrd="0" presId="urn:microsoft.com/office/officeart/2005/8/layout/hProcess9"/>
    <dgm:cxn modelId="{9737C7B5-C72D-4641-9C6D-E4625B4DCA55}" type="presParOf" srcId="{8A4AA193-2C54-9440-A8FA-8A44E721791A}" destId="{050CDA53-9136-4F47-A76F-381E218A2705}" srcOrd="1" destOrd="0" presId="urn:microsoft.com/office/officeart/2005/8/layout/hProcess9"/>
    <dgm:cxn modelId="{6E9CA305-E9AF-D74F-8A89-EAD2AC068A58}" type="presParOf" srcId="{050CDA53-9136-4F47-A76F-381E218A2705}" destId="{FB06A2DE-4766-1346-9738-54FFBA62EA9C}" srcOrd="0" destOrd="0" presId="urn:microsoft.com/office/officeart/2005/8/layout/hProcess9"/>
    <dgm:cxn modelId="{F1731A2C-0CC5-7E41-AD28-78E205DDA30F}" type="presParOf" srcId="{050CDA53-9136-4F47-A76F-381E218A2705}" destId="{0DC5EED1-ABF1-EE47-BF4D-488EABE380BE}" srcOrd="1" destOrd="0" presId="urn:microsoft.com/office/officeart/2005/8/layout/hProcess9"/>
    <dgm:cxn modelId="{EC35530A-3CDD-7040-AD99-B50C12C83BE1}" type="presParOf" srcId="{050CDA53-9136-4F47-A76F-381E218A2705}" destId="{0EBED63D-141A-9C46-8BC7-BECCD823C83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2_2" csCatId="accent2" phldr="1"/>
      <dgm:spPr/>
    </dgm:pt>
    <dgm:pt modelId="{31D04E29-AB76-FB40-A21F-851797984DF2}">
      <dgm:prSet phldrT="[Text]"/>
      <dgm:spPr/>
      <dgm:t>
        <a:bodyPr/>
        <a:lstStyle/>
        <a:p>
          <a:r>
            <a:rPr lang="en-US" dirty="0" smtClean="0"/>
            <a:t>Fundamental science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5DCAEC09-ECAD-654F-97B1-78E2DC73935C}">
      <dgm:prSet phldrT="[Text]"/>
      <dgm:spPr/>
      <dgm:t>
        <a:bodyPr/>
        <a:lstStyle/>
        <a:p>
          <a:r>
            <a:rPr lang="en-US" dirty="0" smtClean="0"/>
            <a:t>Applied research</a:t>
          </a:r>
          <a:endParaRPr lang="en-US" dirty="0"/>
        </a:p>
      </dgm:t>
    </dgm:pt>
    <dgm:pt modelId="{511AE2DE-532B-8544-A09E-BB1B6FA0D9E1}" type="parTrans" cxnId="{FDA3D722-0826-A343-AC14-9B4CF29D7425}">
      <dgm:prSet/>
      <dgm:spPr/>
      <dgm:t>
        <a:bodyPr/>
        <a:lstStyle/>
        <a:p>
          <a:endParaRPr lang="en-US"/>
        </a:p>
      </dgm:t>
    </dgm:pt>
    <dgm:pt modelId="{94AD45B6-B1DA-1445-94A3-5EFE698D72BF}" type="sibTrans" cxnId="{FDA3D722-0826-A343-AC14-9B4CF29D7425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/>
      <dgm:t>
        <a:bodyPr/>
        <a:lstStyle/>
        <a:p>
          <a:r>
            <a:rPr lang="en-US" dirty="0" smtClean="0"/>
            <a:t>Market product / end user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2A2AFF21-A0B7-A146-8C92-20611EC149B0}">
      <dgm:prSet/>
      <dgm:spPr/>
      <dgm:t>
        <a:bodyPr/>
        <a:lstStyle/>
        <a:p>
          <a:r>
            <a:rPr lang="en-US" dirty="0" smtClean="0"/>
            <a:t>Products development</a:t>
          </a:r>
          <a:endParaRPr lang="en-US" dirty="0"/>
        </a:p>
      </dgm:t>
    </dgm:pt>
    <dgm:pt modelId="{A1732BB5-8EB5-124F-992E-0A626768F895}" type="parTrans" cxnId="{6DD89937-16DA-C348-9AB2-2DF87646016D}">
      <dgm:prSet/>
      <dgm:spPr/>
      <dgm:t>
        <a:bodyPr/>
        <a:lstStyle/>
        <a:p>
          <a:endParaRPr lang="en-US"/>
        </a:p>
      </dgm:t>
    </dgm:pt>
    <dgm:pt modelId="{445DA4B6-88F4-1144-AC50-FCA79AD3AA8B}" type="sibTrans" cxnId="{6DD89937-16DA-C348-9AB2-2DF87646016D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4" custScaleX="59615" custLinFactX="-841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D29476D0-A81F-9E47-A18E-F631437F8E4F}" type="pres">
      <dgm:prSet presAssocID="{5DCAEC09-ECAD-654F-97B1-78E2DC73935C}" presName="textNode" presStyleLbl="node1" presStyleIdx="1" presStyleCnt="4" custScaleX="57213" custLinFactX="-446" custLinFactNeighborX="-100000" custLinFactNeighborY="38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FAB74-8575-4C49-8471-527176D6DD2E}" type="pres">
      <dgm:prSet presAssocID="{94AD45B6-B1DA-1445-94A3-5EFE698D72BF}" presName="sibTrans" presStyleCnt="0"/>
      <dgm:spPr/>
    </dgm:pt>
    <dgm:pt modelId="{15BDBEBD-536D-0940-A0DF-BA88AD98EE7D}" type="pres">
      <dgm:prSet presAssocID="{2A2AFF21-A0B7-A146-8C92-20611EC149B0}" presName="textNode" presStyleLbl="node1" presStyleIdx="2" presStyleCnt="4" custScaleX="58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6D4C3-A7D1-3040-94E3-9D8FD13CE21D}" type="pres">
      <dgm:prSet presAssocID="{445DA4B6-88F4-1144-AC50-FCA79AD3AA8B}" presName="sibTrans" presStyleCnt="0"/>
      <dgm:spPr/>
    </dgm:pt>
    <dgm:pt modelId="{0EBED63D-141A-9C46-8BC7-BECCD823C839}" type="pres">
      <dgm:prSet presAssocID="{DD6AC792-DBD9-0C41-A0AD-CBDE5CDA39CD}" presName="textNode" presStyleLbl="node1" presStyleIdx="3" presStyleCnt="4" custScaleX="59564" custLinFactX="2232" custLinFactNeighborX="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0CB82D7-7985-5649-851D-6FF4246A7205}" type="presOf" srcId="{2A2AFF21-A0B7-A146-8C92-20611EC149B0}" destId="{15BDBEBD-536D-0940-A0DF-BA88AD98EE7D}" srcOrd="0" destOrd="0" presId="urn:microsoft.com/office/officeart/2005/8/layout/hProcess9"/>
    <dgm:cxn modelId="{D8352D97-1DE6-4D49-BB3F-70BC3A7CC374}" type="presOf" srcId="{2C1F8A78-E1A7-4B4F-9C46-88BD0D6464BF}" destId="{8A4AA193-2C54-9440-A8FA-8A44E721791A}" srcOrd="0" destOrd="0" presId="urn:microsoft.com/office/officeart/2005/8/layout/hProcess9"/>
    <dgm:cxn modelId="{745722E7-3AA8-CE4B-8E23-B543CF97C3BA}" type="presOf" srcId="{31D04E29-AB76-FB40-A21F-851797984DF2}" destId="{FB06A2DE-4766-1346-9738-54FFBA62EA9C}" srcOrd="0" destOrd="0" presId="urn:microsoft.com/office/officeart/2005/8/layout/hProcess9"/>
    <dgm:cxn modelId="{FDA3D722-0826-A343-AC14-9B4CF29D7425}" srcId="{2C1F8A78-E1A7-4B4F-9C46-88BD0D6464BF}" destId="{5DCAEC09-ECAD-654F-97B1-78E2DC73935C}" srcOrd="1" destOrd="0" parTransId="{511AE2DE-532B-8544-A09E-BB1B6FA0D9E1}" sibTransId="{94AD45B6-B1DA-1445-94A3-5EFE698D72BF}"/>
    <dgm:cxn modelId="{078B9851-61C5-3145-9239-39AF26A9D5CC}" type="presOf" srcId="{DD6AC792-DBD9-0C41-A0AD-CBDE5CDA39CD}" destId="{0EBED63D-141A-9C46-8BC7-BECCD823C839}" srcOrd="0" destOrd="0" presId="urn:microsoft.com/office/officeart/2005/8/layout/hProcess9"/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CCFE7966-0164-684C-8486-5AC8FD46B313}" type="presOf" srcId="{5DCAEC09-ECAD-654F-97B1-78E2DC73935C}" destId="{D29476D0-A81F-9E47-A18E-F631437F8E4F}" srcOrd="0" destOrd="0" presId="urn:microsoft.com/office/officeart/2005/8/layout/hProcess9"/>
    <dgm:cxn modelId="{7C6D8AED-BC60-5847-8A53-89523A89C409}" srcId="{2C1F8A78-E1A7-4B4F-9C46-88BD0D6464BF}" destId="{DD6AC792-DBD9-0C41-A0AD-CBDE5CDA39CD}" srcOrd="3" destOrd="0" parTransId="{DEA036F4-8D22-034B-BFFB-9B36AB723296}" sibTransId="{361CC679-D19E-A647-91CF-7B8B7DCED42E}"/>
    <dgm:cxn modelId="{6DD89937-16DA-C348-9AB2-2DF87646016D}" srcId="{2C1F8A78-E1A7-4B4F-9C46-88BD0D6464BF}" destId="{2A2AFF21-A0B7-A146-8C92-20611EC149B0}" srcOrd="2" destOrd="0" parTransId="{A1732BB5-8EB5-124F-992E-0A626768F895}" sibTransId="{445DA4B6-88F4-1144-AC50-FCA79AD3AA8B}"/>
    <dgm:cxn modelId="{3EF56126-3D0D-6A4B-BBD4-B5B063FE900C}" type="presParOf" srcId="{8A4AA193-2C54-9440-A8FA-8A44E721791A}" destId="{AFB33DA5-6F9B-F541-8E82-52D952609933}" srcOrd="0" destOrd="0" presId="urn:microsoft.com/office/officeart/2005/8/layout/hProcess9"/>
    <dgm:cxn modelId="{A90BC974-0229-794E-A126-6FF3045B64A1}" type="presParOf" srcId="{8A4AA193-2C54-9440-A8FA-8A44E721791A}" destId="{050CDA53-9136-4F47-A76F-381E218A2705}" srcOrd="1" destOrd="0" presId="urn:microsoft.com/office/officeart/2005/8/layout/hProcess9"/>
    <dgm:cxn modelId="{5598B301-5EC1-B548-A0D7-920E8CEEE14C}" type="presParOf" srcId="{050CDA53-9136-4F47-A76F-381E218A2705}" destId="{FB06A2DE-4766-1346-9738-54FFBA62EA9C}" srcOrd="0" destOrd="0" presId="urn:microsoft.com/office/officeart/2005/8/layout/hProcess9"/>
    <dgm:cxn modelId="{84888C49-14D7-4A46-94B8-4E2130A9376E}" type="presParOf" srcId="{050CDA53-9136-4F47-A76F-381E218A2705}" destId="{0DC5EED1-ABF1-EE47-BF4D-488EABE380BE}" srcOrd="1" destOrd="0" presId="urn:microsoft.com/office/officeart/2005/8/layout/hProcess9"/>
    <dgm:cxn modelId="{61B20594-FC7C-404E-9C52-FE984692915A}" type="presParOf" srcId="{050CDA53-9136-4F47-A76F-381E218A2705}" destId="{D29476D0-A81F-9E47-A18E-F631437F8E4F}" srcOrd="2" destOrd="0" presId="urn:microsoft.com/office/officeart/2005/8/layout/hProcess9"/>
    <dgm:cxn modelId="{3BA317A9-CC58-564F-96D3-1AACF1170EF2}" type="presParOf" srcId="{050CDA53-9136-4F47-A76F-381E218A2705}" destId="{BA2FAB74-8575-4C49-8471-527176D6DD2E}" srcOrd="3" destOrd="0" presId="urn:microsoft.com/office/officeart/2005/8/layout/hProcess9"/>
    <dgm:cxn modelId="{4420A19B-4A50-1644-9924-0C7ACDFDC004}" type="presParOf" srcId="{050CDA53-9136-4F47-A76F-381E218A2705}" destId="{15BDBEBD-536D-0940-A0DF-BA88AD98EE7D}" srcOrd="4" destOrd="0" presId="urn:microsoft.com/office/officeart/2005/8/layout/hProcess9"/>
    <dgm:cxn modelId="{F0A8E8D0-3298-124C-9F9C-3218AF8DBDC7}" type="presParOf" srcId="{050CDA53-9136-4F47-A76F-381E218A2705}" destId="{2E66D4C3-A7D1-3040-94E3-9D8FD13CE21D}" srcOrd="5" destOrd="0" presId="urn:microsoft.com/office/officeart/2005/8/layout/hProcess9"/>
    <dgm:cxn modelId="{4C2249C8-4D9C-2042-961F-2F356CF54C69}" type="presParOf" srcId="{050CDA53-9136-4F47-A76F-381E218A2705}" destId="{0EBED63D-141A-9C46-8BC7-BECCD823C8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1_3" csCatId="accent1" phldr="1"/>
      <dgm:spPr/>
    </dgm:pt>
    <dgm:pt modelId="{31D04E29-AB76-FB40-A21F-851797984DF2}">
      <dgm:prSet phldrT="[Text]"/>
      <dgm:spPr>
        <a:solidFill>
          <a:srgbClr val="31859C"/>
        </a:solidFill>
      </dgm:spPr>
      <dgm:t>
        <a:bodyPr/>
        <a:lstStyle/>
        <a:p>
          <a:r>
            <a:rPr lang="en-US" dirty="0" smtClean="0"/>
            <a:t>Science established grounds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>
        <a:solidFill>
          <a:srgbClr val="31859C"/>
        </a:solidFill>
      </dgm:spPr>
      <dgm:t>
        <a:bodyPr/>
        <a:lstStyle/>
        <a:p>
          <a:r>
            <a:rPr lang="en-US" smtClean="0"/>
            <a:t>R&amp;D market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2" custScaleX="55593" custLinFactX="-22221" custLinFactNeighborX="-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0EBED63D-141A-9C46-8BC7-BECCD823C839}" type="pres">
      <dgm:prSet presAssocID="{DD6AC792-DBD9-0C41-A0AD-CBDE5CDA39CD}" presName="textNode" presStyleLbl="node1" presStyleIdx="1" presStyleCnt="2" custScaleX="54728" custLinFactX="18897" custLinFactNeighborX="100000" custLinFactNeighborY="-345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D182D5F2-A7B6-D744-9C99-A842E5CBF913}" type="presOf" srcId="{2C1F8A78-E1A7-4B4F-9C46-88BD0D6464BF}" destId="{8A4AA193-2C54-9440-A8FA-8A44E721791A}" srcOrd="0" destOrd="0" presId="urn:microsoft.com/office/officeart/2005/8/layout/hProcess9"/>
    <dgm:cxn modelId="{77A6CD83-0382-DA4A-BB5B-F29FFF65CF3A}" type="presOf" srcId="{DD6AC792-DBD9-0C41-A0AD-CBDE5CDA39CD}" destId="{0EBED63D-141A-9C46-8BC7-BECCD823C839}" srcOrd="0" destOrd="0" presId="urn:microsoft.com/office/officeart/2005/8/layout/hProcess9"/>
    <dgm:cxn modelId="{DD0305CC-CE12-1C4A-9E7D-9D4AAB9B8DA1}" type="presOf" srcId="{31D04E29-AB76-FB40-A21F-851797984DF2}" destId="{FB06A2DE-4766-1346-9738-54FFBA62EA9C}" srcOrd="0" destOrd="0" presId="urn:microsoft.com/office/officeart/2005/8/layout/hProcess9"/>
    <dgm:cxn modelId="{7C6D8AED-BC60-5847-8A53-89523A89C409}" srcId="{2C1F8A78-E1A7-4B4F-9C46-88BD0D6464BF}" destId="{DD6AC792-DBD9-0C41-A0AD-CBDE5CDA39CD}" srcOrd="1" destOrd="0" parTransId="{DEA036F4-8D22-034B-BFFB-9B36AB723296}" sibTransId="{361CC679-D19E-A647-91CF-7B8B7DCED42E}"/>
    <dgm:cxn modelId="{5B2D0DD9-299E-A043-BF49-F97813AAD817}" type="presParOf" srcId="{8A4AA193-2C54-9440-A8FA-8A44E721791A}" destId="{AFB33DA5-6F9B-F541-8E82-52D952609933}" srcOrd="0" destOrd="0" presId="urn:microsoft.com/office/officeart/2005/8/layout/hProcess9"/>
    <dgm:cxn modelId="{AA32473A-D0C4-B34F-B1C9-063A3D9EDEE9}" type="presParOf" srcId="{8A4AA193-2C54-9440-A8FA-8A44E721791A}" destId="{050CDA53-9136-4F47-A76F-381E218A2705}" srcOrd="1" destOrd="0" presId="urn:microsoft.com/office/officeart/2005/8/layout/hProcess9"/>
    <dgm:cxn modelId="{751E9565-4405-F449-B9B1-80144650C15C}" type="presParOf" srcId="{050CDA53-9136-4F47-A76F-381E218A2705}" destId="{FB06A2DE-4766-1346-9738-54FFBA62EA9C}" srcOrd="0" destOrd="0" presId="urn:microsoft.com/office/officeart/2005/8/layout/hProcess9"/>
    <dgm:cxn modelId="{17B919DB-4D02-1548-87E9-D0880AB76910}" type="presParOf" srcId="{050CDA53-9136-4F47-A76F-381E218A2705}" destId="{0DC5EED1-ABF1-EE47-BF4D-488EABE380BE}" srcOrd="1" destOrd="0" presId="urn:microsoft.com/office/officeart/2005/8/layout/hProcess9"/>
    <dgm:cxn modelId="{2E941204-4857-984A-9091-9411F1A33F68}" type="presParOf" srcId="{050CDA53-9136-4F47-A76F-381E218A2705}" destId="{0EBED63D-141A-9C46-8BC7-BECCD823C839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2C1F8A78-E1A7-4B4F-9C46-88BD0D6464BF}" type="doc">
      <dgm:prSet loTypeId="urn:microsoft.com/office/officeart/2005/8/layout/hProcess9" loCatId="" qsTypeId="urn:microsoft.com/office/officeart/2005/8/quickstyle/simple4" qsCatId="simple" csTypeId="urn:microsoft.com/office/officeart/2005/8/colors/accent2_2" csCatId="accent2" phldr="1"/>
      <dgm:spPr/>
    </dgm:pt>
    <dgm:pt modelId="{31D04E29-AB76-FB40-A21F-851797984DF2}">
      <dgm:prSet phldrT="[Text]"/>
      <dgm:spPr/>
      <dgm:t>
        <a:bodyPr/>
        <a:lstStyle/>
        <a:p>
          <a:r>
            <a:rPr lang="en-US" dirty="0" smtClean="0"/>
            <a:t>Fundamental science</a:t>
          </a:r>
          <a:endParaRPr lang="en-US" dirty="0"/>
        </a:p>
      </dgm:t>
    </dgm:pt>
    <dgm:pt modelId="{2043FEBB-DD32-5C44-B867-18091AE0C117}" type="parTrans" cxnId="{A86D6691-0DE2-6D45-8161-4BED5C13D082}">
      <dgm:prSet/>
      <dgm:spPr/>
      <dgm:t>
        <a:bodyPr/>
        <a:lstStyle/>
        <a:p>
          <a:endParaRPr lang="en-US"/>
        </a:p>
      </dgm:t>
    </dgm:pt>
    <dgm:pt modelId="{0EA29504-6226-E442-B3E4-ED248E2BC3CE}" type="sibTrans" cxnId="{A86D6691-0DE2-6D45-8161-4BED5C13D082}">
      <dgm:prSet/>
      <dgm:spPr/>
      <dgm:t>
        <a:bodyPr/>
        <a:lstStyle/>
        <a:p>
          <a:endParaRPr lang="en-US"/>
        </a:p>
      </dgm:t>
    </dgm:pt>
    <dgm:pt modelId="{5DCAEC09-ECAD-654F-97B1-78E2DC73935C}">
      <dgm:prSet phldrT="[Text]"/>
      <dgm:spPr/>
      <dgm:t>
        <a:bodyPr/>
        <a:lstStyle/>
        <a:p>
          <a:r>
            <a:rPr lang="en-US" dirty="0" smtClean="0"/>
            <a:t>Applied research</a:t>
          </a:r>
          <a:endParaRPr lang="en-US" dirty="0"/>
        </a:p>
      </dgm:t>
    </dgm:pt>
    <dgm:pt modelId="{511AE2DE-532B-8544-A09E-BB1B6FA0D9E1}" type="parTrans" cxnId="{FDA3D722-0826-A343-AC14-9B4CF29D7425}">
      <dgm:prSet/>
      <dgm:spPr/>
      <dgm:t>
        <a:bodyPr/>
        <a:lstStyle/>
        <a:p>
          <a:endParaRPr lang="en-US"/>
        </a:p>
      </dgm:t>
    </dgm:pt>
    <dgm:pt modelId="{94AD45B6-B1DA-1445-94A3-5EFE698D72BF}" type="sibTrans" cxnId="{FDA3D722-0826-A343-AC14-9B4CF29D7425}">
      <dgm:prSet/>
      <dgm:spPr/>
      <dgm:t>
        <a:bodyPr/>
        <a:lstStyle/>
        <a:p>
          <a:endParaRPr lang="en-US"/>
        </a:p>
      </dgm:t>
    </dgm:pt>
    <dgm:pt modelId="{DD6AC792-DBD9-0C41-A0AD-CBDE5CDA39CD}">
      <dgm:prSet phldrT="[Text]"/>
      <dgm:spPr/>
      <dgm:t>
        <a:bodyPr/>
        <a:lstStyle/>
        <a:p>
          <a:r>
            <a:rPr lang="en-US" dirty="0" smtClean="0"/>
            <a:t>Market product / end user</a:t>
          </a:r>
          <a:endParaRPr lang="en-US" dirty="0"/>
        </a:p>
      </dgm:t>
    </dgm:pt>
    <dgm:pt modelId="{DEA036F4-8D22-034B-BFFB-9B36AB723296}" type="parTrans" cxnId="{7C6D8AED-BC60-5847-8A53-89523A89C409}">
      <dgm:prSet/>
      <dgm:spPr/>
      <dgm:t>
        <a:bodyPr/>
        <a:lstStyle/>
        <a:p>
          <a:endParaRPr lang="en-US"/>
        </a:p>
      </dgm:t>
    </dgm:pt>
    <dgm:pt modelId="{361CC679-D19E-A647-91CF-7B8B7DCED42E}" type="sibTrans" cxnId="{7C6D8AED-BC60-5847-8A53-89523A89C409}">
      <dgm:prSet/>
      <dgm:spPr/>
      <dgm:t>
        <a:bodyPr/>
        <a:lstStyle/>
        <a:p>
          <a:endParaRPr lang="en-US"/>
        </a:p>
      </dgm:t>
    </dgm:pt>
    <dgm:pt modelId="{2A2AFF21-A0B7-A146-8C92-20611EC149B0}">
      <dgm:prSet/>
      <dgm:spPr/>
      <dgm:t>
        <a:bodyPr/>
        <a:lstStyle/>
        <a:p>
          <a:r>
            <a:rPr lang="en-US" dirty="0" smtClean="0"/>
            <a:t>Products development</a:t>
          </a:r>
          <a:endParaRPr lang="en-US" dirty="0"/>
        </a:p>
      </dgm:t>
    </dgm:pt>
    <dgm:pt modelId="{A1732BB5-8EB5-124F-992E-0A626768F895}" type="parTrans" cxnId="{6DD89937-16DA-C348-9AB2-2DF87646016D}">
      <dgm:prSet/>
      <dgm:spPr/>
      <dgm:t>
        <a:bodyPr/>
        <a:lstStyle/>
        <a:p>
          <a:endParaRPr lang="en-US"/>
        </a:p>
      </dgm:t>
    </dgm:pt>
    <dgm:pt modelId="{445DA4B6-88F4-1144-AC50-FCA79AD3AA8B}" type="sibTrans" cxnId="{6DD89937-16DA-C348-9AB2-2DF87646016D}">
      <dgm:prSet/>
      <dgm:spPr/>
      <dgm:t>
        <a:bodyPr/>
        <a:lstStyle/>
        <a:p>
          <a:endParaRPr lang="en-US"/>
        </a:p>
      </dgm:t>
    </dgm:pt>
    <dgm:pt modelId="{8A4AA193-2C54-9440-A8FA-8A44E721791A}" type="pres">
      <dgm:prSet presAssocID="{2C1F8A78-E1A7-4B4F-9C46-88BD0D6464BF}" presName="CompostProcess" presStyleCnt="0">
        <dgm:presLayoutVars>
          <dgm:dir/>
          <dgm:resizeHandles val="exact"/>
        </dgm:presLayoutVars>
      </dgm:prSet>
      <dgm:spPr/>
    </dgm:pt>
    <dgm:pt modelId="{AFB33DA5-6F9B-F541-8E82-52D952609933}" type="pres">
      <dgm:prSet presAssocID="{2C1F8A78-E1A7-4B4F-9C46-88BD0D6464BF}" presName="arrow" presStyleLbl="bgShp" presStyleIdx="0" presStyleCnt="1" custScaleX="117647"/>
      <dgm:spPr/>
    </dgm:pt>
    <dgm:pt modelId="{050CDA53-9136-4F47-A76F-381E218A2705}" type="pres">
      <dgm:prSet presAssocID="{2C1F8A78-E1A7-4B4F-9C46-88BD0D6464BF}" presName="linearProcess" presStyleCnt="0"/>
      <dgm:spPr/>
    </dgm:pt>
    <dgm:pt modelId="{FB06A2DE-4766-1346-9738-54FFBA62EA9C}" type="pres">
      <dgm:prSet presAssocID="{31D04E29-AB76-FB40-A21F-851797984DF2}" presName="textNode" presStyleLbl="node1" presStyleIdx="0" presStyleCnt="4" custScaleX="59615" custLinFactX="-8415" custLinFactNeighborX="-100000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DC5EED1-ABF1-EE47-BF4D-488EABE380BE}" type="pres">
      <dgm:prSet presAssocID="{0EA29504-6226-E442-B3E4-ED248E2BC3CE}" presName="sibTrans" presStyleCnt="0"/>
      <dgm:spPr/>
    </dgm:pt>
    <dgm:pt modelId="{D29476D0-A81F-9E47-A18E-F631437F8E4F}" type="pres">
      <dgm:prSet presAssocID="{5DCAEC09-ECAD-654F-97B1-78E2DC73935C}" presName="textNode" presStyleLbl="node1" presStyleIdx="1" presStyleCnt="4" custScaleX="57213" custLinFactX="-446" custLinFactNeighborX="-100000" custLinFactNeighborY="3831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A2FAB74-8575-4C49-8471-527176D6DD2E}" type="pres">
      <dgm:prSet presAssocID="{94AD45B6-B1DA-1445-94A3-5EFE698D72BF}" presName="sibTrans" presStyleCnt="0"/>
      <dgm:spPr/>
    </dgm:pt>
    <dgm:pt modelId="{15BDBEBD-536D-0940-A0DF-BA88AD98EE7D}" type="pres">
      <dgm:prSet presAssocID="{2A2AFF21-A0B7-A146-8C92-20611EC149B0}" presName="textNode" presStyleLbl="node1" presStyleIdx="2" presStyleCnt="4" custScaleX="5893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E66D4C3-A7D1-3040-94E3-9D8FD13CE21D}" type="pres">
      <dgm:prSet presAssocID="{445DA4B6-88F4-1144-AC50-FCA79AD3AA8B}" presName="sibTrans" presStyleCnt="0"/>
      <dgm:spPr/>
    </dgm:pt>
    <dgm:pt modelId="{0EBED63D-141A-9C46-8BC7-BECCD823C839}" type="pres">
      <dgm:prSet presAssocID="{DD6AC792-DBD9-0C41-A0AD-CBDE5CDA39CD}" presName="textNode" presStyleLbl="node1" presStyleIdx="3" presStyleCnt="4" custScaleX="59564" custLinFactX="2232" custLinFactNeighborX="100000" custLinFactNeighborY="-199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DA3D722-0826-A343-AC14-9B4CF29D7425}" srcId="{2C1F8A78-E1A7-4B4F-9C46-88BD0D6464BF}" destId="{5DCAEC09-ECAD-654F-97B1-78E2DC73935C}" srcOrd="1" destOrd="0" parTransId="{511AE2DE-532B-8544-A09E-BB1B6FA0D9E1}" sibTransId="{94AD45B6-B1DA-1445-94A3-5EFE698D72BF}"/>
    <dgm:cxn modelId="{A86D6691-0DE2-6D45-8161-4BED5C13D082}" srcId="{2C1F8A78-E1A7-4B4F-9C46-88BD0D6464BF}" destId="{31D04E29-AB76-FB40-A21F-851797984DF2}" srcOrd="0" destOrd="0" parTransId="{2043FEBB-DD32-5C44-B867-18091AE0C117}" sibTransId="{0EA29504-6226-E442-B3E4-ED248E2BC3CE}"/>
    <dgm:cxn modelId="{4B0E33F7-9317-F745-8B5A-D58048A471FB}" type="presOf" srcId="{2A2AFF21-A0B7-A146-8C92-20611EC149B0}" destId="{15BDBEBD-536D-0940-A0DF-BA88AD98EE7D}" srcOrd="0" destOrd="0" presId="urn:microsoft.com/office/officeart/2005/8/layout/hProcess9"/>
    <dgm:cxn modelId="{308B3E0D-CE1C-164B-AA87-DB3CD7BA4FE0}" type="presOf" srcId="{31D04E29-AB76-FB40-A21F-851797984DF2}" destId="{FB06A2DE-4766-1346-9738-54FFBA62EA9C}" srcOrd="0" destOrd="0" presId="urn:microsoft.com/office/officeart/2005/8/layout/hProcess9"/>
    <dgm:cxn modelId="{6C20AA56-9B67-3448-A40B-B9CDEBAE881C}" type="presOf" srcId="{2C1F8A78-E1A7-4B4F-9C46-88BD0D6464BF}" destId="{8A4AA193-2C54-9440-A8FA-8A44E721791A}" srcOrd="0" destOrd="0" presId="urn:microsoft.com/office/officeart/2005/8/layout/hProcess9"/>
    <dgm:cxn modelId="{7C135202-E92D-5346-8691-AF1EA33F1962}" type="presOf" srcId="{DD6AC792-DBD9-0C41-A0AD-CBDE5CDA39CD}" destId="{0EBED63D-141A-9C46-8BC7-BECCD823C839}" srcOrd="0" destOrd="0" presId="urn:microsoft.com/office/officeart/2005/8/layout/hProcess9"/>
    <dgm:cxn modelId="{7C6D8AED-BC60-5847-8A53-89523A89C409}" srcId="{2C1F8A78-E1A7-4B4F-9C46-88BD0D6464BF}" destId="{DD6AC792-DBD9-0C41-A0AD-CBDE5CDA39CD}" srcOrd="3" destOrd="0" parTransId="{DEA036F4-8D22-034B-BFFB-9B36AB723296}" sibTransId="{361CC679-D19E-A647-91CF-7B8B7DCED42E}"/>
    <dgm:cxn modelId="{B77A6ED8-0AFC-334D-B53A-577D5E31A0BE}" type="presOf" srcId="{5DCAEC09-ECAD-654F-97B1-78E2DC73935C}" destId="{D29476D0-A81F-9E47-A18E-F631437F8E4F}" srcOrd="0" destOrd="0" presId="urn:microsoft.com/office/officeart/2005/8/layout/hProcess9"/>
    <dgm:cxn modelId="{6DD89937-16DA-C348-9AB2-2DF87646016D}" srcId="{2C1F8A78-E1A7-4B4F-9C46-88BD0D6464BF}" destId="{2A2AFF21-A0B7-A146-8C92-20611EC149B0}" srcOrd="2" destOrd="0" parTransId="{A1732BB5-8EB5-124F-992E-0A626768F895}" sibTransId="{445DA4B6-88F4-1144-AC50-FCA79AD3AA8B}"/>
    <dgm:cxn modelId="{FC0E16A5-C8F9-5C4B-AB36-0ADFC9B8B6A0}" type="presParOf" srcId="{8A4AA193-2C54-9440-A8FA-8A44E721791A}" destId="{AFB33DA5-6F9B-F541-8E82-52D952609933}" srcOrd="0" destOrd="0" presId="urn:microsoft.com/office/officeart/2005/8/layout/hProcess9"/>
    <dgm:cxn modelId="{51E80C04-1CC0-7443-B090-0CDD85D2AAD0}" type="presParOf" srcId="{8A4AA193-2C54-9440-A8FA-8A44E721791A}" destId="{050CDA53-9136-4F47-A76F-381E218A2705}" srcOrd="1" destOrd="0" presId="urn:microsoft.com/office/officeart/2005/8/layout/hProcess9"/>
    <dgm:cxn modelId="{86BD389F-F4D5-8A44-944B-63DDF384A4D2}" type="presParOf" srcId="{050CDA53-9136-4F47-A76F-381E218A2705}" destId="{FB06A2DE-4766-1346-9738-54FFBA62EA9C}" srcOrd="0" destOrd="0" presId="urn:microsoft.com/office/officeart/2005/8/layout/hProcess9"/>
    <dgm:cxn modelId="{5371D2E3-A9E4-754D-BDBB-DFDDE960484D}" type="presParOf" srcId="{050CDA53-9136-4F47-A76F-381E218A2705}" destId="{0DC5EED1-ABF1-EE47-BF4D-488EABE380BE}" srcOrd="1" destOrd="0" presId="urn:microsoft.com/office/officeart/2005/8/layout/hProcess9"/>
    <dgm:cxn modelId="{D7C8EDD6-9EA7-B649-A0F9-E8AA78E59CF8}" type="presParOf" srcId="{050CDA53-9136-4F47-A76F-381E218A2705}" destId="{D29476D0-A81F-9E47-A18E-F631437F8E4F}" srcOrd="2" destOrd="0" presId="urn:microsoft.com/office/officeart/2005/8/layout/hProcess9"/>
    <dgm:cxn modelId="{6BD29428-9BB7-5E4D-82D5-E98CED3569E1}" type="presParOf" srcId="{050CDA53-9136-4F47-A76F-381E218A2705}" destId="{BA2FAB74-8575-4C49-8471-527176D6DD2E}" srcOrd="3" destOrd="0" presId="urn:microsoft.com/office/officeart/2005/8/layout/hProcess9"/>
    <dgm:cxn modelId="{3F229EE9-AF7F-F344-B224-702B73B95337}" type="presParOf" srcId="{050CDA53-9136-4F47-A76F-381E218A2705}" destId="{15BDBEBD-536D-0940-A0DF-BA88AD98EE7D}" srcOrd="4" destOrd="0" presId="urn:microsoft.com/office/officeart/2005/8/layout/hProcess9"/>
    <dgm:cxn modelId="{87DC97EA-71FF-7947-9CC5-50E2C03D32CE}" type="presParOf" srcId="{050CDA53-9136-4F47-A76F-381E218A2705}" destId="{2E66D4C3-A7D1-3040-94E3-9D8FD13CE21D}" srcOrd="5" destOrd="0" presId="urn:microsoft.com/office/officeart/2005/8/layout/hProcess9"/>
    <dgm:cxn modelId="{110F1312-4F57-864A-99D7-43C7D49043D4}" type="presParOf" srcId="{050CDA53-9136-4F47-A76F-381E218A2705}" destId="{0EBED63D-141A-9C46-8BC7-BECCD823C839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8950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331309" y="553388"/>
          <a:ext cx="1810608" cy="75802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Science established grounds</a:t>
          </a:r>
          <a:endParaRPr lang="en-US" sz="1600" kern="1200" dirty="0"/>
        </a:p>
      </dsp:txBody>
      <dsp:txXfrm>
        <a:off x="368313" y="590392"/>
        <a:ext cx="1736600" cy="684016"/>
      </dsp:txXfrm>
    </dsp:sp>
    <dsp:sp modelId="{0EBED63D-141A-9C46-8BC7-BECCD823C839}">
      <dsp:nvSpPr>
        <dsp:cNvPr id="0" name=""/>
        <dsp:cNvSpPr/>
      </dsp:nvSpPr>
      <dsp:spPr>
        <a:xfrm>
          <a:off x="4332761" y="542344"/>
          <a:ext cx="1782435" cy="758024"/>
        </a:xfrm>
        <a:prstGeom prst="roundRect">
          <a:avLst/>
        </a:prstGeom>
        <a:solidFill>
          <a:schemeClr val="accent5">
            <a:lumMod val="7500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R&amp;D market</a:t>
          </a:r>
          <a:endParaRPr lang="en-US" sz="1600" kern="1200" dirty="0"/>
        </a:p>
      </dsp:txBody>
      <dsp:txXfrm>
        <a:off x="4369765" y="579348"/>
        <a:ext cx="1708427" cy="68401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75370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114961" y="526111"/>
          <a:ext cx="1340574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Fundamental science</a:t>
          </a:r>
          <a:endParaRPr lang="en-US" sz="1300" kern="1200" dirty="0"/>
        </a:p>
      </dsp:txBody>
      <dsp:txXfrm>
        <a:off x="149205" y="560355"/>
        <a:ext cx="1272086" cy="632994"/>
      </dsp:txXfrm>
    </dsp:sp>
    <dsp:sp modelId="{D29476D0-A81F-9E47-A18E-F631437F8E4F}">
      <dsp:nvSpPr>
        <dsp:cNvPr id="0" name=""/>
        <dsp:cNvSpPr/>
      </dsp:nvSpPr>
      <dsp:spPr>
        <a:xfrm>
          <a:off x="1765639" y="552985"/>
          <a:ext cx="1286560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Applied research</a:t>
          </a:r>
          <a:endParaRPr lang="en-US" sz="1300" kern="1200" dirty="0"/>
        </a:p>
      </dsp:txBody>
      <dsp:txXfrm>
        <a:off x="1799883" y="587229"/>
        <a:ext cx="1218072" cy="632994"/>
      </dsp:txXfrm>
    </dsp:sp>
    <dsp:sp modelId="{15BDBEBD-536D-0940-A0DF-BA88AD98EE7D}">
      <dsp:nvSpPr>
        <dsp:cNvPr id="0" name=""/>
        <dsp:cNvSpPr/>
      </dsp:nvSpPr>
      <dsp:spPr>
        <a:xfrm>
          <a:off x="3324035" y="526111"/>
          <a:ext cx="1325305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Products development</a:t>
          </a:r>
          <a:endParaRPr lang="en-US" sz="1300" kern="1200" dirty="0"/>
        </a:p>
      </dsp:txBody>
      <dsp:txXfrm>
        <a:off x="3358279" y="560355"/>
        <a:ext cx="1256817" cy="632994"/>
      </dsp:txXfrm>
    </dsp:sp>
    <dsp:sp modelId="{0EBED63D-141A-9C46-8BC7-BECCD823C839}">
      <dsp:nvSpPr>
        <dsp:cNvPr id="0" name=""/>
        <dsp:cNvSpPr/>
      </dsp:nvSpPr>
      <dsp:spPr>
        <a:xfrm>
          <a:off x="4961338" y="512110"/>
          <a:ext cx="1339427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Market product / end user</a:t>
          </a:r>
          <a:endParaRPr lang="en-US" sz="1300" kern="1200" dirty="0"/>
        </a:p>
      </dsp:txBody>
      <dsp:txXfrm>
        <a:off x="4995582" y="546354"/>
        <a:ext cx="1270939" cy="63299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8950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331309" y="553388"/>
          <a:ext cx="1810608" cy="758024"/>
        </a:xfrm>
        <a:prstGeom prst="roundRect">
          <a:avLst/>
        </a:prstGeom>
        <a:solidFill>
          <a:srgbClr val="31859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Science established grounds</a:t>
          </a:r>
          <a:endParaRPr lang="en-US" sz="1600" kern="1200" dirty="0"/>
        </a:p>
      </dsp:txBody>
      <dsp:txXfrm>
        <a:off x="368313" y="590392"/>
        <a:ext cx="1736600" cy="684016"/>
      </dsp:txXfrm>
    </dsp:sp>
    <dsp:sp modelId="{0EBED63D-141A-9C46-8BC7-BECCD823C839}">
      <dsp:nvSpPr>
        <dsp:cNvPr id="0" name=""/>
        <dsp:cNvSpPr/>
      </dsp:nvSpPr>
      <dsp:spPr>
        <a:xfrm>
          <a:off x="4332761" y="542344"/>
          <a:ext cx="1782435" cy="758024"/>
        </a:xfrm>
        <a:prstGeom prst="roundRect">
          <a:avLst/>
        </a:prstGeom>
        <a:solidFill>
          <a:srgbClr val="31859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R&amp;D market</a:t>
          </a:r>
          <a:endParaRPr lang="en-US" sz="1600" kern="1200" dirty="0"/>
        </a:p>
      </dsp:txBody>
      <dsp:txXfrm>
        <a:off x="4369765" y="579348"/>
        <a:ext cx="1708427" cy="684016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75370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114961" y="526111"/>
          <a:ext cx="1340574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Fundamental science</a:t>
          </a:r>
          <a:endParaRPr lang="en-US" sz="1300" kern="1200" dirty="0"/>
        </a:p>
      </dsp:txBody>
      <dsp:txXfrm>
        <a:off x="149205" y="560355"/>
        <a:ext cx="1272086" cy="632994"/>
      </dsp:txXfrm>
    </dsp:sp>
    <dsp:sp modelId="{D29476D0-A81F-9E47-A18E-F631437F8E4F}">
      <dsp:nvSpPr>
        <dsp:cNvPr id="0" name=""/>
        <dsp:cNvSpPr/>
      </dsp:nvSpPr>
      <dsp:spPr>
        <a:xfrm>
          <a:off x="1765639" y="552985"/>
          <a:ext cx="1286560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Applied research</a:t>
          </a:r>
          <a:endParaRPr lang="en-US" sz="1300" kern="1200" dirty="0"/>
        </a:p>
      </dsp:txBody>
      <dsp:txXfrm>
        <a:off x="1799883" y="587229"/>
        <a:ext cx="1218072" cy="632994"/>
      </dsp:txXfrm>
    </dsp:sp>
    <dsp:sp modelId="{15BDBEBD-536D-0940-A0DF-BA88AD98EE7D}">
      <dsp:nvSpPr>
        <dsp:cNvPr id="0" name=""/>
        <dsp:cNvSpPr/>
      </dsp:nvSpPr>
      <dsp:spPr>
        <a:xfrm>
          <a:off x="3324035" y="526111"/>
          <a:ext cx="1325305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Products development</a:t>
          </a:r>
          <a:endParaRPr lang="en-US" sz="1300" kern="1200" dirty="0"/>
        </a:p>
      </dsp:txBody>
      <dsp:txXfrm>
        <a:off x="3358279" y="560355"/>
        <a:ext cx="1256817" cy="632994"/>
      </dsp:txXfrm>
    </dsp:sp>
    <dsp:sp modelId="{0EBED63D-141A-9C46-8BC7-BECCD823C839}">
      <dsp:nvSpPr>
        <dsp:cNvPr id="0" name=""/>
        <dsp:cNvSpPr/>
      </dsp:nvSpPr>
      <dsp:spPr>
        <a:xfrm>
          <a:off x="4961338" y="512110"/>
          <a:ext cx="1339427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Market product / end user</a:t>
          </a:r>
          <a:endParaRPr lang="en-US" sz="1300" kern="1200" dirty="0"/>
        </a:p>
      </dsp:txBody>
      <dsp:txXfrm>
        <a:off x="4995582" y="546354"/>
        <a:ext cx="1270939" cy="6329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89506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331309" y="553388"/>
          <a:ext cx="1810608" cy="758024"/>
        </a:xfrm>
        <a:prstGeom prst="roundRect">
          <a:avLst/>
        </a:prstGeom>
        <a:solidFill>
          <a:srgbClr val="31859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dirty="0" smtClean="0"/>
            <a:t>Science established grounds</a:t>
          </a:r>
          <a:endParaRPr lang="en-US" sz="1600" kern="1200" dirty="0"/>
        </a:p>
      </dsp:txBody>
      <dsp:txXfrm>
        <a:off x="368313" y="590392"/>
        <a:ext cx="1736600" cy="684016"/>
      </dsp:txXfrm>
    </dsp:sp>
    <dsp:sp modelId="{0EBED63D-141A-9C46-8BC7-BECCD823C839}">
      <dsp:nvSpPr>
        <dsp:cNvPr id="0" name=""/>
        <dsp:cNvSpPr/>
      </dsp:nvSpPr>
      <dsp:spPr>
        <a:xfrm>
          <a:off x="4332761" y="542344"/>
          <a:ext cx="1782435" cy="758024"/>
        </a:xfrm>
        <a:prstGeom prst="roundRect">
          <a:avLst/>
        </a:prstGeom>
        <a:solidFill>
          <a:srgbClr val="31859C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600" kern="1200" smtClean="0"/>
            <a:t>R&amp;D market</a:t>
          </a:r>
          <a:endParaRPr lang="en-US" sz="1600" kern="1200" dirty="0"/>
        </a:p>
      </dsp:txBody>
      <dsp:txXfrm>
        <a:off x="4369765" y="579348"/>
        <a:ext cx="1708427" cy="684016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FB33DA5-6F9B-F541-8E82-52D952609933}">
      <dsp:nvSpPr>
        <dsp:cNvPr id="0" name=""/>
        <dsp:cNvSpPr/>
      </dsp:nvSpPr>
      <dsp:spPr>
        <a:xfrm>
          <a:off x="1" y="0"/>
          <a:ext cx="6554762" cy="1753706"/>
        </a:xfrm>
        <a:prstGeom prst="rightArrow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FB06A2DE-4766-1346-9738-54FFBA62EA9C}">
      <dsp:nvSpPr>
        <dsp:cNvPr id="0" name=""/>
        <dsp:cNvSpPr/>
      </dsp:nvSpPr>
      <dsp:spPr>
        <a:xfrm>
          <a:off x="114961" y="526111"/>
          <a:ext cx="1340574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Fundamental science</a:t>
          </a:r>
          <a:endParaRPr lang="en-US" sz="1300" kern="1200" dirty="0"/>
        </a:p>
      </dsp:txBody>
      <dsp:txXfrm>
        <a:off x="149205" y="560355"/>
        <a:ext cx="1272086" cy="632994"/>
      </dsp:txXfrm>
    </dsp:sp>
    <dsp:sp modelId="{D29476D0-A81F-9E47-A18E-F631437F8E4F}">
      <dsp:nvSpPr>
        <dsp:cNvPr id="0" name=""/>
        <dsp:cNvSpPr/>
      </dsp:nvSpPr>
      <dsp:spPr>
        <a:xfrm>
          <a:off x="1765639" y="552985"/>
          <a:ext cx="1286560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Applied research</a:t>
          </a:r>
          <a:endParaRPr lang="en-US" sz="1300" kern="1200" dirty="0"/>
        </a:p>
      </dsp:txBody>
      <dsp:txXfrm>
        <a:off x="1799883" y="587229"/>
        <a:ext cx="1218072" cy="632994"/>
      </dsp:txXfrm>
    </dsp:sp>
    <dsp:sp modelId="{15BDBEBD-536D-0940-A0DF-BA88AD98EE7D}">
      <dsp:nvSpPr>
        <dsp:cNvPr id="0" name=""/>
        <dsp:cNvSpPr/>
      </dsp:nvSpPr>
      <dsp:spPr>
        <a:xfrm>
          <a:off x="3324035" y="526111"/>
          <a:ext cx="1325305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Products development</a:t>
          </a:r>
          <a:endParaRPr lang="en-US" sz="1300" kern="1200" dirty="0"/>
        </a:p>
      </dsp:txBody>
      <dsp:txXfrm>
        <a:off x="3358279" y="560355"/>
        <a:ext cx="1256817" cy="632994"/>
      </dsp:txXfrm>
    </dsp:sp>
    <dsp:sp modelId="{0EBED63D-141A-9C46-8BC7-BECCD823C839}">
      <dsp:nvSpPr>
        <dsp:cNvPr id="0" name=""/>
        <dsp:cNvSpPr/>
      </dsp:nvSpPr>
      <dsp:spPr>
        <a:xfrm>
          <a:off x="4961338" y="512110"/>
          <a:ext cx="1339427" cy="701482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300" kern="1200" dirty="0" smtClean="0"/>
            <a:t>Market product / end user</a:t>
          </a:r>
          <a:endParaRPr lang="en-US" sz="1300" kern="1200" dirty="0"/>
        </a:p>
      </dsp:txBody>
      <dsp:txXfrm>
        <a:off x="4995582" y="546354"/>
        <a:ext cx="1270939" cy="63299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85099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85578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verticale e tes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079726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402082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50753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nu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3445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74512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736999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562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84673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Fare clic per modificare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962543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Fare clic per modificare stile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Fare clic per modificare gli stili del testo dello schema</a:t>
            </a:r>
          </a:p>
          <a:p>
            <a:pPr lvl="1"/>
            <a:r>
              <a:rPr lang="fr-FR" smtClean="0"/>
              <a:t>Secondo livello</a:t>
            </a:r>
          </a:p>
          <a:p>
            <a:pPr lvl="2"/>
            <a:r>
              <a:rPr lang="fr-FR" smtClean="0"/>
              <a:t>Terzo livello</a:t>
            </a:r>
          </a:p>
          <a:p>
            <a:pPr lvl="3"/>
            <a:r>
              <a:rPr lang="fr-FR" smtClean="0"/>
              <a:t>Quarto livello</a:t>
            </a:r>
          </a:p>
          <a:p>
            <a:pPr lvl="4"/>
            <a:r>
              <a:rPr lang="fr-FR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A76CE1-B1F8-6145-84E4-DEA45E1B2290}" type="datetimeFigureOut">
              <a:rPr lang="it-IT" smtClean="0"/>
              <a:t>12/03/18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65E2B2-B387-C541-97FC-54BE44DC30C3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805204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_rels/slide2.xml.rels><?xml version="1.0" encoding="UTF-8" standalone="yes"?>
<Relationships xmlns="http://schemas.openxmlformats.org/package/2006/relationships"><Relationship Id="rId11" Type="http://schemas.openxmlformats.org/officeDocument/2006/relationships/diagramQuickStyle" Target="../diagrams/quickStyle2.xml"/><Relationship Id="rId12" Type="http://schemas.openxmlformats.org/officeDocument/2006/relationships/diagramColors" Target="../diagrams/colors2.xml"/><Relationship Id="rId13" Type="http://schemas.microsoft.com/office/2007/relationships/diagramDrawing" Target="../diagrams/drawing2.xml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Relationship Id="rId4" Type="http://schemas.openxmlformats.org/officeDocument/2006/relationships/diagramData" Target="../diagrams/data1.xml"/><Relationship Id="rId5" Type="http://schemas.openxmlformats.org/officeDocument/2006/relationships/diagramLayout" Target="../diagrams/layout1.xml"/><Relationship Id="rId6" Type="http://schemas.openxmlformats.org/officeDocument/2006/relationships/diagramQuickStyle" Target="../diagrams/quickStyle1.xml"/><Relationship Id="rId7" Type="http://schemas.openxmlformats.org/officeDocument/2006/relationships/diagramColors" Target="../diagrams/colors1.xml"/><Relationship Id="rId8" Type="http://schemas.microsoft.com/office/2007/relationships/diagramDrawing" Target="../diagrams/drawing1.xml"/><Relationship Id="rId9" Type="http://schemas.openxmlformats.org/officeDocument/2006/relationships/diagramData" Target="../diagrams/data2.xml"/><Relationship Id="rId10" Type="http://schemas.openxmlformats.org/officeDocument/2006/relationships/diagramLayout" Target="../diagrams/layout2.xml"/></Relationships>
</file>

<file path=ppt/slides/_rels/slide3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4.xml"/><Relationship Id="rId12" Type="http://schemas.microsoft.com/office/2007/relationships/diagramDrawing" Target="../diagrams/drawing4.xml"/><Relationship Id="rId13" Type="http://schemas.openxmlformats.org/officeDocument/2006/relationships/image" Target="../media/image2.jpg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diagramData" Target="../diagrams/data3.xml"/><Relationship Id="rId4" Type="http://schemas.openxmlformats.org/officeDocument/2006/relationships/diagramLayout" Target="../diagrams/layout3.xml"/><Relationship Id="rId5" Type="http://schemas.openxmlformats.org/officeDocument/2006/relationships/diagramQuickStyle" Target="../diagrams/quickStyle3.xml"/><Relationship Id="rId6" Type="http://schemas.openxmlformats.org/officeDocument/2006/relationships/diagramColors" Target="../diagrams/colors3.xml"/><Relationship Id="rId7" Type="http://schemas.microsoft.com/office/2007/relationships/diagramDrawing" Target="../diagrams/drawing3.xml"/><Relationship Id="rId8" Type="http://schemas.openxmlformats.org/officeDocument/2006/relationships/diagramData" Target="../diagrams/data4.xml"/><Relationship Id="rId9" Type="http://schemas.openxmlformats.org/officeDocument/2006/relationships/diagramLayout" Target="../diagrams/layout4.xml"/><Relationship Id="rId10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11" Type="http://schemas.openxmlformats.org/officeDocument/2006/relationships/diagramColors" Target="../diagrams/colors6.xml"/><Relationship Id="rId12" Type="http://schemas.microsoft.com/office/2007/relationships/diagramDrawing" Target="../diagrams/drawing6.xml"/><Relationship Id="rId13" Type="http://schemas.openxmlformats.org/officeDocument/2006/relationships/image" Target="../media/image2.jpg"/><Relationship Id="rId14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diagramData" Target="../diagrams/data5.xml"/><Relationship Id="rId4" Type="http://schemas.openxmlformats.org/officeDocument/2006/relationships/diagramLayout" Target="../diagrams/layout5.xml"/><Relationship Id="rId5" Type="http://schemas.openxmlformats.org/officeDocument/2006/relationships/diagramQuickStyle" Target="../diagrams/quickStyle5.xml"/><Relationship Id="rId6" Type="http://schemas.openxmlformats.org/officeDocument/2006/relationships/diagramColors" Target="../diagrams/colors5.xml"/><Relationship Id="rId7" Type="http://schemas.microsoft.com/office/2007/relationships/diagramDrawing" Target="../diagrams/drawing5.xml"/><Relationship Id="rId8" Type="http://schemas.openxmlformats.org/officeDocument/2006/relationships/diagramData" Target="../diagrams/data6.xml"/><Relationship Id="rId9" Type="http://schemas.openxmlformats.org/officeDocument/2006/relationships/diagramLayout" Target="../diagrams/layout6.xml"/><Relationship Id="rId10" Type="http://schemas.openxmlformats.org/officeDocument/2006/relationships/diagramQuickStyle" Target="../diagrams/quickStyle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4" Type="http://schemas.openxmlformats.org/officeDocument/2006/relationships/image" Target="../media/image5.png"/><Relationship Id="rId5" Type="http://schemas.microsoft.com/office/2007/relationships/hdphoto" Target="../media/hdphoto1.wdp"/><Relationship Id="rId6" Type="http://schemas.openxmlformats.org/officeDocument/2006/relationships/image" Target="../media/image6.png"/><Relationship Id="rId7" Type="http://schemas.microsoft.com/office/2007/relationships/hdphoto" Target="../media/hdphoto2.wdp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3.emf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637201" y="1493135"/>
            <a:ext cx="6110365" cy="189897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Panel: Commercial Paradigm in Space Exploration</a:t>
            </a:r>
            <a:endParaRPr lang="en-US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202609" y="3691213"/>
            <a:ext cx="5024781" cy="17526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Hilde Stenuit</a:t>
            </a:r>
          </a:p>
          <a:p>
            <a:r>
              <a:rPr lang="it-IT" sz="2000" dirty="0"/>
              <a:t>ICE </a:t>
            </a:r>
            <a:r>
              <a:rPr lang="it-IT" sz="2000" dirty="0" err="1"/>
              <a:t>Cubes</a:t>
            </a:r>
            <a:r>
              <a:rPr lang="it-IT" sz="2000" dirty="0"/>
              <a:t>, Space Applications Services</a:t>
            </a:r>
          </a:p>
          <a:p>
            <a:endParaRPr lang="en-US" sz="2000" dirty="0" smtClean="0"/>
          </a:p>
        </p:txBody>
      </p:sp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Workshop on “Commercialization and Utilization of Space Exploration Technologies”</a:t>
            </a:r>
          </a:p>
          <a:p>
            <a:pPr algn="ctr"/>
            <a:r>
              <a:rPr lang="en-US" sz="1200" i="1" dirty="0" smtClean="0"/>
              <a:t>Turin, 15-16 March 2018</a:t>
            </a:r>
            <a:endParaRPr lang="en-US" sz="1200" i="1" dirty="0"/>
          </a:p>
        </p:txBody>
      </p:sp>
    </p:spTree>
    <p:extLst>
      <p:ext uri="{BB962C8B-B14F-4D97-AF65-F5344CB8AC3E}">
        <p14:creationId xmlns:p14="http://schemas.microsoft.com/office/powerpoint/2010/main" val="42426316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Workshop on “Commercialization and Utilization of Space Exploration Technologies”</a:t>
            </a:r>
          </a:p>
          <a:p>
            <a:pPr algn="ctr"/>
            <a:r>
              <a:rPr lang="en-US" sz="1200" i="1" dirty="0" smtClean="0"/>
              <a:t>Turin, 15-16 March 2018</a:t>
            </a:r>
            <a:endParaRPr lang="en-US" sz="1200" i="1" dirty="0"/>
          </a:p>
        </p:txBody>
      </p:sp>
      <p:pic>
        <p:nvPicPr>
          <p:cNvPr id="3" name="Picture 2" descr="wpid-key_door_lock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28" y="4442284"/>
            <a:ext cx="1160228" cy="870779"/>
          </a:xfrm>
          <a:prstGeom prst="rect">
            <a:avLst/>
          </a:prstGeom>
        </p:spPr>
      </p:pic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416376069"/>
              </p:ext>
            </p:extLst>
          </p:nvPr>
        </p:nvGraphicFramePr>
        <p:xfrm>
          <a:off x="2423573" y="2113701"/>
          <a:ext cx="6554766" cy="189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1778667358"/>
              </p:ext>
            </p:extLst>
          </p:nvPr>
        </p:nvGraphicFramePr>
        <p:xfrm>
          <a:off x="2423573" y="695718"/>
          <a:ext cx="6554766" cy="175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pic>
        <p:nvPicPr>
          <p:cNvPr id="11" name="Picture 10" descr="LOGO-ICECUBE-CARTOUCHEBLANC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04" y="3534570"/>
            <a:ext cx="973761" cy="973761"/>
          </a:xfrm>
          <a:prstGeom prst="rect">
            <a:avLst/>
          </a:prstGeom>
        </p:spPr>
      </p:pic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2637201" y="11050"/>
            <a:ext cx="6110365" cy="9607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LEO Value chain clusters</a:t>
            </a:r>
            <a:endParaRPr lang="en-US" sz="2800" dirty="0"/>
          </a:p>
        </p:txBody>
      </p:sp>
      <p:sp>
        <p:nvSpPr>
          <p:cNvPr id="13" name="Bent Arrow 12"/>
          <p:cNvSpPr/>
          <p:nvPr/>
        </p:nvSpPr>
        <p:spPr>
          <a:xfrm rot="16200000">
            <a:off x="5669145" y="5169844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0" name="Alternate Process 9"/>
          <p:cNvSpPr/>
          <p:nvPr/>
        </p:nvSpPr>
        <p:spPr>
          <a:xfrm>
            <a:off x="6272056" y="5157272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Enabling technologies</a:t>
            </a:r>
            <a:endParaRPr lang="en-US" dirty="0"/>
          </a:p>
        </p:txBody>
      </p:sp>
      <p:sp>
        <p:nvSpPr>
          <p:cNvPr id="14" name="Bent Arrow 13"/>
          <p:cNvSpPr/>
          <p:nvPr/>
        </p:nvSpPr>
        <p:spPr>
          <a:xfrm rot="5400000" flipH="1">
            <a:off x="4796078" y="5182826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9" name="Alternate Process 8"/>
          <p:cNvSpPr/>
          <p:nvPr/>
        </p:nvSpPr>
        <p:spPr>
          <a:xfrm>
            <a:off x="3419402" y="5191582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Facilities / capabilities</a:t>
            </a:r>
            <a:endParaRPr lang="en-US" dirty="0"/>
          </a:p>
        </p:txBody>
      </p:sp>
      <p:sp>
        <p:nvSpPr>
          <p:cNvPr id="15" name="Oval 14"/>
          <p:cNvSpPr/>
          <p:nvPr/>
        </p:nvSpPr>
        <p:spPr>
          <a:xfrm>
            <a:off x="4814322" y="2350041"/>
            <a:ext cx="1723418" cy="108514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Microgravity as scientific tool, as manufacturing resource, as business research advantage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6973434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Workshop on “Commercialization and Utilization of Space Exploration Technologies”</a:t>
            </a:r>
          </a:p>
          <a:p>
            <a:pPr algn="ctr"/>
            <a:r>
              <a:rPr lang="en-US" sz="1200" i="1" dirty="0" smtClean="0"/>
              <a:t>Turin, 15-16 March 2018</a:t>
            </a:r>
            <a:endParaRPr lang="en-US" sz="1200" i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2646076230"/>
              </p:ext>
            </p:extLst>
          </p:nvPr>
        </p:nvGraphicFramePr>
        <p:xfrm>
          <a:off x="2423573" y="2113701"/>
          <a:ext cx="6554766" cy="189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746412823"/>
              </p:ext>
            </p:extLst>
          </p:nvPr>
        </p:nvGraphicFramePr>
        <p:xfrm>
          <a:off x="2423573" y="695718"/>
          <a:ext cx="6554766" cy="175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2637201" y="-11036"/>
            <a:ext cx="6110365" cy="9607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LEO Value chain clusters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760206" y="2691395"/>
            <a:ext cx="1810608" cy="758024"/>
            <a:chOff x="331309" y="553388"/>
            <a:chExt cx="1810608" cy="758024"/>
          </a:xfrm>
          <a:solidFill>
            <a:srgbClr val="31859C"/>
          </a:solidFill>
        </p:grpSpPr>
        <p:sp>
          <p:nvSpPr>
            <p:cNvPr id="14" name="Rounded Rectangle 13"/>
            <p:cNvSpPr/>
            <p:nvPr/>
          </p:nvSpPr>
          <p:spPr>
            <a:xfrm>
              <a:off x="331309" y="553388"/>
              <a:ext cx="1810608" cy="758024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368313" y="590392"/>
              <a:ext cx="1736600" cy="6840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rgbClr val="FFFF00"/>
                  </a:solidFill>
                </a:rPr>
                <a:t>Microgravity scientists: cell &amp; micro- biologists</a:t>
              </a:r>
              <a:endParaRPr lang="en-US" sz="1600" kern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7" name="Titolo 1"/>
          <p:cNvSpPr txBox="1">
            <a:spLocks/>
          </p:cNvSpPr>
          <p:nvPr/>
        </p:nvSpPr>
        <p:spPr>
          <a:xfrm>
            <a:off x="2637201" y="373277"/>
            <a:ext cx="6110365" cy="960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Example 1: Biosciences &amp; </a:t>
            </a:r>
            <a:r>
              <a:rPr lang="en-US" sz="2800" dirty="0" err="1" smtClean="0"/>
              <a:t>pharma</a:t>
            </a: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6556954" y="2654391"/>
            <a:ext cx="2236316" cy="758024"/>
            <a:chOff x="331309" y="553388"/>
            <a:chExt cx="1810608" cy="758024"/>
          </a:xfrm>
          <a:solidFill>
            <a:srgbClr val="31859C"/>
          </a:solidFill>
        </p:grpSpPr>
        <p:sp>
          <p:nvSpPr>
            <p:cNvPr id="19" name="Rounded Rectangle 18"/>
            <p:cNvSpPr/>
            <p:nvPr/>
          </p:nvSpPr>
          <p:spPr>
            <a:xfrm>
              <a:off x="331309" y="553388"/>
              <a:ext cx="1810608" cy="758024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68313" y="590392"/>
              <a:ext cx="1736600" cy="6840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rgbClr val="FFFF00"/>
                  </a:solidFill>
                </a:rPr>
                <a:t>Drugs R&amp;D, 3D </a:t>
              </a:r>
              <a:r>
                <a:rPr lang="en-US" sz="1600" kern="1200" dirty="0" err="1" smtClean="0">
                  <a:solidFill>
                    <a:srgbClr val="FFFF00"/>
                  </a:solidFill>
                </a:rPr>
                <a:t>bioprinting</a:t>
              </a:r>
              <a:r>
                <a:rPr lang="en-US" sz="1600" kern="1200" dirty="0" smtClean="0">
                  <a:solidFill>
                    <a:srgbClr val="FFFF00"/>
                  </a:solidFill>
                </a:rPr>
                <a:t> </a:t>
              </a:r>
              <a:r>
                <a:rPr lang="en-US" sz="1600" kern="1200" dirty="0" err="1" smtClean="0">
                  <a:solidFill>
                    <a:srgbClr val="FFFF00"/>
                  </a:solidFill>
                </a:rPr>
                <a:t>applic</a:t>
              </a:r>
              <a:r>
                <a:rPr lang="en-US" sz="1600" kern="1200" dirty="0" smtClean="0">
                  <a:solidFill>
                    <a:srgbClr val="FFFF00"/>
                  </a:solidFill>
                </a:rPr>
                <a:t>, manufacturing </a:t>
              </a:r>
              <a:r>
                <a:rPr lang="en-US" sz="1600" kern="1200" dirty="0" err="1" smtClean="0">
                  <a:solidFill>
                    <a:srgbClr val="FFFF00"/>
                  </a:solidFill>
                </a:rPr>
                <a:t>nutraceuticals</a:t>
              </a:r>
              <a:r>
                <a:rPr lang="en-US" sz="1600" kern="1200" dirty="0" smtClean="0">
                  <a:solidFill>
                    <a:srgbClr val="FFFF00"/>
                  </a:solidFill>
                </a:rPr>
                <a:t>, vitamins</a:t>
              </a:r>
              <a:endParaRPr lang="en-US" sz="1600" kern="12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21" name="Picture 20" descr="wpid-key_door_lock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28" y="4445807"/>
            <a:ext cx="1160228" cy="870779"/>
          </a:xfrm>
          <a:prstGeom prst="rect">
            <a:avLst/>
          </a:prstGeom>
        </p:spPr>
      </p:pic>
      <p:pic>
        <p:nvPicPr>
          <p:cNvPr id="24" name="Picture 23" descr="LOGO-ICECUBE-CARTOUCHEBLANC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04" y="3534570"/>
            <a:ext cx="973761" cy="973761"/>
          </a:xfrm>
          <a:prstGeom prst="rect">
            <a:avLst/>
          </a:prstGeom>
        </p:spPr>
      </p:pic>
      <p:sp>
        <p:nvSpPr>
          <p:cNvPr id="26" name="Bent Arrow 25"/>
          <p:cNvSpPr/>
          <p:nvPr/>
        </p:nvSpPr>
        <p:spPr>
          <a:xfrm rot="16200000">
            <a:off x="5669145" y="5169844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rot="5400000" flipH="1">
            <a:off x="4796078" y="5182826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lternate Process 21"/>
          <p:cNvSpPr/>
          <p:nvPr/>
        </p:nvSpPr>
        <p:spPr>
          <a:xfrm>
            <a:off x="3414115" y="5194316"/>
            <a:ext cx="1546087" cy="905565"/>
          </a:xfrm>
          <a:prstGeom prst="flowChartAlternateProcess">
            <a:avLst/>
          </a:prstGeom>
          <a:solidFill>
            <a:srgbClr val="77933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Facilities / capabilities</a:t>
            </a:r>
            <a:endParaRPr lang="en-US" dirty="0"/>
          </a:p>
        </p:txBody>
      </p:sp>
      <p:sp>
        <p:nvSpPr>
          <p:cNvPr id="16" name="Alternate Process 15"/>
          <p:cNvSpPr/>
          <p:nvPr/>
        </p:nvSpPr>
        <p:spPr>
          <a:xfrm>
            <a:off x="3424746" y="5178601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Bioreactors, microscope, </a:t>
            </a:r>
            <a:r>
              <a:rPr lang="mr-IN" sz="1600" dirty="0" smtClean="0">
                <a:solidFill>
                  <a:srgbClr val="FFFF00"/>
                </a:solidFill>
              </a:rPr>
              <a:t>…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8" name="Alternate Process 7"/>
          <p:cNvSpPr/>
          <p:nvPr/>
        </p:nvSpPr>
        <p:spPr>
          <a:xfrm>
            <a:off x="2347834" y="2449424"/>
            <a:ext cx="6630505" cy="3871381"/>
          </a:xfrm>
          <a:prstGeom prst="flowChartAlternateProcess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Oval 27"/>
          <p:cNvSpPr/>
          <p:nvPr/>
        </p:nvSpPr>
        <p:spPr>
          <a:xfrm>
            <a:off x="4814322" y="2350041"/>
            <a:ext cx="1723418" cy="108514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Microgravity as scientific tool, as manufacturing resource, as business research advantage</a:t>
            </a:r>
            <a:endParaRPr lang="en-US" sz="1050" dirty="0"/>
          </a:p>
        </p:txBody>
      </p:sp>
      <p:sp>
        <p:nvSpPr>
          <p:cNvPr id="23" name="Alternate Process 22"/>
          <p:cNvSpPr/>
          <p:nvPr/>
        </p:nvSpPr>
        <p:spPr>
          <a:xfrm>
            <a:off x="6272056" y="5157272"/>
            <a:ext cx="1546087" cy="905565"/>
          </a:xfrm>
          <a:prstGeom prst="flowChartAlternateProcess">
            <a:avLst/>
          </a:prstGeom>
          <a:solidFill>
            <a:srgbClr val="77933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Enabling technologies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272056" y="5142495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Sensors, analysis tech, on-chip processing,</a:t>
            </a:r>
            <a:r>
              <a:rPr lang="mr-IN" sz="1600" dirty="0" smtClean="0">
                <a:solidFill>
                  <a:srgbClr val="FFFF00"/>
                </a:solidFill>
              </a:rPr>
              <a:t>…</a:t>
            </a:r>
            <a:endParaRPr lang="en-US" sz="1600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2882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1" animBg="1"/>
      <p:bldP spid="8" grpId="0" animBg="1"/>
      <p:bldP spid="2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Workshop on “Commercialization and Utilization of Space Exploration Technologies”</a:t>
            </a:r>
          </a:p>
          <a:p>
            <a:pPr algn="ctr"/>
            <a:r>
              <a:rPr lang="en-US" sz="1200" i="1" dirty="0" smtClean="0"/>
              <a:t>Turin, 15-16 March 2018</a:t>
            </a:r>
            <a:endParaRPr lang="en-US" sz="1200" i="1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4068145428"/>
              </p:ext>
            </p:extLst>
          </p:nvPr>
        </p:nvGraphicFramePr>
        <p:xfrm>
          <a:off x="2423573" y="2113701"/>
          <a:ext cx="6554766" cy="18950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611162170"/>
              </p:ext>
            </p:extLst>
          </p:nvPr>
        </p:nvGraphicFramePr>
        <p:xfrm>
          <a:off x="2423573" y="695718"/>
          <a:ext cx="6554766" cy="1753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2" name="Titolo 1"/>
          <p:cNvSpPr>
            <a:spLocks noGrp="1"/>
          </p:cNvSpPr>
          <p:nvPr>
            <p:ph type="ctrTitle"/>
          </p:nvPr>
        </p:nvSpPr>
        <p:spPr>
          <a:xfrm>
            <a:off x="2637201" y="-11036"/>
            <a:ext cx="6110365" cy="960782"/>
          </a:xfrm>
        </p:spPr>
        <p:txBody>
          <a:bodyPr>
            <a:normAutofit/>
          </a:bodyPr>
          <a:lstStyle/>
          <a:p>
            <a:r>
              <a:rPr lang="en-US" sz="2800" dirty="0" smtClean="0"/>
              <a:t>LEO Value chain clusters</a:t>
            </a:r>
            <a:endParaRPr lang="en-US" sz="2800" dirty="0"/>
          </a:p>
        </p:txBody>
      </p:sp>
      <p:grpSp>
        <p:nvGrpSpPr>
          <p:cNvPr id="13" name="Group 12"/>
          <p:cNvGrpSpPr/>
          <p:nvPr/>
        </p:nvGrpSpPr>
        <p:grpSpPr>
          <a:xfrm>
            <a:off x="2760206" y="2691395"/>
            <a:ext cx="1810608" cy="758024"/>
            <a:chOff x="331309" y="553388"/>
            <a:chExt cx="1810608" cy="758024"/>
          </a:xfrm>
          <a:solidFill>
            <a:srgbClr val="31859C"/>
          </a:solidFill>
        </p:grpSpPr>
        <p:sp>
          <p:nvSpPr>
            <p:cNvPr id="14" name="Rounded Rectangle 13"/>
            <p:cNvSpPr/>
            <p:nvPr/>
          </p:nvSpPr>
          <p:spPr>
            <a:xfrm>
              <a:off x="331309" y="553388"/>
              <a:ext cx="1810608" cy="758024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Rounded Rectangle 4"/>
            <p:cNvSpPr/>
            <p:nvPr/>
          </p:nvSpPr>
          <p:spPr>
            <a:xfrm>
              <a:off x="368313" y="590392"/>
              <a:ext cx="1736600" cy="6840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rgbClr val="FFFF00"/>
                  </a:solidFill>
                </a:rPr>
                <a:t>Physical scientists: colloids / soft matter</a:t>
              </a:r>
              <a:endParaRPr lang="en-US" sz="1600" kern="1200" dirty="0">
                <a:solidFill>
                  <a:srgbClr val="FFFF00"/>
                </a:solidFill>
              </a:endParaRPr>
            </a:p>
          </p:txBody>
        </p:sp>
      </p:grpSp>
      <p:sp>
        <p:nvSpPr>
          <p:cNvPr id="17" name="Titolo 1"/>
          <p:cNvSpPr txBox="1">
            <a:spLocks/>
          </p:cNvSpPr>
          <p:nvPr/>
        </p:nvSpPr>
        <p:spPr>
          <a:xfrm>
            <a:off x="2637201" y="373277"/>
            <a:ext cx="6110365" cy="9607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dirty="0" smtClean="0"/>
              <a:t>Example 2: Colloids &amp; soft matter</a:t>
            </a:r>
            <a:endParaRPr lang="en-US" sz="2800" dirty="0"/>
          </a:p>
        </p:txBody>
      </p:sp>
      <p:grpSp>
        <p:nvGrpSpPr>
          <p:cNvPr id="18" name="Group 17"/>
          <p:cNvGrpSpPr/>
          <p:nvPr/>
        </p:nvGrpSpPr>
        <p:grpSpPr>
          <a:xfrm>
            <a:off x="6556954" y="2654391"/>
            <a:ext cx="2236316" cy="758024"/>
            <a:chOff x="331309" y="553388"/>
            <a:chExt cx="1810608" cy="758024"/>
          </a:xfrm>
          <a:solidFill>
            <a:srgbClr val="31859C"/>
          </a:solidFill>
        </p:grpSpPr>
        <p:sp>
          <p:nvSpPr>
            <p:cNvPr id="19" name="Rounded Rectangle 18"/>
            <p:cNvSpPr/>
            <p:nvPr/>
          </p:nvSpPr>
          <p:spPr>
            <a:xfrm>
              <a:off x="331309" y="553388"/>
              <a:ext cx="1810608" cy="758024"/>
            </a:xfrm>
            <a:prstGeom prst="round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1">
                <a:shade val="80000"/>
                <a:hueOff val="0"/>
                <a:satOff val="0"/>
                <a:lumOff val="0"/>
                <a:alphaOff val="0"/>
              </a:schemeClr>
            </a:fillRef>
            <a:effectRef idx="2">
              <a:schemeClr val="accent1">
                <a:shade val="8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0" name="Rounded Rectangle 4"/>
            <p:cNvSpPr/>
            <p:nvPr/>
          </p:nvSpPr>
          <p:spPr>
            <a:xfrm>
              <a:off x="368313" y="590392"/>
              <a:ext cx="1736600" cy="684016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60960" tIns="60960" rIns="60960" bIns="60960" numCol="1" spcCol="1270" anchor="ctr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1600" kern="1200" dirty="0" smtClean="0">
                  <a:solidFill>
                    <a:srgbClr val="FFFF00"/>
                  </a:solidFill>
                </a:rPr>
                <a:t>Food formulations, cosmetics, </a:t>
              </a:r>
              <a:r>
                <a:rPr lang="mr-IN" sz="1600" kern="1200" dirty="0" smtClean="0">
                  <a:solidFill>
                    <a:srgbClr val="FFFF00"/>
                  </a:solidFill>
                </a:rPr>
                <a:t>…</a:t>
              </a:r>
              <a:endParaRPr lang="en-US" sz="1600" kern="1200" dirty="0">
                <a:solidFill>
                  <a:srgbClr val="FFFF00"/>
                </a:solidFill>
              </a:endParaRPr>
            </a:p>
          </p:txBody>
        </p:sp>
      </p:grpSp>
      <p:pic>
        <p:nvPicPr>
          <p:cNvPr id="21" name="Picture 20" descr="wpid-key_door_lock.jpg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11828" y="4445807"/>
            <a:ext cx="1160228" cy="870779"/>
          </a:xfrm>
          <a:prstGeom prst="rect">
            <a:avLst/>
          </a:prstGeom>
        </p:spPr>
      </p:pic>
      <p:pic>
        <p:nvPicPr>
          <p:cNvPr id="24" name="Picture 23" descr="LOGO-ICECUBE-CARTOUCHEBLANC.eps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33304" y="3534570"/>
            <a:ext cx="973761" cy="973761"/>
          </a:xfrm>
          <a:prstGeom prst="rect">
            <a:avLst/>
          </a:prstGeom>
        </p:spPr>
      </p:pic>
      <p:sp>
        <p:nvSpPr>
          <p:cNvPr id="26" name="Bent Arrow 25"/>
          <p:cNvSpPr/>
          <p:nvPr/>
        </p:nvSpPr>
        <p:spPr>
          <a:xfrm rot="16200000">
            <a:off x="5669145" y="5169844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7" name="Bent Arrow 26"/>
          <p:cNvSpPr/>
          <p:nvPr/>
        </p:nvSpPr>
        <p:spPr>
          <a:xfrm rot="5400000" flipH="1">
            <a:off x="4796078" y="5182826"/>
            <a:ext cx="813816" cy="733155"/>
          </a:xfrm>
          <a:prstGeom prst="bentArrow">
            <a:avLst>
              <a:gd name="adj1" fmla="val 25000"/>
              <a:gd name="adj2" fmla="val 25000"/>
              <a:gd name="adj3" fmla="val 25000"/>
              <a:gd name="adj4" fmla="val 50535"/>
            </a:avLst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2" name="Alternate Process 21"/>
          <p:cNvSpPr/>
          <p:nvPr/>
        </p:nvSpPr>
        <p:spPr>
          <a:xfrm>
            <a:off x="3414115" y="5194316"/>
            <a:ext cx="1546087" cy="905565"/>
          </a:xfrm>
          <a:prstGeom prst="flowChartAlternateProcess">
            <a:avLst/>
          </a:prstGeom>
          <a:solidFill>
            <a:srgbClr val="77933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Facilities / capabilities</a:t>
            </a:r>
            <a:endParaRPr lang="en-US" dirty="0"/>
          </a:p>
        </p:txBody>
      </p:sp>
      <p:sp>
        <p:nvSpPr>
          <p:cNvPr id="16" name="Alternate Process 15"/>
          <p:cNvSpPr/>
          <p:nvPr/>
        </p:nvSpPr>
        <p:spPr>
          <a:xfrm>
            <a:off x="3424746" y="5178601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Fluids vessels, optics, </a:t>
            </a:r>
            <a:r>
              <a:rPr lang="mr-IN" sz="1600" dirty="0" smtClean="0">
                <a:solidFill>
                  <a:srgbClr val="FFFF00"/>
                </a:solidFill>
              </a:rPr>
              <a:t>…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23" name="Alternate Process 22"/>
          <p:cNvSpPr/>
          <p:nvPr/>
        </p:nvSpPr>
        <p:spPr>
          <a:xfrm>
            <a:off x="6272056" y="5157272"/>
            <a:ext cx="1546087" cy="905565"/>
          </a:xfrm>
          <a:prstGeom prst="flowChartAlternateProcess">
            <a:avLst/>
          </a:prstGeom>
          <a:solidFill>
            <a:srgbClr val="77933C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Enabling technologies</a:t>
            </a:r>
            <a:endParaRPr lang="en-US" dirty="0"/>
          </a:p>
        </p:txBody>
      </p:sp>
      <p:sp>
        <p:nvSpPr>
          <p:cNvPr id="25" name="Alternate Process 24"/>
          <p:cNvSpPr/>
          <p:nvPr/>
        </p:nvSpPr>
        <p:spPr>
          <a:xfrm>
            <a:off x="6272056" y="5142495"/>
            <a:ext cx="1546087" cy="905565"/>
          </a:xfrm>
          <a:prstGeom prst="flowChartAlternateProcess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FF00"/>
                </a:solidFill>
              </a:rPr>
              <a:t>Sensors, analysis tech, on-chip processing,</a:t>
            </a:r>
            <a:r>
              <a:rPr lang="mr-IN" sz="1600" dirty="0" smtClean="0">
                <a:solidFill>
                  <a:srgbClr val="FFFF00"/>
                </a:solidFill>
              </a:rPr>
              <a:t>…</a:t>
            </a:r>
            <a:endParaRPr lang="en-US" sz="1600" dirty="0">
              <a:solidFill>
                <a:srgbClr val="FFFF00"/>
              </a:solidFill>
            </a:endParaRPr>
          </a:p>
        </p:txBody>
      </p:sp>
      <p:sp>
        <p:nvSpPr>
          <p:cNvPr id="28" name="Alternate Process 27"/>
          <p:cNvSpPr/>
          <p:nvPr/>
        </p:nvSpPr>
        <p:spPr>
          <a:xfrm>
            <a:off x="2347834" y="2449424"/>
            <a:ext cx="6630505" cy="3871381"/>
          </a:xfrm>
          <a:prstGeom prst="flowChartAlternateProcess">
            <a:avLst/>
          </a:prstGeom>
          <a:noFill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Oval 28"/>
          <p:cNvSpPr/>
          <p:nvPr/>
        </p:nvSpPr>
        <p:spPr>
          <a:xfrm>
            <a:off x="4814322" y="2350041"/>
            <a:ext cx="1723418" cy="1085146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050" dirty="0" smtClean="0"/>
              <a:t>Microgravity as scientific tool, as manufacturing resource, as business research advantage</a:t>
            </a:r>
            <a:endParaRPr lang="en-US" sz="1050" dirty="0"/>
          </a:p>
        </p:txBody>
      </p:sp>
    </p:spTree>
    <p:extLst>
      <p:ext uri="{BB962C8B-B14F-4D97-AF65-F5344CB8AC3E}">
        <p14:creationId xmlns:p14="http://schemas.microsoft.com/office/powerpoint/2010/main" val="21713479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25" grpId="0" animBg="1"/>
      <p:bldP spid="2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 descr="bozza copertina NEREUS 2018_v4.jpg"/>
          <p:cNvPicPr>
            <a:picLocks noChangeAspect="1"/>
          </p:cNvPicPr>
          <p:nvPr/>
        </p:nvPicPr>
        <p:blipFill rotWithShape="1">
          <a:blip r:embed="rId2">
            <a:alphaModFix amt="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303"/>
          <a:stretch/>
        </p:blipFill>
        <p:spPr>
          <a:xfrm>
            <a:off x="-162430" y="0"/>
            <a:ext cx="2398272" cy="6970608"/>
          </a:xfrm>
          <a:prstGeom prst="rect">
            <a:avLst/>
          </a:prstGeom>
        </p:spPr>
      </p:pic>
      <p:sp>
        <p:nvSpPr>
          <p:cNvPr id="6" name="CasellaDiTesto 5"/>
          <p:cNvSpPr txBox="1"/>
          <p:nvPr/>
        </p:nvSpPr>
        <p:spPr>
          <a:xfrm>
            <a:off x="2347834" y="6320805"/>
            <a:ext cx="652668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i="1" dirty="0" smtClean="0"/>
              <a:t>Workshop on “Commercialization and Utilization of Space Exploration Technologies”</a:t>
            </a:r>
          </a:p>
          <a:p>
            <a:pPr algn="ctr"/>
            <a:r>
              <a:rPr lang="en-US" sz="1200" i="1" dirty="0" smtClean="0"/>
              <a:t>Turin, 15-16 March 2018</a:t>
            </a:r>
            <a:endParaRPr lang="en-US" sz="1200" i="1" dirty="0"/>
          </a:p>
        </p:txBody>
      </p:sp>
      <p:sp>
        <p:nvSpPr>
          <p:cNvPr id="5" name="Isosceles Triangle 4"/>
          <p:cNvSpPr/>
          <p:nvPr/>
        </p:nvSpPr>
        <p:spPr>
          <a:xfrm>
            <a:off x="2440618" y="806175"/>
            <a:ext cx="6493565" cy="4980608"/>
          </a:xfrm>
          <a:prstGeom prst="triangle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Isosceles Triangle 1"/>
          <p:cNvSpPr/>
          <p:nvPr/>
        </p:nvSpPr>
        <p:spPr>
          <a:xfrm>
            <a:off x="3765834" y="3335129"/>
            <a:ext cx="3743739" cy="2451653"/>
          </a:xfrm>
          <a:prstGeom prst="triangle">
            <a:avLst/>
          </a:prstGeom>
          <a:solidFill>
            <a:schemeClr val="accent3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 descr="ISS-and-Earth-1024x591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027" t="7324" r="11384" b="14164"/>
          <a:stretch/>
        </p:blipFill>
        <p:spPr>
          <a:xfrm>
            <a:off x="4780421" y="2528956"/>
            <a:ext cx="1610279" cy="883477"/>
          </a:xfrm>
          <a:prstGeom prst="rect">
            <a:avLst/>
          </a:prstGeom>
        </p:spPr>
      </p:pic>
      <p:sp>
        <p:nvSpPr>
          <p:cNvPr id="8" name="Freeform 7"/>
          <p:cNvSpPr/>
          <p:nvPr/>
        </p:nvSpPr>
        <p:spPr>
          <a:xfrm>
            <a:off x="3925944" y="3467606"/>
            <a:ext cx="1737152" cy="2319177"/>
          </a:xfrm>
          <a:custGeom>
            <a:avLst/>
            <a:gdLst>
              <a:gd name="connsiteX0" fmla="*/ 1662056 w 1737152"/>
              <a:gd name="connsiteY0" fmla="*/ 46 h 2684636"/>
              <a:gd name="connsiteX1" fmla="*/ 27621 w 1737152"/>
              <a:gd name="connsiteY1" fmla="*/ 2330220 h 2684636"/>
              <a:gd name="connsiteX2" fmla="*/ 712317 w 1737152"/>
              <a:gd name="connsiteY2" fmla="*/ 2308133 h 2684636"/>
              <a:gd name="connsiteX3" fmla="*/ 1717273 w 1737152"/>
              <a:gd name="connsiteY3" fmla="*/ 33177 h 2684636"/>
              <a:gd name="connsiteX4" fmla="*/ 833795 w 1737152"/>
              <a:gd name="connsiteY4" fmla="*/ 2374394 h 2684636"/>
              <a:gd name="connsiteX5" fmla="*/ 1397013 w 1737152"/>
              <a:gd name="connsiteY5" fmla="*/ 2396481 h 2684636"/>
              <a:gd name="connsiteX6" fmla="*/ 1662056 w 1737152"/>
              <a:gd name="connsiteY6" fmla="*/ 46 h 268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37152" h="2684636">
                <a:moveTo>
                  <a:pt x="1662056" y="46"/>
                </a:moveTo>
                <a:cubicBezTo>
                  <a:pt x="1433824" y="-10997"/>
                  <a:pt x="185911" y="1945539"/>
                  <a:pt x="27621" y="2330220"/>
                </a:cubicBezTo>
                <a:cubicBezTo>
                  <a:pt x="-130669" y="2714901"/>
                  <a:pt x="430708" y="2690974"/>
                  <a:pt x="712317" y="2308133"/>
                </a:cubicBezTo>
                <a:cubicBezTo>
                  <a:pt x="993926" y="1925292"/>
                  <a:pt x="1697027" y="22134"/>
                  <a:pt x="1717273" y="33177"/>
                </a:cubicBezTo>
                <a:cubicBezTo>
                  <a:pt x="1737519" y="44220"/>
                  <a:pt x="887172" y="1980510"/>
                  <a:pt x="833795" y="2374394"/>
                </a:cubicBezTo>
                <a:cubicBezTo>
                  <a:pt x="780418" y="2768278"/>
                  <a:pt x="1255288" y="2799568"/>
                  <a:pt x="1397013" y="2396481"/>
                </a:cubicBezTo>
                <a:cubicBezTo>
                  <a:pt x="1538738" y="1993394"/>
                  <a:pt x="1890288" y="11089"/>
                  <a:pt x="1662056" y="46"/>
                </a:cubicBezTo>
                <a:close/>
              </a:path>
            </a:pathLst>
          </a:custGeom>
          <a:solidFill>
            <a:srgbClr val="FFFF00">
              <a:alpha val="5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8"/>
          <p:cNvSpPr/>
          <p:nvPr/>
        </p:nvSpPr>
        <p:spPr>
          <a:xfrm flipH="1">
            <a:off x="5558170" y="3467605"/>
            <a:ext cx="1737152" cy="2319177"/>
          </a:xfrm>
          <a:custGeom>
            <a:avLst/>
            <a:gdLst>
              <a:gd name="connsiteX0" fmla="*/ 1662056 w 1737152"/>
              <a:gd name="connsiteY0" fmla="*/ 46 h 2684636"/>
              <a:gd name="connsiteX1" fmla="*/ 27621 w 1737152"/>
              <a:gd name="connsiteY1" fmla="*/ 2330220 h 2684636"/>
              <a:gd name="connsiteX2" fmla="*/ 712317 w 1737152"/>
              <a:gd name="connsiteY2" fmla="*/ 2308133 h 2684636"/>
              <a:gd name="connsiteX3" fmla="*/ 1717273 w 1737152"/>
              <a:gd name="connsiteY3" fmla="*/ 33177 h 2684636"/>
              <a:gd name="connsiteX4" fmla="*/ 833795 w 1737152"/>
              <a:gd name="connsiteY4" fmla="*/ 2374394 h 2684636"/>
              <a:gd name="connsiteX5" fmla="*/ 1397013 w 1737152"/>
              <a:gd name="connsiteY5" fmla="*/ 2396481 h 2684636"/>
              <a:gd name="connsiteX6" fmla="*/ 1662056 w 1737152"/>
              <a:gd name="connsiteY6" fmla="*/ 46 h 26846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737152" h="2684636">
                <a:moveTo>
                  <a:pt x="1662056" y="46"/>
                </a:moveTo>
                <a:cubicBezTo>
                  <a:pt x="1433824" y="-10997"/>
                  <a:pt x="185911" y="1945539"/>
                  <a:pt x="27621" y="2330220"/>
                </a:cubicBezTo>
                <a:cubicBezTo>
                  <a:pt x="-130669" y="2714901"/>
                  <a:pt x="430708" y="2690974"/>
                  <a:pt x="712317" y="2308133"/>
                </a:cubicBezTo>
                <a:cubicBezTo>
                  <a:pt x="993926" y="1925292"/>
                  <a:pt x="1697027" y="22134"/>
                  <a:pt x="1717273" y="33177"/>
                </a:cubicBezTo>
                <a:cubicBezTo>
                  <a:pt x="1737519" y="44220"/>
                  <a:pt x="887172" y="1980510"/>
                  <a:pt x="833795" y="2374394"/>
                </a:cubicBezTo>
                <a:cubicBezTo>
                  <a:pt x="780418" y="2768278"/>
                  <a:pt x="1255288" y="2799568"/>
                  <a:pt x="1397013" y="2396481"/>
                </a:cubicBezTo>
                <a:cubicBezTo>
                  <a:pt x="1538738" y="1993394"/>
                  <a:pt x="1890288" y="11089"/>
                  <a:pt x="1662056" y="46"/>
                </a:cubicBezTo>
                <a:close/>
              </a:path>
            </a:pathLst>
          </a:custGeom>
          <a:solidFill>
            <a:srgbClr val="FFFF00">
              <a:alpha val="55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6497660" y="3680552"/>
            <a:ext cx="255355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Microgravity value chain clusters</a:t>
            </a:r>
            <a:endParaRPr lang="en-US" dirty="0"/>
          </a:p>
        </p:txBody>
      </p:sp>
      <p:grpSp>
        <p:nvGrpSpPr>
          <p:cNvPr id="12" name="Group 11"/>
          <p:cNvGrpSpPr/>
          <p:nvPr/>
        </p:nvGrpSpPr>
        <p:grpSpPr>
          <a:xfrm>
            <a:off x="4475300" y="154136"/>
            <a:ext cx="1082870" cy="1304077"/>
            <a:chOff x="39317" y="-74477"/>
            <a:chExt cx="1323192" cy="1613686"/>
          </a:xfrm>
        </p:grpSpPr>
        <p:pic>
          <p:nvPicPr>
            <p:cNvPr id="13" name="Picture 12" descr="images.jpeg"/>
            <p:cNvPicPr>
              <a:picLocks noChangeAspect="1"/>
            </p:cNvPicPr>
            <p:nvPr/>
          </p:nvPicPr>
          <p:blipFill>
            <a:blip r:embed="rId4" cstate="email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3030" b="97475" l="9843" r="96457">
                          <a14:foregroundMark x1="64567" y1="76768" x2="64567" y2="76768"/>
                          <a14:foregroundMark x1="65748" y1="86364" x2="65748" y2="86364"/>
                          <a14:foregroundMark x1="62205" y1="56566" x2="62205" y2="56566"/>
                          <a14:foregroundMark x1="85433" y1="69697" x2="85433" y2="69697"/>
                          <a14:foregroundMark x1="30709" y1="79293" x2="30709" y2="79293"/>
                          <a14:foregroundMark x1="39370" y1="76768" x2="39370" y2="76768"/>
                          <a14:foregroundMark x1="31890" y1="3030" x2="31890" y2="303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103939" y="558134"/>
              <a:ext cx="1258570" cy="981075"/>
            </a:xfrm>
            <a:prstGeom prst="rect">
              <a:avLst/>
            </a:prstGeom>
          </p:spPr>
        </p:pic>
        <p:pic>
          <p:nvPicPr>
            <p:cNvPr id="14" name="Picture 13"/>
            <p:cNvPicPr>
              <a:picLocks noChangeAspect="1"/>
            </p:cNvPicPr>
            <p:nvPr/>
          </p:nvPicPr>
          <p:blipFill>
            <a:blip r:embed="rId6" cstate="email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2308" b="90000" l="2353" r="89804">
                          <a14:foregroundMark x1="76078" y1="2308" x2="76078" y2="2308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39317" y="-74477"/>
              <a:ext cx="1320800" cy="598170"/>
            </a:xfrm>
            <a:prstGeom prst="rect">
              <a:avLst/>
            </a:prstGeom>
          </p:spPr>
        </p:pic>
      </p:grpSp>
      <p:pic>
        <p:nvPicPr>
          <p:cNvPr id="15" name="Picture 14"/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114570" y="987221"/>
            <a:ext cx="1163482" cy="654712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735243" y="8838"/>
            <a:ext cx="1005240" cy="978383"/>
          </a:xfrm>
          <a:prstGeom prst="rect">
            <a:avLst/>
          </a:prstGeom>
        </p:spPr>
      </p:pic>
      <p:sp>
        <p:nvSpPr>
          <p:cNvPr id="17" name="TextBox 16"/>
          <p:cNvSpPr txBox="1"/>
          <p:nvPr/>
        </p:nvSpPr>
        <p:spPr>
          <a:xfrm>
            <a:off x="6195400" y="1660475"/>
            <a:ext cx="2738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Space assets value chain clusters</a:t>
            </a:r>
            <a:endParaRPr lang="en-US" dirty="0"/>
          </a:p>
        </p:txBody>
      </p:sp>
      <p:pic>
        <p:nvPicPr>
          <p:cNvPr id="18" name="Picture 17" descr="LOGO-ICECUBE-CARTOUCHEBLANC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834" y="2528956"/>
            <a:ext cx="973761" cy="973761"/>
          </a:xfrm>
          <a:prstGeom prst="rect">
            <a:avLst/>
          </a:prstGeom>
        </p:spPr>
      </p:pic>
      <p:sp>
        <p:nvSpPr>
          <p:cNvPr id="7" name="Up Arrow 6"/>
          <p:cNvSpPr/>
          <p:nvPr/>
        </p:nvSpPr>
        <p:spPr>
          <a:xfrm>
            <a:off x="3413763" y="934581"/>
            <a:ext cx="382044" cy="1863049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9" name="Picture 18" descr="LOGO-ICECUBE-CARTOUCHEBLANC.eps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47834" y="665371"/>
            <a:ext cx="973761" cy="9737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275912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7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3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17" grpId="0"/>
      <p:bldP spid="7" grpId="0" animBg="1"/>
    </p:bld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113</TotalTime>
  <Words>314</Words>
  <Application>Microsoft Macintosh PowerPoint</Application>
  <PresentationFormat>On-screen Show (4:3)</PresentationFormat>
  <Paragraphs>55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Tema di Office</vt:lpstr>
      <vt:lpstr>Panel: Commercial Paradigm in Space Exploration</vt:lpstr>
      <vt:lpstr>LEO Value chain clusters</vt:lpstr>
      <vt:lpstr>LEO Value chain clusters</vt:lpstr>
      <vt:lpstr>LEO Value chain clusters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Title</dc:title>
  <dc:creator>mbpro</dc:creator>
  <cp:lastModifiedBy>Hilde Stenuit</cp:lastModifiedBy>
  <cp:revision>25</cp:revision>
  <dcterms:created xsi:type="dcterms:W3CDTF">2018-02-24T06:15:43Z</dcterms:created>
  <dcterms:modified xsi:type="dcterms:W3CDTF">2018-03-12T20:35:30Z</dcterms:modified>
</cp:coreProperties>
</file>