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w Cen MT" panose="020B0602020104020603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Tw Cen MT" panose="020B06020201040206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7C83-FFC9-454B-846E-08D5F8A57118}" type="datetimeFigureOut">
              <a:rPr lang="it-IT" smtClean="0"/>
              <a:t>15/03/2018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80CD-2DEB-4729-B4BA-AD6C23319B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585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7C83-FFC9-454B-846E-08D5F8A57118}" type="datetimeFigureOut">
              <a:rPr lang="it-IT" smtClean="0"/>
              <a:t>15/03/2018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80CD-2DEB-4729-B4BA-AD6C23319B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6322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7C83-FFC9-454B-846E-08D5F8A57118}" type="datetimeFigureOut">
              <a:rPr lang="it-IT" smtClean="0"/>
              <a:t>15/03/2018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80CD-2DEB-4729-B4BA-AD6C23319B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7465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w Cen MT" panose="020B0602020104020603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w Cen MT" panose="020B0602020104020603" pitchFamily="34" charset="0"/>
              </a:defRPr>
            </a:lvl1pPr>
            <a:lvl2pPr>
              <a:defRPr>
                <a:latin typeface="Tw Cen MT" panose="020B0602020104020603" pitchFamily="34" charset="0"/>
              </a:defRPr>
            </a:lvl2pPr>
            <a:lvl3pPr>
              <a:defRPr>
                <a:latin typeface="Tw Cen MT" panose="020B0602020104020603" pitchFamily="34" charset="0"/>
              </a:defRPr>
            </a:lvl3pPr>
            <a:lvl4pPr>
              <a:defRPr>
                <a:latin typeface="Tw Cen MT" panose="020B0602020104020603" pitchFamily="34" charset="0"/>
              </a:defRPr>
            </a:lvl4pPr>
            <a:lvl5pPr>
              <a:defRPr>
                <a:latin typeface="Tw Cen MT" panose="020B0602020104020603" pitchFamily="34" charset="0"/>
              </a:defRPr>
            </a:lvl5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7C83-FFC9-454B-846E-08D5F8A57118}" type="datetimeFigureOut">
              <a:rPr lang="it-IT" smtClean="0"/>
              <a:t>15/03/2018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80CD-2DEB-4729-B4BA-AD6C23319BE4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75" y="55646"/>
            <a:ext cx="1086284" cy="671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538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7C83-FFC9-454B-846E-08D5F8A57118}" type="datetimeFigureOut">
              <a:rPr lang="it-IT" smtClean="0"/>
              <a:t>15/03/2018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80CD-2DEB-4729-B4BA-AD6C23319BE4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75" y="44678"/>
            <a:ext cx="1102758" cy="681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732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7C83-FFC9-454B-846E-08D5F8A57118}" type="datetimeFigureOut">
              <a:rPr lang="it-IT" smtClean="0"/>
              <a:t>15/03/2018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80CD-2DEB-4729-B4BA-AD6C23319B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2082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7C83-FFC9-454B-846E-08D5F8A57118}" type="datetimeFigureOut">
              <a:rPr lang="it-IT" smtClean="0"/>
              <a:t>15/03/2018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80CD-2DEB-4729-B4BA-AD6C23319B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2565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7C83-FFC9-454B-846E-08D5F8A57118}" type="datetimeFigureOut">
              <a:rPr lang="it-IT" smtClean="0"/>
              <a:t>15/03/2018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80CD-2DEB-4729-B4BA-AD6C23319B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3234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7C83-FFC9-454B-846E-08D5F8A57118}" type="datetimeFigureOut">
              <a:rPr lang="it-IT" smtClean="0"/>
              <a:t>15/03/2018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80CD-2DEB-4729-B4BA-AD6C23319B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1200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7C83-FFC9-454B-846E-08D5F8A57118}" type="datetimeFigureOut">
              <a:rPr lang="it-IT" smtClean="0"/>
              <a:t>15/03/2018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80CD-2DEB-4729-B4BA-AD6C23319B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9556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7C83-FFC9-454B-846E-08D5F8A57118}" type="datetimeFigureOut">
              <a:rPr lang="it-IT" smtClean="0"/>
              <a:t>15/03/2018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80CD-2DEB-4729-B4BA-AD6C23319B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7426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27C83-FFC9-454B-846E-08D5F8A57118}" type="datetimeFigureOut">
              <a:rPr lang="it-IT" smtClean="0"/>
              <a:t>15/03/2018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A80CD-2DEB-4729-B4BA-AD6C23319B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7563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34881" y="984131"/>
            <a:ext cx="10956471" cy="1104161"/>
          </a:xfrm>
        </p:spPr>
        <p:txBody>
          <a:bodyPr>
            <a:noAutofit/>
          </a:bodyPr>
          <a:lstStyle/>
          <a:p>
            <a:r>
              <a:rPr lang="it-IT" sz="3600" b="1" smtClean="0">
                <a:latin typeface="Calibri" panose="020F0502020204030204" pitchFamily="34" charset="0"/>
                <a:cs typeface="Calibri" panose="020F0502020204030204" pitchFamily="34" charset="0"/>
              </a:rPr>
              <a:t>WORKSHOP </a:t>
            </a:r>
            <a:r>
              <a:rPr lang="it-IT" sz="3600" b="1">
                <a:latin typeface="Calibri" panose="020F0502020204030204" pitchFamily="34" charset="0"/>
                <a:cs typeface="Calibri" panose="020F0502020204030204" pitchFamily="34" charset="0"/>
              </a:rPr>
              <a:t>ON COMMERCIALISATION &amp; UTILISATION OF SPACE </a:t>
            </a:r>
            <a:r>
              <a:rPr lang="it-IT" sz="3600" b="1" smtClean="0">
                <a:latin typeface="Calibri" panose="020F0502020204030204" pitchFamily="34" charset="0"/>
                <a:cs typeface="Calibri" panose="020F0502020204030204" pitchFamily="34" charset="0"/>
              </a:rPr>
              <a:t>EXPLORATION TECHNOLOGIES</a:t>
            </a:r>
            <a:endParaRPr lang="it-IT" sz="36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31966" y="4356525"/>
            <a:ext cx="9836331" cy="2326908"/>
          </a:xfrm>
        </p:spPr>
        <p:txBody>
          <a:bodyPr>
            <a:normAutofit/>
          </a:bodyPr>
          <a:lstStyle/>
          <a:p>
            <a:r>
              <a:rPr lang="en-US" i="1">
                <a:latin typeface="Calibri" panose="020F0502020204030204" pitchFamily="34" charset="0"/>
                <a:cs typeface="Calibri" panose="020F0502020204030204" pitchFamily="34" charset="0"/>
              </a:rPr>
              <a:t>Round table on Space Exploration 4.0 in Europe</a:t>
            </a:r>
            <a:endParaRPr lang="it-IT" sz="6700" b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3200" smtClean="0">
                <a:latin typeface="Calibri" panose="020F0502020204030204" pitchFamily="34" charset="0"/>
                <a:cs typeface="Calibri" panose="020F0502020204030204" pitchFamily="34" charset="0"/>
              </a:rPr>
              <a:t>Gabriele Mascetti</a:t>
            </a:r>
            <a:endParaRPr lang="it-IT" sz="32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3400" smtClean="0">
                <a:latin typeface="Calibri" panose="020F0502020204030204" pitchFamily="34" charset="0"/>
                <a:cs typeface="Calibri" panose="020F0502020204030204" pitchFamily="34" charset="0"/>
              </a:rPr>
              <a:t>Torino</a:t>
            </a:r>
            <a:r>
              <a:rPr lang="it-IT" sz="3400">
                <a:latin typeface="Calibri" panose="020F0502020204030204" pitchFamily="34" charset="0"/>
                <a:cs typeface="Calibri" panose="020F0502020204030204" pitchFamily="34" charset="0"/>
              </a:rPr>
              <a:t>, March </a:t>
            </a:r>
            <a:r>
              <a:rPr lang="it-IT" sz="3400" smtClean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it-IT" sz="3400" baseline="30000" smtClean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it-IT" sz="3400" smtClean="0">
                <a:latin typeface="Calibri" panose="020F0502020204030204" pitchFamily="34" charset="0"/>
                <a:cs typeface="Calibri" panose="020F0502020204030204" pitchFamily="34" charset="0"/>
              </a:rPr>
              <a:t>, 2018</a:t>
            </a:r>
            <a:endParaRPr lang="it-IT" sz="3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206" y="2475551"/>
            <a:ext cx="2043819" cy="129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603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36964" y="215496"/>
            <a:ext cx="10515600" cy="1325563"/>
          </a:xfrm>
        </p:spPr>
        <p:txBody>
          <a:bodyPr/>
          <a:lstStyle/>
          <a:p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Agency's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policies and measures for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national promotion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in space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exploration</a:t>
            </a:r>
            <a:endParaRPr lang="it-IT" sz="3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8764" y="1887633"/>
            <a:ext cx="11549074" cy="4351338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New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law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ecember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23, 2017</a:t>
            </a:r>
          </a:p>
          <a:p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Stimulate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new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bilateral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cooperation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explore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new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fronts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Enhance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existing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cooperation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build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new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agreements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Maximize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the exploitation of LEO: new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cooperations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on ISS and more</a:t>
            </a:r>
          </a:p>
          <a:p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Enhance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perspective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of use of ISS: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promote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technologies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research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for exploration</a:t>
            </a:r>
          </a:p>
          <a:p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Promote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Technological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Transfer: new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unit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in ASI</a:t>
            </a:r>
          </a:p>
          <a:p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Favor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diffusion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and the management of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knowledge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development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databases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integration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of multiple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ones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integration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with non ASI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research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repositories</a:t>
            </a:r>
            <a:endParaRPr lang="it-IT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Introduce commercial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factor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» in </a:t>
            </a:r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AO on exploration</a:t>
            </a:r>
          </a:p>
          <a:p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Stimolate PPP in LEO.</a:t>
            </a:r>
          </a:p>
          <a:p>
            <a:r>
              <a:rPr lang="it-IT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Invest</a:t>
            </a:r>
            <a:r>
              <a:rPr lang="it-IT" dirty="0" smtClean="0">
                <a:latin typeface="Calibri" panose="020F0502020204030204" pitchFamily="34" charset="0"/>
                <a:cs typeface="Calibri" panose="020F0502020204030204" pitchFamily="34" charset="0"/>
              </a:rPr>
              <a:t> in Technologies for exploration in ESA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7160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139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Tw Cen MT</vt:lpstr>
      <vt:lpstr>Tema di Office</vt:lpstr>
      <vt:lpstr>WORKSHOP ON COMMERCIALISATION &amp; UTILISATION OF SPACE EXPLORATION TECHNOLOGIES</vt:lpstr>
      <vt:lpstr>Agency's policies and measures for national promotion in space exploration</vt:lpstr>
    </vt:vector>
  </TitlesOfParts>
  <Company>ASI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Ciccarelli Silvia; Gabriele Mascetti</dc:creator>
  <cp:lastModifiedBy>Mascetti Gabriele</cp:lastModifiedBy>
  <cp:revision>35</cp:revision>
  <dcterms:created xsi:type="dcterms:W3CDTF">2017-09-13T09:44:20Z</dcterms:created>
  <dcterms:modified xsi:type="dcterms:W3CDTF">2018-03-15T16:46:55Z</dcterms:modified>
</cp:coreProperties>
</file>