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8" r:id="rId3"/>
    <p:sldId id="258" r:id="rId4"/>
    <p:sldId id="259" r:id="rId5"/>
    <p:sldId id="267" r:id="rId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1223" autoAdjust="0"/>
  </p:normalViewPr>
  <p:slideViewPr>
    <p:cSldViewPr snapToGrid="0" snapToObjects="1">
      <p:cViewPr varScale="1">
        <p:scale>
          <a:sx n="87" d="100"/>
          <a:sy n="87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8B0FF-A80E-49DA-BD24-019F3DC23A7A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27525-D131-444C-B621-424AE16D63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189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27525-D131-444C-B621-424AE16D632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2808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27525-D131-444C-B621-424AE16D632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4616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50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5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972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513073" y="230805"/>
            <a:ext cx="299153" cy="213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 noProof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513477" y="1128698"/>
            <a:ext cx="307575" cy="90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 noProof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14351" y="1177289"/>
            <a:ext cx="8108743" cy="4880611"/>
          </a:xfrm>
          <a:prstGeom prst="rect">
            <a:avLst/>
          </a:prstGeom>
        </p:spPr>
        <p:txBody>
          <a:bodyPr numCol="1" spcCol="360000"/>
          <a:lstStyle>
            <a:lvl1pPr marL="171450" indent="-171450">
              <a:lnSpc>
                <a:spcPct val="100000"/>
              </a:lnSpc>
              <a:buSzPct val="110000"/>
              <a:buFontTx/>
              <a:buBlip>
                <a:blip r:embed="rId2"/>
              </a:buBlip>
              <a:defRPr lang="fr-FR" sz="1200" kern="1200" dirty="0" smtClean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514325" indent="-171442">
              <a:lnSpc>
                <a:spcPct val="100000"/>
              </a:lnSpc>
              <a:buClr>
                <a:schemeClr val="accent2"/>
              </a:buClr>
              <a:buSzPct val="100000"/>
              <a:buFontTx/>
              <a:buBlip>
                <a:blip r:embed="rId2"/>
              </a:buBlip>
              <a:defRPr sz="1200" baseline="0">
                <a:solidFill>
                  <a:srgbClr val="243646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857207" indent="-171442">
              <a:lnSpc>
                <a:spcPct val="100000"/>
              </a:lnSpc>
              <a:buFontTx/>
              <a:buBlip>
                <a:blip r:embed="rId2"/>
              </a:buBlip>
              <a:defRPr sz="110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200090" indent="-171442">
              <a:lnSpc>
                <a:spcPct val="100000"/>
              </a:lnSpc>
              <a:buClr>
                <a:schemeClr val="accent2"/>
              </a:buClr>
              <a:buFontTx/>
              <a:buBlip>
                <a:blip r:embed="rId3"/>
              </a:buBlip>
              <a:defRPr sz="1100" baseline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542974" indent="-171442">
              <a:lnSpc>
                <a:spcPct val="100000"/>
              </a:lnSpc>
              <a:buSzPct val="100000"/>
              <a:buFontTx/>
              <a:buBlip>
                <a:blip r:embed="rId4"/>
              </a:buBlip>
              <a:defRPr lang="en-US" sz="1000" kern="1200" baseline="0" noProof="0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noProof="0" dirty="0" smtClean="0"/>
              <a:t> Level 1 – Century Gothic 12 – RGB 36.54.70</a:t>
            </a:r>
          </a:p>
          <a:p>
            <a:pPr lvl="1"/>
            <a:r>
              <a:rPr lang="en-US" noProof="0" dirty="0" smtClean="0"/>
              <a:t> Level 1 – Century Gothic 12 – RGB 36.54.70</a:t>
            </a:r>
            <a:endParaRPr lang="en-US" noProof="0" dirty="0" smtClean="0">
              <a:solidFill>
                <a:srgbClr val="00ABC7"/>
              </a:solidFill>
            </a:endParaRPr>
          </a:p>
          <a:p>
            <a:pPr lvl="2"/>
            <a:r>
              <a:rPr lang="en-US" noProof="0" dirty="0" smtClean="0"/>
              <a:t> Level 3 - Century Gothic 11 – </a:t>
            </a:r>
            <a:r>
              <a:rPr lang="en-US" noProof="0" dirty="0" smtClean="0">
                <a:solidFill>
                  <a:srgbClr val="243646"/>
                </a:solidFill>
              </a:rPr>
              <a:t>RGB 36.54.70</a:t>
            </a:r>
          </a:p>
          <a:p>
            <a:pPr lvl="3"/>
            <a:r>
              <a:rPr lang="en-US" noProof="0" dirty="0" smtClean="0"/>
              <a:t> Level 4 – Century Gothic 11 – RGB </a:t>
            </a:r>
            <a:r>
              <a:rPr lang="en-US" noProof="0" dirty="0" smtClean="0">
                <a:solidFill>
                  <a:srgbClr val="7F7F7F"/>
                </a:solidFill>
              </a:rPr>
              <a:t>127.127.127</a:t>
            </a:r>
            <a:r>
              <a:rPr lang="en-US" noProof="0" dirty="0" smtClean="0"/>
              <a:t> </a:t>
            </a:r>
          </a:p>
          <a:p>
            <a:pPr lvl="4"/>
            <a:r>
              <a:rPr lang="en-US" noProof="0" dirty="0" smtClean="0"/>
              <a:t> Level 5 – Century Gothic 10 – RGB 127.127.127</a:t>
            </a:r>
            <a:endParaRPr lang="en-US" noProof="0" dirty="0"/>
          </a:p>
        </p:txBody>
      </p:sp>
      <p:sp>
        <p:nvSpPr>
          <p:cNvPr id="14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750194" y="6241367"/>
            <a:ext cx="651516" cy="1564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 lang="fr-FR" sz="500" b="0" smtClean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algn="just" defTabSz="914400"/>
            <a:fld id="{E4B695F2-1386-4325-95AF-3A06CFED5F64}" type="datetime1">
              <a:rPr lang="it-IT" smtClean="0"/>
              <a:t>13/03/2018</a:t>
            </a:fld>
            <a:endParaRPr lang="it-IT" dirty="0"/>
          </a:p>
        </p:txBody>
      </p:sp>
      <p:sp>
        <p:nvSpPr>
          <p:cNvPr id="15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946578" y="6499116"/>
            <a:ext cx="990345" cy="14398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 lang="fr-FR" sz="500" b="0" smtClean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algn="just" defTabSz="914400"/>
            <a:r>
              <a:rPr lang="en-US" noProof="0" smtClean="0"/>
              <a:t>&lt;reference&gt;</a:t>
            </a:r>
            <a:endParaRPr lang="en-US" noProof="0"/>
          </a:p>
        </p:txBody>
      </p:sp>
      <p:sp>
        <p:nvSpPr>
          <p:cNvPr id="16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514351" y="226764"/>
            <a:ext cx="8108743" cy="903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00000"/>
              </a:lnSpc>
              <a:defRPr sz="2000" b="1" baseline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noProof="0" dirty="0" smtClean="0"/>
              <a:t>Title in bold - Century Gothic 20 – RGB 36.54.70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5593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020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507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44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451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69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562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467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625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76CE1-B1F8-6145-84E4-DEA45E1B2290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052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emf"/><Relationship Id="rId7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354004" y="1226547"/>
            <a:ext cx="6745729" cy="1470025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</a:rPr>
              <a:t>Portable </a:t>
            </a:r>
            <a:r>
              <a:rPr lang="en-US" sz="2600" b="1" dirty="0">
                <a:solidFill>
                  <a:srgbClr val="002060"/>
                </a:solidFill>
              </a:rPr>
              <a:t>on Orbit Printer 3D: </a:t>
            </a:r>
            <a:r>
              <a:rPr lang="en-US" sz="2600" b="1" dirty="0" smtClean="0">
                <a:solidFill>
                  <a:srgbClr val="002060"/>
                </a:solidFill>
              </a:rPr>
              <a:t/>
            </a:r>
            <a:br>
              <a:rPr lang="en-US" sz="2600" b="1" dirty="0" smtClean="0">
                <a:solidFill>
                  <a:srgbClr val="002060"/>
                </a:solidFill>
              </a:rPr>
            </a:br>
            <a:r>
              <a:rPr lang="en-US" sz="2600" b="1" dirty="0" smtClean="0">
                <a:solidFill>
                  <a:srgbClr val="002060"/>
                </a:solidFill>
              </a:rPr>
              <a:t>1st </a:t>
            </a:r>
            <a:r>
              <a:rPr lang="en-US" sz="2600" b="1" dirty="0">
                <a:solidFill>
                  <a:srgbClr val="002060"/>
                </a:solidFill>
              </a:rPr>
              <a:t>European additive </a:t>
            </a:r>
            <a:r>
              <a:rPr lang="en-US" sz="2600" b="1" dirty="0" smtClean="0">
                <a:solidFill>
                  <a:srgbClr val="002060"/>
                </a:solidFill>
              </a:rPr>
              <a:t>manufacturing </a:t>
            </a:r>
            <a:r>
              <a:rPr lang="en-US" sz="2600" b="1" dirty="0">
                <a:solidFill>
                  <a:srgbClr val="002060"/>
                </a:solidFill>
              </a:rPr>
              <a:t>machine </a:t>
            </a:r>
            <a:r>
              <a:rPr lang="en-US" sz="2600" b="1" dirty="0" smtClean="0">
                <a:solidFill>
                  <a:srgbClr val="002060"/>
                </a:solidFill>
              </a:rPr>
              <a:t/>
            </a:r>
            <a:br>
              <a:rPr lang="en-US" sz="2600" b="1" dirty="0" smtClean="0">
                <a:solidFill>
                  <a:srgbClr val="002060"/>
                </a:solidFill>
              </a:rPr>
            </a:br>
            <a:r>
              <a:rPr lang="en-US" sz="2600" b="1" dirty="0" smtClean="0">
                <a:solidFill>
                  <a:srgbClr val="002060"/>
                </a:solidFill>
              </a:rPr>
              <a:t>on </a:t>
            </a:r>
            <a:r>
              <a:rPr lang="en-US" sz="2600" b="1" dirty="0">
                <a:solidFill>
                  <a:srgbClr val="002060"/>
                </a:solidFill>
              </a:rPr>
              <a:t>International Space </a:t>
            </a:r>
            <a:r>
              <a:rPr lang="en-US" sz="2600" b="1" dirty="0" smtClean="0">
                <a:solidFill>
                  <a:srgbClr val="002060"/>
                </a:solidFill>
              </a:rPr>
              <a:t>Station</a:t>
            </a:r>
            <a:endParaRPr lang="it-IT" sz="2600" b="1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87456" y="3050919"/>
            <a:ext cx="4723111" cy="2514381"/>
          </a:xfrm>
        </p:spPr>
        <p:txBody>
          <a:bodyPr>
            <a:normAutofit/>
          </a:bodyPr>
          <a:lstStyle/>
          <a:p>
            <a:pPr algn="l"/>
            <a:r>
              <a:rPr lang="it-IT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G. Musso (</a:t>
            </a:r>
            <a:r>
              <a:rPr lang="it-IT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Thales</a:t>
            </a:r>
            <a:r>
              <a:rPr lang="it-IT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Alenia Space</a:t>
            </a:r>
            <a:r>
              <a:rPr lang="it-IT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algn="l"/>
            <a:r>
              <a:rPr lang="it-IT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it-IT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it-IT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M. </a:t>
            </a:r>
            <a:r>
              <a:rPr lang="it-IT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Guerricchio</a:t>
            </a:r>
            <a:r>
              <a:rPr lang="it-IT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L. </a:t>
            </a:r>
            <a:r>
              <a:rPr lang="it-IT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Enrietti</a:t>
            </a:r>
            <a:r>
              <a:rPr lang="it-IT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(ALTRAN</a:t>
            </a:r>
            <a:r>
              <a:rPr lang="it-IT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algn="l"/>
            <a:r>
              <a:rPr lang="it-IT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it-IT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it-IT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E. Ambrosio, M. Lorusso (IIT</a:t>
            </a:r>
            <a:r>
              <a:rPr lang="it-IT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algn="l"/>
            <a:r>
              <a:rPr lang="it-IT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it-IT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it-IT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G. Mascetti, G. Valentini (ASI)</a:t>
            </a:r>
            <a:endParaRPr lang="it-IT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magine 3" descr="bozza copertina NEREUS 2018_v4.jpg"/>
          <p:cNvPicPr>
            <a:picLocks noChangeAspect="1"/>
          </p:cNvPicPr>
          <p:nvPr/>
        </p:nvPicPr>
        <p:blipFill rotWithShape="1"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3"/>
          <a:stretch/>
        </p:blipFill>
        <p:spPr>
          <a:xfrm>
            <a:off x="0" y="0"/>
            <a:ext cx="2347834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47834" y="6320805"/>
            <a:ext cx="6796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Workshop on “</a:t>
            </a:r>
            <a:r>
              <a:rPr lang="it-IT" sz="1200" i="1" dirty="0" err="1" smtClean="0"/>
              <a:t>Commercialisation</a:t>
            </a:r>
            <a:r>
              <a:rPr lang="it-IT" sz="1200" i="1" dirty="0" smtClean="0"/>
              <a:t> and </a:t>
            </a:r>
            <a:r>
              <a:rPr lang="it-IT" sz="1200" i="1" dirty="0" err="1" smtClean="0"/>
              <a:t>Utilisation</a:t>
            </a:r>
            <a:r>
              <a:rPr lang="it-IT" sz="1200" i="1" dirty="0" smtClean="0"/>
              <a:t> of Space Exploration Technologies”</a:t>
            </a:r>
          </a:p>
          <a:p>
            <a:r>
              <a:rPr lang="it-IT" sz="1200" i="1" dirty="0" err="1" smtClean="0"/>
              <a:t>Turin</a:t>
            </a:r>
            <a:r>
              <a:rPr lang="it-IT" sz="1200" i="1" dirty="0" smtClean="0"/>
              <a:t>, 15-16 March 2018</a:t>
            </a:r>
            <a:endParaRPr lang="it-IT" sz="1200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866905" y="5817170"/>
            <a:ext cx="5719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 smtClean="0"/>
              <a:t>Category</a:t>
            </a:r>
            <a:r>
              <a:rPr lang="it-IT" sz="1600" b="1" dirty="0" smtClean="0"/>
              <a:t> A – Direct </a:t>
            </a:r>
            <a:r>
              <a:rPr lang="it-IT" sz="1600" b="1" dirty="0" err="1" smtClean="0"/>
              <a:t>Commercialisation</a:t>
            </a:r>
            <a:r>
              <a:rPr lang="it-IT" sz="1600" b="1" dirty="0" smtClean="0"/>
              <a:t> of Exploration </a:t>
            </a:r>
            <a:r>
              <a:rPr lang="it-IT" sz="1600" b="1" dirty="0" err="1" smtClean="0"/>
              <a:t>Outcomes</a:t>
            </a:r>
            <a:r>
              <a:rPr lang="it-IT" sz="1600" b="1" dirty="0" smtClean="0"/>
              <a:t> </a:t>
            </a:r>
            <a:endParaRPr lang="it-IT"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456" y="338541"/>
            <a:ext cx="1864387" cy="857618"/>
          </a:xfrm>
          <a:prstGeom prst="rect">
            <a:avLst/>
          </a:prstGeom>
        </p:spPr>
      </p:pic>
      <p:pic>
        <p:nvPicPr>
          <p:cNvPr id="1026" name="Picture 2" descr="logo ES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0" t="9834" r="18892" b="11470"/>
          <a:stretch/>
        </p:blipFill>
        <p:spPr bwMode="auto">
          <a:xfrm>
            <a:off x="5088041" y="338541"/>
            <a:ext cx="1607726" cy="90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142146" y="50861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925978"/>
              </p:ext>
            </p:extLst>
          </p:nvPr>
        </p:nvGraphicFramePr>
        <p:xfrm>
          <a:off x="7142145" y="478473"/>
          <a:ext cx="1579067" cy="560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r:id="rId6" imgW="4839375" imgH="1467055" progId="MSPhotoEd.3">
                  <p:embed/>
                </p:oleObj>
              </mc:Choice>
              <mc:Fallback>
                <p:oleObj r:id="rId6" imgW="4839375" imgH="1467055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2145" y="478473"/>
                        <a:ext cx="1579067" cy="5606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9" descr="Résultat de recherche d'images pour &quot;altra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AutoShape 12" descr="iit-shr-logo-v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10" name="Group 9"/>
          <p:cNvGrpSpPr/>
          <p:nvPr/>
        </p:nvGrpSpPr>
        <p:grpSpPr>
          <a:xfrm>
            <a:off x="6354590" y="2812579"/>
            <a:ext cx="1887119" cy="2629968"/>
            <a:chOff x="6334900" y="2672838"/>
            <a:chExt cx="1887119" cy="2629968"/>
          </a:xfrm>
        </p:grpSpPr>
        <p:pic>
          <p:nvPicPr>
            <p:cNvPr id="1031" name="Picture 7" descr="D:\Users\giorgio.musso\Desktop\logo Thales Alenia Space-Leonardo.jp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4590" y="2672838"/>
              <a:ext cx="1867429" cy="756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Immagine 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34900" y="4638598"/>
              <a:ext cx="1303171" cy="664208"/>
            </a:xfrm>
            <a:prstGeom prst="rect">
              <a:avLst/>
            </a:prstGeom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5" t="18909" r="6040" b="39277"/>
            <a:stretch/>
          </p:blipFill>
          <p:spPr bwMode="auto">
            <a:xfrm>
              <a:off x="6354590" y="3561770"/>
              <a:ext cx="1283481" cy="310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594"/>
            <a:stretch/>
          </p:blipFill>
          <p:spPr bwMode="auto">
            <a:xfrm>
              <a:off x="6403792" y="4127563"/>
              <a:ext cx="592538" cy="410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263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ozza copertina NEREUS 2018_v4.jpg"/>
          <p:cNvPicPr>
            <a:picLocks noChangeAspect="1"/>
          </p:cNvPicPr>
          <p:nvPr/>
        </p:nvPicPr>
        <p:blipFill rotWithShape="1"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3"/>
          <a:stretch/>
        </p:blipFill>
        <p:spPr>
          <a:xfrm>
            <a:off x="0" y="0"/>
            <a:ext cx="2235841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47834" y="6320805"/>
            <a:ext cx="6526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Workshop on “</a:t>
            </a:r>
            <a:r>
              <a:rPr lang="it-IT" sz="1200" i="1" dirty="0" err="1" smtClean="0"/>
              <a:t>Commercialisation</a:t>
            </a:r>
            <a:r>
              <a:rPr lang="it-IT" sz="1200" i="1" dirty="0" smtClean="0"/>
              <a:t> and </a:t>
            </a:r>
            <a:r>
              <a:rPr lang="it-IT" sz="1200" i="1" dirty="0" err="1" smtClean="0"/>
              <a:t>Utilisation</a:t>
            </a:r>
            <a:r>
              <a:rPr lang="it-IT" sz="1200" i="1" dirty="0" smtClean="0"/>
              <a:t> of Space Exploration Technologies”</a:t>
            </a:r>
          </a:p>
          <a:p>
            <a:r>
              <a:rPr lang="it-IT" sz="1200" i="1" dirty="0" err="1" smtClean="0"/>
              <a:t>Turin</a:t>
            </a:r>
            <a:r>
              <a:rPr lang="it-IT" sz="1200" i="1" dirty="0" smtClean="0"/>
              <a:t>, 15-16 March 2018</a:t>
            </a:r>
            <a:endParaRPr lang="it-IT" sz="1200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04276" y="221524"/>
            <a:ext cx="5020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Category</a:t>
            </a:r>
            <a:r>
              <a:rPr lang="it-IT" sz="1400" dirty="0" smtClean="0"/>
              <a:t> A – Direct </a:t>
            </a:r>
            <a:r>
              <a:rPr lang="it-IT" sz="1400" dirty="0" err="1" smtClean="0"/>
              <a:t>Commercialisation</a:t>
            </a:r>
            <a:r>
              <a:rPr lang="it-IT" sz="1400" dirty="0" smtClean="0"/>
              <a:t> of Exploration </a:t>
            </a:r>
            <a:r>
              <a:rPr lang="it-IT" sz="1400" dirty="0" err="1" smtClean="0"/>
              <a:t>Outcomes</a:t>
            </a:r>
            <a:r>
              <a:rPr lang="it-IT" sz="1400" dirty="0" smtClean="0"/>
              <a:t> </a:t>
            </a:r>
            <a:endParaRPr lang="it-IT" sz="1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374728" y="4534551"/>
            <a:ext cx="6710451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/>
          </a:p>
          <a:p>
            <a:pPr>
              <a:spcAft>
                <a:spcPts val="600"/>
              </a:spcAft>
            </a:pPr>
            <a:r>
              <a:rPr lang="it-IT" b="1" dirty="0" smtClean="0"/>
              <a:t>Additive Manufacturing in Space </a:t>
            </a:r>
            <a:r>
              <a:rPr lang="it-IT" b="1" dirty="0" err="1" smtClean="0"/>
              <a:t>allows</a:t>
            </a:r>
            <a:r>
              <a:rPr lang="it-IT" b="1" dirty="0" smtClean="0"/>
              <a:t>:</a:t>
            </a:r>
          </a:p>
          <a:p>
            <a:pPr marL="174625" indent="-174625" defTabSz="363538">
              <a:buFont typeface="Arial" panose="020B0604020202020204" pitchFamily="34" charset="0"/>
              <a:buChar char="•"/>
            </a:pPr>
            <a:r>
              <a:rPr lang="it-IT" dirty="0" err="1" smtClean="0"/>
              <a:t>Reduction</a:t>
            </a:r>
            <a:r>
              <a:rPr lang="it-IT" dirty="0" smtClean="0"/>
              <a:t> of </a:t>
            </a:r>
            <a:r>
              <a:rPr lang="it-IT" dirty="0" err="1" smtClean="0"/>
              <a:t>launch</a:t>
            </a:r>
            <a:r>
              <a:rPr lang="it-IT" dirty="0" smtClean="0"/>
              <a:t> </a:t>
            </a:r>
            <a:r>
              <a:rPr lang="it-IT" dirty="0" err="1" smtClean="0"/>
              <a:t>costs</a:t>
            </a:r>
            <a:endParaRPr lang="it-IT" dirty="0"/>
          </a:p>
          <a:p>
            <a:pPr marL="174625" indent="-174625" defTabSz="363538">
              <a:buFont typeface="Arial" panose="020B0604020202020204" pitchFamily="34" charset="0"/>
              <a:buChar char="•"/>
            </a:pPr>
            <a:r>
              <a:rPr lang="en-US" dirty="0" smtClean="0"/>
              <a:t>Revision of </a:t>
            </a:r>
            <a:r>
              <a:rPr lang="en-US" dirty="0"/>
              <a:t>mission </a:t>
            </a:r>
            <a:r>
              <a:rPr lang="en-US" dirty="0" smtClean="0"/>
              <a:t>logistics</a:t>
            </a:r>
            <a:endParaRPr lang="en-US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dirty="0"/>
              <a:t>On demand production of spare parts on orbit / planet, design on ground &amp; produce in space (digital technique).</a:t>
            </a:r>
            <a:endParaRPr lang="it-IT" dirty="0"/>
          </a:p>
        </p:txBody>
      </p:sp>
      <p:sp>
        <p:nvSpPr>
          <p:cNvPr id="2" name="AutoShape 2" descr="Résultat de recherche d'images pour &quot;atlas launch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658" y="2609726"/>
            <a:ext cx="2436702" cy="213588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CasellaDiTesto 7"/>
          <p:cNvSpPr txBox="1"/>
          <p:nvPr/>
        </p:nvSpPr>
        <p:spPr>
          <a:xfrm>
            <a:off x="2374728" y="526095"/>
            <a:ext cx="6651632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In orbit manufacturing and assembly</a:t>
            </a:r>
          </a:p>
          <a:p>
            <a:pPr marL="192088" indent="-192088">
              <a:buFont typeface="Arial" panose="020B0604020202020204" pitchFamily="34" charset="0"/>
              <a:buChar char="•"/>
            </a:pPr>
            <a:r>
              <a:rPr lang="en-US" dirty="0" smtClean="0"/>
              <a:t>Space </a:t>
            </a:r>
            <a:r>
              <a:rPr lang="en-US" dirty="0"/>
              <a:t>exploration plans requires autonomy from Earth, which in-orbit manufacturing can bring.</a:t>
            </a:r>
            <a:endParaRPr lang="it-IT" dirty="0"/>
          </a:p>
          <a:p>
            <a:pPr marL="192088" indent="-192088">
              <a:buFont typeface="Arial" panose="020B0604020202020204" pitchFamily="34" charset="0"/>
              <a:buChar char="•"/>
            </a:pPr>
            <a:r>
              <a:rPr lang="en-US" dirty="0" smtClean="0"/>
              <a:t>In-orbit assembly </a:t>
            </a:r>
            <a:r>
              <a:rPr lang="en-US" dirty="0"/>
              <a:t>and </a:t>
            </a:r>
            <a:r>
              <a:rPr lang="en-US" dirty="0" smtClean="0"/>
              <a:t>manufacturing overcomes </a:t>
            </a:r>
            <a:r>
              <a:rPr lang="en-US" dirty="0"/>
              <a:t>limitations on the size, </a:t>
            </a:r>
            <a:r>
              <a:rPr lang="en-US" dirty="0" smtClean="0"/>
              <a:t>volume </a:t>
            </a:r>
            <a:r>
              <a:rPr lang="en-US" dirty="0"/>
              <a:t>and design of payloads manufactured on </a:t>
            </a:r>
            <a:r>
              <a:rPr lang="en-US" dirty="0" smtClean="0"/>
              <a:t>ground, …</a:t>
            </a:r>
          </a:p>
          <a:p>
            <a:pPr marL="192088" indent="-192088">
              <a:buFont typeface="Arial" panose="020B0604020202020204" pitchFamily="34" charset="0"/>
              <a:buChar char="•"/>
            </a:pPr>
            <a:r>
              <a:rPr lang="en-US" dirty="0" smtClean="0"/>
              <a:t>generating attractive </a:t>
            </a:r>
            <a:r>
              <a:rPr lang="en-US" dirty="0"/>
              <a:t>business </a:t>
            </a:r>
            <a:r>
              <a:rPr lang="en-US" dirty="0" smtClean="0"/>
              <a:t>cases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7" t="15057" r="38011" b="50970"/>
          <a:stretch/>
        </p:blipFill>
        <p:spPr bwMode="auto">
          <a:xfrm rot="5400000">
            <a:off x="4329732" y="2573531"/>
            <a:ext cx="2131625" cy="220401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340730" y="2609726"/>
            <a:ext cx="1879200" cy="2140143"/>
            <a:chOff x="2340730" y="2609726"/>
            <a:chExt cx="1879200" cy="2140143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31" t="-1241" r="19352"/>
            <a:stretch/>
          </p:blipFill>
          <p:spPr bwMode="auto">
            <a:xfrm>
              <a:off x="2347833" y="2609726"/>
              <a:ext cx="1864994" cy="21401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2340730" y="2623888"/>
              <a:ext cx="1879200" cy="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964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2235840" y="468000"/>
            <a:ext cx="690815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Portable on Orbit Printer </a:t>
            </a:r>
            <a:r>
              <a:rPr lang="en-US" b="1" dirty="0" smtClean="0"/>
              <a:t>3D </a:t>
            </a:r>
            <a:r>
              <a:rPr lang="en-US" b="1" dirty="0"/>
              <a:t>on ISS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Portable On Board Printer 3D funded </a:t>
            </a:r>
            <a:r>
              <a:rPr lang="en-US" dirty="0" smtClean="0"/>
              <a:t>and managed by </a:t>
            </a:r>
          </a:p>
          <a:p>
            <a:pPr marL="268288" lvl="1"/>
            <a:r>
              <a:rPr lang="en-US" dirty="0" smtClean="0"/>
              <a:t>as </a:t>
            </a:r>
            <a:r>
              <a:rPr lang="en-US" dirty="0"/>
              <a:t>technology demonstration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Printer launch (Dec 2015) </a:t>
            </a:r>
            <a:r>
              <a:rPr lang="en-US" dirty="0"/>
              <a:t>&amp; return </a:t>
            </a:r>
            <a:r>
              <a:rPr lang="en-US" dirty="0" smtClean="0"/>
              <a:t>(May 2016) allocations </a:t>
            </a:r>
            <a:r>
              <a:rPr lang="en-US" dirty="0"/>
              <a:t>and </a:t>
            </a:r>
            <a:r>
              <a:rPr lang="en-US" dirty="0" err="1"/>
              <a:t>crewtime</a:t>
            </a:r>
            <a:r>
              <a:rPr lang="en-US" dirty="0"/>
              <a:t> for onboard </a:t>
            </a:r>
            <a:r>
              <a:rPr lang="en-US" dirty="0" smtClean="0"/>
              <a:t>operations are </a:t>
            </a:r>
            <a:r>
              <a:rPr lang="en-US" dirty="0"/>
              <a:t>part of the ASI resources of ISS utilization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Actors of this activity </a:t>
            </a:r>
            <a:r>
              <a:rPr lang="en-US" dirty="0" smtClean="0"/>
              <a:t>are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Based on Fused Deposition Modelling (FDM) technique (wire feed)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 material: PLA (</a:t>
            </a:r>
            <a:r>
              <a:rPr lang="it-IT" dirty="0" err="1"/>
              <a:t>Polylactic</a:t>
            </a:r>
            <a:r>
              <a:rPr lang="it-IT" dirty="0"/>
              <a:t> Acid)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Power </a:t>
            </a:r>
            <a:r>
              <a:rPr lang="en-US" dirty="0"/>
              <a:t>requirement: 30-70W, 16VDC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Standard power supply from onboard laptop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Standard power supply from rack UOP/SUP via Emerald Brick adapter</a:t>
            </a:r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pic>
        <p:nvPicPr>
          <p:cNvPr id="4" name="Immagine 3" descr="bozza copertina NEREUS 2018_v4.jpg"/>
          <p:cNvPicPr>
            <a:picLocks noChangeAspect="1"/>
          </p:cNvPicPr>
          <p:nvPr/>
        </p:nvPicPr>
        <p:blipFill rotWithShape="1"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3"/>
          <a:stretch/>
        </p:blipFill>
        <p:spPr>
          <a:xfrm>
            <a:off x="0" y="0"/>
            <a:ext cx="2235841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47834" y="6320805"/>
            <a:ext cx="6526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Workshop on “</a:t>
            </a:r>
            <a:r>
              <a:rPr lang="it-IT" sz="1200" i="1" dirty="0" err="1" smtClean="0"/>
              <a:t>Commercialisation</a:t>
            </a:r>
            <a:r>
              <a:rPr lang="it-IT" sz="1200" i="1" dirty="0" smtClean="0"/>
              <a:t> and </a:t>
            </a:r>
            <a:r>
              <a:rPr lang="it-IT" sz="1200" i="1" dirty="0" err="1" smtClean="0"/>
              <a:t>Utilisation</a:t>
            </a:r>
            <a:r>
              <a:rPr lang="it-IT" sz="1200" i="1" dirty="0" smtClean="0"/>
              <a:t> of Space Exploration Technologies”</a:t>
            </a:r>
          </a:p>
          <a:p>
            <a:r>
              <a:rPr lang="it-IT" sz="1200" i="1" dirty="0" err="1" smtClean="0"/>
              <a:t>Turin</a:t>
            </a:r>
            <a:r>
              <a:rPr lang="it-IT" sz="1200" i="1" dirty="0" smtClean="0"/>
              <a:t>, 15-16 March 2018</a:t>
            </a:r>
            <a:endParaRPr lang="it-IT" sz="1200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04276" y="221524"/>
            <a:ext cx="5020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Category</a:t>
            </a:r>
            <a:r>
              <a:rPr lang="it-IT" sz="1400" dirty="0" smtClean="0"/>
              <a:t> A – Direct </a:t>
            </a:r>
            <a:r>
              <a:rPr lang="it-IT" sz="1400" dirty="0" err="1" smtClean="0"/>
              <a:t>Commercialisation</a:t>
            </a:r>
            <a:r>
              <a:rPr lang="it-IT" sz="1400" dirty="0" smtClean="0"/>
              <a:t> of Exploration </a:t>
            </a:r>
            <a:r>
              <a:rPr lang="it-IT" sz="1400" dirty="0" err="1" smtClean="0"/>
              <a:t>Outcomes</a:t>
            </a:r>
            <a:r>
              <a:rPr lang="it-IT" sz="1400" dirty="0" smtClean="0"/>
              <a:t> </a:t>
            </a:r>
            <a:endParaRPr lang="it-IT" sz="1400" dirty="0"/>
          </a:p>
        </p:txBody>
      </p:sp>
      <p:pic>
        <p:nvPicPr>
          <p:cNvPr id="10" name="Immagine 4"/>
          <p:cNvPicPr>
            <a:picLocks noChangeAspect="1"/>
          </p:cNvPicPr>
          <p:nvPr/>
        </p:nvPicPr>
        <p:blipFill rotWithShape="1">
          <a:blip r:embed="rId3"/>
          <a:srcRect l="7632" t="5427" r="17398" b="13961"/>
          <a:stretch/>
        </p:blipFill>
        <p:spPr>
          <a:xfrm rot="16200000">
            <a:off x="6035624" y="3344111"/>
            <a:ext cx="2442484" cy="3540926"/>
          </a:xfrm>
          <a:prstGeom prst="rect">
            <a:avLst/>
          </a:prstGeom>
        </p:spPr>
      </p:pic>
      <p:pic>
        <p:nvPicPr>
          <p:cNvPr id="13" name="Immagin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24156" y="575058"/>
            <a:ext cx="1303171" cy="664208"/>
          </a:xfrm>
          <a:prstGeom prst="rect">
            <a:avLst/>
          </a:prstGeom>
        </p:spPr>
      </p:pic>
      <p:pic>
        <p:nvPicPr>
          <p:cNvPr id="12" name="Picture 7" descr="D:\Users\giorgio.musso\Desktop\logo Thales Alenia Space-Leonardo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448" y="1867554"/>
            <a:ext cx="1373736" cy="55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 t="18909" r="6040" b="39277"/>
          <a:stretch/>
        </p:blipFill>
        <p:spPr bwMode="auto">
          <a:xfrm>
            <a:off x="5072797" y="2132261"/>
            <a:ext cx="1283481" cy="31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94"/>
          <a:stretch/>
        </p:blipFill>
        <p:spPr bwMode="auto">
          <a:xfrm>
            <a:off x="8182505" y="1959505"/>
            <a:ext cx="592538" cy="41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1" r="8753"/>
          <a:stretch/>
        </p:blipFill>
        <p:spPr bwMode="auto">
          <a:xfrm rot="5400000">
            <a:off x="2505656" y="3863976"/>
            <a:ext cx="2425970" cy="2517714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7343595" y="4222620"/>
            <a:ext cx="1135179" cy="996811"/>
          </a:xfrm>
          <a:prstGeom prst="ellipse">
            <a:avLst/>
          </a:prstGeom>
          <a:noFill/>
          <a:ln w="1270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0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ozza copertina NEREUS 2018_v4.jpg"/>
          <p:cNvPicPr>
            <a:picLocks noChangeAspect="1"/>
          </p:cNvPicPr>
          <p:nvPr/>
        </p:nvPicPr>
        <p:blipFill rotWithShape="1"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3"/>
          <a:stretch/>
        </p:blipFill>
        <p:spPr>
          <a:xfrm>
            <a:off x="0" y="0"/>
            <a:ext cx="2235841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47834" y="6320805"/>
            <a:ext cx="6526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Workshop on “</a:t>
            </a:r>
            <a:r>
              <a:rPr lang="it-IT" sz="1200" i="1" dirty="0" err="1" smtClean="0"/>
              <a:t>Commercialisation</a:t>
            </a:r>
            <a:r>
              <a:rPr lang="it-IT" sz="1200" i="1" dirty="0" smtClean="0"/>
              <a:t> and </a:t>
            </a:r>
            <a:r>
              <a:rPr lang="it-IT" sz="1200" i="1" dirty="0" err="1" smtClean="0"/>
              <a:t>Utilisation</a:t>
            </a:r>
            <a:r>
              <a:rPr lang="it-IT" sz="1200" i="1" dirty="0" smtClean="0"/>
              <a:t> of Space Exploration Technologies”</a:t>
            </a:r>
          </a:p>
          <a:p>
            <a:r>
              <a:rPr lang="it-IT" sz="1200" i="1" dirty="0" err="1" smtClean="0"/>
              <a:t>Turin</a:t>
            </a:r>
            <a:r>
              <a:rPr lang="it-IT" sz="1200" i="1" dirty="0" smtClean="0"/>
              <a:t>, 15-16 March 2018</a:t>
            </a:r>
            <a:endParaRPr lang="it-IT" sz="1200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04276" y="221524"/>
            <a:ext cx="5020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Category</a:t>
            </a:r>
            <a:r>
              <a:rPr lang="it-IT" sz="1400" dirty="0" smtClean="0"/>
              <a:t> A – Direct </a:t>
            </a:r>
            <a:r>
              <a:rPr lang="it-IT" sz="1400" dirty="0" err="1" smtClean="0"/>
              <a:t>Commercialisation</a:t>
            </a:r>
            <a:r>
              <a:rPr lang="it-IT" sz="1400" dirty="0" smtClean="0"/>
              <a:t> of Exploration </a:t>
            </a:r>
            <a:r>
              <a:rPr lang="it-IT" sz="1400" dirty="0" err="1" smtClean="0"/>
              <a:t>Outcomes</a:t>
            </a:r>
            <a:r>
              <a:rPr lang="it-IT" sz="1400" dirty="0" smtClean="0"/>
              <a:t> </a:t>
            </a:r>
            <a:endParaRPr lang="it-IT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218760" y="504000"/>
            <a:ext cx="692524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algn="ctr" defTabSz="71563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altLang="ja-JP" sz="2200" b="1" i="1" dirty="0"/>
              <a:t>1st European </a:t>
            </a:r>
            <a:r>
              <a:rPr lang="en-US" altLang="ja-JP" sz="2200" b="1" i="1" dirty="0" smtClean="0"/>
              <a:t>Additive Manufacturing machine </a:t>
            </a:r>
            <a:r>
              <a:rPr lang="en-US" altLang="ja-JP" sz="2200" b="1" i="1" dirty="0"/>
              <a:t>in space</a:t>
            </a:r>
            <a:endParaRPr lang="en-US" sz="2200" b="1" i="1" dirty="0"/>
          </a:p>
          <a:p>
            <a:pPr marL="0" lvl="1" defTabSz="715630">
              <a:spcBef>
                <a:spcPct val="0"/>
              </a:spcBef>
              <a:spcAft>
                <a:spcPts val="600"/>
              </a:spcAft>
              <a:defRPr/>
            </a:pPr>
            <a:r>
              <a:rPr lang="en-GB" dirty="0"/>
              <a:t>The </a:t>
            </a:r>
            <a:r>
              <a:rPr lang="en-GB" b="1" dirty="0"/>
              <a:t>Portable On Board 3D Printer </a:t>
            </a:r>
            <a:r>
              <a:rPr lang="en-US" dirty="0"/>
              <a:t>is a payload aimed to assess the capability of </a:t>
            </a:r>
            <a:r>
              <a:rPr lang="en-US" dirty="0" smtClean="0"/>
              <a:t>on-orbit </a:t>
            </a:r>
            <a:r>
              <a:rPr lang="en-US" dirty="0"/>
              <a:t>additive manufacturing process in creating solid objects in </a:t>
            </a:r>
            <a:r>
              <a:rPr lang="en-US" dirty="0" smtClean="0"/>
              <a:t>microgravity and </a:t>
            </a:r>
            <a:r>
              <a:rPr lang="en-US" dirty="0"/>
              <a:t>making a validation step for the introduction of the </a:t>
            </a:r>
            <a:r>
              <a:rPr lang="en-US" dirty="0" smtClean="0"/>
              <a:t>AM </a:t>
            </a:r>
            <a:r>
              <a:rPr lang="en-US" dirty="0"/>
              <a:t>technology on board the ISS.</a:t>
            </a:r>
          </a:p>
          <a:p>
            <a:endParaRPr lang="en-US" dirty="0" smtClean="0"/>
          </a:p>
        </p:txBody>
      </p:sp>
      <p:sp>
        <p:nvSpPr>
          <p:cNvPr id="11" name="CasellaDiTesto 8"/>
          <p:cNvSpPr txBox="1"/>
          <p:nvPr/>
        </p:nvSpPr>
        <p:spPr>
          <a:xfrm>
            <a:off x="2218761" y="1872000"/>
            <a:ext cx="39534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spcAft>
                <a:spcPts val="600"/>
              </a:spcAft>
            </a:pPr>
            <a:r>
              <a:rPr lang="it-IT" b="1" dirty="0" smtClean="0"/>
              <a:t>Additive Manufacturing…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it-IT" b="1" dirty="0" err="1" smtClean="0"/>
              <a:t>Reduces</a:t>
            </a:r>
            <a:r>
              <a:rPr lang="it-IT" b="1" dirty="0" smtClean="0"/>
              <a:t> </a:t>
            </a:r>
            <a:r>
              <a:rPr lang="it-IT" b="1" dirty="0"/>
              <a:t>Waste Production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Saves </a:t>
            </a:r>
            <a:r>
              <a:rPr lang="en-US" b="1" dirty="0"/>
              <a:t>on Energy Costs</a:t>
            </a:r>
          </a:p>
          <a:p>
            <a:endParaRPr lang="en-US" dirty="0"/>
          </a:p>
          <a:p>
            <a:endParaRPr lang="it-IT" dirty="0"/>
          </a:p>
        </p:txBody>
      </p:sp>
      <p:sp>
        <p:nvSpPr>
          <p:cNvPr id="12" name="CasellaDiTesto 8"/>
          <p:cNvSpPr txBox="1"/>
          <p:nvPr/>
        </p:nvSpPr>
        <p:spPr>
          <a:xfrm>
            <a:off x="2235841" y="3212130"/>
            <a:ext cx="33582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/>
              <a:t>High flexibility &amp; autonomy: enables complex design and changes implement; no need for tooling.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dirty="0"/>
              <a:t>cost of entry is becoming more affordable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dirty="0"/>
              <a:t>training programs are becoming readily available at all levels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dirty="0"/>
              <a:t>Easier strength-to-mass ratio optimization</a:t>
            </a:r>
          </a:p>
          <a:p>
            <a:pPr marL="342900" indent="-342900">
              <a:buFont typeface="+mj-lt"/>
              <a:buAutoNum type="arabicPeriod" startAt="3"/>
            </a:pP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380" y="2637153"/>
            <a:ext cx="3304653" cy="355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84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just" defTabSz="914400"/>
            <a:fld id="{E4B695F2-1386-4325-95AF-3A06CFED5F64}" type="datetime1">
              <a:rPr lang="it-IT" smtClean="0"/>
              <a:t>13/03/2018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just" defTabSz="914400"/>
            <a:r>
              <a:rPr lang="en-US" noProof="0" smtClean="0"/>
              <a:t>&lt;reference&gt;</a:t>
            </a:r>
            <a:endParaRPr lang="en-US" noProof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1" name="Picture 3" descr="D:\backup\1Giorgio\ADDITIVE MFG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-1" y="0"/>
            <a:ext cx="5297215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numCol="1" spcCol="360000"/>
          <a:lstStyle>
            <a:lvl1pPr marL="171450" indent="-171450" algn="l" defTabSz="685766" rtl="0" eaLnBrk="1" latinLnBrk="0" hangingPunct="1">
              <a:lnSpc>
                <a:spcPct val="100000"/>
              </a:lnSpc>
              <a:spcBef>
                <a:spcPts val="750"/>
              </a:spcBef>
              <a:buSzPct val="110000"/>
              <a:buFontTx/>
              <a:buBlip>
                <a:blip r:embed="rId3"/>
              </a:buBlip>
              <a:defRPr lang="fr-FR" sz="1200" kern="1200" dirty="0" smtClean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514325" indent="-171442" algn="l" defTabSz="685766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Blip>
                <a:blip r:embed="rId3"/>
              </a:buBlip>
              <a:defRPr sz="1200" kern="1200" baseline="0">
                <a:solidFill>
                  <a:srgbClr val="243646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857207" indent="-171442" algn="l" defTabSz="685766" rtl="0" eaLnBrk="1" latinLnBrk="0" hangingPunct="1">
              <a:lnSpc>
                <a:spcPct val="100000"/>
              </a:lnSpc>
              <a:spcBef>
                <a:spcPts val="375"/>
              </a:spcBef>
              <a:buFontTx/>
              <a:buBlip>
                <a:blip r:embed="rId3"/>
              </a:buBlip>
              <a:defRPr sz="1100" kern="120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200090" indent="-171442" algn="l" defTabSz="685766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2"/>
              </a:buClr>
              <a:buFontTx/>
              <a:buBlip>
                <a:blip r:embed="rId4"/>
              </a:buBlip>
              <a:defRPr sz="1100" kern="1200" baseline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542974" indent="-171442" algn="l" defTabSz="685766" rtl="0" eaLnBrk="1" latinLnBrk="0" hangingPunct="1">
              <a:lnSpc>
                <a:spcPct val="100000"/>
              </a:lnSpc>
              <a:spcBef>
                <a:spcPts val="375"/>
              </a:spcBef>
              <a:buSzPct val="100000"/>
              <a:buFontTx/>
              <a:buBlip>
                <a:blip r:embed="rId5"/>
              </a:buBlip>
              <a:defRPr lang="en-US" sz="1000" kern="1200" baseline="0" noProof="0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Tx/>
              <a:buNone/>
            </a:pPr>
            <a:r>
              <a:rPr lang="it-IT" sz="3200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Thank</a:t>
            </a:r>
            <a:r>
              <a:rPr lang="it-IT" sz="3200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it-IT" sz="3200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you</a:t>
            </a:r>
            <a:r>
              <a:rPr lang="it-IT" sz="3200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it-IT" sz="3200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for 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it-IT" sz="3200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your</a:t>
            </a:r>
            <a:r>
              <a:rPr lang="it-IT" sz="3200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it-IT" sz="3200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attention</a:t>
            </a:r>
            <a:r>
              <a:rPr lang="it-IT" sz="3200" b="1" i="1" smtClean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  <a:endParaRPr lang="it-IT" sz="3200" b="1" i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6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</Words>
  <Application>Microsoft Office PowerPoint</Application>
  <PresentationFormat>On-screen Show (4:3)</PresentationFormat>
  <Paragraphs>55</Paragraphs>
  <Slides>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Tema di Office</vt:lpstr>
      <vt:lpstr>MSPhotoEd.3</vt:lpstr>
      <vt:lpstr>Portable on Orbit Printer 3D:  1st European additive manufacturing machine  on International Space Station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mbpro</dc:creator>
  <cp:lastModifiedBy>Musso Giorgio</cp:lastModifiedBy>
  <cp:revision>48</cp:revision>
  <dcterms:created xsi:type="dcterms:W3CDTF">2018-02-24T06:15:43Z</dcterms:created>
  <dcterms:modified xsi:type="dcterms:W3CDTF">2018-03-13T10:01:26Z</dcterms:modified>
</cp:coreProperties>
</file>