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57" r:id="rId3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13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6CE1-B1F8-6145-84E4-DEA45E1B2290}" type="datetimeFigureOut">
              <a:rPr lang="it-IT" smtClean="0"/>
              <a:t>13/03/2018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E2B2-B387-C541-97FC-54BE44DC30C3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38509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Fare clic per modificare gli stili del testo dello schema</a:t>
            </a:r>
          </a:p>
          <a:p>
            <a:pPr lvl="1"/>
            <a:r>
              <a:rPr lang="fr-FR"/>
              <a:t>Secondo livello</a:t>
            </a:r>
          </a:p>
          <a:p>
            <a:pPr lvl="2"/>
            <a:r>
              <a:rPr lang="fr-FR"/>
              <a:t>Terzo livello</a:t>
            </a:r>
          </a:p>
          <a:p>
            <a:pPr lvl="3"/>
            <a:r>
              <a:rPr lang="fr-FR"/>
              <a:t>Quarto livello</a:t>
            </a:r>
          </a:p>
          <a:p>
            <a:pPr lvl="4"/>
            <a:r>
              <a:rPr lang="fr-FR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6CE1-B1F8-6145-84E4-DEA45E1B2290}" type="datetimeFigureOut">
              <a:rPr lang="it-IT" smtClean="0"/>
              <a:t>13/03/2018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E2B2-B387-C541-97FC-54BE44DC30C3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8557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Fare clic per modificare gli stili del testo dello schema</a:t>
            </a:r>
          </a:p>
          <a:p>
            <a:pPr lvl="1"/>
            <a:r>
              <a:rPr lang="fr-FR"/>
              <a:t>Secondo livello</a:t>
            </a:r>
          </a:p>
          <a:p>
            <a:pPr lvl="2"/>
            <a:r>
              <a:rPr lang="fr-FR"/>
              <a:t>Terzo livello</a:t>
            </a:r>
          </a:p>
          <a:p>
            <a:pPr lvl="3"/>
            <a:r>
              <a:rPr lang="fr-FR"/>
              <a:t>Quarto livello</a:t>
            </a:r>
          </a:p>
          <a:p>
            <a:pPr lvl="4"/>
            <a:r>
              <a:rPr lang="fr-FR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6CE1-B1F8-6145-84E4-DEA45E1B2290}" type="datetimeFigureOut">
              <a:rPr lang="it-IT" smtClean="0"/>
              <a:t>13/03/2018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E2B2-B387-C541-97FC-54BE44DC30C3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07972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Fare clic per modificare gli stili del testo dello schema</a:t>
            </a:r>
          </a:p>
          <a:p>
            <a:pPr lvl="1"/>
            <a:r>
              <a:rPr lang="fr-FR"/>
              <a:t>Secondo livello</a:t>
            </a:r>
          </a:p>
          <a:p>
            <a:pPr lvl="2"/>
            <a:r>
              <a:rPr lang="fr-FR"/>
              <a:t>Terzo livello</a:t>
            </a:r>
          </a:p>
          <a:p>
            <a:pPr lvl="3"/>
            <a:r>
              <a:rPr lang="fr-FR"/>
              <a:t>Quarto livello</a:t>
            </a:r>
          </a:p>
          <a:p>
            <a:pPr lvl="4"/>
            <a:r>
              <a:rPr lang="fr-FR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6CE1-B1F8-6145-84E4-DEA45E1B2290}" type="datetimeFigureOut">
              <a:rPr lang="it-IT" smtClean="0"/>
              <a:t>13/03/2018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E2B2-B387-C541-97FC-54BE44DC30C3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40208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6CE1-B1F8-6145-84E4-DEA45E1B2290}" type="datetimeFigureOut">
              <a:rPr lang="it-IT" smtClean="0"/>
              <a:t>13/03/2018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E2B2-B387-C541-97FC-54BE44DC30C3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95075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Fare clic per modificare gli stili del testo dello schema</a:t>
            </a:r>
          </a:p>
          <a:p>
            <a:pPr lvl="1"/>
            <a:r>
              <a:rPr lang="fr-FR"/>
              <a:t>Secondo livello</a:t>
            </a:r>
          </a:p>
          <a:p>
            <a:pPr lvl="2"/>
            <a:r>
              <a:rPr lang="fr-FR"/>
              <a:t>Terzo livello</a:t>
            </a:r>
          </a:p>
          <a:p>
            <a:pPr lvl="3"/>
            <a:r>
              <a:rPr lang="fr-FR"/>
              <a:t>Quarto livello</a:t>
            </a:r>
          </a:p>
          <a:p>
            <a:pPr lvl="4"/>
            <a:r>
              <a:rPr lang="fr-FR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Fare clic per modificare gli stili del testo dello schema</a:t>
            </a:r>
          </a:p>
          <a:p>
            <a:pPr lvl="1"/>
            <a:r>
              <a:rPr lang="fr-FR"/>
              <a:t>Secondo livello</a:t>
            </a:r>
          </a:p>
          <a:p>
            <a:pPr lvl="2"/>
            <a:r>
              <a:rPr lang="fr-FR"/>
              <a:t>Terzo livello</a:t>
            </a:r>
          </a:p>
          <a:p>
            <a:pPr lvl="3"/>
            <a:r>
              <a:rPr lang="fr-FR"/>
              <a:t>Quarto livello</a:t>
            </a:r>
          </a:p>
          <a:p>
            <a:pPr lvl="4"/>
            <a:r>
              <a:rPr lang="fr-FR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6CE1-B1F8-6145-84E4-DEA45E1B2290}" type="datetimeFigureOut">
              <a:rPr lang="it-IT" smtClean="0"/>
              <a:t>13/03/2018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E2B2-B387-C541-97FC-54BE44DC30C3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63445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Fare clic per modificare gli stili del testo dello schema</a:t>
            </a:r>
          </a:p>
          <a:p>
            <a:pPr lvl="1"/>
            <a:r>
              <a:rPr lang="fr-FR"/>
              <a:t>Secondo livello</a:t>
            </a:r>
          </a:p>
          <a:p>
            <a:pPr lvl="2"/>
            <a:r>
              <a:rPr lang="fr-FR"/>
              <a:t>Terzo livello</a:t>
            </a:r>
          </a:p>
          <a:p>
            <a:pPr lvl="3"/>
            <a:r>
              <a:rPr lang="fr-FR"/>
              <a:t>Quarto livello</a:t>
            </a:r>
          </a:p>
          <a:p>
            <a:pPr lvl="4"/>
            <a:r>
              <a:rPr lang="fr-FR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Fare clic per modificare gli stili del testo dello schema</a:t>
            </a:r>
          </a:p>
          <a:p>
            <a:pPr lvl="1"/>
            <a:r>
              <a:rPr lang="fr-FR"/>
              <a:t>Secondo livello</a:t>
            </a:r>
          </a:p>
          <a:p>
            <a:pPr lvl="2"/>
            <a:r>
              <a:rPr lang="fr-FR"/>
              <a:t>Terzo livello</a:t>
            </a:r>
          </a:p>
          <a:p>
            <a:pPr lvl="3"/>
            <a:r>
              <a:rPr lang="fr-FR"/>
              <a:t>Quarto livello</a:t>
            </a:r>
          </a:p>
          <a:p>
            <a:pPr lvl="4"/>
            <a:r>
              <a:rPr lang="fr-FR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6CE1-B1F8-6145-84E4-DEA45E1B2290}" type="datetimeFigureOut">
              <a:rPr lang="it-IT" smtClean="0"/>
              <a:t>13/03/2018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E2B2-B387-C541-97FC-54BE44DC30C3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74512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6CE1-B1F8-6145-84E4-DEA45E1B2290}" type="datetimeFigureOut">
              <a:rPr lang="it-IT" smtClean="0"/>
              <a:t>13/03/2018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E2B2-B387-C541-97FC-54BE44DC30C3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73699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6CE1-B1F8-6145-84E4-DEA45E1B2290}" type="datetimeFigureOut">
              <a:rPr lang="it-IT" smtClean="0"/>
              <a:t>13/03/2018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E2B2-B387-C541-97FC-54BE44DC30C3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3562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Fare clic per modificare gli stili del testo dello schema</a:t>
            </a:r>
          </a:p>
          <a:p>
            <a:pPr lvl="1"/>
            <a:r>
              <a:rPr lang="fr-FR"/>
              <a:t>Secondo livello</a:t>
            </a:r>
          </a:p>
          <a:p>
            <a:pPr lvl="2"/>
            <a:r>
              <a:rPr lang="fr-FR"/>
              <a:t>Terzo livello</a:t>
            </a:r>
          </a:p>
          <a:p>
            <a:pPr lvl="3"/>
            <a:r>
              <a:rPr lang="fr-FR"/>
              <a:t>Quarto livello</a:t>
            </a:r>
          </a:p>
          <a:p>
            <a:pPr lvl="4"/>
            <a:r>
              <a:rPr lang="fr-FR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6CE1-B1F8-6145-84E4-DEA45E1B2290}" type="datetimeFigureOut">
              <a:rPr lang="it-IT" smtClean="0"/>
              <a:t>13/03/2018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E2B2-B387-C541-97FC-54BE44DC30C3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84673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6CE1-B1F8-6145-84E4-DEA45E1B2290}" type="datetimeFigureOut">
              <a:rPr lang="it-IT" smtClean="0"/>
              <a:t>13/03/2018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E2B2-B387-C541-97FC-54BE44DC30C3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96254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Fare clic per modificare gli stili del testo dello schema</a:t>
            </a:r>
          </a:p>
          <a:p>
            <a:pPr lvl="1"/>
            <a:r>
              <a:rPr lang="fr-FR"/>
              <a:t>Secondo livello</a:t>
            </a:r>
          </a:p>
          <a:p>
            <a:pPr lvl="2"/>
            <a:r>
              <a:rPr lang="fr-FR"/>
              <a:t>Terzo livello</a:t>
            </a:r>
          </a:p>
          <a:p>
            <a:pPr lvl="3"/>
            <a:r>
              <a:rPr lang="fr-FR"/>
              <a:t>Quarto livello</a:t>
            </a:r>
          </a:p>
          <a:p>
            <a:pPr lvl="4"/>
            <a:r>
              <a:rPr lang="fr-FR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76CE1-B1F8-6145-84E4-DEA45E1B2290}" type="datetimeFigureOut">
              <a:rPr lang="it-IT" smtClean="0"/>
              <a:t>13/03/2018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5E2B2-B387-C541-97FC-54BE44DC30C3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80520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bozza copertina NEREUS 2018_v4.jpg"/>
          <p:cNvPicPr>
            <a:picLocks noChangeAspect="1"/>
          </p:cNvPicPr>
          <p:nvPr/>
        </p:nvPicPr>
        <p:blipFill rotWithShape="1">
          <a:blip r:embed="rId2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03"/>
          <a:stretch/>
        </p:blipFill>
        <p:spPr>
          <a:xfrm>
            <a:off x="-162430" y="0"/>
            <a:ext cx="2398272" cy="6970608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347834" y="6320805"/>
            <a:ext cx="6526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/>
              <a:t>Workshop on “Commercialisation and Utilisation of Space Exploration Technologies”</a:t>
            </a:r>
          </a:p>
          <a:p>
            <a:r>
              <a:rPr lang="it-IT" sz="1200" i="1" dirty="0"/>
              <a:t>Turin, 15-16 March 2018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38BD9F76-AE83-483C-AEC0-952EF0E84F01}"/>
              </a:ext>
            </a:extLst>
          </p:cNvPr>
          <p:cNvSpPr txBox="1"/>
          <p:nvPr/>
        </p:nvSpPr>
        <p:spPr>
          <a:xfrm>
            <a:off x="2805759" y="3485304"/>
            <a:ext cx="563981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High Power Electric Propulsion for Space Exploration</a:t>
            </a:r>
          </a:p>
          <a:p>
            <a:pPr algn="ctr"/>
            <a:endParaRPr lang="en-US" sz="1600" dirty="0"/>
          </a:p>
          <a:p>
            <a:pPr algn="ctr"/>
            <a:endParaRPr lang="en-US" sz="1600" dirty="0"/>
          </a:p>
          <a:p>
            <a:pPr algn="ctr"/>
            <a:r>
              <a:rPr lang="en-US" sz="1600" dirty="0"/>
              <a:t>Tommaso Misuri</a:t>
            </a:r>
          </a:p>
          <a:p>
            <a:pPr algn="ctr"/>
            <a:endParaRPr lang="en-US" sz="400" dirty="0"/>
          </a:p>
          <a:p>
            <a:pPr algn="ctr"/>
            <a:r>
              <a:rPr lang="en-US" sz="1600" i="1" dirty="0"/>
              <a:t>Head of Propulsion Division, SITAEL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6CA2DCDF-128A-4166-880F-CCC19A051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7887" y="361270"/>
            <a:ext cx="5766575" cy="284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616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ttangolo 31">
            <a:extLst>
              <a:ext uri="{FF2B5EF4-FFF2-40B4-BE49-F238E27FC236}">
                <a16:creationId xmlns:a16="http://schemas.microsoft.com/office/drawing/2014/main" xmlns="" id="{3F578AE1-1EEC-4EAB-915A-252F7C0AA3F3}"/>
              </a:ext>
            </a:extLst>
          </p:cNvPr>
          <p:cNvSpPr/>
          <p:nvPr/>
        </p:nvSpPr>
        <p:spPr>
          <a:xfrm>
            <a:off x="-477672" y="0"/>
            <a:ext cx="264837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618D93AC-9395-41CC-9B58-8D993D84AB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11"/>
          <a:stretch/>
        </p:blipFill>
        <p:spPr>
          <a:xfrm>
            <a:off x="0" y="-8187"/>
            <a:ext cx="9144001" cy="6870282"/>
          </a:xfrm>
          <a:prstGeom prst="rect">
            <a:avLst/>
          </a:prstGeom>
        </p:spPr>
      </p:pic>
      <p:pic>
        <p:nvPicPr>
          <p:cNvPr id="4" name="Immagine 3" descr="bozza copertina NEREUS 2018_v4.jpg"/>
          <p:cNvPicPr>
            <a:picLocks noChangeAspect="1"/>
          </p:cNvPicPr>
          <p:nvPr/>
        </p:nvPicPr>
        <p:blipFill rotWithShape="1">
          <a:blip r:embed="rId3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69" r="1349" b="1615"/>
          <a:stretch/>
        </p:blipFill>
        <p:spPr>
          <a:xfrm>
            <a:off x="-6149" y="-4094"/>
            <a:ext cx="2170706" cy="68580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347834" y="6320805"/>
            <a:ext cx="6526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>
                <a:solidFill>
                  <a:schemeClr val="bg1">
                    <a:lumMod val="75000"/>
                  </a:schemeClr>
                </a:solidFill>
              </a:rPr>
              <a:t>Workshop on “Commercialisation and Utilisation of Space Exploration Technologies”</a:t>
            </a:r>
          </a:p>
          <a:p>
            <a:r>
              <a:rPr lang="it-IT" sz="1200" i="1" dirty="0">
                <a:solidFill>
                  <a:schemeClr val="bg1">
                    <a:lumMod val="75000"/>
                  </a:schemeClr>
                </a:solidFill>
              </a:rPr>
              <a:t>Turin, 15-16 March 2018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xmlns="" id="{E6EC1DC8-FAC4-444E-8F22-E03A8A07F236}"/>
              </a:ext>
            </a:extLst>
          </p:cNvPr>
          <p:cNvSpPr txBox="1"/>
          <p:nvPr/>
        </p:nvSpPr>
        <p:spPr>
          <a:xfrm>
            <a:off x="-39598" y="3129043"/>
            <a:ext cx="2871989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Destination: NEO</a:t>
            </a:r>
          </a:p>
          <a:p>
            <a:r>
              <a:rPr lang="it-IT" sz="1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Starting from: LEO</a:t>
            </a:r>
          </a:p>
          <a:p>
            <a:r>
              <a:rPr lang="it-IT" sz="1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Mission </a:t>
            </a:r>
            <a:r>
              <a:rPr lang="it-IT" sz="1000" dirty="0">
                <a:solidFill>
                  <a:schemeClr val="tx2">
                    <a:lumMod val="40000"/>
                    <a:lumOff val="60000"/>
                  </a:schemeClr>
                </a:solidFill>
                <a:latin typeface="Symbol" panose="05050102010706020507" pitchFamily="18" charset="2"/>
              </a:rPr>
              <a:t>D</a:t>
            </a:r>
            <a:r>
              <a:rPr lang="it-IT" sz="1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V (one way): 7.5 km/s</a:t>
            </a:r>
          </a:p>
          <a:p>
            <a:r>
              <a:rPr lang="it-IT" sz="1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S/C initial mass: 10 t</a:t>
            </a:r>
          </a:p>
          <a:p>
            <a:r>
              <a:rPr lang="it-IT" sz="1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Propellant mass:</a:t>
            </a:r>
          </a:p>
          <a:p>
            <a:r>
              <a:rPr lang="it-IT" sz="1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- Chemical Propulsion (I</a:t>
            </a:r>
            <a:r>
              <a:rPr lang="it-IT" sz="8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sp</a:t>
            </a:r>
            <a:r>
              <a:rPr lang="it-IT" sz="1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300) </a:t>
            </a:r>
            <a:r>
              <a:rPr lang="it-IT" sz="1000" dirty="0">
                <a:solidFill>
                  <a:schemeClr val="tx2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it-IT" sz="1000" dirty="0">
                <a:solidFill>
                  <a:srgbClr val="FF0000"/>
                </a:solidFill>
                <a:sym typeface="Wingdings" panose="05000000000000000000" pitchFamily="2" charset="2"/>
              </a:rPr>
              <a:t>9.2 t</a:t>
            </a:r>
          </a:p>
          <a:p>
            <a:r>
              <a:rPr lang="it-IT" sz="1000" dirty="0">
                <a:solidFill>
                  <a:schemeClr val="tx2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- Electric Propulsion (I</a:t>
            </a:r>
            <a:r>
              <a:rPr lang="it-IT" sz="800" dirty="0">
                <a:solidFill>
                  <a:schemeClr val="tx2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sp</a:t>
            </a:r>
            <a:r>
              <a:rPr lang="it-IT" sz="1000" dirty="0">
                <a:solidFill>
                  <a:schemeClr val="tx2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 3000)  </a:t>
            </a:r>
            <a:r>
              <a:rPr lang="it-IT" sz="1000" dirty="0">
                <a:solidFill>
                  <a:srgbClr val="FFFF00"/>
                </a:solidFill>
                <a:sym typeface="Wingdings" panose="05000000000000000000" pitchFamily="2" charset="2"/>
              </a:rPr>
              <a:t>2.2 t</a:t>
            </a:r>
          </a:p>
          <a:p>
            <a:endParaRPr lang="it-IT" sz="600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it-IT" sz="1000" dirty="0">
                <a:solidFill>
                  <a:schemeClr val="bg1"/>
                </a:solidFill>
                <a:sym typeface="Wingdings" panose="05000000000000000000" pitchFamily="2" charset="2"/>
              </a:rPr>
              <a:t> + 7 tons of payload </a:t>
            </a:r>
          </a:p>
        </p:txBody>
      </p:sp>
      <p:sp>
        <p:nvSpPr>
          <p:cNvPr id="21" name="Figura a mano libera: forma 20">
            <a:extLst>
              <a:ext uri="{FF2B5EF4-FFF2-40B4-BE49-F238E27FC236}">
                <a16:creationId xmlns:a16="http://schemas.microsoft.com/office/drawing/2014/main" xmlns="" id="{5A6C204B-E80A-4D6A-B76D-E295535CC509}"/>
              </a:ext>
            </a:extLst>
          </p:cNvPr>
          <p:cNvSpPr/>
          <p:nvPr/>
        </p:nvSpPr>
        <p:spPr>
          <a:xfrm>
            <a:off x="682388" y="3034120"/>
            <a:ext cx="1816503" cy="2080817"/>
          </a:xfrm>
          <a:custGeom>
            <a:avLst/>
            <a:gdLst>
              <a:gd name="connsiteX0" fmla="*/ 209441 w 1307475"/>
              <a:gd name="connsiteY0" fmla="*/ 1895944 h 1895944"/>
              <a:gd name="connsiteX1" fmla="*/ 26561 w 1307475"/>
              <a:gd name="connsiteY1" fmla="*/ 1752820 h 1895944"/>
              <a:gd name="connsiteX2" fmla="*/ 18609 w 1307475"/>
              <a:gd name="connsiteY2" fmla="*/ 1538135 h 1895944"/>
              <a:gd name="connsiteX3" fmla="*/ 193538 w 1307475"/>
              <a:gd name="connsiteY3" fmla="*/ 1363206 h 1895944"/>
              <a:gd name="connsiteX4" fmla="*/ 734227 w 1307475"/>
              <a:gd name="connsiteY4" fmla="*/ 1212131 h 1895944"/>
              <a:gd name="connsiteX5" fmla="*/ 1235159 w 1307475"/>
              <a:gd name="connsiteY5" fmla="*/ 989495 h 1895944"/>
              <a:gd name="connsiteX6" fmla="*/ 1266964 w 1307475"/>
              <a:gd name="connsiteY6" fmla="*/ 623735 h 1895944"/>
              <a:gd name="connsiteX7" fmla="*/ 877350 w 1307475"/>
              <a:gd name="connsiteY7" fmla="*/ 257975 h 1895944"/>
              <a:gd name="connsiteX8" fmla="*/ 471834 w 1307475"/>
              <a:gd name="connsiteY8" fmla="*/ 51241 h 1895944"/>
              <a:gd name="connsiteX9" fmla="*/ 225343 w 1307475"/>
              <a:gd name="connsiteY9" fmla="*/ 3533 h 1895944"/>
              <a:gd name="connsiteX10" fmla="*/ 177635 w 1307475"/>
              <a:gd name="connsiteY10" fmla="*/ 3533 h 1895944"/>
              <a:gd name="connsiteX11" fmla="*/ 177635 w 1307475"/>
              <a:gd name="connsiteY11" fmla="*/ 3533 h 1895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07475" h="1895944">
                <a:moveTo>
                  <a:pt x="209441" y="1895944"/>
                </a:moveTo>
                <a:cubicBezTo>
                  <a:pt x="133903" y="1854199"/>
                  <a:pt x="58366" y="1812455"/>
                  <a:pt x="26561" y="1752820"/>
                </a:cubicBezTo>
                <a:cubicBezTo>
                  <a:pt x="-5244" y="1693185"/>
                  <a:pt x="-9220" y="1603071"/>
                  <a:pt x="18609" y="1538135"/>
                </a:cubicBezTo>
                <a:cubicBezTo>
                  <a:pt x="46438" y="1473199"/>
                  <a:pt x="74268" y="1417540"/>
                  <a:pt x="193538" y="1363206"/>
                </a:cubicBezTo>
                <a:cubicBezTo>
                  <a:pt x="312808" y="1308872"/>
                  <a:pt x="560624" y="1274416"/>
                  <a:pt x="734227" y="1212131"/>
                </a:cubicBezTo>
                <a:cubicBezTo>
                  <a:pt x="907830" y="1149846"/>
                  <a:pt x="1146370" y="1087561"/>
                  <a:pt x="1235159" y="989495"/>
                </a:cubicBezTo>
                <a:cubicBezTo>
                  <a:pt x="1323948" y="891429"/>
                  <a:pt x="1326599" y="745655"/>
                  <a:pt x="1266964" y="623735"/>
                </a:cubicBezTo>
                <a:cubicBezTo>
                  <a:pt x="1207329" y="501815"/>
                  <a:pt x="1009872" y="353391"/>
                  <a:pt x="877350" y="257975"/>
                </a:cubicBezTo>
                <a:cubicBezTo>
                  <a:pt x="744828" y="162559"/>
                  <a:pt x="580502" y="93648"/>
                  <a:pt x="471834" y="51241"/>
                </a:cubicBezTo>
                <a:cubicBezTo>
                  <a:pt x="363166" y="8834"/>
                  <a:pt x="274376" y="11484"/>
                  <a:pt x="225343" y="3533"/>
                </a:cubicBezTo>
                <a:cubicBezTo>
                  <a:pt x="176310" y="-4418"/>
                  <a:pt x="177635" y="3533"/>
                  <a:pt x="177635" y="3533"/>
                </a:cubicBezTo>
                <a:lnTo>
                  <a:pt x="177635" y="3533"/>
                </a:lnTo>
              </a:path>
            </a:pathLst>
          </a:custGeom>
          <a:noFill/>
          <a:ln w="19050">
            <a:prstDash val="dash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xmlns="" id="{0CFCF8AA-4145-4660-B6D9-995DB82F4D3A}"/>
              </a:ext>
            </a:extLst>
          </p:cNvPr>
          <p:cNvSpPr txBox="1"/>
          <p:nvPr/>
        </p:nvSpPr>
        <p:spPr>
          <a:xfrm>
            <a:off x="-13647" y="762455"/>
            <a:ext cx="2170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tx2">
                    <a:lumMod val="20000"/>
                    <a:lumOff val="80000"/>
                  </a:schemeClr>
                </a:solidFill>
              </a:rPr>
              <a:t>Electric Propulsion, WHY ?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xmlns="" id="{5F54EC91-61A4-40E9-B05E-19627EBB665A}"/>
              </a:ext>
            </a:extLst>
          </p:cNvPr>
          <p:cNvSpPr txBox="1"/>
          <p:nvPr/>
        </p:nvSpPr>
        <p:spPr>
          <a:xfrm>
            <a:off x="2510411" y="2993927"/>
            <a:ext cx="30979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Main Challenges: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400" dirty="0">
                <a:solidFill>
                  <a:schemeClr val="bg1"/>
                </a:solidFill>
              </a:rPr>
              <a:t>Power Generation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400" dirty="0">
                <a:solidFill>
                  <a:schemeClr val="bg1"/>
                </a:solidFill>
              </a:rPr>
              <a:t>Thruster Clustering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400" dirty="0">
                <a:solidFill>
                  <a:schemeClr val="bg1"/>
                </a:solidFill>
              </a:rPr>
              <a:t>Propellant Choice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xmlns="" id="{FBE1A979-B56B-4FEF-8432-11390E1FE3DA}"/>
              </a:ext>
            </a:extLst>
          </p:cNvPr>
          <p:cNvSpPr txBox="1"/>
          <p:nvPr/>
        </p:nvSpPr>
        <p:spPr>
          <a:xfrm>
            <a:off x="2505041" y="1545970"/>
            <a:ext cx="39912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Potential Benefits:</a:t>
            </a:r>
          </a:p>
          <a:p>
            <a:r>
              <a:rPr lang="it-IT" sz="1400" dirty="0">
                <a:solidFill>
                  <a:schemeClr val="bg1"/>
                </a:solidFill>
              </a:rPr>
              <a:t>Electric Propulsion is an </a:t>
            </a:r>
            <a:r>
              <a:rPr lang="it-IT" sz="1400" dirty="0">
                <a:solidFill>
                  <a:srgbClr val="FFFF00"/>
                </a:solidFill>
              </a:rPr>
              <a:t>enabling technology </a:t>
            </a:r>
            <a:r>
              <a:rPr lang="it-IT" sz="1400" dirty="0">
                <a:solidFill>
                  <a:schemeClr val="bg1"/>
                </a:solidFill>
              </a:rPr>
              <a:t>for space exploration and exploitation (NEO missions, Cislunar SS, ISRU, Moon Base, etc…)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xmlns="" id="{2F6BE1BD-C877-435B-B9F1-36CE0F76C05D}"/>
              </a:ext>
            </a:extLst>
          </p:cNvPr>
          <p:cNvSpPr txBox="1"/>
          <p:nvPr/>
        </p:nvSpPr>
        <p:spPr>
          <a:xfrm>
            <a:off x="2505039" y="4388120"/>
            <a:ext cx="438708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Development Status and Way Forward:</a:t>
            </a:r>
          </a:p>
          <a:p>
            <a:r>
              <a:rPr lang="it-IT" sz="1400" dirty="0">
                <a:solidFill>
                  <a:schemeClr val="bg1"/>
                </a:solidFill>
              </a:rPr>
              <a:t>SITAEL is now in the process of extensively testing a 20kW Hall Effect thruster using Xe and Kr as propellant.</a:t>
            </a:r>
          </a:p>
          <a:p>
            <a:endParaRPr lang="it-IT" sz="600" dirty="0">
              <a:solidFill>
                <a:schemeClr val="bg1"/>
              </a:solidFill>
            </a:endParaRPr>
          </a:p>
          <a:p>
            <a:r>
              <a:rPr lang="it-IT" sz="1400" dirty="0">
                <a:solidFill>
                  <a:schemeClr val="bg1"/>
                </a:solidFill>
              </a:rPr>
              <a:t>Future developments:</a:t>
            </a:r>
          </a:p>
          <a:p>
            <a:pPr marL="285750" indent="-285750">
              <a:buFontTx/>
              <a:buChar char="-"/>
            </a:pPr>
            <a:r>
              <a:rPr lang="it-IT" sz="1400" dirty="0">
                <a:solidFill>
                  <a:schemeClr val="bg1"/>
                </a:solidFill>
              </a:rPr>
              <a:t>Raise the power bar</a:t>
            </a:r>
          </a:p>
          <a:p>
            <a:pPr marL="285750" indent="-285750">
              <a:buFontTx/>
              <a:buChar char="-"/>
            </a:pPr>
            <a:r>
              <a:rPr lang="it-IT" sz="1400" dirty="0">
                <a:solidFill>
                  <a:schemeClr val="bg1"/>
                </a:solidFill>
              </a:rPr>
              <a:t>Study alternative propellants for In-situ refuelling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xmlns="" id="{3DD2427B-472B-4BD6-846F-1026584751B9}"/>
              </a:ext>
            </a:extLst>
          </p:cNvPr>
          <p:cNvSpPr txBox="1"/>
          <p:nvPr/>
        </p:nvSpPr>
        <p:spPr>
          <a:xfrm>
            <a:off x="2320538" y="50705"/>
            <a:ext cx="63457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</a:rPr>
              <a:t>Electric Thrusters work by ionizing and accelerating a propellant by means of electromagnetic forces. The energy imparted to the propellant is not obtained through a combustion process and a much higher </a:t>
            </a:r>
          </a:p>
          <a:p>
            <a:r>
              <a:rPr lang="it-IT" sz="1600" dirty="0">
                <a:solidFill>
                  <a:schemeClr val="bg1"/>
                </a:solidFill>
              </a:rPr>
              <a:t>exhaust velocity (specific impulse) can be attained. 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xmlns="" id="{3E2A201F-0B36-4510-B2E7-701B2E46CC67}"/>
              </a:ext>
            </a:extLst>
          </p:cNvPr>
          <p:cNvSpPr txBox="1"/>
          <p:nvPr/>
        </p:nvSpPr>
        <p:spPr>
          <a:xfrm>
            <a:off x="2320538" y="40622"/>
            <a:ext cx="63457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Electric Thrusters work by ionizing and accelerating a propellant by means of electromagnetic forces. The energy imparted to the propellant is not obtained through a combustion process and a much higher </a:t>
            </a:r>
          </a:p>
          <a:p>
            <a:r>
              <a:rPr lang="it-IT" sz="1600" dirty="0"/>
              <a:t>exhaust velocity (specific impulse) can be attained. </a:t>
            </a:r>
          </a:p>
        </p:txBody>
      </p:sp>
    </p:spTree>
    <p:extLst>
      <p:ext uri="{BB962C8B-B14F-4D97-AF65-F5344CB8AC3E}">
        <p14:creationId xmlns:p14="http://schemas.microsoft.com/office/powerpoint/2010/main" val="69734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6" grpId="0"/>
      <p:bldP spid="18" grpId="0"/>
      <p:bldP spid="21" grpId="0" animBg="1"/>
      <p:bldP spid="23" grpId="0"/>
      <p:bldP spid="24" grpId="0"/>
      <p:bldP spid="27" grpId="0"/>
      <p:bldP spid="28" grpId="0"/>
      <p:bldP spid="29" grpId="0"/>
      <p:bldP spid="31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4254</TotalTime>
  <Words>263</Words>
  <Application>Microsoft Office PowerPoint</Application>
  <PresentationFormat>On-screen Show (4:3)</PresentationFormat>
  <Paragraphs>36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Symbol</vt:lpstr>
      <vt:lpstr>Wingdings</vt:lpstr>
      <vt:lpstr>Tema di Office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mbpro</dc:creator>
  <cp:lastModifiedBy>Ilaria D'Auria</cp:lastModifiedBy>
  <cp:revision>28</cp:revision>
  <dcterms:created xsi:type="dcterms:W3CDTF">2018-02-24T06:15:43Z</dcterms:created>
  <dcterms:modified xsi:type="dcterms:W3CDTF">2018-03-13T09:25:56Z</dcterms:modified>
</cp:coreProperties>
</file>