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6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16/03/2018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25803" y="1768269"/>
            <a:ext cx="5770743" cy="1470025"/>
          </a:xfrm>
        </p:spPr>
        <p:txBody>
          <a:bodyPr/>
          <a:lstStyle/>
          <a:p>
            <a:r>
              <a:rPr lang="it-IT" dirty="0" smtClean="0"/>
              <a:t>Space Rider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04580" y="2995147"/>
            <a:ext cx="3844578" cy="17526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MASSOBRIO, Federico</a:t>
            </a:r>
          </a:p>
          <a:p>
            <a:r>
              <a:rPr lang="it-IT" sz="2000" dirty="0" smtClean="0"/>
              <a:t>Advance Exploration Programs, </a:t>
            </a:r>
            <a:r>
              <a:rPr lang="it-IT" sz="2000" dirty="0" err="1" smtClean="0"/>
              <a:t>Thales</a:t>
            </a:r>
            <a:r>
              <a:rPr lang="it-IT" sz="2000" dirty="0" smtClean="0"/>
              <a:t> Alenia Space in </a:t>
            </a:r>
            <a:r>
              <a:rPr lang="it-IT" sz="2000" dirty="0" err="1" smtClean="0"/>
              <a:t>Italy</a:t>
            </a:r>
            <a:endParaRPr lang="it-IT" sz="2000" dirty="0" smtClean="0"/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66905" y="5487096"/>
            <a:ext cx="571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Category</a:t>
            </a:r>
            <a:r>
              <a:rPr lang="it-IT" sz="1600" b="1" dirty="0" smtClean="0"/>
              <a:t> A – Direct </a:t>
            </a:r>
            <a:r>
              <a:rPr lang="it-IT" sz="1600" b="1" dirty="0" err="1" smtClean="0"/>
              <a:t>Commercialisation</a:t>
            </a:r>
            <a:r>
              <a:rPr lang="it-IT" sz="1600" b="1" dirty="0" smtClean="0"/>
              <a:t> of Exploration </a:t>
            </a:r>
            <a:r>
              <a:rPr lang="it-IT" sz="1600" b="1" dirty="0" err="1" smtClean="0"/>
              <a:t>Outcomes</a:t>
            </a:r>
            <a:r>
              <a:rPr lang="it-IT" sz="1600" b="1" dirty="0" smtClean="0"/>
              <a:t> </a:t>
            </a:r>
            <a:endParaRPr lang="it-IT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56" y="338541"/>
            <a:ext cx="1864387" cy="857618"/>
          </a:xfrm>
          <a:prstGeom prst="rect">
            <a:avLst/>
          </a:prstGeom>
        </p:spPr>
      </p:pic>
      <p:pic>
        <p:nvPicPr>
          <p:cNvPr id="1026" name="Picture 2" descr="logo E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9834" r="18892" b="11470"/>
          <a:stretch/>
        </p:blipFill>
        <p:spPr bwMode="auto">
          <a:xfrm>
            <a:off x="5088041" y="338541"/>
            <a:ext cx="1607726" cy="9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2146" y="508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25978"/>
              </p:ext>
            </p:extLst>
          </p:nvPr>
        </p:nvGraphicFramePr>
        <p:xfrm>
          <a:off x="7142145" y="478473"/>
          <a:ext cx="1579067" cy="56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6" imgW="4839375" imgH="1467055" progId="MSPhotoEd.3">
                  <p:embed/>
                </p:oleObj>
              </mc:Choice>
              <mc:Fallback>
                <p:oleObj r:id="rId6" imgW="4839375" imgH="146705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45" y="478473"/>
                        <a:ext cx="1579067" cy="56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2" t="70409" r="17632" b="9474"/>
          <a:stretch/>
        </p:blipFill>
        <p:spPr bwMode="auto">
          <a:xfrm>
            <a:off x="2590033" y="4077921"/>
            <a:ext cx="3317973" cy="133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image0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294324"/>
            <a:ext cx="1911350" cy="9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63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9" name="CasellaDiTesto 3"/>
          <p:cNvSpPr txBox="1"/>
          <p:nvPr/>
        </p:nvSpPr>
        <p:spPr>
          <a:xfrm>
            <a:off x="2347834" y="728466"/>
            <a:ext cx="40258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Define and develop an affordable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reusable European space transportation system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able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perform in-orbit operations, experimentation and demonstration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of technologies for application missions, de-orbit, return from orbit and precision land on ground for re-flights, addressing progressive technological challenges with limited risks and minimal financial efforts for Europe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Provide Europe with an autonomous system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to be launched with VEGA-C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that can guarantee not only routinely access to space but also return from space, allowing the implementation of several application scenarios.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Maximize competitiveness through the use of the cheapest European launcher solution and system reusability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with limited refurbishment costs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Capitalize to a maximum extent European investment in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VEGA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IXV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projects, exploiting technological commonalities and lesson learned.</a:t>
            </a:r>
          </a:p>
          <a:p>
            <a:pPr>
              <a:spcBef>
                <a:spcPts val="1200"/>
              </a:spcBef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3"/>
          <a:stretch/>
        </p:blipFill>
        <p:spPr bwMode="auto">
          <a:xfrm>
            <a:off x="6742411" y="1901587"/>
            <a:ext cx="2000574" cy="12292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Documents and Settings\rugi369.CIRA.IT\Documenti\Dropbox\LAVORO\8th European Symposium on ATD\Pictures\IXV_during_fairing_encapsulation 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6"/>
          <a:stretch/>
        </p:blipFill>
        <p:spPr bwMode="auto">
          <a:xfrm>
            <a:off x="6742411" y="558466"/>
            <a:ext cx="2000574" cy="1244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11" y="3229143"/>
            <a:ext cx="2000574" cy="1340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image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11" y="4673599"/>
            <a:ext cx="2000574" cy="138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34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graphicFrame>
        <p:nvGraphicFramePr>
          <p:cNvPr id="8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55798"/>
              </p:ext>
            </p:extLst>
          </p:nvPr>
        </p:nvGraphicFramePr>
        <p:xfrm>
          <a:off x="2516509" y="2201835"/>
          <a:ext cx="4270159" cy="4327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346"/>
                <a:gridCol w="3396813"/>
              </a:tblGrid>
              <a:tr h="1110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r>
                        <a:rPr lang="en-US" sz="1050" dirty="0" smtClean="0">
                          <a:effectLst/>
                        </a:rPr>
                        <a:t>Space </a:t>
                      </a:r>
                      <a:r>
                        <a:rPr lang="en-US" sz="1050" dirty="0">
                          <a:effectLst/>
                        </a:rPr>
                        <a:t>Rider </a:t>
                      </a:r>
                      <a:r>
                        <a:rPr lang="en-US" sz="1050" dirty="0" smtClean="0">
                          <a:effectLst/>
                        </a:rPr>
                        <a:t>Requirements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19" marR="1519" marT="1519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19" marR="1519" marT="1519" marB="0" anchor="ctr"/>
                </a:tc>
              </a:tr>
              <a:tr h="154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Payload Classes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Microgravity, IOD,</a:t>
                      </a:r>
                      <a:r>
                        <a:rPr lang="en-US" sz="1050" baseline="0" dirty="0" smtClean="0">
                          <a:effectLst/>
                        </a:rPr>
                        <a:t> Surveillance and Satellites inspection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11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Mass (kg)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&gt;45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Up</a:t>
                      </a:r>
                      <a:r>
                        <a:rPr lang="en-US" sz="1050" baseline="0" dirty="0" smtClean="0">
                          <a:effectLst/>
                        </a:rPr>
                        <a:t> to </a:t>
                      </a:r>
                      <a:r>
                        <a:rPr lang="en-US" sz="1050" dirty="0" smtClean="0">
                          <a:effectLst/>
                        </a:rPr>
                        <a:t>600 kg (target 800 kg)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44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Volume (dm3)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Up to 1.2 m</a:t>
                      </a:r>
                      <a:r>
                        <a:rPr lang="en-GB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11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Power (W)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Up to 450 W (TBC)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11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Voltage (V)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72V and 28V</a:t>
                      </a:r>
                      <a:endParaRPr lang="it-IT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11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Other Avionics </a:t>
                      </a:r>
                      <a:r>
                        <a:rPr lang="en-US" sz="1050" dirty="0" err="1">
                          <a:effectLst/>
                        </a:rPr>
                        <a:t>i</a:t>
                      </a:r>
                      <a:r>
                        <a:rPr lang="en-US" sz="1050" dirty="0">
                          <a:effectLst/>
                        </a:rPr>
                        <a:t>/f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PPS, MILBUS 1553, RS 422 UART, Ethernet, HPC Signals, I/O signal, …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11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Data Rate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At least 1 Mbps (up to 4 Mbps, TBC)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22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Real Time video Link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 (limited to max downlink data rate)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11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Visibility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 (constrained by vehicle trajectory and available ground stations)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22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Environment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Cargo Bay controlled between: -30 : +30 </a:t>
                      </a:r>
                      <a:r>
                        <a:rPr lang="en-US" sz="1050" dirty="0" smtClean="0">
                          <a:effectLst/>
                        </a:rPr>
                        <a:t>°C </a:t>
                      </a:r>
                      <a:r>
                        <a:rPr lang="en-US" sz="1050" dirty="0">
                          <a:effectLst/>
                        </a:rPr>
                        <a:t>(TBC) with stability of TBD </a:t>
                      </a:r>
                      <a:r>
                        <a:rPr lang="en-US" sz="1050" dirty="0" smtClean="0">
                          <a:effectLst/>
                        </a:rPr>
                        <a:t>°C</a:t>
                      </a:r>
                      <a:r>
                        <a:rPr lang="en-US" sz="1050" dirty="0">
                          <a:effectLst/>
                        </a:rPr>
                        <a:t/>
                      </a:r>
                      <a:br>
                        <a:rPr lang="en-US" sz="1050" dirty="0">
                          <a:effectLst/>
                        </a:rPr>
                      </a:br>
                      <a:r>
                        <a:rPr lang="en-US" sz="1050" dirty="0" smtClean="0">
                          <a:effectLst/>
                        </a:rPr>
                        <a:t>Unpressurized </a:t>
                      </a:r>
                      <a:r>
                        <a:rPr lang="en-US" sz="1050" dirty="0">
                          <a:effectLst/>
                        </a:rPr>
                        <a:t>environment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342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Mechanical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Mechanical latches to secure P/L</a:t>
                      </a:r>
                      <a:br>
                        <a:rPr lang="en-US" sz="1050" dirty="0">
                          <a:effectLst/>
                        </a:rPr>
                      </a:br>
                      <a:r>
                        <a:rPr lang="en-US" sz="1050" dirty="0">
                          <a:effectLst/>
                        </a:rPr>
                        <a:t>Accelerations: 10E-6 g in orbit,</a:t>
                      </a:r>
                      <a:br>
                        <a:rPr lang="en-US" sz="1050" dirty="0">
                          <a:effectLst/>
                        </a:rPr>
                      </a:br>
                      <a:r>
                        <a:rPr lang="en-US" sz="1050" dirty="0">
                          <a:effectLst/>
                        </a:rPr>
                        <a:t>3 g (TBC) for re-entry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16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Pointing (</a:t>
                      </a:r>
                      <a:r>
                        <a:rPr lang="en-US" sz="1050" dirty="0" err="1">
                          <a:effectLst/>
                        </a:rPr>
                        <a:t>deg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0,05 </a:t>
                      </a:r>
                      <a:r>
                        <a:rPr lang="en-US" sz="1050" dirty="0" err="1">
                          <a:effectLst/>
                        </a:rPr>
                        <a:t>deg</a:t>
                      </a:r>
                      <a:r>
                        <a:rPr lang="en-US" sz="1050" dirty="0">
                          <a:effectLst/>
                        </a:rPr>
                        <a:t> (TBC)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20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Field Of View </a:t>
                      </a:r>
                      <a:r>
                        <a:rPr lang="en-US" sz="1050" dirty="0" smtClean="0">
                          <a:effectLst/>
                        </a:rPr>
                        <a:t>(</a:t>
                      </a:r>
                      <a:r>
                        <a:rPr lang="en-US" sz="1050" dirty="0" err="1">
                          <a:effectLst/>
                        </a:rPr>
                        <a:t>deg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0 - 180 </a:t>
                      </a:r>
                      <a:r>
                        <a:rPr lang="en-US" sz="1050" dirty="0" err="1">
                          <a:effectLst/>
                        </a:rPr>
                        <a:t>deg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  <a:tr h="161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Operational needs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Early </a:t>
                      </a:r>
                      <a:r>
                        <a:rPr lang="en-US" sz="1050" dirty="0">
                          <a:effectLst/>
                        </a:rPr>
                        <a:t>retrieval of payloads, exploitable soon after ground landing.</a:t>
                      </a:r>
                      <a:endParaRPr lang="it-IT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295" marR="1519" marT="151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Callout con freccia a destra 2"/>
          <p:cNvSpPr/>
          <p:nvPr/>
        </p:nvSpPr>
        <p:spPr>
          <a:xfrm>
            <a:off x="146983" y="3225824"/>
            <a:ext cx="2008960" cy="1948034"/>
          </a:xfrm>
          <a:prstGeom prst="rightArrowCallout">
            <a:avLst>
              <a:gd name="adj1" fmla="val 25000"/>
              <a:gd name="adj2" fmla="val 25000"/>
              <a:gd name="adj3" fmla="val 18334"/>
              <a:gd name="adj4" fmla="val 8010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P/L </a:t>
            </a:r>
            <a:r>
              <a:rPr lang="it-IT" b="1" dirty="0" err="1" smtClean="0">
                <a:solidFill>
                  <a:schemeClr val="tx1"/>
                </a:solidFill>
              </a:rPr>
              <a:t>needs</a:t>
            </a:r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</a:t>
            </a:r>
            <a:r>
              <a:rPr lang="it-IT" dirty="0" err="1" smtClean="0">
                <a:solidFill>
                  <a:schemeClr val="tx1"/>
                </a:solidFill>
              </a:rPr>
              <a:t>environment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interfaces</a:t>
            </a:r>
            <a:r>
              <a:rPr lang="it-IT" dirty="0" smtClean="0">
                <a:solidFill>
                  <a:schemeClr val="tx1"/>
                </a:solidFill>
              </a:rPr>
              <a:t>, mass, volume, </a:t>
            </a:r>
            <a:r>
              <a:rPr lang="it-IT" dirty="0" err="1" smtClean="0">
                <a:solidFill>
                  <a:schemeClr val="tx1"/>
                </a:solidFill>
              </a:rPr>
              <a:t>operations</a:t>
            </a:r>
            <a:r>
              <a:rPr lang="it-IT" dirty="0" smtClean="0">
                <a:solidFill>
                  <a:schemeClr val="tx1"/>
                </a:solidFill>
              </a:rPr>
              <a:t>, etc.)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37" y="529301"/>
            <a:ext cx="4036004" cy="183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727075"/>
            <a:ext cx="1905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8" name="Rettangolo 6"/>
          <p:cNvSpPr/>
          <p:nvPr/>
        </p:nvSpPr>
        <p:spPr>
          <a:xfrm>
            <a:off x="2347834" y="820127"/>
            <a:ext cx="658723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Reusable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European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space transportation system from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launch to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landing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&amp; safe recovery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Safety to be mastered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during all mission phases incl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 probabilistic risk assessment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Mission and system design driven by end user’s needs and payload applications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Optimal microgravity environment in free flyer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scenario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Low Deceleration profile during Re-Entry and landing for experiments survivability</a:t>
            </a: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Early retrieval of payloads, exploitable soon after ground landing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landing site potentially equipped with laboratory)</a:t>
            </a: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Flexibility of the platform in terms of payload capability and mission scenarios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Immagin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80" y="2775556"/>
            <a:ext cx="5953820" cy="44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47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Tema di Office</vt:lpstr>
      <vt:lpstr>MSPhotoEd.3</vt:lpstr>
      <vt:lpstr>Space Rider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Massobrio Federico</cp:lastModifiedBy>
  <cp:revision>8</cp:revision>
  <dcterms:created xsi:type="dcterms:W3CDTF">2018-02-24T06:15:43Z</dcterms:created>
  <dcterms:modified xsi:type="dcterms:W3CDTF">2018-03-16T07:47:40Z</dcterms:modified>
</cp:coreProperties>
</file>