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7" r:id="rId2"/>
    <p:sldMasterId id="2147483750" r:id="rId3"/>
  </p:sldMasterIdLst>
  <p:sldIdLst>
    <p:sldId id="287" r:id="rId4"/>
    <p:sldId id="276" r:id="rId5"/>
    <p:sldId id="259" r:id="rId6"/>
    <p:sldId id="283" r:id="rId7"/>
    <p:sldId id="288" r:id="rId8"/>
    <p:sldId id="264" r:id="rId9"/>
  </p:sldIdLst>
  <p:sldSz cx="9144000" cy="5143500" type="screen16x9"/>
  <p:notesSz cx="7099300" cy="10234613"/>
  <p:custDataLst>
    <p:tags r:id="rId10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99883" autoAdjust="0"/>
  </p:normalViewPr>
  <p:slideViewPr>
    <p:cSldViewPr snapToGrid="0" snapToObjects="1" showGuides="1">
      <p:cViewPr>
        <p:scale>
          <a:sx n="100" d="100"/>
          <a:sy n="100" d="100"/>
        </p:scale>
        <p:origin x="-1326" y="-9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6"/>
          <p:cNvSpPr>
            <a:spLocks noChangeArrowheads="1"/>
          </p:cNvSpPr>
          <p:nvPr userDrawn="1"/>
        </p:nvSpPr>
        <p:spPr bwMode="auto">
          <a:xfrm>
            <a:off x="29418" y="5002439"/>
            <a:ext cx="405014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R="0" lvl="0" indent="0" algn="l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" algn="l"/>
                <a:tab pos="88900" algn="l"/>
              </a:tabLst>
            </a:pPr>
            <a:r>
              <a:rPr lang="en-US" sz="400" b="0" dirty="0" smtClean="0">
                <a:solidFill>
                  <a:srgbClr val="969696"/>
                </a:solidFill>
              </a:rPr>
              <a:t>©	THALES NEDERLAND B.V. AND/OR ITS SUPPLIERS. THIS INFORMATION CARRIER CONTAINS PROPRIETARY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INFORMATION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WHICH SHALL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NOT BE USED,</a:t>
            </a:r>
            <a:endParaRPr lang="en-US" sz="400" b="0" baseline="0" dirty="0" smtClean="0">
              <a:solidFill>
                <a:srgbClr val="969696"/>
              </a:solidFill>
            </a:endParaRPr>
          </a:p>
          <a:p>
            <a:pPr marR="0" lvl="0" indent="0" algn="l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" algn="l"/>
                <a:tab pos="88900" algn="l"/>
              </a:tabLst>
            </a:pPr>
            <a:r>
              <a:rPr lang="en-US" sz="400" b="0" baseline="0" dirty="0" smtClean="0">
                <a:solidFill>
                  <a:srgbClr val="969696"/>
                </a:solidFill>
              </a:rPr>
              <a:t>	</a:t>
            </a:r>
            <a:r>
              <a:rPr lang="en-US" sz="400" b="0" dirty="0" smtClean="0">
                <a:solidFill>
                  <a:srgbClr val="969696"/>
                </a:solidFill>
              </a:rPr>
              <a:t>REPRODUCED OR DISCLOSED TO THIRD PARTIES WITHOUT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PRIOR WRITTEN AUTHORIZATION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BY THALES NEDERLAND B.V.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AND/OR ITS SUPPLIERS, AS APPLICABLE.</a:t>
            </a:r>
            <a:endParaRPr lang="en-US" sz="400" b="0" dirty="0">
              <a:solidFill>
                <a:srgbClr val="96969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 baseline="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07524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all">
                <a:solidFill>
                  <a:srgbClr val="5DBF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3707904" y="4710778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6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</p:txBody>
      </p:sp>
      <p:pic>
        <p:nvPicPr>
          <p:cNvPr id="11" name="Espace réservé pour une image 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382" y="-22512"/>
            <a:ext cx="3647433" cy="5193693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179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7491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739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</a:t>
            </a:r>
            <a:br>
              <a:rPr lang="en-AU" noProof="0" dirty="0" smtClean="0"/>
            </a:br>
            <a:r>
              <a:rPr lang="en-AU" noProof="0" dirty="0" smtClean="0"/>
              <a:t>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all">
                <a:solidFill>
                  <a:srgbClr val="5DBF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6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15" name="Rectangle 36"/>
          <p:cNvSpPr>
            <a:spLocks noChangeArrowheads="1"/>
          </p:cNvSpPr>
          <p:nvPr userDrawn="1"/>
        </p:nvSpPr>
        <p:spPr bwMode="auto">
          <a:xfrm>
            <a:off x="310520" y="4987969"/>
            <a:ext cx="281369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R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00" dirty="0" smtClean="0">
                <a:solidFill>
                  <a:srgbClr val="969696"/>
                </a:solidFill>
              </a:rPr>
              <a:t>© THALES NEDERLAND B.V. AND/OR ITS SUPPLIERS  Subject to restrictive legend on title page</a:t>
            </a:r>
            <a:endParaRPr lang="en-US" sz="5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5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6"/>
          <p:cNvSpPr>
            <a:spLocks noChangeArrowheads="1"/>
          </p:cNvSpPr>
          <p:nvPr userDrawn="1"/>
        </p:nvSpPr>
        <p:spPr bwMode="auto">
          <a:xfrm>
            <a:off x="29418" y="5002439"/>
            <a:ext cx="405014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4400" eaLnBrk="0" fontAlgn="base" hangingPunct="0">
              <a:spcAft>
                <a:spcPct val="0"/>
              </a:spcAft>
              <a:tabLst>
                <a:tab pos="57150" algn="l"/>
                <a:tab pos="88900" algn="l"/>
              </a:tabLst>
            </a:pPr>
            <a:r>
              <a:rPr lang="en-US" sz="400" dirty="0" smtClean="0">
                <a:solidFill>
                  <a:srgbClr val="969696"/>
                </a:solidFill>
              </a:rPr>
              <a:t>©	THALES NEDERLAND B.V. AND/OR ITS SUPPLIERS. THIS INFORMATION CARRIER CONTAINS PROPRIETARY INFORMATION WHICH SHALL NOT BE USED,</a:t>
            </a:r>
          </a:p>
          <a:p>
            <a:pPr defTabSz="914400" eaLnBrk="0" fontAlgn="base" hangingPunct="0">
              <a:spcAft>
                <a:spcPct val="0"/>
              </a:spcAft>
              <a:tabLst>
                <a:tab pos="57150" algn="l"/>
                <a:tab pos="88900" algn="l"/>
              </a:tabLst>
            </a:pPr>
            <a:r>
              <a:rPr lang="en-US" sz="400" dirty="0" smtClean="0">
                <a:solidFill>
                  <a:srgbClr val="969696"/>
                </a:solidFill>
              </a:rPr>
              <a:t>	REPRODUCED OR DISCLOSED TO THIRD PARTIES WITHOUT PRIOR WRITTEN AUTHORIZATION BY THALES NEDERLAND B.V. AND/OR ITS SUPPLIERS, AS APPLICABLE.</a:t>
            </a:r>
            <a:endParaRPr lang="en-US" sz="400" dirty="0">
              <a:solidFill>
                <a:srgbClr val="96969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 baseline="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07524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r>
              <a:rPr lang="en-AU" sz="900" dirty="0" smtClean="0">
                <a:solidFill>
                  <a:srgbClr val="333366"/>
                </a:solidFill>
              </a:rPr>
              <a:t>www.thalesgroup.com</a:t>
            </a:r>
            <a:endParaRPr lang="en-AU" sz="900" dirty="0">
              <a:solidFill>
                <a:srgbClr val="333366"/>
              </a:solidFill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all">
                <a:solidFill>
                  <a:srgbClr val="5DBF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rgbClr val="333366"/>
              </a:solidFill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3707904" y="4710778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THALES GROUP INTERNAL</a:t>
            </a:r>
          </a:p>
        </p:txBody>
      </p:sp>
      <p:pic>
        <p:nvPicPr>
          <p:cNvPr id="11" name="Espace réservé pour une image 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382" y="-22512"/>
            <a:ext cx="3647433" cy="5193693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9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0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344553"/>
            <a:ext cx="4918023" cy="866897"/>
          </a:xfrm>
        </p:spPr>
        <p:txBody>
          <a:bodyPr/>
          <a:lstStyle>
            <a:lvl1pPr algn="l">
              <a:defRPr sz="2400" baseline="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r>
              <a:rPr lang="en-AU" sz="900" dirty="0" smtClean="0">
                <a:solidFill>
                  <a:srgbClr val="333366"/>
                </a:solidFill>
              </a:rPr>
              <a:t>www.thalesgroup.com</a:t>
            </a:r>
            <a:endParaRPr lang="en-AU" sz="900" dirty="0">
              <a:solidFill>
                <a:srgbClr val="333366"/>
              </a:solidFill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2019650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text style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49" y="2502958"/>
            <a:ext cx="4918022" cy="1751542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r>
              <a:rPr lang="en-AU" dirty="0" smtClean="0"/>
              <a:t>Click to edit Master subtitle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00847" y="1609906"/>
            <a:ext cx="96122" cy="360000"/>
          </a:xfrm>
          <a:prstGeom prst="rect">
            <a:avLst/>
          </a:prstGeom>
          <a:solidFill>
            <a:srgbClr val="5DBF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smtClean="0">
              <a:solidFill>
                <a:srgbClr val="323265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Image 11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1" name="Rectangle 36"/>
          <p:cNvSpPr>
            <a:spLocks noChangeArrowheads="1"/>
          </p:cNvSpPr>
          <p:nvPr userDrawn="1"/>
        </p:nvSpPr>
        <p:spPr bwMode="auto">
          <a:xfrm>
            <a:off x="310520" y="4987969"/>
            <a:ext cx="281369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969696"/>
                </a:solidFill>
              </a:rPr>
              <a:t>© THALES NEDERLAND B.V. AND/OR ITS SUPPLIERS  Subject to restrictive legend on title page</a:t>
            </a:r>
            <a:endParaRPr lang="en-US" sz="500" dirty="0">
              <a:solidFill>
                <a:srgbClr val="969696"/>
              </a:solidFill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 userDrawn="1"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THALES GROUP INTERNAL</a:t>
            </a:r>
          </a:p>
        </p:txBody>
      </p:sp>
    </p:spTree>
    <p:extLst>
      <p:ext uri="{BB962C8B-B14F-4D97-AF65-F5344CB8AC3E}">
        <p14:creationId xmlns:p14="http://schemas.microsoft.com/office/powerpoint/2010/main" val="268958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>
              <a:solidFill>
                <a:srgbClr val="333366"/>
              </a:solidFill>
            </a:endParaRPr>
          </a:p>
        </p:txBody>
      </p:sp>
      <p:sp>
        <p:nvSpPr>
          <p:cNvPr id="7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740166" y="1169559"/>
            <a:ext cx="3993826" cy="2817677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450659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pSp>
        <p:nvGrpSpPr>
          <p:cNvPr id="18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72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>
              <a:solidFill>
                <a:srgbClr val="333366"/>
              </a:solidFill>
            </a:endParaRPr>
          </a:p>
        </p:txBody>
      </p:sp>
      <p:sp>
        <p:nvSpPr>
          <p:cNvPr id="9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0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98598" y="1229181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3396030"/>
            <a:ext cx="2916868" cy="123496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pSp>
        <p:nvGrpSpPr>
          <p:cNvPr id="19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8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>
              <a:solidFill>
                <a:srgbClr val="333366"/>
              </a:solidFill>
            </a:endParaRPr>
          </a:p>
        </p:txBody>
      </p:sp>
      <p:sp>
        <p:nvSpPr>
          <p:cNvPr id="11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2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0" y="3396030"/>
            <a:ext cx="3313517" cy="1234967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934169" y="865130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904737" y="1914673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639968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70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>
              <a:solidFill>
                <a:srgbClr val="333366"/>
              </a:solidFill>
            </a:endParaRPr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7079796" y="842794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079796" y="2124658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79796" y="3406522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2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8" y="1964218"/>
            <a:ext cx="1502469" cy="2666779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grpSp>
        <p:nvGrpSpPr>
          <p:cNvPr id="23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8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2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6728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5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>
              <a:solidFill>
                <a:srgbClr val="33336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7" y="696543"/>
            <a:ext cx="3431610" cy="3934454"/>
          </a:xfrm>
        </p:spPr>
        <p:txBody>
          <a:bodyPr anchor="ctr" anchorCtr="0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grpSp>
        <p:nvGrpSpPr>
          <p:cNvPr id="17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29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grpSp>
        <p:nvGrpSpPr>
          <p:cNvPr id="16" name="Group 25"/>
          <p:cNvGrpSpPr/>
          <p:nvPr userDrawn="1"/>
        </p:nvGrpSpPr>
        <p:grpSpPr>
          <a:xfrm>
            <a:off x="7256329" y="4879328"/>
            <a:ext cx="1692409" cy="153444"/>
            <a:chOff x="2619375" y="-595312"/>
            <a:chExt cx="1785938" cy="215899"/>
          </a:xfrm>
        </p:grpSpPr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985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374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04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</a:t>
            </a:r>
            <a:br>
              <a:rPr lang="en-AU" noProof="0" dirty="0" smtClean="0"/>
            </a:br>
            <a:r>
              <a:rPr lang="en-AU" noProof="0" dirty="0" smtClean="0"/>
              <a:t>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r>
              <a:rPr lang="en-AU" sz="900" dirty="0" smtClean="0">
                <a:solidFill>
                  <a:srgbClr val="333366"/>
                </a:solidFill>
              </a:rPr>
              <a:t>www.thalesgroup.com</a:t>
            </a:r>
            <a:endParaRPr lang="en-AU" sz="900" dirty="0">
              <a:solidFill>
                <a:srgbClr val="333366"/>
              </a:solidFill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all">
                <a:solidFill>
                  <a:srgbClr val="5DBF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rgbClr val="333366"/>
              </a:solidFill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THALES GROUP INTERNAL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15" name="Rectangle 36"/>
          <p:cNvSpPr>
            <a:spLocks noChangeArrowheads="1"/>
          </p:cNvSpPr>
          <p:nvPr userDrawn="1"/>
        </p:nvSpPr>
        <p:spPr bwMode="auto">
          <a:xfrm>
            <a:off x="310520" y="4987969"/>
            <a:ext cx="281369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969696"/>
                </a:solidFill>
              </a:rPr>
              <a:t>© THALES NEDERLAND B.V. AND/OR ITS SUPPLIERS  Subject to restrictive legend on title page</a:t>
            </a:r>
            <a:endParaRPr lang="en-US" sz="5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62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-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avc\dc514\personen\hans\onderhanden\werk\werk-2017\D044-2017 - Power Point template GCC-PCB - Robin Lemsom\ban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1932"/>
            <a:ext cx="5293519" cy="7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6"/>
          <p:cNvSpPr>
            <a:spLocks noChangeArrowheads="1"/>
          </p:cNvSpPr>
          <p:nvPr userDrawn="1"/>
        </p:nvSpPr>
        <p:spPr bwMode="auto">
          <a:xfrm>
            <a:off x="29418" y="5002439"/>
            <a:ext cx="405014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R="0" lvl="0" indent="0" algn="l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" algn="l"/>
                <a:tab pos="88900" algn="l"/>
              </a:tabLst>
            </a:pPr>
            <a:r>
              <a:rPr lang="en-US" sz="400" b="0" dirty="0" smtClean="0">
                <a:solidFill>
                  <a:srgbClr val="969696"/>
                </a:solidFill>
              </a:rPr>
              <a:t>©	THALES NEDERLAND B.V. AND/OR ITS SUPPLIERS. THIS INFORMATION CARRIER CONTAINS PROPRIETARY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INFORMATION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WHICH SHALL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NOT BE USED,</a:t>
            </a:r>
            <a:endParaRPr lang="en-US" sz="400" b="0" baseline="0" dirty="0" smtClean="0">
              <a:solidFill>
                <a:srgbClr val="969696"/>
              </a:solidFill>
            </a:endParaRPr>
          </a:p>
          <a:p>
            <a:pPr marR="0" lvl="0" indent="0" algn="l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" algn="l"/>
                <a:tab pos="88900" algn="l"/>
              </a:tabLst>
            </a:pPr>
            <a:r>
              <a:rPr lang="en-US" sz="400" b="0" baseline="0" dirty="0" smtClean="0">
                <a:solidFill>
                  <a:srgbClr val="969696"/>
                </a:solidFill>
              </a:rPr>
              <a:t>	</a:t>
            </a:r>
            <a:r>
              <a:rPr lang="en-US" sz="400" b="0" dirty="0" smtClean="0">
                <a:solidFill>
                  <a:srgbClr val="969696"/>
                </a:solidFill>
              </a:rPr>
              <a:t>REPRODUCED OR DISCLOSED TO THIRD PARTIES WITHOUT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PRIOR WRITTEN AUTHORIZATION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BY THALES NEDERLAND B.V.</a:t>
            </a:r>
            <a:r>
              <a:rPr lang="en-US" sz="400" b="0" baseline="0" dirty="0" smtClean="0">
                <a:solidFill>
                  <a:srgbClr val="969696"/>
                </a:solidFill>
              </a:rPr>
              <a:t> </a:t>
            </a:r>
            <a:r>
              <a:rPr lang="en-US" sz="400" b="0" dirty="0" smtClean="0">
                <a:solidFill>
                  <a:srgbClr val="969696"/>
                </a:solidFill>
              </a:rPr>
              <a:t>AND/OR ITS SUPPLIERS, AS APPLICABLE.</a:t>
            </a:r>
            <a:endParaRPr lang="en-US" sz="400" b="0" dirty="0">
              <a:solidFill>
                <a:srgbClr val="96969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 baseline="0">
                <a:solidFill>
                  <a:srgbClr val="33336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07524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all">
                <a:solidFill>
                  <a:srgbClr val="5DBF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3707904" y="4572279"/>
            <a:ext cx="1728192" cy="462755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b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6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600" b="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1" name="Espace réservé pour une image 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382" y="-16939"/>
            <a:ext cx="3647433" cy="5182547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830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6"/>
          <p:cNvSpPr>
            <a:spLocks noChangeArrowheads="1"/>
          </p:cNvSpPr>
          <p:nvPr userDrawn="1"/>
        </p:nvSpPr>
        <p:spPr bwMode="auto">
          <a:xfrm>
            <a:off x="29418" y="5002439"/>
            <a:ext cx="405014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4400" eaLnBrk="0" fontAlgn="base" hangingPunct="0">
              <a:spcAft>
                <a:spcPct val="0"/>
              </a:spcAft>
              <a:tabLst>
                <a:tab pos="57150" algn="l"/>
                <a:tab pos="88900" algn="l"/>
              </a:tabLst>
            </a:pPr>
            <a:r>
              <a:rPr lang="en-US" sz="400" dirty="0" smtClean="0">
                <a:solidFill>
                  <a:srgbClr val="969696"/>
                </a:solidFill>
              </a:rPr>
              <a:t>©	THALES NEDERLAND B.V. AND/OR ITS SUPPLIERS. THIS INFORMATION CARRIER CONTAINS PROPRIETARY INFORMATION WHICH SHALL NOT BE USED,</a:t>
            </a:r>
          </a:p>
          <a:p>
            <a:pPr defTabSz="914400" eaLnBrk="0" fontAlgn="base" hangingPunct="0">
              <a:spcAft>
                <a:spcPct val="0"/>
              </a:spcAft>
              <a:tabLst>
                <a:tab pos="57150" algn="l"/>
                <a:tab pos="88900" algn="l"/>
              </a:tabLst>
            </a:pPr>
            <a:r>
              <a:rPr lang="en-US" sz="400" dirty="0" smtClean="0">
                <a:solidFill>
                  <a:srgbClr val="969696"/>
                </a:solidFill>
              </a:rPr>
              <a:t>	REPRODUCED OR DISCLOSED TO THIRD PARTIES WITHOUT PRIOR WRITTEN AUTHORIZATION BY THALES NEDERLAND B.V. AND/OR ITS SUPPLIERS, AS APPLICABLE.</a:t>
            </a:r>
            <a:endParaRPr lang="en-US" sz="400" dirty="0">
              <a:solidFill>
                <a:srgbClr val="96969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 baseline="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07524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r>
              <a:rPr lang="en-AU" sz="900" dirty="0" smtClean="0">
                <a:solidFill>
                  <a:srgbClr val="333366"/>
                </a:solidFill>
              </a:rPr>
              <a:t>www.thalesgroup.com</a:t>
            </a:r>
            <a:endParaRPr lang="en-AU" sz="900" dirty="0">
              <a:solidFill>
                <a:srgbClr val="333366"/>
              </a:solidFill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all">
                <a:solidFill>
                  <a:srgbClr val="5DBF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rgbClr val="333366"/>
              </a:solidFill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3707904" y="4710778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THALES GROUP INTERNAL</a:t>
            </a:r>
          </a:p>
        </p:txBody>
      </p:sp>
      <p:pic>
        <p:nvPicPr>
          <p:cNvPr id="11" name="Espace réservé pour une image 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382" y="-22512"/>
            <a:ext cx="3647433" cy="5193693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905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8506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344553"/>
            <a:ext cx="4918023" cy="866897"/>
          </a:xfrm>
        </p:spPr>
        <p:txBody>
          <a:bodyPr/>
          <a:lstStyle>
            <a:lvl1pPr algn="l">
              <a:defRPr sz="2400" baseline="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r>
              <a:rPr lang="en-AU" sz="900" dirty="0" smtClean="0">
                <a:solidFill>
                  <a:srgbClr val="333366"/>
                </a:solidFill>
              </a:rPr>
              <a:t>www.thalesgroup.com</a:t>
            </a:r>
            <a:endParaRPr lang="en-AU" sz="900" dirty="0">
              <a:solidFill>
                <a:srgbClr val="333366"/>
              </a:solidFill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2019650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text style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49" y="2502958"/>
            <a:ext cx="4918022" cy="1751542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r>
              <a:rPr lang="en-AU" dirty="0" smtClean="0"/>
              <a:t>Click to edit Master subtitle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00847" y="1609906"/>
            <a:ext cx="96122" cy="360000"/>
          </a:xfrm>
          <a:prstGeom prst="rect">
            <a:avLst/>
          </a:prstGeom>
          <a:solidFill>
            <a:srgbClr val="5DBF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smtClean="0">
              <a:solidFill>
                <a:srgbClr val="323265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Image 11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1" name="Rectangle 36"/>
          <p:cNvSpPr>
            <a:spLocks noChangeArrowheads="1"/>
          </p:cNvSpPr>
          <p:nvPr userDrawn="1"/>
        </p:nvSpPr>
        <p:spPr bwMode="auto">
          <a:xfrm>
            <a:off x="310520" y="4987969"/>
            <a:ext cx="281369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969696"/>
                </a:solidFill>
              </a:rPr>
              <a:t>© THALES NEDERLAND B.V. AND/OR ITS SUPPLIERS  Subject to restrictive legend on title page</a:t>
            </a:r>
            <a:endParaRPr lang="en-US" sz="500" dirty="0">
              <a:solidFill>
                <a:srgbClr val="969696"/>
              </a:solidFill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 userDrawn="1"/>
        </p:nvSpPr>
        <p:spPr bwMode="auto">
          <a:xfrm>
            <a:off x="3707904" y="4605201"/>
            <a:ext cx="1728192" cy="462755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OPEN</a:t>
            </a:r>
          </a:p>
          <a:p>
            <a:pPr algn="ctr" eaLnBrk="1" hangingPunct="1">
              <a:defRPr/>
            </a:pPr>
            <a:r>
              <a:rPr lang="en-US" sz="600" dirty="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THALES GROUP INTERNAL</a:t>
            </a:r>
          </a:p>
          <a:p>
            <a:pPr algn="ctr" eaLnBrk="1" hangingPunct="1">
              <a:defRPr/>
            </a:pPr>
            <a:r>
              <a:rPr lang="en-US" sz="60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hangingPunct="1">
              <a:defRPr/>
            </a:pPr>
            <a:r>
              <a:rPr lang="en-US" sz="60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</a:p>
        </p:txBody>
      </p:sp>
    </p:spTree>
    <p:extLst>
      <p:ext uri="{BB962C8B-B14F-4D97-AF65-F5344CB8AC3E}">
        <p14:creationId xmlns:p14="http://schemas.microsoft.com/office/powerpoint/2010/main" val="2209830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>
              <a:solidFill>
                <a:srgbClr val="333366"/>
              </a:solidFill>
            </a:endParaRPr>
          </a:p>
        </p:txBody>
      </p:sp>
      <p:sp>
        <p:nvSpPr>
          <p:cNvPr id="7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740166" y="1169559"/>
            <a:ext cx="3993826" cy="2817677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450659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pSp>
        <p:nvGrpSpPr>
          <p:cNvPr id="18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35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344553"/>
            <a:ext cx="4918023" cy="866897"/>
          </a:xfrm>
        </p:spPr>
        <p:txBody>
          <a:bodyPr/>
          <a:lstStyle>
            <a:lvl1pPr algn="l">
              <a:defRPr sz="2400" baseline="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2019650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text style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49" y="2502958"/>
            <a:ext cx="4918022" cy="1751542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r>
              <a:rPr lang="en-AU" dirty="0" smtClean="0"/>
              <a:t>Click to edit Master subtitle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00847" y="1609906"/>
            <a:ext cx="96122" cy="360000"/>
          </a:xfrm>
          <a:prstGeom prst="rect">
            <a:avLst/>
          </a:prstGeom>
          <a:solidFill>
            <a:srgbClr val="5DBF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Image 11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1" name="Rectangle 36"/>
          <p:cNvSpPr>
            <a:spLocks noChangeArrowheads="1"/>
          </p:cNvSpPr>
          <p:nvPr userDrawn="1"/>
        </p:nvSpPr>
        <p:spPr bwMode="auto">
          <a:xfrm>
            <a:off x="310520" y="4987969"/>
            <a:ext cx="281369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R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00" dirty="0" smtClean="0">
                <a:solidFill>
                  <a:srgbClr val="969696"/>
                </a:solidFill>
              </a:rPr>
              <a:t>© THALES NEDERLAND B.V. AND/OR ITS SUPPLIERS  Subject to restrictive legend on title page</a:t>
            </a:r>
            <a:endParaRPr lang="en-US" sz="500" dirty="0">
              <a:solidFill>
                <a:srgbClr val="969696"/>
              </a:solidFill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 userDrawn="1"/>
        </p:nvSpPr>
        <p:spPr bwMode="auto">
          <a:xfrm>
            <a:off x="3707904" y="4605201"/>
            <a:ext cx="1728192" cy="462755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6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600" b="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35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>
              <a:solidFill>
                <a:srgbClr val="333366"/>
              </a:solidFill>
            </a:endParaRPr>
          </a:p>
        </p:txBody>
      </p:sp>
      <p:sp>
        <p:nvSpPr>
          <p:cNvPr id="9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0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98598" y="1229181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3396030"/>
            <a:ext cx="2916868" cy="123496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pSp>
        <p:nvGrpSpPr>
          <p:cNvPr id="19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18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>
              <a:solidFill>
                <a:srgbClr val="333366"/>
              </a:solidFill>
            </a:endParaRPr>
          </a:p>
        </p:txBody>
      </p:sp>
      <p:sp>
        <p:nvSpPr>
          <p:cNvPr id="11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2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0" y="3396030"/>
            <a:ext cx="3313517" cy="1234967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934169" y="865130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904737" y="1914673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639968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68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>
              <a:solidFill>
                <a:srgbClr val="333366"/>
              </a:solidFill>
            </a:endParaRPr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7079796" y="842794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079796" y="2124658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79796" y="3406522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2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8" y="1964218"/>
            <a:ext cx="1502469" cy="2666779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grpSp>
        <p:nvGrpSpPr>
          <p:cNvPr id="23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8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5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5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>
              <a:solidFill>
                <a:srgbClr val="33336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7" y="696543"/>
            <a:ext cx="3431610" cy="3934454"/>
          </a:xfrm>
        </p:spPr>
        <p:txBody>
          <a:bodyPr anchor="ctr" anchorCtr="0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grpSp>
        <p:nvGrpSpPr>
          <p:cNvPr id="17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57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grpSp>
        <p:nvGrpSpPr>
          <p:cNvPr id="16" name="Group 25"/>
          <p:cNvGrpSpPr/>
          <p:nvPr userDrawn="1"/>
        </p:nvGrpSpPr>
        <p:grpSpPr>
          <a:xfrm>
            <a:off x="7256329" y="4879328"/>
            <a:ext cx="1692409" cy="153444"/>
            <a:chOff x="2619375" y="-595312"/>
            <a:chExt cx="1785938" cy="215899"/>
          </a:xfrm>
        </p:grpSpPr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333366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921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6197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87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</a:t>
            </a:r>
            <a:br>
              <a:rPr lang="en-AU" noProof="0" dirty="0" smtClean="0"/>
            </a:br>
            <a:r>
              <a:rPr lang="en-AU" noProof="0" dirty="0" smtClean="0"/>
              <a:t>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366"/>
              </a:solidFill>
            </a:endParaRPr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r>
              <a:rPr lang="en-AU" sz="900" dirty="0" smtClean="0">
                <a:solidFill>
                  <a:srgbClr val="333366"/>
                </a:solidFill>
              </a:rPr>
              <a:t>www.thalesgroup.com</a:t>
            </a:r>
            <a:endParaRPr lang="en-AU" sz="900" dirty="0">
              <a:solidFill>
                <a:srgbClr val="333366"/>
              </a:solidFill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all">
                <a:solidFill>
                  <a:srgbClr val="5DBF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rgbClr val="333366"/>
              </a:solidFill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THALES GROUP INTERNAL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15" name="Rectangle 36"/>
          <p:cNvSpPr>
            <a:spLocks noChangeArrowheads="1"/>
          </p:cNvSpPr>
          <p:nvPr userDrawn="1"/>
        </p:nvSpPr>
        <p:spPr bwMode="auto">
          <a:xfrm>
            <a:off x="310520" y="4987969"/>
            <a:ext cx="281369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969696"/>
                </a:solidFill>
              </a:rPr>
              <a:t>© THALES NEDERLAND B.V. AND/OR ITS SUPPLIERS  Subject to restrictive legend on title page</a:t>
            </a:r>
            <a:endParaRPr lang="en-US" sz="5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7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7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740166" y="1169559"/>
            <a:ext cx="3993826" cy="2817677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450659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pSp>
        <p:nvGrpSpPr>
          <p:cNvPr id="18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32395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9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98598" y="1229181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3396030"/>
            <a:ext cx="2916868" cy="123496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pSp>
        <p:nvGrpSpPr>
          <p:cNvPr id="19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7206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11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0" y="3396030"/>
            <a:ext cx="3313517" cy="1234967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934169" y="865130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904737" y="1914673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639968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8554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7079796" y="842794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079796" y="2124658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79796" y="3406522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2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8" y="1964218"/>
            <a:ext cx="1502469" cy="2666779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grpSp>
        <p:nvGrpSpPr>
          <p:cNvPr id="23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5599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7" y="696543"/>
            <a:ext cx="3431610" cy="3934454"/>
          </a:xfrm>
        </p:spPr>
        <p:txBody>
          <a:bodyPr anchor="ctr" anchorCtr="0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grpSp>
        <p:nvGrpSpPr>
          <p:cNvPr id="17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76978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6" name="Group 25"/>
          <p:cNvGrpSpPr/>
          <p:nvPr userDrawn="1"/>
        </p:nvGrpSpPr>
        <p:grpSpPr>
          <a:xfrm>
            <a:off x="7256329" y="4879328"/>
            <a:ext cx="1692409" cy="153444"/>
            <a:chOff x="2619375" y="-595312"/>
            <a:chExt cx="1785938" cy="215899"/>
          </a:xfrm>
        </p:grpSpPr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653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mtClean="0">
                <a:solidFill>
                  <a:srgbClr val="333366"/>
                </a:solidFill>
              </a:rPr>
              <a:pPr algn="l"/>
              <a:t>‹#›</a:t>
            </a:fld>
            <a:endParaRPr lang="fr-FR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-2341" y="-13581"/>
            <a:ext cx="180000" cy="575999"/>
          </a:xfrm>
          <a:prstGeom prst="rect">
            <a:avLst/>
          </a:prstGeom>
          <a:solidFill>
            <a:srgbClr val="5DBF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6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7" name="Image 16" descr="logo_thales.png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448" y="4743026"/>
            <a:ext cx="1728000" cy="332309"/>
          </a:xfrm>
          <a:prstGeom prst="rect">
            <a:avLst/>
          </a:prstGeom>
        </p:spPr>
      </p:pic>
      <p:sp>
        <p:nvSpPr>
          <p:cNvPr id="11" name="Rectangle 36"/>
          <p:cNvSpPr>
            <a:spLocks noChangeArrowheads="1"/>
          </p:cNvSpPr>
          <p:nvPr userDrawn="1"/>
        </p:nvSpPr>
        <p:spPr bwMode="auto">
          <a:xfrm>
            <a:off x="510524" y="4987969"/>
            <a:ext cx="281369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R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00" dirty="0" smtClean="0">
                <a:solidFill>
                  <a:srgbClr val="969696"/>
                </a:solidFill>
              </a:rPr>
              <a:t>© THALES NEDERLAND B.V. AND/OR ITS SUPPLIERS  Subject to restrictive legend on title page</a:t>
            </a:r>
            <a:endParaRPr lang="en-US" sz="5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724" r:id="rId9"/>
    <p:sldLayoutId id="2147483652" r:id="rId10"/>
    <p:sldLayoutId id="2147483667" r:id="rId11"/>
    <p:sldLayoutId id="2147483736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180975" algn="l" defTabSz="4572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985838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539750" indent="-182563" algn="l" defTabSz="457200" rtl="0" eaLnBrk="1" latinLnBrk="0" hangingPunct="1">
        <a:spcBef>
          <a:spcPts val="0"/>
        </a:spcBef>
        <a:spcAft>
          <a:spcPts val="600"/>
        </a:spcAft>
        <a:buSzPct val="100000"/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2563" algn="l" defTabSz="457200" rtl="0" eaLnBrk="1" latinLnBrk="0" hangingPunct="1">
        <a:spcBef>
          <a:spcPts val="360"/>
        </a:spcBef>
        <a:buSzPct val="100000"/>
        <a:buFont typeface="Lucida Grande"/>
        <a:buChar char="-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mtClean="0">
                <a:solidFill>
                  <a:srgbClr val="333366"/>
                </a:solidFill>
              </a:rPr>
              <a:pPr algn="l"/>
              <a:t>‹#›</a:t>
            </a:fld>
            <a:endParaRPr lang="fr-FR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-2341" y="-13581"/>
            <a:ext cx="180000" cy="575999"/>
          </a:xfrm>
          <a:prstGeom prst="rect">
            <a:avLst/>
          </a:prstGeom>
          <a:solidFill>
            <a:srgbClr val="5DBF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smtClean="0">
              <a:solidFill>
                <a:srgbClr val="323265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THALES GROUP INTERNAL</a:t>
            </a: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AU" ker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Image 16" descr="logo_thales.png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448" y="4743026"/>
            <a:ext cx="1728000" cy="332309"/>
          </a:xfrm>
          <a:prstGeom prst="rect">
            <a:avLst/>
          </a:prstGeom>
        </p:spPr>
      </p:pic>
      <p:sp>
        <p:nvSpPr>
          <p:cNvPr id="11" name="Rectangle 36"/>
          <p:cNvSpPr>
            <a:spLocks noChangeArrowheads="1"/>
          </p:cNvSpPr>
          <p:nvPr userDrawn="1"/>
        </p:nvSpPr>
        <p:spPr bwMode="auto">
          <a:xfrm>
            <a:off x="510524" y="4987969"/>
            <a:ext cx="281369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969696"/>
                </a:solidFill>
              </a:rPr>
              <a:t>© THALES NEDERLAND B.V. AND/OR ITS SUPPLIERS  Subject to restrictive legend on title page</a:t>
            </a:r>
            <a:endParaRPr lang="en-US" sz="5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63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180975" algn="l" defTabSz="4572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985838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539750" indent="-182563" algn="l" defTabSz="457200" rtl="0" eaLnBrk="1" latinLnBrk="0" hangingPunct="1">
        <a:spcBef>
          <a:spcPts val="0"/>
        </a:spcBef>
        <a:spcAft>
          <a:spcPts val="600"/>
        </a:spcAft>
        <a:buSzPct val="100000"/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2563" algn="l" defTabSz="457200" rtl="0" eaLnBrk="1" latinLnBrk="0" hangingPunct="1">
        <a:spcBef>
          <a:spcPts val="360"/>
        </a:spcBef>
        <a:buSzPct val="100000"/>
        <a:buFont typeface="Lucida Grande"/>
        <a:buChar char="-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mtClean="0">
                <a:solidFill>
                  <a:srgbClr val="333366"/>
                </a:solidFill>
              </a:rPr>
              <a:pPr algn="l"/>
              <a:t>‹#›</a:t>
            </a:fld>
            <a:endParaRPr lang="fr-FR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-2341" y="-13581"/>
            <a:ext cx="180000" cy="575999"/>
          </a:xfrm>
          <a:prstGeom prst="rect">
            <a:avLst/>
          </a:prstGeom>
          <a:solidFill>
            <a:srgbClr val="5DBF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smtClean="0">
              <a:solidFill>
                <a:srgbClr val="323265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THALES GROUP INTERNAL</a:t>
            </a: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AU" ker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Image 16" descr="logo_thales.png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448" y="4743026"/>
            <a:ext cx="1728000" cy="332309"/>
          </a:xfrm>
          <a:prstGeom prst="rect">
            <a:avLst/>
          </a:prstGeom>
        </p:spPr>
      </p:pic>
      <p:sp>
        <p:nvSpPr>
          <p:cNvPr id="11" name="Rectangle 36"/>
          <p:cNvSpPr>
            <a:spLocks noChangeArrowheads="1"/>
          </p:cNvSpPr>
          <p:nvPr userDrawn="1"/>
        </p:nvSpPr>
        <p:spPr bwMode="auto">
          <a:xfrm>
            <a:off x="510524" y="4987969"/>
            <a:ext cx="281369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969696"/>
                </a:solidFill>
              </a:rPr>
              <a:t>© THALES NEDERLAND B.V. AND/OR ITS SUPPLIERS  Subject to restrictive legend on title page</a:t>
            </a:r>
            <a:endParaRPr lang="en-US" sz="5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2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180975" algn="l" defTabSz="4572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985838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539750" indent="-182563" algn="l" defTabSz="457200" rtl="0" eaLnBrk="1" latinLnBrk="0" hangingPunct="1">
        <a:spcBef>
          <a:spcPts val="0"/>
        </a:spcBef>
        <a:spcAft>
          <a:spcPts val="600"/>
        </a:spcAft>
        <a:buSzPct val="100000"/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2563" algn="l" defTabSz="457200" rtl="0" eaLnBrk="1" latinLnBrk="0" hangingPunct="1">
        <a:spcBef>
          <a:spcPts val="360"/>
        </a:spcBef>
        <a:buSzPct val="100000"/>
        <a:buFont typeface="Lucida Grande"/>
        <a:buChar char="-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.lemsom@nl.thalesgroup.com" TargetMode="External"/><Relationship Id="rId2" Type="http://schemas.openxmlformats.org/officeDocument/2006/relationships/hyperlink" Target="mailto:Bas.vanzalk@nl.thalesgroup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ales-gccpcb@nl.thalesgrou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E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9834" r="18892" b="11470"/>
          <a:stretch/>
        </p:blipFill>
        <p:spPr bwMode="auto">
          <a:xfrm>
            <a:off x="4844200" y="0"/>
            <a:ext cx="1792819" cy="100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349" y="1554867"/>
            <a:ext cx="5431306" cy="1743128"/>
          </a:xfrm>
        </p:spPr>
        <p:txBody>
          <a:bodyPr/>
          <a:lstStyle/>
          <a:p>
            <a:pPr algn="ctr"/>
            <a:r>
              <a:rPr lang="fr-FR" sz="2300" dirty="0" smtClean="0"/>
              <a:t>Flexible </a:t>
            </a:r>
            <a:r>
              <a:rPr lang="fr-FR" sz="2300" dirty="0" err="1" smtClean="0"/>
              <a:t>Interconnect</a:t>
            </a:r>
            <a:r>
              <a:rPr lang="fr-FR" sz="2300" dirty="0" smtClean="0"/>
              <a:t> </a:t>
            </a:r>
            <a:r>
              <a:rPr lang="fr-FR" sz="2300" dirty="0" err="1" smtClean="0"/>
              <a:t>Technology</a:t>
            </a:r>
            <a:r>
              <a:rPr lang="fr-FR" sz="2300" dirty="0" smtClean="0"/>
              <a:t> « F.I.T. »</a:t>
            </a:r>
            <a:br>
              <a:rPr lang="fr-FR" sz="2300" dirty="0" smtClean="0"/>
            </a:br>
            <a:r>
              <a:rPr lang="en-GB" sz="2000" b="0" dirty="0" smtClean="0">
                <a:cs typeface="Arial" charset="0"/>
              </a:rPr>
              <a:t>Robin </a:t>
            </a:r>
            <a:r>
              <a:rPr lang="en-GB" sz="2000" b="0" dirty="0" err="1" smtClean="0">
                <a:cs typeface="Arial" charset="0"/>
              </a:rPr>
              <a:t>Lemsom</a:t>
            </a:r>
            <a:r>
              <a:rPr lang="en-GB" sz="2000" b="0" dirty="0" smtClean="0">
                <a:cs typeface="Arial" charset="0"/>
              </a:rPr>
              <a:t/>
            </a:r>
            <a:br>
              <a:rPr lang="en-GB" sz="2000" b="0" dirty="0" smtClean="0">
                <a:cs typeface="Arial" charset="0"/>
              </a:rPr>
            </a:br>
            <a:r>
              <a:rPr lang="en-GB" sz="2000" b="0" dirty="0" smtClean="0">
                <a:cs typeface="Arial" charset="0"/>
              </a:rPr>
              <a:t>Sales Manager Thales NL</a:t>
            </a:r>
            <a:br>
              <a:rPr lang="en-GB" sz="2000" b="0" dirty="0" smtClean="0">
                <a:cs typeface="Arial" charset="0"/>
              </a:rPr>
            </a:br>
            <a:r>
              <a:rPr lang="en-GB" sz="2000" b="0" dirty="0" smtClean="0">
                <a:cs typeface="Arial" charset="0"/>
              </a:rPr>
              <a:t>GCC-PCB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0"/>
            <a:ext cx="2038363" cy="93764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692815"/>
              </p:ext>
            </p:extLst>
          </p:nvPr>
        </p:nvGraphicFramePr>
        <p:xfrm>
          <a:off x="304800" y="80028"/>
          <a:ext cx="2316480" cy="824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5" imgW="4839375" imgH="1467055" progId="MSPhotoEd.3">
                  <p:embed/>
                </p:oleObj>
              </mc:Choice>
              <mc:Fallback>
                <p:oleObj r:id="rId5" imgW="4839375" imgH="146705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0028"/>
                        <a:ext cx="2316480" cy="824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7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dirty="0"/>
              <a:t>Category B – Indirect Exploitation of Exploration results in other sectors </a:t>
            </a:r>
            <a:endParaRPr lang="en-US" sz="1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" b="2930"/>
          <a:stretch>
            <a:fillRect/>
          </a:stretch>
        </p:blipFill>
        <p:spPr>
          <a:xfrm>
            <a:off x="5543803" y="1304549"/>
            <a:ext cx="3600197" cy="2539970"/>
          </a:xfrm>
        </p:spPr>
      </p:pic>
      <p:sp>
        <p:nvSpPr>
          <p:cNvPr id="7" name="CasellaDiTesto 7"/>
          <p:cNvSpPr txBox="1"/>
          <p:nvPr/>
        </p:nvSpPr>
        <p:spPr>
          <a:xfrm>
            <a:off x="83885" y="653792"/>
            <a:ext cx="680040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180975">
              <a:spcBef>
                <a:spcPts val="300"/>
              </a:spcBef>
              <a:spcAft>
                <a:spcPts val="300"/>
              </a:spcAft>
              <a:buClr>
                <a:srgbClr val="5DBFD4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</a:pPr>
            <a:r>
              <a:rPr lang="it-IT" b="1" dirty="0" smtClean="0"/>
              <a:t>Save weight and area space with thin Flexible Printed Circuits.</a:t>
            </a:r>
            <a:r>
              <a:rPr lang="it-IT" sz="1600" b="1" dirty="0" smtClean="0"/>
              <a:t> </a:t>
            </a:r>
          </a:p>
          <a:p>
            <a:pPr marL="360000" indent="-180975">
              <a:spcBef>
                <a:spcPts val="300"/>
              </a:spcBef>
              <a:spcAft>
                <a:spcPts val="300"/>
              </a:spcAft>
              <a:buClr>
                <a:srgbClr val="5DBFD4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</a:pPr>
            <a:r>
              <a:rPr lang="it-IT" sz="1400" b="1" dirty="0" smtClean="0">
                <a:solidFill>
                  <a:schemeClr val="bg2"/>
                </a:solidFill>
              </a:rPr>
              <a:t>Advantages</a:t>
            </a:r>
            <a:r>
              <a:rPr lang="it-IT" sz="1400" b="1" dirty="0">
                <a:solidFill>
                  <a:schemeClr val="bg2"/>
                </a:solidFill>
              </a:rPr>
              <a:t>:</a:t>
            </a:r>
          </a:p>
          <a:p>
            <a:pPr marL="539750" lvl="1" indent="-182563"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3"/>
              </a:buBlip>
            </a:pPr>
            <a:r>
              <a:rPr lang="it-IT" sz="1200" dirty="0"/>
              <a:t>Potential of 60% - 70% of space and weight saving.</a:t>
            </a:r>
          </a:p>
          <a:p>
            <a:pPr marL="539750" lvl="1" indent="-182563"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3"/>
              </a:buBlip>
            </a:pPr>
            <a:r>
              <a:rPr lang="it-IT" sz="1200" dirty="0"/>
              <a:t>Lower assembly time &amp; costs</a:t>
            </a:r>
          </a:p>
          <a:p>
            <a:pPr marL="539750" lvl="1" indent="-182563"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3"/>
              </a:buBlip>
            </a:pPr>
            <a:r>
              <a:rPr lang="it-IT" sz="1200" dirty="0"/>
              <a:t>Eliminate wiring errors</a:t>
            </a:r>
          </a:p>
          <a:p>
            <a:pPr marL="539750" lvl="1" indent="-182563"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3"/>
              </a:buBlip>
            </a:pPr>
            <a:r>
              <a:rPr lang="it-IT" sz="1200" dirty="0"/>
              <a:t>Ease of production repeatability</a:t>
            </a:r>
          </a:p>
          <a:p>
            <a:pPr marL="539750" lvl="1" indent="-182563"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3"/>
              </a:buBlip>
            </a:pPr>
            <a:r>
              <a:rPr lang="it-IT" sz="1200" dirty="0"/>
              <a:t>Easier design change</a:t>
            </a:r>
          </a:p>
          <a:p>
            <a:pPr marL="539750" lvl="1" indent="-182563"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3"/>
              </a:buBlip>
            </a:pPr>
            <a:r>
              <a:rPr lang="it-IT" sz="1200" dirty="0"/>
              <a:t>Improve heat dissipitation</a:t>
            </a:r>
          </a:p>
          <a:p>
            <a:pPr marL="539750" lvl="1" indent="-182563"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3"/>
              </a:buBlip>
            </a:pPr>
            <a:r>
              <a:rPr lang="it-IT" sz="1200" dirty="0"/>
              <a:t>Allows for unique designs</a:t>
            </a:r>
          </a:p>
          <a:p>
            <a:pPr marL="539750" lvl="1" indent="-285750">
              <a:spcBef>
                <a:spcPts val="300"/>
              </a:spcBef>
              <a:spcAft>
                <a:spcPts val="300"/>
              </a:spcAft>
              <a:buSzPct val="100000"/>
              <a:buFontTx/>
              <a:buChar char="-"/>
            </a:pPr>
            <a:r>
              <a:rPr lang="it-IT" sz="1200" dirty="0" smtClean="0"/>
              <a:t>Huge </a:t>
            </a:r>
            <a:r>
              <a:rPr lang="it-IT" sz="1200" dirty="0"/>
              <a:t>effect on end product!</a:t>
            </a:r>
          </a:p>
          <a:p>
            <a:pPr marL="996950" lvl="2" indent="-285750">
              <a:spcBef>
                <a:spcPts val="300"/>
              </a:spcBef>
              <a:spcAft>
                <a:spcPts val="300"/>
              </a:spcAft>
              <a:buSzPct val="100000"/>
              <a:buFontTx/>
              <a:buChar char="-"/>
            </a:pPr>
            <a:r>
              <a:rPr lang="it-IT" sz="1200" dirty="0"/>
              <a:t>Rollable solar </a:t>
            </a:r>
            <a:r>
              <a:rPr lang="it-IT" sz="1200" dirty="0" smtClean="0"/>
              <a:t>panels</a:t>
            </a:r>
          </a:p>
          <a:p>
            <a:pPr marL="996950" lvl="2" indent="-285750">
              <a:spcBef>
                <a:spcPts val="300"/>
              </a:spcBef>
              <a:spcAft>
                <a:spcPts val="300"/>
              </a:spcAft>
              <a:buSzPct val="100000"/>
              <a:buFontTx/>
              <a:buChar char="-"/>
            </a:pPr>
            <a:r>
              <a:rPr lang="it-IT" sz="1200" dirty="0" smtClean="0"/>
              <a:t>Close following structure contour.</a:t>
            </a:r>
            <a:endParaRPr lang="it-IT" sz="1200" dirty="0" smtClean="0"/>
          </a:p>
          <a:p>
            <a:pPr marL="285750" indent="-285750">
              <a:buFontTx/>
              <a:buChar char="-"/>
            </a:pPr>
            <a:endParaRPr lang="it-IT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2" b="40769"/>
          <a:stretch/>
        </p:blipFill>
        <p:spPr bwMode="auto">
          <a:xfrm>
            <a:off x="0" y="4271009"/>
            <a:ext cx="9144000" cy="90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273758" y="3803432"/>
            <a:ext cx="3870242" cy="697567"/>
          </a:xfrm>
        </p:spPr>
        <p:txBody>
          <a:bodyPr/>
          <a:lstStyle/>
          <a:p>
            <a:pPr algn="ctr"/>
            <a:r>
              <a:rPr lang="en-US" sz="1400" b="1" dirty="0" smtClean="0"/>
              <a:t>Proud team next to a 10 meter long flex PCB for antenna.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700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5" y="0"/>
            <a:ext cx="6994983" cy="56183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dirty="0" err="1"/>
              <a:t>Current</a:t>
            </a:r>
            <a:r>
              <a:rPr lang="fr-FR" dirty="0"/>
              <a:t> state of 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5" y="604522"/>
            <a:ext cx="5879379" cy="393445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dirty="0" smtClean="0"/>
              <a:t>Single </a:t>
            </a:r>
            <a:r>
              <a:rPr lang="fr-FR" dirty="0" smtClean="0"/>
              <a:t>layer / dual layer:</a:t>
            </a:r>
            <a:endParaRPr lang="fr-FR" sz="10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500" dirty="0" smtClean="0"/>
              <a:t>Max </a:t>
            </a:r>
            <a:r>
              <a:rPr lang="fr-FR" sz="1500" dirty="0" err="1"/>
              <a:t>width</a:t>
            </a:r>
            <a:r>
              <a:rPr lang="fr-FR" sz="1500" dirty="0"/>
              <a:t>: 24 </a:t>
            </a:r>
            <a:r>
              <a:rPr lang="fr-FR" sz="1500" dirty="0" err="1"/>
              <a:t>inches</a:t>
            </a:r>
            <a:r>
              <a:rPr lang="fr-FR" sz="1500" dirty="0"/>
              <a:t> (610mm)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500" dirty="0"/>
              <a:t>Max </a:t>
            </a:r>
            <a:r>
              <a:rPr lang="fr-FR" sz="1500" dirty="0" err="1"/>
              <a:t>length</a:t>
            </a:r>
            <a:r>
              <a:rPr lang="fr-FR" sz="1500" dirty="0"/>
              <a:t>: 10 </a:t>
            </a:r>
            <a:r>
              <a:rPr lang="fr-FR" sz="1500" dirty="0" err="1" smtClean="0"/>
              <a:t>meters</a:t>
            </a:r>
            <a:endParaRPr lang="fr-FR" sz="15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fr-FR" sz="12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dirty="0" smtClean="0"/>
              <a:t>Design </a:t>
            </a:r>
            <a:r>
              <a:rPr lang="fr-FR" dirty="0" err="1" smtClean="0"/>
              <a:t>possibilities</a:t>
            </a:r>
            <a:r>
              <a:rPr lang="fr-FR" dirty="0"/>
              <a:t>:</a:t>
            </a:r>
            <a:endParaRPr lang="fr-FR" sz="10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500" dirty="0" smtClean="0"/>
              <a:t>Unique design over the </a:t>
            </a:r>
            <a:r>
              <a:rPr lang="fr-FR" sz="1500" dirty="0" err="1" smtClean="0"/>
              <a:t>entire</a:t>
            </a:r>
            <a:r>
              <a:rPr lang="fr-FR" sz="1500" dirty="0" smtClean="0"/>
              <a:t> stretch of </a:t>
            </a:r>
            <a:br>
              <a:rPr lang="fr-FR" sz="1500" dirty="0" smtClean="0"/>
            </a:br>
            <a:r>
              <a:rPr lang="fr-FR" sz="1500" dirty="0" smtClean="0"/>
              <a:t>10 </a:t>
            </a:r>
            <a:r>
              <a:rPr lang="fr-FR" sz="1500" dirty="0" err="1" smtClean="0"/>
              <a:t>meters</a:t>
            </a:r>
            <a:r>
              <a:rPr lang="fr-FR" sz="1500" dirty="0" smtClean="0"/>
              <a:t>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500" dirty="0" smtClean="0"/>
              <a:t>Copper </a:t>
            </a:r>
            <a:r>
              <a:rPr lang="fr-FR" sz="1500" dirty="0" err="1" smtClean="0"/>
              <a:t>thickness</a:t>
            </a:r>
            <a:r>
              <a:rPr lang="fr-FR" sz="1500" dirty="0" smtClean="0"/>
              <a:t> &lt; 70µm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500" dirty="0" err="1" smtClean="0"/>
              <a:t>Material</a:t>
            </a:r>
            <a:endParaRPr lang="fr-FR" sz="1500" dirty="0" smtClean="0"/>
          </a:p>
          <a:p>
            <a:pPr lvl="2"/>
            <a:r>
              <a:rPr lang="en-US" dirty="0"/>
              <a:t>Polyimide copper clad (</a:t>
            </a:r>
            <a:r>
              <a:rPr lang="en-US" dirty="0" err="1"/>
              <a:t>Kapton</a:t>
            </a:r>
            <a:r>
              <a:rPr lang="en-US" dirty="0"/>
              <a:t>)</a:t>
            </a:r>
          </a:p>
          <a:p>
            <a:pPr lvl="2"/>
            <a:r>
              <a:rPr lang="nl-NL" dirty="0" err="1"/>
              <a:t>Others</a:t>
            </a:r>
            <a:r>
              <a:rPr lang="nl-NL" dirty="0"/>
              <a:t> (LCP, PEEK)</a:t>
            </a:r>
          </a:p>
          <a:p>
            <a:pPr lvl="2"/>
            <a:r>
              <a:rPr lang="nl-NL" dirty="0" err="1"/>
              <a:t>Thick</a:t>
            </a:r>
            <a:r>
              <a:rPr lang="nl-NL" dirty="0"/>
              <a:t> </a:t>
            </a:r>
            <a:r>
              <a:rPr lang="nl-NL" dirty="0" err="1"/>
              <a:t>copper</a:t>
            </a:r>
            <a:endParaRPr lang="en-US" dirty="0"/>
          </a:p>
        </p:txBody>
      </p:sp>
      <p:pic>
        <p:nvPicPr>
          <p:cNvPr id="7" name="Picture 2" descr="\\iowdl\iowdl1001\dp055\thales p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50" y="-38591"/>
            <a:ext cx="5204950" cy="52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Markets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555" y="143404"/>
            <a:ext cx="5578623" cy="393445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Space</a:t>
            </a:r>
          </a:p>
          <a:p>
            <a:pPr lvl="1"/>
            <a:r>
              <a:rPr lang="en-US" sz="1300" dirty="0" smtClean="0"/>
              <a:t>Airbus, OHB, Thales Alenia </a:t>
            </a:r>
            <a:r>
              <a:rPr lang="en-US" sz="1300" dirty="0" err="1" smtClean="0"/>
              <a:t>SPace</a:t>
            </a:r>
            <a:endParaRPr lang="en-US" sz="1300" dirty="0"/>
          </a:p>
          <a:p>
            <a:pPr marL="360000" lvl="1" indent="-180975"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</a:pPr>
            <a:r>
              <a:rPr lang="en-US" b="1" dirty="0" smtClean="0">
                <a:solidFill>
                  <a:schemeClr val="bg2"/>
                </a:solidFill>
              </a:rPr>
              <a:t>Aerospace</a:t>
            </a:r>
          </a:p>
          <a:p>
            <a:pPr marL="360000" lvl="1" indent="-180975"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</a:pPr>
            <a:r>
              <a:rPr lang="en-US" b="1" dirty="0" smtClean="0">
                <a:solidFill>
                  <a:schemeClr val="bg2"/>
                </a:solidFill>
              </a:rPr>
              <a:t>Electric mobility    Road / Air  </a:t>
            </a:r>
          </a:p>
          <a:p>
            <a:pPr lvl="1">
              <a:buClr>
                <a:schemeClr val="bg2"/>
              </a:buClr>
              <a:tabLst>
                <a:tab pos="985838" algn="l"/>
              </a:tabLst>
            </a:pPr>
            <a:r>
              <a:rPr lang="en-US" sz="1300" dirty="0"/>
              <a:t>Future public benefits in the cost effective manufacturing of electric </a:t>
            </a:r>
            <a:r>
              <a:rPr lang="en-US" sz="1300" dirty="0" smtClean="0"/>
              <a:t>vehicles.</a:t>
            </a:r>
            <a:endParaRPr lang="en-US" sz="1300" dirty="0"/>
          </a:p>
          <a:p>
            <a:pPr marL="179025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Any application/ design where space and weight is a large cost driver. Looking at the total cost of ownership.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2231" y="591732"/>
            <a:ext cx="1683562" cy="74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Current status: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556" y="561836"/>
            <a:ext cx="6170224" cy="45816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In </a:t>
            </a:r>
            <a:r>
              <a:rPr lang="it-IT" dirty="0">
                <a:solidFill>
                  <a:schemeClr val="tx1"/>
                </a:solidFill>
              </a:rPr>
              <a:t>Space &amp; Aerospace the long flex printed circuit is on the OEM technology roadmaps.</a:t>
            </a:r>
          </a:p>
          <a:p>
            <a:r>
              <a:rPr lang="it-IT" dirty="0" smtClean="0"/>
              <a:t>ESA </a:t>
            </a:r>
          </a:p>
          <a:p>
            <a:pPr lvl="1"/>
            <a:r>
              <a:rPr lang="it-IT" dirty="0" smtClean="0"/>
              <a:t>promotes </a:t>
            </a:r>
            <a:r>
              <a:rPr lang="it-IT" dirty="0"/>
              <a:t>the research for alternatives for cable harness through printed ciruits via ARTES:</a:t>
            </a:r>
          </a:p>
          <a:p>
            <a:r>
              <a:rPr lang="it-IT" dirty="0" smtClean="0"/>
              <a:t>Thales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Design and development </a:t>
            </a:r>
            <a:r>
              <a:rPr lang="it-IT" dirty="0" smtClean="0"/>
              <a:t>with OEM </a:t>
            </a:r>
            <a:r>
              <a:rPr lang="it-IT" dirty="0"/>
              <a:t>for </a:t>
            </a:r>
            <a:r>
              <a:rPr lang="it-IT" dirty="0" smtClean="0"/>
              <a:t>cable</a:t>
            </a:r>
            <a:r>
              <a:rPr lang="it-IT" dirty="0"/>
              <a:t>/ wiring application.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Looking </a:t>
            </a:r>
            <a:r>
              <a:rPr lang="it-IT" dirty="0">
                <a:solidFill>
                  <a:schemeClr val="tx1"/>
                </a:solidFill>
              </a:rPr>
              <a:t>for additional </a:t>
            </a:r>
            <a:r>
              <a:rPr lang="it-IT" dirty="0" smtClean="0">
                <a:solidFill>
                  <a:schemeClr val="tx1"/>
                </a:solidFill>
              </a:rPr>
              <a:t>projects to </a:t>
            </a:r>
            <a:r>
              <a:rPr lang="it-IT" dirty="0">
                <a:solidFill>
                  <a:schemeClr val="tx1"/>
                </a:solidFill>
              </a:rPr>
              <a:t>further develop and approve the technolohy for space applications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2"/>
            <a:ext cx="3130122" cy="51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344714" y="715312"/>
            <a:ext cx="4672646" cy="211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379413" indent="-377825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n"/>
              <a:defRPr sz="2200">
                <a:solidFill>
                  <a:srgbClr val="123E6E"/>
                </a:solidFill>
                <a:latin typeface="+mn-lt"/>
                <a:cs typeface="+mn-cs"/>
              </a:defRPr>
            </a:lvl2pPr>
            <a:lvl3pPr marL="671513" indent="-290513" algn="l" rtl="0" eaLnBrk="1" fontAlgn="base" hangingPunct="1">
              <a:spcBef>
                <a:spcPct val="3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000">
                <a:solidFill>
                  <a:srgbClr val="336699"/>
                </a:solidFill>
                <a:latin typeface="+mn-lt"/>
                <a:cs typeface="+mn-cs"/>
              </a:defRPr>
            </a:lvl3pPr>
            <a:lvl4pPr marL="9509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  <a:cs typeface="+mn-cs"/>
              </a:defRPr>
            </a:lvl4pPr>
            <a:lvl5pPr marL="12430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rgbClr val="336699"/>
                </a:solidFill>
                <a:latin typeface="+mn-lt"/>
                <a:cs typeface="+mn-cs"/>
              </a:defRPr>
            </a:lvl5pPr>
            <a:lvl6pPr marL="17002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rgbClr val="336699"/>
                </a:solidFill>
                <a:latin typeface="+mn-lt"/>
                <a:cs typeface="+mn-cs"/>
              </a:defRPr>
            </a:lvl6pPr>
            <a:lvl7pPr marL="21574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rgbClr val="336699"/>
                </a:solidFill>
                <a:latin typeface="+mn-lt"/>
                <a:cs typeface="+mn-cs"/>
              </a:defRPr>
            </a:lvl7pPr>
            <a:lvl8pPr marL="26146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rgbClr val="336699"/>
                </a:solidFill>
                <a:latin typeface="+mn-lt"/>
                <a:cs typeface="+mn-cs"/>
              </a:defRPr>
            </a:lvl8pPr>
            <a:lvl9pPr marL="3071813" indent="-290513" algn="l" rtl="0" eaLnBrk="1" fontAlgn="base" hangingPunct="1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rgbClr val="336699"/>
                </a:solidFill>
                <a:latin typeface="+mn-lt"/>
                <a:cs typeface="+mn-cs"/>
              </a:defRPr>
            </a:lvl9pPr>
          </a:lstStyle>
          <a:p>
            <a:pPr lvl="0" defTabSz="914400">
              <a:defRPr/>
            </a:pPr>
            <a:r>
              <a:rPr lang="en-GB" b="1" kern="0" dirty="0">
                <a:latin typeface="Arial"/>
                <a:cs typeface="Arial"/>
              </a:rPr>
              <a:t>Thales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cs typeface="Arial"/>
              </a:rPr>
              <a:t>GCC-PCB: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b="0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cs typeface="Arial"/>
              </a:rPr>
              <a:t> partner for </a:t>
            </a:r>
            <a:r>
              <a:rPr kumimoji="0" lang="en-GB" b="0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cs typeface="Arial"/>
              </a:rPr>
              <a:t>innovative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cs typeface="Arial"/>
              </a:rPr>
              <a:t> projects on </a:t>
            </a:r>
            <a:r>
              <a:rPr kumimoji="0" lang="en-GB" b="0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cs typeface="Arial"/>
              </a:rPr>
              <a:t>core and complex 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cs typeface="Arial"/>
              </a:rPr>
              <a:t>PCB’s.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602" y="2305882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/>
              <a:t>Engineering: Bas van </a:t>
            </a:r>
            <a:r>
              <a:rPr lang="en-US" sz="1200" dirty="0" err="1"/>
              <a:t>Zalk</a:t>
            </a:r>
            <a:endParaRPr lang="en-US" sz="1200" dirty="0"/>
          </a:p>
          <a:p>
            <a:r>
              <a:rPr lang="en-US" sz="1200" dirty="0">
                <a:hlinkClick r:id="rId2"/>
              </a:rPr>
              <a:t>Bas.vanzalk@nl.thalesgroup.com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Sales : Robin </a:t>
            </a:r>
            <a:r>
              <a:rPr lang="en-US" sz="1200" dirty="0" err="1" smtClean="0"/>
              <a:t>Lemsom</a:t>
            </a:r>
            <a:r>
              <a:rPr lang="en-US" sz="1200" dirty="0" smtClean="0"/>
              <a:t>:+31 653 208 745</a:t>
            </a:r>
          </a:p>
          <a:p>
            <a:r>
              <a:rPr lang="en-US" sz="1200" dirty="0" smtClean="0">
                <a:hlinkClick r:id="rId3"/>
              </a:rPr>
              <a:t>Robin.lemsom@nl.thalesgroup.com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>
                <a:hlinkClick r:id="rId4"/>
              </a:rPr>
              <a:t>General: sales-gccpcb@nl.thalesgroup.com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24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5b7d2911f0fbe4c9e99293a22207b53c1b645"/>
  <p:tag name="ISPRING_RESOURCE_PATHS_HASH_2" val="c8f5636dd27f7bbf752c5924052e97411aadd0"/>
</p:tagLst>
</file>

<file path=ppt/theme/theme1.xml><?xml version="1.0" encoding="utf-8"?>
<a:theme xmlns:a="http://schemas.openxmlformats.org/drawingml/2006/main" name="1-Thales-global-16.9">
  <a:themeElements>
    <a:clrScheme name="Thales_corpo_mars_02">
      <a:dk1>
        <a:srgbClr val="333366"/>
      </a:dk1>
      <a:lt1>
        <a:srgbClr val="FFFFFF"/>
      </a:lt1>
      <a:dk2>
        <a:srgbClr val="333366"/>
      </a:dk2>
      <a:lt2>
        <a:srgbClr val="5DBFD4"/>
      </a:lt2>
      <a:accent1>
        <a:srgbClr val="5DBFD4"/>
      </a:accent1>
      <a:accent2>
        <a:srgbClr val="333366"/>
      </a:accent2>
      <a:accent3>
        <a:srgbClr val="DC006B"/>
      </a:accent3>
      <a:accent4>
        <a:srgbClr val="505050"/>
      </a:accent4>
      <a:accent5>
        <a:srgbClr val="969696"/>
      </a:accent5>
      <a:accent6>
        <a:srgbClr val="5491A0"/>
      </a:accent6>
      <a:hlink>
        <a:srgbClr val="333366"/>
      </a:hlink>
      <a:folHlink>
        <a:srgbClr val="33336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hales_global_16.9_VA" id="{86CC8F7D-9707-45A9-8669-186997B63664}" vid="{CB49C902-0D2D-4DBC-B287-0C913608555F}"/>
    </a:ext>
  </a:extLst>
</a:theme>
</file>

<file path=ppt/theme/theme2.xml><?xml version="1.0" encoding="utf-8"?>
<a:theme xmlns:a="http://schemas.openxmlformats.org/drawingml/2006/main" name="1_1-Thales-global-16.9">
  <a:themeElements>
    <a:clrScheme name="Thales_corpo_mars_02">
      <a:dk1>
        <a:srgbClr val="333366"/>
      </a:dk1>
      <a:lt1>
        <a:srgbClr val="FFFFFF"/>
      </a:lt1>
      <a:dk2>
        <a:srgbClr val="333366"/>
      </a:dk2>
      <a:lt2>
        <a:srgbClr val="5DBFD4"/>
      </a:lt2>
      <a:accent1>
        <a:srgbClr val="5DBFD4"/>
      </a:accent1>
      <a:accent2>
        <a:srgbClr val="333366"/>
      </a:accent2>
      <a:accent3>
        <a:srgbClr val="DC006B"/>
      </a:accent3>
      <a:accent4>
        <a:srgbClr val="505050"/>
      </a:accent4>
      <a:accent5>
        <a:srgbClr val="969696"/>
      </a:accent5>
      <a:accent6>
        <a:srgbClr val="5491A0"/>
      </a:accent6>
      <a:hlink>
        <a:srgbClr val="333366"/>
      </a:hlink>
      <a:folHlink>
        <a:srgbClr val="33336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hales_global_16.9_VA" id="{86CC8F7D-9707-45A9-8669-186997B63664}" vid="{CB49C902-0D2D-4DBC-B287-0C913608555F}"/>
    </a:ext>
  </a:extLst>
</a:theme>
</file>

<file path=ppt/theme/theme3.xml><?xml version="1.0" encoding="utf-8"?>
<a:theme xmlns:a="http://schemas.openxmlformats.org/drawingml/2006/main" name="2_1-Thales-global-16.9">
  <a:themeElements>
    <a:clrScheme name="Thales_corpo_mars_02">
      <a:dk1>
        <a:srgbClr val="333366"/>
      </a:dk1>
      <a:lt1>
        <a:srgbClr val="FFFFFF"/>
      </a:lt1>
      <a:dk2>
        <a:srgbClr val="333366"/>
      </a:dk2>
      <a:lt2>
        <a:srgbClr val="5DBFD4"/>
      </a:lt2>
      <a:accent1>
        <a:srgbClr val="5DBFD4"/>
      </a:accent1>
      <a:accent2>
        <a:srgbClr val="333366"/>
      </a:accent2>
      <a:accent3>
        <a:srgbClr val="DC006B"/>
      </a:accent3>
      <a:accent4>
        <a:srgbClr val="505050"/>
      </a:accent4>
      <a:accent5>
        <a:srgbClr val="969696"/>
      </a:accent5>
      <a:accent6>
        <a:srgbClr val="5491A0"/>
      </a:accent6>
      <a:hlink>
        <a:srgbClr val="333366"/>
      </a:hlink>
      <a:folHlink>
        <a:srgbClr val="33336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ales_global_16.9_VA" id="{86CC8F7D-9707-45A9-8669-186997B63664}" vid="{CB49C902-0D2D-4DBC-B287-0C91360855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4243</TotalTime>
  <Words>270</Words>
  <Application>Microsoft Office PowerPoint</Application>
  <PresentationFormat>On-screen Show (16:9)</PresentationFormat>
  <Paragraphs>53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1-Thales-global-16.9</vt:lpstr>
      <vt:lpstr>1_1-Thales-global-16.9</vt:lpstr>
      <vt:lpstr>2_1-Thales-global-16.9</vt:lpstr>
      <vt:lpstr>MSPhotoEd.3</vt:lpstr>
      <vt:lpstr>Flexible Interconnect Technology « F.I.T. » Robin Lemsom Sales Manager Thales NL GCC-PCB</vt:lpstr>
      <vt:lpstr>Category B – Indirect Exploitation of Exploration results in other sectors </vt:lpstr>
      <vt:lpstr>Current state of Art</vt:lpstr>
      <vt:lpstr>Targeted Markets</vt:lpstr>
      <vt:lpstr>Current status: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Remi LittlePlus</dc:creator>
  <cp:lastModifiedBy>Robin LEMSOM</cp:lastModifiedBy>
  <cp:revision>186</cp:revision>
  <cp:lastPrinted>2016-12-15T13:22:53Z</cp:lastPrinted>
  <dcterms:created xsi:type="dcterms:W3CDTF">2015-02-04T13:08:29Z</dcterms:created>
  <dcterms:modified xsi:type="dcterms:W3CDTF">2018-03-07T15:49:55Z</dcterms:modified>
</cp:coreProperties>
</file>