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</p:sldIdLst>
  <p:sldSz cx="9144000" cy="6858000" type="screen4x3"/>
  <p:notesSz cx="6797675" cy="992822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FD4"/>
    <a:srgbClr val="89B7BE"/>
    <a:srgbClr val="497C84"/>
    <a:srgbClr val="D8E7E9"/>
    <a:srgbClr val="886617"/>
    <a:srgbClr val="E9D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5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414" y="54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2006-2011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89B7BE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C06-4B44-ACCD-B242E3E970CA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C06-4B44-ACCD-B242E3E970CA}"/>
              </c:ext>
            </c:extLst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C06-4B44-ACCD-B242E3E970CA}"/>
              </c:ext>
            </c:extLst>
          </c:dPt>
          <c:dPt>
            <c:idx val="3"/>
            <c:bubble3D val="0"/>
            <c:spPr>
              <a:solidFill>
                <a:srgbClr val="497C84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C06-4B44-ACCD-B242E3E970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C06-4B44-ACCD-B242E3E970CA}"/>
              </c:ext>
            </c:extLst>
          </c:dPt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C06-4B44-ACCD-B242E3E970CA}"/>
                </c:ext>
              </c:extLst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C06-4B44-ACCD-B242E3E970C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Foglio1!$B$1:$D$1</c:f>
              <c:strCache>
                <c:ptCount val="3"/>
                <c:pt idx="0">
                  <c:v>Seed/Prize/Grant</c:v>
                </c:pt>
                <c:pt idx="1">
                  <c:v>Venture Capital</c:v>
                </c:pt>
                <c:pt idx="2">
                  <c:v>Private Equity</c:v>
                </c:pt>
              </c:strCache>
            </c:strRef>
          </c:cat>
          <c:val>
            <c:numRef>
              <c:f>Foglio1!$B$2:$D$2</c:f>
              <c:numCache>
                <c:formatCode>General</c:formatCode>
                <c:ptCount val="3"/>
                <c:pt idx="0">
                  <c:v>640.1</c:v>
                </c:pt>
                <c:pt idx="1">
                  <c:v>237.9</c:v>
                </c:pt>
                <c:pt idx="2">
                  <c:v>232.9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06-4B44-ACCD-B242E3E97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2012-2017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89B7BE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74-4771-9870-215FF32BCAFB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74-4771-9870-215FF32BCAFB}"/>
              </c:ext>
            </c:extLst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74-4771-9870-215FF32BCAFB}"/>
              </c:ext>
            </c:extLst>
          </c:dPt>
          <c:dPt>
            <c:idx val="3"/>
            <c:bubble3D val="0"/>
            <c:spPr>
              <a:solidFill>
                <a:srgbClr val="497C84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74-4771-9870-215FF32BCAFB}"/>
              </c:ext>
            </c:extLst>
          </c:dPt>
          <c:dPt>
            <c:idx val="4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74-4771-9870-215FF32BCAFB}"/>
              </c:ext>
            </c:extLst>
          </c:dPt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E74-4771-9870-215FF32BCAFB}"/>
                </c:ext>
              </c:extLst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E74-4771-9870-215FF32BCAFB}"/>
                </c:ext>
              </c:extLst>
            </c:dLbl>
            <c:dLbl>
              <c:idx val="3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E74-4771-9870-215FF32BCAF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Foglio1!$B$1:$F$1</c:f>
              <c:strCache>
                <c:ptCount val="5"/>
                <c:pt idx="0">
                  <c:v>Seed/Prize/Grant</c:v>
                </c:pt>
                <c:pt idx="1">
                  <c:v>Venture Capital</c:v>
                </c:pt>
                <c:pt idx="2">
                  <c:v>Private Equity</c:v>
                </c:pt>
                <c:pt idx="3">
                  <c:v>Acquisition</c:v>
                </c:pt>
                <c:pt idx="4">
                  <c:v>Public Offering</c:v>
                </c:pt>
              </c:strCache>
            </c:strRef>
          </c:cat>
          <c:val>
            <c:numRef>
              <c:f>Foglio1!$B$2:$F$2</c:f>
              <c:numCache>
                <c:formatCode>General</c:formatCode>
                <c:ptCount val="5"/>
                <c:pt idx="0">
                  <c:v>1353.6</c:v>
                </c:pt>
                <c:pt idx="1">
                  <c:v>5640.6</c:v>
                </c:pt>
                <c:pt idx="2">
                  <c:v>222.4</c:v>
                </c:pt>
                <c:pt idx="3">
                  <c:v>2998.3</c:v>
                </c:pt>
                <c:pt idx="4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E74-4771-9870-215FF32BC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50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5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97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2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07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44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51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69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6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67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25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6CE1-B1F8-6145-84E4-DEA45E1B22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5E2B2-B387-C541-97FC-54BE44DC30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52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5.jpe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4.jpeg"/><Relationship Id="rId17" Type="http://schemas.openxmlformats.org/officeDocument/2006/relationships/image" Target="../media/image3.png"/><Relationship Id="rId2" Type="http://schemas.openxmlformats.org/officeDocument/2006/relationships/tags" Target="../tags/tag2.xml"/><Relationship Id="rId16" Type="http://schemas.openxmlformats.org/officeDocument/2006/relationships/image" Target="../media/image8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jpg"/><Relationship Id="rId5" Type="http://schemas.openxmlformats.org/officeDocument/2006/relationships/tags" Target="../tags/tag5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image" Target="../media/image11.jpeg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12" Type="http://schemas.openxmlformats.org/officeDocument/2006/relationships/image" Target="../media/image1.jpg"/><Relationship Id="rId17" Type="http://schemas.openxmlformats.org/officeDocument/2006/relationships/image" Target="../media/image3.png"/><Relationship Id="rId2" Type="http://schemas.openxmlformats.org/officeDocument/2006/relationships/tags" Target="../tags/tag11.xml"/><Relationship Id="rId16" Type="http://schemas.openxmlformats.org/officeDocument/2006/relationships/image" Target="../media/image14.png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image" Target="../media/image10.svg"/><Relationship Id="rId5" Type="http://schemas.openxmlformats.org/officeDocument/2006/relationships/tags" Target="../tags/tag14.xml"/><Relationship Id="rId15" Type="http://schemas.openxmlformats.org/officeDocument/2006/relationships/image" Target="../media/image13.jpeg"/><Relationship Id="rId10" Type="http://schemas.openxmlformats.org/officeDocument/2006/relationships/image" Target="../media/image9.png"/><Relationship Id="rId4" Type="http://schemas.openxmlformats.org/officeDocument/2006/relationships/tags" Target="../tags/tag13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image" Target="../media/image15.png"/><Relationship Id="rId18" Type="http://schemas.openxmlformats.org/officeDocument/2006/relationships/image" Target="../media/image20.jpeg"/><Relationship Id="rId26" Type="http://schemas.openxmlformats.org/officeDocument/2006/relationships/image" Target="../media/image28.jpeg"/><Relationship Id="rId3" Type="http://schemas.openxmlformats.org/officeDocument/2006/relationships/tags" Target="../tags/tag20.xml"/><Relationship Id="rId21" Type="http://schemas.openxmlformats.org/officeDocument/2006/relationships/image" Target="../media/image23.jpeg"/><Relationship Id="rId7" Type="http://schemas.openxmlformats.org/officeDocument/2006/relationships/tags" Target="../tags/tag24.xml"/><Relationship Id="rId12" Type="http://schemas.openxmlformats.org/officeDocument/2006/relationships/image" Target="../media/image1.jp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.png"/><Relationship Id="rId2" Type="http://schemas.openxmlformats.org/officeDocument/2006/relationships/tags" Target="../tags/tag19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slideLayout" Target="../slideLayouts/slideLayout1.xml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tags" Target="../tags/tag22.xml"/><Relationship Id="rId15" Type="http://schemas.openxmlformats.org/officeDocument/2006/relationships/image" Target="../media/image17.jpeg"/><Relationship Id="rId23" Type="http://schemas.openxmlformats.org/officeDocument/2006/relationships/image" Target="../media/image25.jpeg"/><Relationship Id="rId28" Type="http://schemas.openxmlformats.org/officeDocument/2006/relationships/image" Target="../media/image30.png"/><Relationship Id="rId10" Type="http://schemas.openxmlformats.org/officeDocument/2006/relationships/tags" Target="../tags/tag27.xml"/><Relationship Id="rId19" Type="http://schemas.openxmlformats.org/officeDocument/2006/relationships/image" Target="../media/image21.png"/><Relationship Id="rId31" Type="http://schemas.openxmlformats.org/officeDocument/2006/relationships/image" Target="../media/image33.jpe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tags" Target="../tags/tag30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637201" y="1493135"/>
            <a:ext cx="6110365" cy="1898972"/>
          </a:xfrm>
        </p:spPr>
        <p:txBody>
          <a:bodyPr>
            <a:normAutofit fontScale="90000"/>
          </a:bodyPr>
          <a:lstStyle/>
          <a:p>
            <a:r>
              <a:rPr lang="en-US" dirty="0"/>
              <a:t>Panel: Commercial Paradigm in Space Exploration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47264" y="3691213"/>
            <a:ext cx="3844578" cy="1752600"/>
          </a:xfrm>
        </p:spPr>
        <p:txBody>
          <a:bodyPr>
            <a:normAutofit/>
          </a:bodyPr>
          <a:lstStyle/>
          <a:p>
            <a:r>
              <a:rPr lang="en-US" sz="2000" dirty="0"/>
              <a:t>Alberto Accogli</a:t>
            </a:r>
          </a:p>
          <a:p>
            <a:r>
              <a:rPr lang="en-US" sz="2000" dirty="0"/>
              <a:t>Leoni Corporate Advisors (LCA)</a:t>
            </a:r>
          </a:p>
        </p:txBody>
      </p:sp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14994" y="0"/>
            <a:ext cx="2398272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Workshop on “Commercialization and Utilization of Space Exploration Technologies”</a:t>
            </a:r>
          </a:p>
          <a:p>
            <a:pPr algn="ctr"/>
            <a:r>
              <a:rPr lang="en-US" sz="1200" i="1" dirty="0"/>
              <a:t>Turin, 15-16 March 2018</a:t>
            </a:r>
          </a:p>
        </p:txBody>
      </p:sp>
    </p:spTree>
    <p:extLst>
      <p:ext uri="{BB962C8B-B14F-4D97-AF65-F5344CB8AC3E}">
        <p14:creationId xmlns:p14="http://schemas.microsoft.com/office/powerpoint/2010/main" val="424263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14994" y="0"/>
            <a:ext cx="2398272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Workshop on “Commercialization and Utilization of Space Exploration Technologies”</a:t>
            </a:r>
          </a:p>
          <a:p>
            <a:pPr algn="ctr"/>
            <a:r>
              <a:rPr lang="en-US" sz="1200" i="1" dirty="0"/>
              <a:t>Turin, 15-16 March 2018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9C6103E-A60B-4B3D-BB50-E1AF9FA6E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426" y="274638"/>
            <a:ext cx="6107373" cy="1143000"/>
          </a:xfrm>
        </p:spPr>
        <p:txBody>
          <a:bodyPr>
            <a:normAutofit/>
          </a:bodyPr>
          <a:lstStyle/>
          <a:p>
            <a:r>
              <a:rPr lang="it-IT" sz="2800" dirty="0"/>
              <a:t>LCA in brief</a:t>
            </a: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6C8B4900-8362-46A9-BEAF-03924EDB7513}"/>
              </a:ext>
            </a:extLst>
          </p:cNvPr>
          <p:cNvSpPr txBox="1">
            <a:spLocks/>
          </p:cNvSpPr>
          <p:nvPr/>
        </p:nvSpPr>
        <p:spPr>
          <a:xfrm>
            <a:off x="2579427" y="1252409"/>
            <a:ext cx="6295090" cy="43088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800" dirty="0"/>
              <a:t>Leoni Corporate Advisors (LCA) is global strategy advisory company with a consolidated footprint, specialized by region, industry and topic. </a:t>
            </a:r>
          </a:p>
        </p:txBody>
      </p:sp>
      <p:pic>
        <p:nvPicPr>
          <p:cNvPr id="7" name="Picture 2" descr="C:\Users\renate\AppData\Local\Microsoft\Windows\Temporary Internet Files\Content.Outlook\3IUOXE0U\mondo.png">
            <a:extLst>
              <a:ext uri="{FF2B5EF4-FFF2-40B4-BE49-F238E27FC236}">
                <a16:creationId xmlns:a16="http://schemas.microsoft.com/office/drawing/2014/main" id="{DD37B78A-199E-455B-8AE1-097ED1132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9342" t="15934" r="6158" b="39496"/>
          <a:stretch>
            <a:fillRect/>
          </a:stretch>
        </p:blipFill>
        <p:spPr bwMode="auto">
          <a:xfrm>
            <a:off x="2579426" y="2422095"/>
            <a:ext cx="6295090" cy="2630060"/>
          </a:xfrm>
          <a:prstGeom prst="rect">
            <a:avLst/>
          </a:prstGeom>
          <a:noFill/>
        </p:spPr>
      </p:pic>
      <p:sp>
        <p:nvSpPr>
          <p:cNvPr id="8" name="Triangolo isoscele 7">
            <a:extLst>
              <a:ext uri="{FF2B5EF4-FFF2-40B4-BE49-F238E27FC236}">
                <a16:creationId xmlns:a16="http://schemas.microsoft.com/office/drawing/2014/main" id="{46411FC1-7D25-4C16-BB56-BC1AC6FBA4C8}"/>
              </a:ext>
            </a:extLst>
          </p:cNvPr>
          <p:cNvSpPr/>
          <p:nvPr/>
        </p:nvSpPr>
        <p:spPr>
          <a:xfrm rot="5400000">
            <a:off x="2566726" y="5497876"/>
            <a:ext cx="152400" cy="127000"/>
          </a:xfrm>
          <a:prstGeom prst="triangl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3D3B3B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64DDA5A-7390-47F4-BBFF-D863EDC1C8C4}"/>
              </a:ext>
            </a:extLst>
          </p:cNvPr>
          <p:cNvSpPr txBox="1"/>
          <p:nvPr/>
        </p:nvSpPr>
        <p:spPr>
          <a:xfrm>
            <a:off x="2706427" y="5400120"/>
            <a:ext cx="6168090" cy="72008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indent="0">
              <a:spcBef>
                <a:spcPct val="20000"/>
              </a:spcBef>
              <a:spcAft>
                <a:spcPts val="600"/>
              </a:spcAft>
              <a:buFont typeface="Arial"/>
              <a:buNone/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US" dirty="0"/>
              <a:t>LCA has more than 15 years of experience and a successful track record in the Aerospace, Defense &amp; Transportation</a:t>
            </a:r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E42B21AE-AB33-4A7B-B3BB-0BE0AF09224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5E6D8"/>
              </a:clrFrom>
              <a:clrTo>
                <a:srgbClr val="E5E6D8">
                  <a:alpha val="0"/>
                </a:srgbClr>
              </a:clrTo>
            </a:clrChange>
          </a:blip>
          <a:srcRect l="9981" t="32453" r="9981" b="32453"/>
          <a:stretch/>
        </p:blipFill>
        <p:spPr>
          <a:xfrm>
            <a:off x="7419975" y="17570"/>
            <a:ext cx="1703628" cy="25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34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11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1346" y="0"/>
            <a:ext cx="2398272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/>
              <a:t>Workshop on “Commercialization and Utilization of Space Exploration Technologies”</a:t>
            </a:r>
          </a:p>
          <a:p>
            <a:pPr algn="ctr"/>
            <a:r>
              <a:rPr lang="en-GB" sz="1200" i="1"/>
              <a:t>Turin, 15-16 March 2018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DAA89243-9E21-4335-91A3-4A3283FFCF27}"/>
              </a:ext>
            </a:extLst>
          </p:cNvPr>
          <p:cNvSpPr txBox="1">
            <a:spLocks/>
          </p:cNvSpPr>
          <p:nvPr/>
        </p:nvSpPr>
        <p:spPr>
          <a:xfrm>
            <a:off x="2579426" y="274638"/>
            <a:ext cx="610737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LCA Global Space Market Observatory</a:t>
            </a:r>
          </a:p>
        </p:txBody>
      </p:sp>
      <p:sp>
        <p:nvSpPr>
          <p:cNvPr id="7" name="Segnaposto contenuto 3">
            <a:extLst>
              <a:ext uri="{FF2B5EF4-FFF2-40B4-BE49-F238E27FC236}">
                <a16:creationId xmlns:a16="http://schemas.microsoft.com/office/drawing/2014/main" id="{ACCB0F24-7074-4FAF-9BB0-632266CF48B4}"/>
              </a:ext>
            </a:extLst>
          </p:cNvPr>
          <p:cNvSpPr txBox="1">
            <a:spLocks/>
          </p:cNvSpPr>
          <p:nvPr/>
        </p:nvSpPr>
        <p:spPr>
          <a:xfrm>
            <a:off x="2579427" y="1252409"/>
            <a:ext cx="6372000" cy="43088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GB" sz="1800" dirty="0"/>
              <a:t>Considering the fast market evolution, LCA runs a Global Space Market Observatory to gather valuable strategic insight and always be up to date with current market trends and dynamics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CC38FCE0-F36D-4738-BE7D-D042BD05E93B}"/>
              </a:ext>
            </a:extLst>
          </p:cNvPr>
          <p:cNvGrpSpPr/>
          <p:nvPr/>
        </p:nvGrpSpPr>
        <p:grpSpPr>
          <a:xfrm>
            <a:off x="2616082" y="2265461"/>
            <a:ext cx="6190580" cy="294411"/>
            <a:chOff x="1198474" y="2136401"/>
            <a:chExt cx="9806675" cy="294411"/>
          </a:xfrm>
        </p:grpSpPr>
        <p:sp>
          <p:nvSpPr>
            <p:cNvPr id="14" name="Line 69">
              <a:extLst>
                <a:ext uri="{FF2B5EF4-FFF2-40B4-BE49-F238E27FC236}">
                  <a16:creationId xmlns:a16="http://schemas.microsoft.com/office/drawing/2014/main" id="{3ADB347F-2D55-4DC4-8F44-358B1232D98E}"/>
                </a:ext>
              </a:extLst>
            </p:cNvPr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198474" y="2430812"/>
              <a:ext cx="9806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rgbClr val="3D3B3B"/>
                </a:solidFill>
              </a:endParaRPr>
            </a:p>
          </p:txBody>
        </p:sp>
        <p:sp>
          <p:nvSpPr>
            <p:cNvPr id="15" name="Text Box 70">
              <a:extLst>
                <a:ext uri="{FF2B5EF4-FFF2-40B4-BE49-F238E27FC236}">
                  <a16:creationId xmlns:a16="http://schemas.microsoft.com/office/drawing/2014/main" id="{8A13DEAC-045D-42E0-9245-EB53CF1186D5}"/>
                </a:ext>
              </a:extLst>
            </p:cNvPr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541658" y="2136401"/>
              <a:ext cx="712031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200" b="1">
                  <a:solidFill>
                    <a:srgbClr val="3D3B3B"/>
                  </a:solidFill>
                  <a:latin typeface="+mj-lt"/>
                  <a:ea typeface="ＭＳ Ｐゴシック" pitchFamily="34" charset="-128"/>
                  <a:cs typeface="Gotham Bold" pitchFamily="50" charset="0"/>
                </a:rPr>
                <a:t>LCA Global Space Market Observatory</a:t>
              </a:r>
            </a:p>
          </p:txBody>
        </p:sp>
      </p:grpSp>
      <p:sp>
        <p:nvSpPr>
          <p:cNvPr id="8" name="Triangolo isoscele 7">
            <a:extLst>
              <a:ext uri="{FF2B5EF4-FFF2-40B4-BE49-F238E27FC236}">
                <a16:creationId xmlns:a16="http://schemas.microsoft.com/office/drawing/2014/main" id="{823C4044-50B1-4882-B96D-C74E11381E29}"/>
              </a:ext>
            </a:extLst>
          </p:cNvPr>
          <p:cNvSpPr/>
          <p:nvPr/>
        </p:nvSpPr>
        <p:spPr>
          <a:xfrm rot="5400000">
            <a:off x="4032504" y="5510874"/>
            <a:ext cx="162692" cy="143776"/>
          </a:xfrm>
          <a:prstGeom prst="triangl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3D3B3B"/>
              </a:solidFill>
            </a:endParaRPr>
          </a:p>
        </p:txBody>
      </p:sp>
      <p:sp>
        <p:nvSpPr>
          <p:cNvPr id="41" name="Freeform 6">
            <a:extLst>
              <a:ext uri="{FF2B5EF4-FFF2-40B4-BE49-F238E27FC236}">
                <a16:creationId xmlns:a16="http://schemas.microsoft.com/office/drawing/2014/main" id="{DC7F3CE7-2A58-4B5E-9550-14DAF0DB328D}"/>
              </a:ext>
            </a:extLst>
          </p:cNvPr>
          <p:cNvSpPr>
            <a:spLocks/>
          </p:cNvSpPr>
          <p:nvPr/>
        </p:nvSpPr>
        <p:spPr bwMode="auto">
          <a:xfrm>
            <a:off x="7246056" y="3894610"/>
            <a:ext cx="178118" cy="146925"/>
          </a:xfrm>
          <a:custGeom>
            <a:avLst/>
            <a:gdLst>
              <a:gd name="T0" fmla="*/ 2147483647 w 191"/>
              <a:gd name="T1" fmla="*/ 2147483647 h 215"/>
              <a:gd name="T2" fmla="*/ 2147483647 w 191"/>
              <a:gd name="T3" fmla="*/ 2147483647 h 215"/>
              <a:gd name="T4" fmla="*/ 0 w 191"/>
              <a:gd name="T5" fmla="*/ 2147483647 h 215"/>
              <a:gd name="T6" fmla="*/ 2147483647 w 191"/>
              <a:gd name="T7" fmla="*/ 2147483647 h 215"/>
              <a:gd name="T8" fmla="*/ 2147483647 w 191"/>
              <a:gd name="T9" fmla="*/ 2147483647 h 215"/>
              <a:gd name="T10" fmla="*/ 2147483647 w 191"/>
              <a:gd name="T11" fmla="*/ 2147483647 h 215"/>
              <a:gd name="T12" fmla="*/ 2147483647 w 191"/>
              <a:gd name="T13" fmla="*/ 2147483647 h 215"/>
              <a:gd name="T14" fmla="*/ 2147483647 w 191"/>
              <a:gd name="T15" fmla="*/ 2147483647 h 215"/>
              <a:gd name="T16" fmla="*/ 2147483647 w 191"/>
              <a:gd name="T17" fmla="*/ 2147483647 h 215"/>
              <a:gd name="T18" fmla="*/ 2147483647 w 191"/>
              <a:gd name="T19" fmla="*/ 2147483647 h 215"/>
              <a:gd name="T20" fmla="*/ 2147483647 w 191"/>
              <a:gd name="T21" fmla="*/ 2147483647 h 215"/>
              <a:gd name="T22" fmla="*/ 2147483647 w 191"/>
              <a:gd name="T23" fmla="*/ 2147483647 h 215"/>
              <a:gd name="T24" fmla="*/ 2147483647 w 191"/>
              <a:gd name="T25" fmla="*/ 2147483647 h 215"/>
              <a:gd name="T26" fmla="*/ 2147483647 w 191"/>
              <a:gd name="T27" fmla="*/ 2147483647 h 215"/>
              <a:gd name="T28" fmla="*/ 2147483647 w 191"/>
              <a:gd name="T29" fmla="*/ 2147483647 h 215"/>
              <a:gd name="T30" fmla="*/ 2147483647 w 191"/>
              <a:gd name="T31" fmla="*/ 2147483647 h 215"/>
              <a:gd name="T32" fmla="*/ 2147483647 w 191"/>
              <a:gd name="T33" fmla="*/ 2147483647 h 215"/>
              <a:gd name="T34" fmla="*/ 2147483647 w 191"/>
              <a:gd name="T35" fmla="*/ 2147483647 h 215"/>
              <a:gd name="T36" fmla="*/ 2147483647 w 191"/>
              <a:gd name="T37" fmla="*/ 2147483647 h 215"/>
              <a:gd name="T38" fmla="*/ 2147483647 w 191"/>
              <a:gd name="T39" fmla="*/ 2147483647 h 215"/>
              <a:gd name="T40" fmla="*/ 2147483647 w 191"/>
              <a:gd name="T41" fmla="*/ 2147483647 h 215"/>
              <a:gd name="T42" fmla="*/ 2147483647 w 191"/>
              <a:gd name="T43" fmla="*/ 2147483647 h 215"/>
              <a:gd name="T44" fmla="*/ 2147483647 w 191"/>
              <a:gd name="T45" fmla="*/ 2147483647 h 215"/>
              <a:gd name="T46" fmla="*/ 2147483647 w 191"/>
              <a:gd name="T47" fmla="*/ 2147483647 h 215"/>
              <a:gd name="T48" fmla="*/ 2147483647 w 191"/>
              <a:gd name="T49" fmla="*/ 2147483647 h 215"/>
              <a:gd name="T50" fmla="*/ 2147483647 w 191"/>
              <a:gd name="T51" fmla="*/ 2147483647 h 215"/>
              <a:gd name="T52" fmla="*/ 2147483647 w 191"/>
              <a:gd name="T53" fmla="*/ 2147483647 h 215"/>
              <a:gd name="T54" fmla="*/ 2147483647 w 191"/>
              <a:gd name="T55" fmla="*/ 2147483647 h 215"/>
              <a:gd name="T56" fmla="*/ 2147483647 w 191"/>
              <a:gd name="T57" fmla="*/ 0 h 215"/>
              <a:gd name="T58" fmla="*/ 2147483647 w 191"/>
              <a:gd name="T59" fmla="*/ 2147483647 h 215"/>
              <a:gd name="T60" fmla="*/ 2147483647 w 191"/>
              <a:gd name="T61" fmla="*/ 2147483647 h 215"/>
              <a:gd name="T62" fmla="*/ 2147483647 w 191"/>
              <a:gd name="T63" fmla="*/ 2147483647 h 215"/>
              <a:gd name="T64" fmla="*/ 2147483647 w 191"/>
              <a:gd name="T65" fmla="*/ 2147483647 h 215"/>
              <a:gd name="T66" fmla="*/ 2147483647 w 191"/>
              <a:gd name="T67" fmla="*/ 2147483647 h 215"/>
              <a:gd name="T68" fmla="*/ 2147483647 w 191"/>
              <a:gd name="T69" fmla="*/ 2147483647 h 215"/>
              <a:gd name="T70" fmla="*/ 2147483647 w 191"/>
              <a:gd name="T71" fmla="*/ 2147483647 h 215"/>
              <a:gd name="T72" fmla="*/ 2147483647 w 191"/>
              <a:gd name="T73" fmla="*/ 2147483647 h 215"/>
              <a:gd name="T74" fmla="*/ 2147483647 w 191"/>
              <a:gd name="T75" fmla="*/ 2147483647 h 21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91"/>
              <a:gd name="T115" fmla="*/ 0 h 215"/>
              <a:gd name="T116" fmla="*/ 191 w 191"/>
              <a:gd name="T117" fmla="*/ 215 h 21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91" h="215">
                <a:moveTo>
                  <a:pt x="38" y="105"/>
                </a:moveTo>
                <a:lnTo>
                  <a:pt x="3" y="105"/>
                </a:lnTo>
                <a:lnTo>
                  <a:pt x="0" y="132"/>
                </a:lnTo>
                <a:lnTo>
                  <a:pt x="11" y="141"/>
                </a:lnTo>
                <a:lnTo>
                  <a:pt x="11" y="159"/>
                </a:lnTo>
                <a:lnTo>
                  <a:pt x="27" y="162"/>
                </a:lnTo>
                <a:lnTo>
                  <a:pt x="29" y="188"/>
                </a:lnTo>
                <a:lnTo>
                  <a:pt x="38" y="188"/>
                </a:lnTo>
                <a:lnTo>
                  <a:pt x="46" y="200"/>
                </a:lnTo>
                <a:lnTo>
                  <a:pt x="70" y="205"/>
                </a:lnTo>
                <a:lnTo>
                  <a:pt x="81" y="194"/>
                </a:lnTo>
                <a:lnTo>
                  <a:pt x="94" y="197"/>
                </a:lnTo>
                <a:lnTo>
                  <a:pt x="103" y="214"/>
                </a:lnTo>
                <a:lnTo>
                  <a:pt x="124" y="214"/>
                </a:lnTo>
                <a:lnTo>
                  <a:pt x="129" y="197"/>
                </a:lnTo>
                <a:lnTo>
                  <a:pt x="138" y="184"/>
                </a:lnTo>
                <a:lnTo>
                  <a:pt x="138" y="167"/>
                </a:lnTo>
                <a:lnTo>
                  <a:pt x="154" y="153"/>
                </a:lnTo>
                <a:lnTo>
                  <a:pt x="159" y="126"/>
                </a:lnTo>
                <a:lnTo>
                  <a:pt x="176" y="121"/>
                </a:lnTo>
                <a:lnTo>
                  <a:pt x="176" y="103"/>
                </a:lnTo>
                <a:lnTo>
                  <a:pt x="159" y="91"/>
                </a:lnTo>
                <a:lnTo>
                  <a:pt x="157" y="62"/>
                </a:lnTo>
                <a:lnTo>
                  <a:pt x="173" y="52"/>
                </a:lnTo>
                <a:lnTo>
                  <a:pt x="190" y="38"/>
                </a:lnTo>
                <a:lnTo>
                  <a:pt x="184" y="20"/>
                </a:lnTo>
                <a:lnTo>
                  <a:pt x="164" y="17"/>
                </a:lnTo>
                <a:lnTo>
                  <a:pt x="152" y="11"/>
                </a:lnTo>
                <a:lnTo>
                  <a:pt x="132" y="0"/>
                </a:lnTo>
                <a:lnTo>
                  <a:pt x="129" y="17"/>
                </a:lnTo>
                <a:lnTo>
                  <a:pt x="117" y="24"/>
                </a:lnTo>
                <a:lnTo>
                  <a:pt x="111" y="44"/>
                </a:lnTo>
                <a:lnTo>
                  <a:pt x="97" y="52"/>
                </a:lnTo>
                <a:lnTo>
                  <a:pt x="81" y="62"/>
                </a:lnTo>
                <a:lnTo>
                  <a:pt x="70" y="82"/>
                </a:lnTo>
                <a:lnTo>
                  <a:pt x="52" y="79"/>
                </a:lnTo>
                <a:lnTo>
                  <a:pt x="46" y="94"/>
                </a:lnTo>
                <a:lnTo>
                  <a:pt x="38" y="10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29F109C6-4453-4542-99DD-90D6F3385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127" y="3809188"/>
            <a:ext cx="11186" cy="4100"/>
          </a:xfrm>
          <a:prstGeom prst="rect">
            <a:avLst/>
          </a:prstGeom>
          <a:solidFill>
            <a:srgbClr val="B0CFD4"/>
          </a:solidFill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455259"/>
              </a:buClr>
            </a:pPr>
            <a:endParaRPr lang="en-GB" sz="1200">
              <a:solidFill>
                <a:srgbClr val="3D3B3B"/>
              </a:solidFill>
            </a:endParaRPr>
          </a:p>
        </p:txBody>
      </p:sp>
      <p:sp>
        <p:nvSpPr>
          <p:cNvPr id="43" name="Freeform 8">
            <a:extLst>
              <a:ext uri="{FF2B5EF4-FFF2-40B4-BE49-F238E27FC236}">
                <a16:creationId xmlns:a16="http://schemas.microsoft.com/office/drawing/2014/main" id="{706D5F5C-E293-4DA9-826C-AE4BFDBCA9F5}"/>
              </a:ext>
            </a:extLst>
          </p:cNvPr>
          <p:cNvSpPr>
            <a:spLocks/>
          </p:cNvSpPr>
          <p:nvPr/>
        </p:nvSpPr>
        <p:spPr bwMode="auto">
          <a:xfrm>
            <a:off x="4387571" y="3725816"/>
            <a:ext cx="47326" cy="33485"/>
          </a:xfrm>
          <a:custGeom>
            <a:avLst/>
            <a:gdLst>
              <a:gd name="T0" fmla="*/ 2147483647 w 51"/>
              <a:gd name="T1" fmla="*/ 2147483647 h 49"/>
              <a:gd name="T2" fmla="*/ 2147483647 w 51"/>
              <a:gd name="T3" fmla="*/ 2147483647 h 49"/>
              <a:gd name="T4" fmla="*/ 2147483647 w 51"/>
              <a:gd name="T5" fmla="*/ 2147483647 h 49"/>
              <a:gd name="T6" fmla="*/ 2147483647 w 51"/>
              <a:gd name="T7" fmla="*/ 2147483647 h 49"/>
              <a:gd name="T8" fmla="*/ 0 w 51"/>
              <a:gd name="T9" fmla="*/ 2147483647 h 49"/>
              <a:gd name="T10" fmla="*/ 2147483647 w 51"/>
              <a:gd name="T11" fmla="*/ 2147483647 h 49"/>
              <a:gd name="T12" fmla="*/ 2147483647 w 51"/>
              <a:gd name="T13" fmla="*/ 2147483647 h 49"/>
              <a:gd name="T14" fmla="*/ 2147483647 w 51"/>
              <a:gd name="T15" fmla="*/ 2147483647 h 49"/>
              <a:gd name="T16" fmla="*/ 2147483647 w 51"/>
              <a:gd name="T17" fmla="*/ 2147483647 h 49"/>
              <a:gd name="T18" fmla="*/ 2147483647 w 51"/>
              <a:gd name="T19" fmla="*/ 2147483647 h 49"/>
              <a:gd name="T20" fmla="*/ 2147483647 w 51"/>
              <a:gd name="T21" fmla="*/ 0 h 49"/>
              <a:gd name="T22" fmla="*/ 2147483647 w 51"/>
              <a:gd name="T23" fmla="*/ 2147483647 h 4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1"/>
              <a:gd name="T37" fmla="*/ 0 h 49"/>
              <a:gd name="T38" fmla="*/ 51 w 51"/>
              <a:gd name="T39" fmla="*/ 49 h 4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1" h="49">
                <a:moveTo>
                  <a:pt x="38" y="1"/>
                </a:moveTo>
                <a:lnTo>
                  <a:pt x="30" y="15"/>
                </a:lnTo>
                <a:lnTo>
                  <a:pt x="38" y="27"/>
                </a:lnTo>
                <a:lnTo>
                  <a:pt x="27" y="32"/>
                </a:lnTo>
                <a:lnTo>
                  <a:pt x="0" y="32"/>
                </a:lnTo>
                <a:lnTo>
                  <a:pt x="6" y="45"/>
                </a:lnTo>
                <a:lnTo>
                  <a:pt x="24" y="45"/>
                </a:lnTo>
                <a:lnTo>
                  <a:pt x="44" y="48"/>
                </a:lnTo>
                <a:lnTo>
                  <a:pt x="50" y="34"/>
                </a:lnTo>
                <a:lnTo>
                  <a:pt x="50" y="10"/>
                </a:lnTo>
                <a:lnTo>
                  <a:pt x="50" y="0"/>
                </a:lnTo>
                <a:lnTo>
                  <a:pt x="38" y="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44" name="Freeform 9">
            <a:extLst>
              <a:ext uri="{FF2B5EF4-FFF2-40B4-BE49-F238E27FC236}">
                <a16:creationId xmlns:a16="http://schemas.microsoft.com/office/drawing/2014/main" id="{6184ACD8-9EC1-40E7-B677-A1B61201FCD3}"/>
              </a:ext>
            </a:extLst>
          </p:cNvPr>
          <p:cNvSpPr>
            <a:spLocks/>
          </p:cNvSpPr>
          <p:nvPr/>
        </p:nvSpPr>
        <p:spPr bwMode="auto">
          <a:xfrm>
            <a:off x="7924107" y="4005317"/>
            <a:ext cx="31837" cy="34169"/>
          </a:xfrm>
          <a:custGeom>
            <a:avLst/>
            <a:gdLst>
              <a:gd name="T0" fmla="*/ 0 w 34"/>
              <a:gd name="T1" fmla="*/ 0 h 50"/>
              <a:gd name="T2" fmla="*/ 2147483647 w 34"/>
              <a:gd name="T3" fmla="*/ 2147483647 h 50"/>
              <a:gd name="T4" fmla="*/ 2147483647 w 34"/>
              <a:gd name="T5" fmla="*/ 2147483647 h 50"/>
              <a:gd name="T6" fmla="*/ 2147483647 w 34"/>
              <a:gd name="T7" fmla="*/ 2147483647 h 50"/>
              <a:gd name="T8" fmla="*/ 0 w 34"/>
              <a:gd name="T9" fmla="*/ 0 h 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50"/>
              <a:gd name="T17" fmla="*/ 34 w 34"/>
              <a:gd name="T18" fmla="*/ 50 h 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50">
                <a:moveTo>
                  <a:pt x="0" y="0"/>
                </a:moveTo>
                <a:lnTo>
                  <a:pt x="11" y="25"/>
                </a:lnTo>
                <a:lnTo>
                  <a:pt x="25" y="49"/>
                </a:lnTo>
                <a:lnTo>
                  <a:pt x="33" y="19"/>
                </a:lnTo>
                <a:lnTo>
                  <a:pt x="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45" name="Freeform 10">
            <a:extLst>
              <a:ext uri="{FF2B5EF4-FFF2-40B4-BE49-F238E27FC236}">
                <a16:creationId xmlns:a16="http://schemas.microsoft.com/office/drawing/2014/main" id="{3618B1A4-0E88-47C9-9567-410A3F79B069}"/>
              </a:ext>
            </a:extLst>
          </p:cNvPr>
          <p:cNvSpPr>
            <a:spLocks/>
          </p:cNvSpPr>
          <p:nvPr/>
        </p:nvSpPr>
        <p:spPr bwMode="auto">
          <a:xfrm>
            <a:off x="3747382" y="3552239"/>
            <a:ext cx="450886" cy="249431"/>
          </a:xfrm>
          <a:custGeom>
            <a:avLst/>
            <a:gdLst>
              <a:gd name="T0" fmla="*/ 2147483647 w 483"/>
              <a:gd name="T1" fmla="*/ 2147483647 h 365"/>
              <a:gd name="T2" fmla="*/ 2147483647 w 483"/>
              <a:gd name="T3" fmla="*/ 2147483647 h 365"/>
              <a:gd name="T4" fmla="*/ 2147483647 w 483"/>
              <a:gd name="T5" fmla="*/ 2147483647 h 365"/>
              <a:gd name="T6" fmla="*/ 2147483647 w 483"/>
              <a:gd name="T7" fmla="*/ 2147483647 h 365"/>
              <a:gd name="T8" fmla="*/ 2147483647 w 483"/>
              <a:gd name="T9" fmla="*/ 2147483647 h 365"/>
              <a:gd name="T10" fmla="*/ 2147483647 w 483"/>
              <a:gd name="T11" fmla="*/ 2147483647 h 365"/>
              <a:gd name="T12" fmla="*/ 2147483647 w 483"/>
              <a:gd name="T13" fmla="*/ 2147483647 h 365"/>
              <a:gd name="T14" fmla="*/ 2147483647 w 483"/>
              <a:gd name="T15" fmla="*/ 2147483647 h 365"/>
              <a:gd name="T16" fmla="*/ 2147483647 w 483"/>
              <a:gd name="T17" fmla="*/ 2147483647 h 365"/>
              <a:gd name="T18" fmla="*/ 2147483647 w 483"/>
              <a:gd name="T19" fmla="*/ 2147483647 h 365"/>
              <a:gd name="T20" fmla="*/ 2147483647 w 483"/>
              <a:gd name="T21" fmla="*/ 2147483647 h 365"/>
              <a:gd name="T22" fmla="*/ 0 w 483"/>
              <a:gd name="T23" fmla="*/ 0 h 365"/>
              <a:gd name="T24" fmla="*/ 2147483647 w 483"/>
              <a:gd name="T25" fmla="*/ 2147483647 h 365"/>
              <a:gd name="T26" fmla="*/ 2147483647 w 483"/>
              <a:gd name="T27" fmla="*/ 2147483647 h 365"/>
              <a:gd name="T28" fmla="*/ 2147483647 w 483"/>
              <a:gd name="T29" fmla="*/ 2147483647 h 365"/>
              <a:gd name="T30" fmla="*/ 2147483647 w 483"/>
              <a:gd name="T31" fmla="*/ 2147483647 h 365"/>
              <a:gd name="T32" fmla="*/ 2147483647 w 483"/>
              <a:gd name="T33" fmla="*/ 2147483647 h 365"/>
              <a:gd name="T34" fmla="*/ 2147483647 w 483"/>
              <a:gd name="T35" fmla="*/ 2147483647 h 365"/>
              <a:gd name="T36" fmla="*/ 2147483647 w 483"/>
              <a:gd name="T37" fmla="*/ 2147483647 h 365"/>
              <a:gd name="T38" fmla="*/ 2147483647 w 483"/>
              <a:gd name="T39" fmla="*/ 2147483647 h 365"/>
              <a:gd name="T40" fmla="*/ 2147483647 w 483"/>
              <a:gd name="T41" fmla="*/ 2147483647 h 365"/>
              <a:gd name="T42" fmla="*/ 2147483647 w 483"/>
              <a:gd name="T43" fmla="*/ 2147483647 h 365"/>
              <a:gd name="T44" fmla="*/ 2147483647 w 483"/>
              <a:gd name="T45" fmla="*/ 2147483647 h 365"/>
              <a:gd name="T46" fmla="*/ 2147483647 w 483"/>
              <a:gd name="T47" fmla="*/ 2147483647 h 365"/>
              <a:gd name="T48" fmla="*/ 2147483647 w 483"/>
              <a:gd name="T49" fmla="*/ 2147483647 h 365"/>
              <a:gd name="T50" fmla="*/ 2147483647 w 483"/>
              <a:gd name="T51" fmla="*/ 2147483647 h 365"/>
              <a:gd name="T52" fmla="*/ 2147483647 w 483"/>
              <a:gd name="T53" fmla="*/ 2147483647 h 365"/>
              <a:gd name="T54" fmla="*/ 2147483647 w 483"/>
              <a:gd name="T55" fmla="*/ 2147483647 h 365"/>
              <a:gd name="T56" fmla="*/ 2147483647 w 483"/>
              <a:gd name="T57" fmla="*/ 2147483647 h 365"/>
              <a:gd name="T58" fmla="*/ 2147483647 w 483"/>
              <a:gd name="T59" fmla="*/ 2147483647 h 365"/>
              <a:gd name="T60" fmla="*/ 2147483647 w 483"/>
              <a:gd name="T61" fmla="*/ 2147483647 h 365"/>
              <a:gd name="T62" fmla="*/ 2147483647 w 483"/>
              <a:gd name="T63" fmla="*/ 2147483647 h 365"/>
              <a:gd name="T64" fmla="*/ 2147483647 w 483"/>
              <a:gd name="T65" fmla="*/ 2147483647 h 365"/>
              <a:gd name="T66" fmla="*/ 2147483647 w 483"/>
              <a:gd name="T67" fmla="*/ 2147483647 h 365"/>
              <a:gd name="T68" fmla="*/ 2147483647 w 483"/>
              <a:gd name="T69" fmla="*/ 2147483647 h 365"/>
              <a:gd name="T70" fmla="*/ 2147483647 w 483"/>
              <a:gd name="T71" fmla="*/ 2147483647 h 365"/>
              <a:gd name="T72" fmla="*/ 2147483647 w 483"/>
              <a:gd name="T73" fmla="*/ 2147483647 h 365"/>
              <a:gd name="T74" fmla="*/ 2147483647 w 483"/>
              <a:gd name="T75" fmla="*/ 2147483647 h 365"/>
              <a:gd name="T76" fmla="*/ 2147483647 w 483"/>
              <a:gd name="T77" fmla="*/ 2147483647 h 365"/>
              <a:gd name="T78" fmla="*/ 2147483647 w 483"/>
              <a:gd name="T79" fmla="*/ 2147483647 h 365"/>
              <a:gd name="T80" fmla="*/ 2147483647 w 483"/>
              <a:gd name="T81" fmla="*/ 2147483647 h 365"/>
              <a:gd name="T82" fmla="*/ 2147483647 w 483"/>
              <a:gd name="T83" fmla="*/ 2147483647 h 36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483"/>
              <a:gd name="T127" fmla="*/ 0 h 365"/>
              <a:gd name="T128" fmla="*/ 483 w 483"/>
              <a:gd name="T129" fmla="*/ 365 h 365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483" h="365">
                <a:moveTo>
                  <a:pt x="309" y="138"/>
                </a:moveTo>
                <a:lnTo>
                  <a:pt x="288" y="138"/>
                </a:lnTo>
                <a:lnTo>
                  <a:pt x="282" y="117"/>
                </a:lnTo>
                <a:lnTo>
                  <a:pt x="270" y="108"/>
                </a:lnTo>
                <a:lnTo>
                  <a:pt x="264" y="84"/>
                </a:lnTo>
                <a:lnTo>
                  <a:pt x="253" y="70"/>
                </a:lnTo>
                <a:lnTo>
                  <a:pt x="236" y="56"/>
                </a:lnTo>
                <a:lnTo>
                  <a:pt x="229" y="81"/>
                </a:lnTo>
                <a:lnTo>
                  <a:pt x="212" y="81"/>
                </a:lnTo>
                <a:lnTo>
                  <a:pt x="204" y="52"/>
                </a:lnTo>
                <a:lnTo>
                  <a:pt x="194" y="49"/>
                </a:lnTo>
                <a:lnTo>
                  <a:pt x="191" y="32"/>
                </a:lnTo>
                <a:lnTo>
                  <a:pt x="177" y="29"/>
                </a:lnTo>
                <a:lnTo>
                  <a:pt x="171" y="11"/>
                </a:lnTo>
                <a:lnTo>
                  <a:pt x="161" y="21"/>
                </a:lnTo>
                <a:lnTo>
                  <a:pt x="145" y="21"/>
                </a:lnTo>
                <a:lnTo>
                  <a:pt x="142" y="32"/>
                </a:lnTo>
                <a:lnTo>
                  <a:pt x="118" y="32"/>
                </a:lnTo>
                <a:lnTo>
                  <a:pt x="100" y="41"/>
                </a:lnTo>
                <a:lnTo>
                  <a:pt x="72" y="35"/>
                </a:lnTo>
                <a:lnTo>
                  <a:pt x="53" y="17"/>
                </a:lnTo>
                <a:lnTo>
                  <a:pt x="39" y="11"/>
                </a:lnTo>
                <a:lnTo>
                  <a:pt x="37" y="0"/>
                </a:lnTo>
                <a:lnTo>
                  <a:pt x="0" y="0"/>
                </a:lnTo>
                <a:lnTo>
                  <a:pt x="3" y="44"/>
                </a:lnTo>
                <a:lnTo>
                  <a:pt x="18" y="59"/>
                </a:lnTo>
                <a:lnTo>
                  <a:pt x="32" y="84"/>
                </a:lnTo>
                <a:lnTo>
                  <a:pt x="29" y="100"/>
                </a:lnTo>
                <a:lnTo>
                  <a:pt x="21" y="108"/>
                </a:lnTo>
                <a:lnTo>
                  <a:pt x="48" y="129"/>
                </a:lnTo>
                <a:lnTo>
                  <a:pt x="67" y="143"/>
                </a:lnTo>
                <a:lnTo>
                  <a:pt x="69" y="170"/>
                </a:lnTo>
                <a:lnTo>
                  <a:pt x="102" y="205"/>
                </a:lnTo>
                <a:lnTo>
                  <a:pt x="115" y="205"/>
                </a:lnTo>
                <a:lnTo>
                  <a:pt x="107" y="181"/>
                </a:lnTo>
                <a:lnTo>
                  <a:pt x="91" y="152"/>
                </a:lnTo>
                <a:lnTo>
                  <a:pt x="80" y="121"/>
                </a:lnTo>
                <a:lnTo>
                  <a:pt x="59" y="97"/>
                </a:lnTo>
                <a:lnTo>
                  <a:pt x="45" y="73"/>
                </a:lnTo>
                <a:lnTo>
                  <a:pt x="37" y="52"/>
                </a:lnTo>
                <a:lnTo>
                  <a:pt x="37" y="24"/>
                </a:lnTo>
                <a:lnTo>
                  <a:pt x="48" y="32"/>
                </a:lnTo>
                <a:lnTo>
                  <a:pt x="62" y="46"/>
                </a:lnTo>
                <a:lnTo>
                  <a:pt x="74" y="56"/>
                </a:lnTo>
                <a:lnTo>
                  <a:pt x="77" y="88"/>
                </a:lnTo>
                <a:lnTo>
                  <a:pt x="91" y="102"/>
                </a:lnTo>
                <a:lnTo>
                  <a:pt x="102" y="124"/>
                </a:lnTo>
                <a:lnTo>
                  <a:pt x="112" y="129"/>
                </a:lnTo>
                <a:lnTo>
                  <a:pt x="112" y="149"/>
                </a:lnTo>
                <a:lnTo>
                  <a:pt x="129" y="154"/>
                </a:lnTo>
                <a:lnTo>
                  <a:pt x="129" y="173"/>
                </a:lnTo>
                <a:lnTo>
                  <a:pt x="150" y="184"/>
                </a:lnTo>
                <a:lnTo>
                  <a:pt x="150" y="199"/>
                </a:lnTo>
                <a:lnTo>
                  <a:pt x="164" y="199"/>
                </a:lnTo>
                <a:lnTo>
                  <a:pt x="167" y="222"/>
                </a:lnTo>
                <a:lnTo>
                  <a:pt x="171" y="240"/>
                </a:lnTo>
                <a:lnTo>
                  <a:pt x="167" y="258"/>
                </a:lnTo>
                <a:lnTo>
                  <a:pt x="183" y="270"/>
                </a:lnTo>
                <a:lnTo>
                  <a:pt x="274" y="328"/>
                </a:lnTo>
                <a:lnTo>
                  <a:pt x="323" y="343"/>
                </a:lnTo>
                <a:lnTo>
                  <a:pt x="338" y="334"/>
                </a:lnTo>
                <a:lnTo>
                  <a:pt x="352" y="340"/>
                </a:lnTo>
                <a:lnTo>
                  <a:pt x="371" y="348"/>
                </a:lnTo>
                <a:lnTo>
                  <a:pt x="382" y="364"/>
                </a:lnTo>
                <a:lnTo>
                  <a:pt x="390" y="343"/>
                </a:lnTo>
                <a:lnTo>
                  <a:pt x="406" y="340"/>
                </a:lnTo>
                <a:lnTo>
                  <a:pt x="409" y="319"/>
                </a:lnTo>
                <a:lnTo>
                  <a:pt x="437" y="307"/>
                </a:lnTo>
                <a:lnTo>
                  <a:pt x="444" y="302"/>
                </a:lnTo>
                <a:lnTo>
                  <a:pt x="463" y="291"/>
                </a:lnTo>
                <a:lnTo>
                  <a:pt x="476" y="278"/>
                </a:lnTo>
                <a:lnTo>
                  <a:pt x="473" y="254"/>
                </a:lnTo>
                <a:lnTo>
                  <a:pt x="482" y="251"/>
                </a:lnTo>
                <a:lnTo>
                  <a:pt x="476" y="232"/>
                </a:lnTo>
                <a:lnTo>
                  <a:pt x="441" y="229"/>
                </a:lnTo>
                <a:lnTo>
                  <a:pt x="425" y="243"/>
                </a:lnTo>
                <a:lnTo>
                  <a:pt x="406" y="278"/>
                </a:lnTo>
                <a:lnTo>
                  <a:pt x="379" y="286"/>
                </a:lnTo>
                <a:lnTo>
                  <a:pt x="344" y="286"/>
                </a:lnTo>
                <a:lnTo>
                  <a:pt x="315" y="267"/>
                </a:lnTo>
                <a:lnTo>
                  <a:pt x="306" y="219"/>
                </a:lnTo>
                <a:lnTo>
                  <a:pt x="299" y="187"/>
                </a:lnTo>
                <a:lnTo>
                  <a:pt x="306" y="161"/>
                </a:lnTo>
                <a:lnTo>
                  <a:pt x="309" y="13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46" name="Freeform 11">
            <a:extLst>
              <a:ext uri="{FF2B5EF4-FFF2-40B4-BE49-F238E27FC236}">
                <a16:creationId xmlns:a16="http://schemas.microsoft.com/office/drawing/2014/main" id="{73FE15B5-A2FA-4674-9A6E-6C61A7985B38}"/>
              </a:ext>
            </a:extLst>
          </p:cNvPr>
          <p:cNvSpPr>
            <a:spLocks/>
          </p:cNvSpPr>
          <p:nvPr/>
        </p:nvSpPr>
        <p:spPr bwMode="auto">
          <a:xfrm>
            <a:off x="4144058" y="3784586"/>
            <a:ext cx="105837" cy="38952"/>
          </a:xfrm>
          <a:custGeom>
            <a:avLst/>
            <a:gdLst>
              <a:gd name="T0" fmla="*/ 2147483647 w 114"/>
              <a:gd name="T1" fmla="*/ 2147483647 h 57"/>
              <a:gd name="T2" fmla="*/ 2147483647 w 114"/>
              <a:gd name="T3" fmla="*/ 2147483647 h 57"/>
              <a:gd name="T4" fmla="*/ 2147483647 w 114"/>
              <a:gd name="T5" fmla="*/ 2147483647 h 57"/>
              <a:gd name="T6" fmla="*/ 0 w 114"/>
              <a:gd name="T7" fmla="*/ 2147483647 h 57"/>
              <a:gd name="T8" fmla="*/ 2147483647 w 114"/>
              <a:gd name="T9" fmla="*/ 2147483647 h 57"/>
              <a:gd name="T10" fmla="*/ 2147483647 w 114"/>
              <a:gd name="T11" fmla="*/ 2147483647 h 57"/>
              <a:gd name="T12" fmla="*/ 2147483647 w 114"/>
              <a:gd name="T13" fmla="*/ 2147483647 h 57"/>
              <a:gd name="T14" fmla="*/ 2147483647 w 114"/>
              <a:gd name="T15" fmla="*/ 2147483647 h 57"/>
              <a:gd name="T16" fmla="*/ 2147483647 w 114"/>
              <a:gd name="T17" fmla="*/ 2147483647 h 57"/>
              <a:gd name="T18" fmla="*/ 2147483647 w 114"/>
              <a:gd name="T19" fmla="*/ 2147483647 h 57"/>
              <a:gd name="T20" fmla="*/ 2147483647 w 114"/>
              <a:gd name="T21" fmla="*/ 2147483647 h 57"/>
              <a:gd name="T22" fmla="*/ 2147483647 w 114"/>
              <a:gd name="T23" fmla="*/ 2147483647 h 57"/>
              <a:gd name="T24" fmla="*/ 2147483647 w 114"/>
              <a:gd name="T25" fmla="*/ 2147483647 h 57"/>
              <a:gd name="T26" fmla="*/ 2147483647 w 114"/>
              <a:gd name="T27" fmla="*/ 0 h 57"/>
              <a:gd name="T28" fmla="*/ 2147483647 w 114"/>
              <a:gd name="T29" fmla="*/ 0 h 57"/>
              <a:gd name="T30" fmla="*/ 2147483647 w 114"/>
              <a:gd name="T31" fmla="*/ 2147483647 h 57"/>
              <a:gd name="T32" fmla="*/ 2147483647 w 114"/>
              <a:gd name="T33" fmla="*/ 0 h 57"/>
              <a:gd name="T34" fmla="*/ 2147483647 w 114"/>
              <a:gd name="T35" fmla="*/ 2147483647 h 57"/>
              <a:gd name="T36" fmla="*/ 2147483647 w 114"/>
              <a:gd name="T37" fmla="*/ 2147483647 h 5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4"/>
              <a:gd name="T58" fmla="*/ 0 h 57"/>
              <a:gd name="T59" fmla="*/ 114 w 114"/>
              <a:gd name="T60" fmla="*/ 57 h 5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4" h="57">
                <a:moveTo>
                  <a:pt x="15" y="8"/>
                </a:moveTo>
                <a:lnTo>
                  <a:pt x="13" y="21"/>
                </a:lnTo>
                <a:lnTo>
                  <a:pt x="3" y="21"/>
                </a:lnTo>
                <a:lnTo>
                  <a:pt x="0" y="38"/>
                </a:lnTo>
                <a:lnTo>
                  <a:pt x="11" y="32"/>
                </a:lnTo>
                <a:lnTo>
                  <a:pt x="30" y="35"/>
                </a:lnTo>
                <a:lnTo>
                  <a:pt x="32" y="56"/>
                </a:lnTo>
                <a:lnTo>
                  <a:pt x="48" y="46"/>
                </a:lnTo>
                <a:lnTo>
                  <a:pt x="70" y="46"/>
                </a:lnTo>
                <a:lnTo>
                  <a:pt x="76" y="26"/>
                </a:lnTo>
                <a:lnTo>
                  <a:pt x="103" y="29"/>
                </a:lnTo>
                <a:lnTo>
                  <a:pt x="113" y="15"/>
                </a:lnTo>
                <a:lnTo>
                  <a:pt x="94" y="11"/>
                </a:lnTo>
                <a:lnTo>
                  <a:pt x="83" y="0"/>
                </a:lnTo>
                <a:lnTo>
                  <a:pt x="56" y="0"/>
                </a:lnTo>
                <a:lnTo>
                  <a:pt x="45" y="8"/>
                </a:lnTo>
                <a:lnTo>
                  <a:pt x="38" y="0"/>
                </a:lnTo>
                <a:lnTo>
                  <a:pt x="27" y="6"/>
                </a:lnTo>
                <a:lnTo>
                  <a:pt x="15" y="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47" name="Freeform 12">
            <a:extLst>
              <a:ext uri="{FF2B5EF4-FFF2-40B4-BE49-F238E27FC236}">
                <a16:creationId xmlns:a16="http://schemas.microsoft.com/office/drawing/2014/main" id="{F38E35AB-C66F-4653-807B-645DEA29F02D}"/>
              </a:ext>
            </a:extLst>
          </p:cNvPr>
          <p:cNvSpPr>
            <a:spLocks/>
          </p:cNvSpPr>
          <p:nvPr/>
        </p:nvSpPr>
        <p:spPr bwMode="auto">
          <a:xfrm>
            <a:off x="4175035" y="3803038"/>
            <a:ext cx="71419" cy="50570"/>
          </a:xfrm>
          <a:custGeom>
            <a:avLst/>
            <a:gdLst>
              <a:gd name="T0" fmla="*/ 2147483647 w 77"/>
              <a:gd name="T1" fmla="*/ 2147483647 h 74"/>
              <a:gd name="T2" fmla="*/ 2147483647 w 77"/>
              <a:gd name="T3" fmla="*/ 0 h 74"/>
              <a:gd name="T4" fmla="*/ 2147483647 w 77"/>
              <a:gd name="T5" fmla="*/ 2147483647 h 74"/>
              <a:gd name="T6" fmla="*/ 2147483647 w 77"/>
              <a:gd name="T7" fmla="*/ 2147483647 h 74"/>
              <a:gd name="T8" fmla="*/ 0 w 77"/>
              <a:gd name="T9" fmla="*/ 2147483647 h 74"/>
              <a:gd name="T10" fmla="*/ 2147483647 w 77"/>
              <a:gd name="T11" fmla="*/ 2147483647 h 74"/>
              <a:gd name="T12" fmla="*/ 2147483647 w 77"/>
              <a:gd name="T13" fmla="*/ 2147483647 h 74"/>
              <a:gd name="T14" fmla="*/ 2147483647 w 77"/>
              <a:gd name="T15" fmla="*/ 2147483647 h 74"/>
              <a:gd name="T16" fmla="*/ 2147483647 w 77"/>
              <a:gd name="T17" fmla="*/ 2147483647 h 74"/>
              <a:gd name="T18" fmla="*/ 2147483647 w 77"/>
              <a:gd name="T19" fmla="*/ 2147483647 h 74"/>
              <a:gd name="T20" fmla="*/ 2147483647 w 77"/>
              <a:gd name="T21" fmla="*/ 2147483647 h 74"/>
              <a:gd name="T22" fmla="*/ 2147483647 w 77"/>
              <a:gd name="T23" fmla="*/ 2147483647 h 7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7"/>
              <a:gd name="T37" fmla="*/ 0 h 74"/>
              <a:gd name="T38" fmla="*/ 77 w 77"/>
              <a:gd name="T39" fmla="*/ 74 h 7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7" h="74">
                <a:moveTo>
                  <a:pt x="70" y="3"/>
                </a:moveTo>
                <a:lnTo>
                  <a:pt x="43" y="0"/>
                </a:lnTo>
                <a:lnTo>
                  <a:pt x="38" y="20"/>
                </a:lnTo>
                <a:lnTo>
                  <a:pt x="15" y="20"/>
                </a:lnTo>
                <a:lnTo>
                  <a:pt x="0" y="29"/>
                </a:lnTo>
                <a:lnTo>
                  <a:pt x="8" y="38"/>
                </a:lnTo>
                <a:lnTo>
                  <a:pt x="15" y="59"/>
                </a:lnTo>
                <a:lnTo>
                  <a:pt x="29" y="73"/>
                </a:lnTo>
                <a:lnTo>
                  <a:pt x="64" y="73"/>
                </a:lnTo>
                <a:lnTo>
                  <a:pt x="70" y="24"/>
                </a:lnTo>
                <a:lnTo>
                  <a:pt x="76" y="8"/>
                </a:lnTo>
                <a:lnTo>
                  <a:pt x="70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48" name="Freeform 13">
            <a:extLst>
              <a:ext uri="{FF2B5EF4-FFF2-40B4-BE49-F238E27FC236}">
                <a16:creationId xmlns:a16="http://schemas.microsoft.com/office/drawing/2014/main" id="{8878627D-93EC-49F7-8FCA-8AB20645AC82}"/>
              </a:ext>
            </a:extLst>
          </p:cNvPr>
          <p:cNvSpPr>
            <a:spLocks/>
          </p:cNvSpPr>
          <p:nvPr/>
        </p:nvSpPr>
        <p:spPr bwMode="auto">
          <a:xfrm>
            <a:off x="4557084" y="4754296"/>
            <a:ext cx="45605" cy="32802"/>
          </a:xfrm>
          <a:custGeom>
            <a:avLst/>
            <a:gdLst>
              <a:gd name="T0" fmla="*/ 0 w 49"/>
              <a:gd name="T1" fmla="*/ 2147483647 h 48"/>
              <a:gd name="T2" fmla="*/ 2147483647 w 49"/>
              <a:gd name="T3" fmla="*/ 0 h 48"/>
              <a:gd name="T4" fmla="*/ 2147483647 w 49"/>
              <a:gd name="T5" fmla="*/ 0 h 48"/>
              <a:gd name="T6" fmla="*/ 2147483647 w 49"/>
              <a:gd name="T7" fmla="*/ 2147483647 h 48"/>
              <a:gd name="T8" fmla="*/ 2147483647 w 49"/>
              <a:gd name="T9" fmla="*/ 2147483647 h 48"/>
              <a:gd name="T10" fmla="*/ 2147483647 w 49"/>
              <a:gd name="T11" fmla="*/ 2147483647 h 48"/>
              <a:gd name="T12" fmla="*/ 2147483647 w 49"/>
              <a:gd name="T13" fmla="*/ 2147483647 h 48"/>
              <a:gd name="T14" fmla="*/ 0 w 49"/>
              <a:gd name="T15" fmla="*/ 2147483647 h 4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9"/>
              <a:gd name="T25" fmla="*/ 0 h 48"/>
              <a:gd name="T26" fmla="*/ 49 w 49"/>
              <a:gd name="T27" fmla="*/ 48 h 4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9" h="48">
                <a:moveTo>
                  <a:pt x="0" y="38"/>
                </a:moveTo>
                <a:lnTo>
                  <a:pt x="10" y="0"/>
                </a:lnTo>
                <a:lnTo>
                  <a:pt x="15" y="0"/>
                </a:lnTo>
                <a:lnTo>
                  <a:pt x="27" y="17"/>
                </a:lnTo>
                <a:lnTo>
                  <a:pt x="48" y="32"/>
                </a:lnTo>
                <a:lnTo>
                  <a:pt x="24" y="32"/>
                </a:lnTo>
                <a:lnTo>
                  <a:pt x="18" y="47"/>
                </a:lnTo>
                <a:lnTo>
                  <a:pt x="0" y="3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49" name="Freeform 14">
            <a:extLst>
              <a:ext uri="{FF2B5EF4-FFF2-40B4-BE49-F238E27FC236}">
                <a16:creationId xmlns:a16="http://schemas.microsoft.com/office/drawing/2014/main" id="{64E89793-971C-4277-BA8C-1CC9D50E0D6C}"/>
              </a:ext>
            </a:extLst>
          </p:cNvPr>
          <p:cNvSpPr>
            <a:spLocks/>
          </p:cNvSpPr>
          <p:nvPr/>
        </p:nvSpPr>
        <p:spPr bwMode="auto">
          <a:xfrm>
            <a:off x="4458129" y="4288917"/>
            <a:ext cx="265025" cy="442828"/>
          </a:xfrm>
          <a:custGeom>
            <a:avLst/>
            <a:gdLst>
              <a:gd name="T0" fmla="*/ 2147483647 w 284"/>
              <a:gd name="T1" fmla="*/ 0 h 648"/>
              <a:gd name="T2" fmla="*/ 2147483647 w 284"/>
              <a:gd name="T3" fmla="*/ 2147483647 h 648"/>
              <a:gd name="T4" fmla="*/ 2147483647 w 284"/>
              <a:gd name="T5" fmla="*/ 2147483647 h 648"/>
              <a:gd name="T6" fmla="*/ 2147483647 w 284"/>
              <a:gd name="T7" fmla="*/ 2147483647 h 648"/>
              <a:gd name="T8" fmla="*/ 2147483647 w 284"/>
              <a:gd name="T9" fmla="*/ 2147483647 h 648"/>
              <a:gd name="T10" fmla="*/ 2147483647 w 284"/>
              <a:gd name="T11" fmla="*/ 2147483647 h 648"/>
              <a:gd name="T12" fmla="*/ 2147483647 w 284"/>
              <a:gd name="T13" fmla="*/ 2147483647 h 648"/>
              <a:gd name="T14" fmla="*/ 2147483647 w 284"/>
              <a:gd name="T15" fmla="*/ 2147483647 h 648"/>
              <a:gd name="T16" fmla="*/ 2147483647 w 284"/>
              <a:gd name="T17" fmla="*/ 2147483647 h 648"/>
              <a:gd name="T18" fmla="*/ 2147483647 w 284"/>
              <a:gd name="T19" fmla="*/ 2147483647 h 648"/>
              <a:gd name="T20" fmla="*/ 2147483647 w 284"/>
              <a:gd name="T21" fmla="*/ 2147483647 h 648"/>
              <a:gd name="T22" fmla="*/ 2147483647 w 284"/>
              <a:gd name="T23" fmla="*/ 2147483647 h 648"/>
              <a:gd name="T24" fmla="*/ 2147483647 w 284"/>
              <a:gd name="T25" fmla="*/ 2147483647 h 648"/>
              <a:gd name="T26" fmla="*/ 2147483647 w 284"/>
              <a:gd name="T27" fmla="*/ 2147483647 h 648"/>
              <a:gd name="T28" fmla="*/ 2147483647 w 284"/>
              <a:gd name="T29" fmla="*/ 2147483647 h 648"/>
              <a:gd name="T30" fmla="*/ 2147483647 w 284"/>
              <a:gd name="T31" fmla="*/ 2147483647 h 648"/>
              <a:gd name="T32" fmla="*/ 2147483647 w 284"/>
              <a:gd name="T33" fmla="*/ 2147483647 h 648"/>
              <a:gd name="T34" fmla="*/ 2147483647 w 284"/>
              <a:gd name="T35" fmla="*/ 2147483647 h 648"/>
              <a:gd name="T36" fmla="*/ 2147483647 w 284"/>
              <a:gd name="T37" fmla="*/ 2147483647 h 648"/>
              <a:gd name="T38" fmla="*/ 2147483647 w 284"/>
              <a:gd name="T39" fmla="*/ 2147483647 h 648"/>
              <a:gd name="T40" fmla="*/ 2147483647 w 284"/>
              <a:gd name="T41" fmla="*/ 2147483647 h 648"/>
              <a:gd name="T42" fmla="*/ 2147483647 w 284"/>
              <a:gd name="T43" fmla="*/ 2147483647 h 648"/>
              <a:gd name="T44" fmla="*/ 2147483647 w 284"/>
              <a:gd name="T45" fmla="*/ 2147483647 h 648"/>
              <a:gd name="T46" fmla="*/ 2147483647 w 284"/>
              <a:gd name="T47" fmla="*/ 2147483647 h 648"/>
              <a:gd name="T48" fmla="*/ 2147483647 w 284"/>
              <a:gd name="T49" fmla="*/ 2147483647 h 648"/>
              <a:gd name="T50" fmla="*/ 2147483647 w 284"/>
              <a:gd name="T51" fmla="*/ 2147483647 h 648"/>
              <a:gd name="T52" fmla="*/ 2147483647 w 284"/>
              <a:gd name="T53" fmla="*/ 2147483647 h 648"/>
              <a:gd name="T54" fmla="*/ 2147483647 w 284"/>
              <a:gd name="T55" fmla="*/ 2147483647 h 648"/>
              <a:gd name="T56" fmla="*/ 2147483647 w 284"/>
              <a:gd name="T57" fmla="*/ 2147483647 h 648"/>
              <a:gd name="T58" fmla="*/ 2147483647 w 284"/>
              <a:gd name="T59" fmla="*/ 2147483647 h 648"/>
              <a:gd name="T60" fmla="*/ 2147483647 w 284"/>
              <a:gd name="T61" fmla="*/ 2147483647 h 648"/>
              <a:gd name="T62" fmla="*/ 2147483647 w 284"/>
              <a:gd name="T63" fmla="*/ 2147483647 h 648"/>
              <a:gd name="T64" fmla="*/ 2147483647 w 284"/>
              <a:gd name="T65" fmla="*/ 2147483647 h 648"/>
              <a:gd name="T66" fmla="*/ 2147483647 w 284"/>
              <a:gd name="T67" fmla="*/ 2147483647 h 648"/>
              <a:gd name="T68" fmla="*/ 2147483647 w 284"/>
              <a:gd name="T69" fmla="*/ 2147483647 h 648"/>
              <a:gd name="T70" fmla="*/ 2147483647 w 284"/>
              <a:gd name="T71" fmla="*/ 2147483647 h 648"/>
              <a:gd name="T72" fmla="*/ 2147483647 w 284"/>
              <a:gd name="T73" fmla="*/ 2147483647 h 648"/>
              <a:gd name="T74" fmla="*/ 2147483647 w 284"/>
              <a:gd name="T75" fmla="*/ 2147483647 h 648"/>
              <a:gd name="T76" fmla="*/ 2147483647 w 284"/>
              <a:gd name="T77" fmla="*/ 2147483647 h 648"/>
              <a:gd name="T78" fmla="*/ 2147483647 w 284"/>
              <a:gd name="T79" fmla="*/ 2147483647 h 648"/>
              <a:gd name="T80" fmla="*/ 2147483647 w 284"/>
              <a:gd name="T81" fmla="*/ 2147483647 h 648"/>
              <a:gd name="T82" fmla="*/ 2147483647 w 284"/>
              <a:gd name="T83" fmla="*/ 2147483647 h 648"/>
              <a:gd name="T84" fmla="*/ 2147483647 w 284"/>
              <a:gd name="T85" fmla="*/ 2147483647 h 648"/>
              <a:gd name="T86" fmla="*/ 2147483647 w 284"/>
              <a:gd name="T87" fmla="*/ 2147483647 h 648"/>
              <a:gd name="T88" fmla="*/ 2147483647 w 284"/>
              <a:gd name="T89" fmla="*/ 2147483647 h 648"/>
              <a:gd name="T90" fmla="*/ 2147483647 w 284"/>
              <a:gd name="T91" fmla="*/ 2147483647 h 648"/>
              <a:gd name="T92" fmla="*/ 2147483647 w 284"/>
              <a:gd name="T93" fmla="*/ 2147483647 h 648"/>
              <a:gd name="T94" fmla="*/ 2147483647 w 284"/>
              <a:gd name="T95" fmla="*/ 2147483647 h 648"/>
              <a:gd name="T96" fmla="*/ 2147483647 w 284"/>
              <a:gd name="T97" fmla="*/ 2147483647 h 648"/>
              <a:gd name="T98" fmla="*/ 2147483647 w 284"/>
              <a:gd name="T99" fmla="*/ 2147483647 h 648"/>
              <a:gd name="T100" fmla="*/ 2147483647 w 284"/>
              <a:gd name="T101" fmla="*/ 2147483647 h 648"/>
              <a:gd name="T102" fmla="*/ 2147483647 w 284"/>
              <a:gd name="T103" fmla="*/ 2147483647 h 648"/>
              <a:gd name="T104" fmla="*/ 2147483647 w 284"/>
              <a:gd name="T105" fmla="*/ 2147483647 h 64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84"/>
              <a:gd name="T160" fmla="*/ 0 h 648"/>
              <a:gd name="T161" fmla="*/ 284 w 284"/>
              <a:gd name="T162" fmla="*/ 648 h 64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84" h="648">
                <a:moveTo>
                  <a:pt x="51" y="24"/>
                </a:moveTo>
                <a:lnTo>
                  <a:pt x="62" y="0"/>
                </a:lnTo>
                <a:lnTo>
                  <a:pt x="77" y="13"/>
                </a:lnTo>
                <a:lnTo>
                  <a:pt x="100" y="21"/>
                </a:lnTo>
                <a:lnTo>
                  <a:pt x="118" y="6"/>
                </a:lnTo>
                <a:lnTo>
                  <a:pt x="129" y="15"/>
                </a:lnTo>
                <a:lnTo>
                  <a:pt x="145" y="24"/>
                </a:lnTo>
                <a:lnTo>
                  <a:pt x="150" y="32"/>
                </a:lnTo>
                <a:lnTo>
                  <a:pt x="162" y="35"/>
                </a:lnTo>
                <a:lnTo>
                  <a:pt x="170" y="45"/>
                </a:lnTo>
                <a:lnTo>
                  <a:pt x="176" y="56"/>
                </a:lnTo>
                <a:lnTo>
                  <a:pt x="200" y="59"/>
                </a:lnTo>
                <a:lnTo>
                  <a:pt x="205" y="62"/>
                </a:lnTo>
                <a:lnTo>
                  <a:pt x="209" y="67"/>
                </a:lnTo>
                <a:lnTo>
                  <a:pt x="202" y="94"/>
                </a:lnTo>
                <a:lnTo>
                  <a:pt x="200" y="108"/>
                </a:lnTo>
                <a:lnTo>
                  <a:pt x="253" y="110"/>
                </a:lnTo>
                <a:lnTo>
                  <a:pt x="253" y="103"/>
                </a:lnTo>
                <a:lnTo>
                  <a:pt x="264" y="94"/>
                </a:lnTo>
                <a:lnTo>
                  <a:pt x="273" y="80"/>
                </a:lnTo>
                <a:lnTo>
                  <a:pt x="276" y="100"/>
                </a:lnTo>
                <a:lnTo>
                  <a:pt x="283" y="100"/>
                </a:lnTo>
                <a:lnTo>
                  <a:pt x="283" y="112"/>
                </a:lnTo>
                <a:lnTo>
                  <a:pt x="273" y="112"/>
                </a:lnTo>
                <a:lnTo>
                  <a:pt x="264" y="127"/>
                </a:lnTo>
                <a:lnTo>
                  <a:pt x="256" y="129"/>
                </a:lnTo>
                <a:lnTo>
                  <a:pt x="245" y="143"/>
                </a:lnTo>
                <a:lnTo>
                  <a:pt x="238" y="150"/>
                </a:lnTo>
                <a:lnTo>
                  <a:pt x="229" y="164"/>
                </a:lnTo>
                <a:lnTo>
                  <a:pt x="221" y="177"/>
                </a:lnTo>
                <a:lnTo>
                  <a:pt x="209" y="194"/>
                </a:lnTo>
                <a:lnTo>
                  <a:pt x="208" y="212"/>
                </a:lnTo>
                <a:lnTo>
                  <a:pt x="209" y="238"/>
                </a:lnTo>
                <a:lnTo>
                  <a:pt x="215" y="259"/>
                </a:lnTo>
                <a:lnTo>
                  <a:pt x="224" y="256"/>
                </a:lnTo>
                <a:lnTo>
                  <a:pt x="221" y="264"/>
                </a:lnTo>
                <a:lnTo>
                  <a:pt x="229" y="270"/>
                </a:lnTo>
                <a:lnTo>
                  <a:pt x="240" y="270"/>
                </a:lnTo>
                <a:lnTo>
                  <a:pt x="240" y="294"/>
                </a:lnTo>
                <a:lnTo>
                  <a:pt x="250" y="299"/>
                </a:lnTo>
                <a:lnTo>
                  <a:pt x="247" y="320"/>
                </a:lnTo>
                <a:lnTo>
                  <a:pt x="238" y="326"/>
                </a:lnTo>
                <a:lnTo>
                  <a:pt x="224" y="329"/>
                </a:lnTo>
                <a:lnTo>
                  <a:pt x="218" y="340"/>
                </a:lnTo>
                <a:lnTo>
                  <a:pt x="209" y="343"/>
                </a:lnTo>
                <a:lnTo>
                  <a:pt x="177" y="347"/>
                </a:lnTo>
                <a:lnTo>
                  <a:pt x="167" y="350"/>
                </a:lnTo>
                <a:lnTo>
                  <a:pt x="162" y="356"/>
                </a:lnTo>
                <a:lnTo>
                  <a:pt x="164" y="375"/>
                </a:lnTo>
                <a:lnTo>
                  <a:pt x="167" y="396"/>
                </a:lnTo>
                <a:lnTo>
                  <a:pt x="148" y="402"/>
                </a:lnTo>
                <a:lnTo>
                  <a:pt x="121" y="388"/>
                </a:lnTo>
                <a:lnTo>
                  <a:pt x="118" y="408"/>
                </a:lnTo>
                <a:lnTo>
                  <a:pt x="132" y="415"/>
                </a:lnTo>
                <a:lnTo>
                  <a:pt x="138" y="426"/>
                </a:lnTo>
                <a:lnTo>
                  <a:pt x="141" y="440"/>
                </a:lnTo>
                <a:lnTo>
                  <a:pt x="132" y="450"/>
                </a:lnTo>
                <a:lnTo>
                  <a:pt x="127" y="458"/>
                </a:lnTo>
                <a:lnTo>
                  <a:pt x="118" y="479"/>
                </a:lnTo>
                <a:lnTo>
                  <a:pt x="108" y="485"/>
                </a:lnTo>
                <a:lnTo>
                  <a:pt x="108" y="493"/>
                </a:lnTo>
                <a:lnTo>
                  <a:pt x="97" y="496"/>
                </a:lnTo>
                <a:lnTo>
                  <a:pt x="91" y="520"/>
                </a:lnTo>
                <a:lnTo>
                  <a:pt x="118" y="531"/>
                </a:lnTo>
                <a:lnTo>
                  <a:pt x="118" y="543"/>
                </a:lnTo>
                <a:lnTo>
                  <a:pt x="118" y="552"/>
                </a:lnTo>
                <a:lnTo>
                  <a:pt x="108" y="561"/>
                </a:lnTo>
                <a:lnTo>
                  <a:pt x="103" y="569"/>
                </a:lnTo>
                <a:lnTo>
                  <a:pt x="103" y="599"/>
                </a:lnTo>
                <a:lnTo>
                  <a:pt x="91" y="602"/>
                </a:lnTo>
                <a:lnTo>
                  <a:pt x="80" y="610"/>
                </a:lnTo>
                <a:lnTo>
                  <a:pt x="83" y="623"/>
                </a:lnTo>
                <a:lnTo>
                  <a:pt x="80" y="645"/>
                </a:lnTo>
                <a:lnTo>
                  <a:pt x="30" y="647"/>
                </a:lnTo>
                <a:lnTo>
                  <a:pt x="27" y="623"/>
                </a:lnTo>
                <a:lnTo>
                  <a:pt x="10" y="614"/>
                </a:lnTo>
                <a:lnTo>
                  <a:pt x="8" y="564"/>
                </a:lnTo>
                <a:lnTo>
                  <a:pt x="18" y="561"/>
                </a:lnTo>
                <a:lnTo>
                  <a:pt x="21" y="544"/>
                </a:lnTo>
                <a:lnTo>
                  <a:pt x="21" y="475"/>
                </a:lnTo>
                <a:lnTo>
                  <a:pt x="13" y="455"/>
                </a:lnTo>
                <a:lnTo>
                  <a:pt x="13" y="429"/>
                </a:lnTo>
                <a:lnTo>
                  <a:pt x="8" y="396"/>
                </a:lnTo>
                <a:lnTo>
                  <a:pt x="3" y="380"/>
                </a:lnTo>
                <a:lnTo>
                  <a:pt x="3" y="367"/>
                </a:lnTo>
                <a:lnTo>
                  <a:pt x="15" y="350"/>
                </a:lnTo>
                <a:lnTo>
                  <a:pt x="0" y="315"/>
                </a:lnTo>
                <a:lnTo>
                  <a:pt x="13" y="297"/>
                </a:lnTo>
                <a:lnTo>
                  <a:pt x="18" y="285"/>
                </a:lnTo>
                <a:lnTo>
                  <a:pt x="13" y="277"/>
                </a:lnTo>
                <a:lnTo>
                  <a:pt x="13" y="250"/>
                </a:lnTo>
                <a:lnTo>
                  <a:pt x="21" y="247"/>
                </a:lnTo>
                <a:lnTo>
                  <a:pt x="21" y="229"/>
                </a:lnTo>
                <a:lnTo>
                  <a:pt x="13" y="223"/>
                </a:lnTo>
                <a:lnTo>
                  <a:pt x="10" y="197"/>
                </a:lnTo>
                <a:lnTo>
                  <a:pt x="18" y="188"/>
                </a:lnTo>
                <a:lnTo>
                  <a:pt x="15" y="176"/>
                </a:lnTo>
                <a:lnTo>
                  <a:pt x="13" y="145"/>
                </a:lnTo>
                <a:lnTo>
                  <a:pt x="18" y="135"/>
                </a:lnTo>
                <a:lnTo>
                  <a:pt x="21" y="118"/>
                </a:lnTo>
                <a:lnTo>
                  <a:pt x="32" y="110"/>
                </a:lnTo>
                <a:lnTo>
                  <a:pt x="38" y="94"/>
                </a:lnTo>
                <a:lnTo>
                  <a:pt x="30" y="83"/>
                </a:lnTo>
                <a:lnTo>
                  <a:pt x="38" y="70"/>
                </a:lnTo>
                <a:lnTo>
                  <a:pt x="41" y="48"/>
                </a:lnTo>
                <a:lnTo>
                  <a:pt x="51" y="45"/>
                </a:lnTo>
                <a:lnTo>
                  <a:pt x="51" y="2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0" name="Freeform 15">
            <a:extLst>
              <a:ext uri="{FF2B5EF4-FFF2-40B4-BE49-F238E27FC236}">
                <a16:creationId xmlns:a16="http://schemas.microsoft.com/office/drawing/2014/main" id="{EB795D1E-4D7A-4C58-804C-079A4F124AB1}"/>
              </a:ext>
            </a:extLst>
          </p:cNvPr>
          <p:cNvSpPr>
            <a:spLocks/>
          </p:cNvSpPr>
          <p:nvPr/>
        </p:nvSpPr>
        <p:spPr bwMode="auto">
          <a:xfrm>
            <a:off x="4568270" y="4250649"/>
            <a:ext cx="145420" cy="114123"/>
          </a:xfrm>
          <a:custGeom>
            <a:avLst/>
            <a:gdLst>
              <a:gd name="T0" fmla="*/ 2147483647 w 156"/>
              <a:gd name="T1" fmla="*/ 2147483647 h 167"/>
              <a:gd name="T2" fmla="*/ 2147483647 w 156"/>
              <a:gd name="T3" fmla="*/ 2147483647 h 167"/>
              <a:gd name="T4" fmla="*/ 2147483647 w 156"/>
              <a:gd name="T5" fmla="*/ 2147483647 h 167"/>
              <a:gd name="T6" fmla="*/ 2147483647 w 156"/>
              <a:gd name="T7" fmla="*/ 2147483647 h 167"/>
              <a:gd name="T8" fmla="*/ 2147483647 w 156"/>
              <a:gd name="T9" fmla="*/ 2147483647 h 167"/>
              <a:gd name="T10" fmla="*/ 2147483647 w 156"/>
              <a:gd name="T11" fmla="*/ 2147483647 h 167"/>
              <a:gd name="T12" fmla="*/ 2147483647 w 156"/>
              <a:gd name="T13" fmla="*/ 2147483647 h 167"/>
              <a:gd name="T14" fmla="*/ 2147483647 w 156"/>
              <a:gd name="T15" fmla="*/ 2147483647 h 167"/>
              <a:gd name="T16" fmla="*/ 2147483647 w 156"/>
              <a:gd name="T17" fmla="*/ 2147483647 h 167"/>
              <a:gd name="T18" fmla="*/ 2147483647 w 156"/>
              <a:gd name="T19" fmla="*/ 2147483647 h 167"/>
              <a:gd name="T20" fmla="*/ 2147483647 w 156"/>
              <a:gd name="T21" fmla="*/ 2147483647 h 167"/>
              <a:gd name="T22" fmla="*/ 2147483647 w 156"/>
              <a:gd name="T23" fmla="*/ 2147483647 h 167"/>
              <a:gd name="T24" fmla="*/ 2147483647 w 156"/>
              <a:gd name="T25" fmla="*/ 2147483647 h 167"/>
              <a:gd name="T26" fmla="*/ 2147483647 w 156"/>
              <a:gd name="T27" fmla="*/ 2147483647 h 167"/>
              <a:gd name="T28" fmla="*/ 2147483647 w 156"/>
              <a:gd name="T29" fmla="*/ 2147483647 h 167"/>
              <a:gd name="T30" fmla="*/ 2147483647 w 156"/>
              <a:gd name="T31" fmla="*/ 2147483647 h 167"/>
              <a:gd name="T32" fmla="*/ 2147483647 w 156"/>
              <a:gd name="T33" fmla="*/ 2147483647 h 167"/>
              <a:gd name="T34" fmla="*/ 2147483647 w 156"/>
              <a:gd name="T35" fmla="*/ 2147483647 h 167"/>
              <a:gd name="T36" fmla="*/ 2147483647 w 156"/>
              <a:gd name="T37" fmla="*/ 2147483647 h 167"/>
              <a:gd name="T38" fmla="*/ 2147483647 w 156"/>
              <a:gd name="T39" fmla="*/ 2147483647 h 167"/>
              <a:gd name="T40" fmla="*/ 2147483647 w 156"/>
              <a:gd name="T41" fmla="*/ 2147483647 h 167"/>
              <a:gd name="T42" fmla="*/ 2147483647 w 156"/>
              <a:gd name="T43" fmla="*/ 2147483647 h 167"/>
              <a:gd name="T44" fmla="*/ 2147483647 w 156"/>
              <a:gd name="T45" fmla="*/ 2147483647 h 167"/>
              <a:gd name="T46" fmla="*/ 2147483647 w 156"/>
              <a:gd name="T47" fmla="*/ 2147483647 h 167"/>
              <a:gd name="T48" fmla="*/ 2147483647 w 156"/>
              <a:gd name="T49" fmla="*/ 2147483647 h 167"/>
              <a:gd name="T50" fmla="*/ 2147483647 w 156"/>
              <a:gd name="T51" fmla="*/ 2147483647 h 167"/>
              <a:gd name="T52" fmla="*/ 2147483647 w 156"/>
              <a:gd name="T53" fmla="*/ 0 h 167"/>
              <a:gd name="T54" fmla="*/ 2147483647 w 156"/>
              <a:gd name="T55" fmla="*/ 2147483647 h 167"/>
              <a:gd name="T56" fmla="*/ 2147483647 w 156"/>
              <a:gd name="T57" fmla="*/ 2147483647 h 167"/>
              <a:gd name="T58" fmla="*/ 2147483647 w 156"/>
              <a:gd name="T59" fmla="*/ 2147483647 h 167"/>
              <a:gd name="T60" fmla="*/ 0 w 156"/>
              <a:gd name="T61" fmla="*/ 2147483647 h 167"/>
              <a:gd name="T62" fmla="*/ 2147483647 w 156"/>
              <a:gd name="T63" fmla="*/ 2147483647 h 167"/>
              <a:gd name="T64" fmla="*/ 2147483647 w 156"/>
              <a:gd name="T65" fmla="*/ 2147483647 h 16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56"/>
              <a:gd name="T100" fmla="*/ 0 h 167"/>
              <a:gd name="T101" fmla="*/ 156 w 156"/>
              <a:gd name="T102" fmla="*/ 167 h 167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6" h="167">
                <a:moveTo>
                  <a:pt x="27" y="80"/>
                </a:moveTo>
                <a:lnTo>
                  <a:pt x="32" y="88"/>
                </a:lnTo>
                <a:lnTo>
                  <a:pt x="44" y="91"/>
                </a:lnTo>
                <a:lnTo>
                  <a:pt x="52" y="101"/>
                </a:lnTo>
                <a:lnTo>
                  <a:pt x="58" y="112"/>
                </a:lnTo>
                <a:lnTo>
                  <a:pt x="82" y="115"/>
                </a:lnTo>
                <a:lnTo>
                  <a:pt x="87" y="118"/>
                </a:lnTo>
                <a:lnTo>
                  <a:pt x="91" y="123"/>
                </a:lnTo>
                <a:lnTo>
                  <a:pt x="84" y="150"/>
                </a:lnTo>
                <a:lnTo>
                  <a:pt x="82" y="164"/>
                </a:lnTo>
                <a:lnTo>
                  <a:pt x="135" y="166"/>
                </a:lnTo>
                <a:lnTo>
                  <a:pt x="135" y="159"/>
                </a:lnTo>
                <a:lnTo>
                  <a:pt x="146" y="150"/>
                </a:lnTo>
                <a:lnTo>
                  <a:pt x="155" y="136"/>
                </a:lnTo>
                <a:lnTo>
                  <a:pt x="152" y="132"/>
                </a:lnTo>
                <a:lnTo>
                  <a:pt x="149" y="88"/>
                </a:lnTo>
                <a:lnTo>
                  <a:pt x="132" y="88"/>
                </a:lnTo>
                <a:lnTo>
                  <a:pt x="132" y="66"/>
                </a:lnTo>
                <a:lnTo>
                  <a:pt x="117" y="66"/>
                </a:lnTo>
                <a:lnTo>
                  <a:pt x="108" y="65"/>
                </a:lnTo>
                <a:lnTo>
                  <a:pt x="103" y="53"/>
                </a:lnTo>
                <a:lnTo>
                  <a:pt x="87" y="51"/>
                </a:lnTo>
                <a:lnTo>
                  <a:pt x="87" y="36"/>
                </a:lnTo>
                <a:lnTo>
                  <a:pt x="76" y="32"/>
                </a:lnTo>
                <a:lnTo>
                  <a:pt x="73" y="18"/>
                </a:lnTo>
                <a:lnTo>
                  <a:pt x="65" y="7"/>
                </a:lnTo>
                <a:lnTo>
                  <a:pt x="44" y="0"/>
                </a:lnTo>
                <a:lnTo>
                  <a:pt x="32" y="10"/>
                </a:lnTo>
                <a:lnTo>
                  <a:pt x="14" y="18"/>
                </a:lnTo>
                <a:lnTo>
                  <a:pt x="6" y="32"/>
                </a:lnTo>
                <a:lnTo>
                  <a:pt x="0" y="62"/>
                </a:lnTo>
                <a:lnTo>
                  <a:pt x="11" y="72"/>
                </a:lnTo>
                <a:lnTo>
                  <a:pt x="27" y="8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1" name="Freeform 16">
            <a:extLst>
              <a:ext uri="{FF2B5EF4-FFF2-40B4-BE49-F238E27FC236}">
                <a16:creationId xmlns:a16="http://schemas.microsoft.com/office/drawing/2014/main" id="{1B661D38-AE09-4CB2-89CC-9E261856BC79}"/>
              </a:ext>
            </a:extLst>
          </p:cNvPr>
          <p:cNvSpPr>
            <a:spLocks/>
          </p:cNvSpPr>
          <p:nvPr/>
        </p:nvSpPr>
        <p:spPr bwMode="auto">
          <a:xfrm>
            <a:off x="4327338" y="3748367"/>
            <a:ext cx="39582" cy="12983"/>
          </a:xfrm>
          <a:custGeom>
            <a:avLst/>
            <a:gdLst>
              <a:gd name="T0" fmla="*/ 2147483647 w 42"/>
              <a:gd name="T1" fmla="*/ 0 h 19"/>
              <a:gd name="T2" fmla="*/ 2147483647 w 42"/>
              <a:gd name="T3" fmla="*/ 0 h 19"/>
              <a:gd name="T4" fmla="*/ 2147483647 w 42"/>
              <a:gd name="T5" fmla="*/ 2147483647 h 19"/>
              <a:gd name="T6" fmla="*/ 2147483647 w 42"/>
              <a:gd name="T7" fmla="*/ 2147483647 h 19"/>
              <a:gd name="T8" fmla="*/ 2147483647 w 42"/>
              <a:gd name="T9" fmla="*/ 2147483647 h 19"/>
              <a:gd name="T10" fmla="*/ 0 w 42"/>
              <a:gd name="T11" fmla="*/ 2147483647 h 19"/>
              <a:gd name="T12" fmla="*/ 2147483647 w 42"/>
              <a:gd name="T13" fmla="*/ 0 h 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"/>
              <a:gd name="T22" fmla="*/ 0 h 19"/>
              <a:gd name="T23" fmla="*/ 42 w 42"/>
              <a:gd name="T24" fmla="*/ 19 h 1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" h="19">
                <a:moveTo>
                  <a:pt x="8" y="0"/>
                </a:moveTo>
                <a:lnTo>
                  <a:pt x="24" y="0"/>
                </a:lnTo>
                <a:lnTo>
                  <a:pt x="41" y="7"/>
                </a:lnTo>
                <a:lnTo>
                  <a:pt x="32" y="18"/>
                </a:lnTo>
                <a:lnTo>
                  <a:pt x="14" y="18"/>
                </a:lnTo>
                <a:lnTo>
                  <a:pt x="0" y="9"/>
                </a:lnTo>
                <a:lnTo>
                  <a:pt x="8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2" name="Freeform 17">
            <a:extLst>
              <a:ext uri="{FF2B5EF4-FFF2-40B4-BE49-F238E27FC236}">
                <a16:creationId xmlns:a16="http://schemas.microsoft.com/office/drawing/2014/main" id="{819AE739-6F32-4C1B-877F-773A48B149CA}"/>
              </a:ext>
            </a:extLst>
          </p:cNvPr>
          <p:cNvSpPr>
            <a:spLocks/>
          </p:cNvSpPr>
          <p:nvPr/>
        </p:nvSpPr>
        <p:spPr bwMode="auto">
          <a:xfrm>
            <a:off x="4428014" y="3725816"/>
            <a:ext cx="61954" cy="33485"/>
          </a:xfrm>
          <a:custGeom>
            <a:avLst/>
            <a:gdLst>
              <a:gd name="T0" fmla="*/ 0 w 66"/>
              <a:gd name="T1" fmla="*/ 2147483647 h 49"/>
              <a:gd name="T2" fmla="*/ 2147483647 w 66"/>
              <a:gd name="T3" fmla="*/ 2147483647 h 49"/>
              <a:gd name="T4" fmla="*/ 2147483647 w 66"/>
              <a:gd name="T5" fmla="*/ 2147483647 h 49"/>
              <a:gd name="T6" fmla="*/ 2147483647 w 66"/>
              <a:gd name="T7" fmla="*/ 0 h 49"/>
              <a:gd name="T8" fmla="*/ 2147483647 w 66"/>
              <a:gd name="T9" fmla="*/ 2147483647 h 49"/>
              <a:gd name="T10" fmla="*/ 2147483647 w 66"/>
              <a:gd name="T11" fmla="*/ 2147483647 h 49"/>
              <a:gd name="T12" fmla="*/ 2147483647 w 66"/>
              <a:gd name="T13" fmla="*/ 2147483647 h 49"/>
              <a:gd name="T14" fmla="*/ 2147483647 w 66"/>
              <a:gd name="T15" fmla="*/ 2147483647 h 49"/>
              <a:gd name="T16" fmla="*/ 2147483647 w 66"/>
              <a:gd name="T17" fmla="*/ 2147483647 h 49"/>
              <a:gd name="T18" fmla="*/ 2147483647 w 66"/>
              <a:gd name="T19" fmla="*/ 2147483647 h 49"/>
              <a:gd name="T20" fmla="*/ 2147483647 w 66"/>
              <a:gd name="T21" fmla="*/ 2147483647 h 49"/>
              <a:gd name="T22" fmla="*/ 2147483647 w 66"/>
              <a:gd name="T23" fmla="*/ 2147483647 h 49"/>
              <a:gd name="T24" fmla="*/ 2147483647 w 66"/>
              <a:gd name="T25" fmla="*/ 2147483647 h 49"/>
              <a:gd name="T26" fmla="*/ 2147483647 w 66"/>
              <a:gd name="T27" fmla="*/ 2147483647 h 49"/>
              <a:gd name="T28" fmla="*/ 0 w 66"/>
              <a:gd name="T29" fmla="*/ 2147483647 h 4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6"/>
              <a:gd name="T46" fmla="*/ 0 h 49"/>
              <a:gd name="T47" fmla="*/ 66 w 66"/>
              <a:gd name="T48" fmla="*/ 49 h 4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6" h="49">
                <a:moveTo>
                  <a:pt x="0" y="48"/>
                </a:moveTo>
                <a:lnTo>
                  <a:pt x="6" y="34"/>
                </a:lnTo>
                <a:lnTo>
                  <a:pt x="6" y="10"/>
                </a:lnTo>
                <a:lnTo>
                  <a:pt x="6" y="0"/>
                </a:lnTo>
                <a:lnTo>
                  <a:pt x="21" y="1"/>
                </a:lnTo>
                <a:lnTo>
                  <a:pt x="27" y="10"/>
                </a:lnTo>
                <a:lnTo>
                  <a:pt x="35" y="13"/>
                </a:lnTo>
                <a:lnTo>
                  <a:pt x="42" y="13"/>
                </a:lnTo>
                <a:lnTo>
                  <a:pt x="45" y="24"/>
                </a:lnTo>
                <a:lnTo>
                  <a:pt x="53" y="29"/>
                </a:lnTo>
                <a:lnTo>
                  <a:pt x="65" y="36"/>
                </a:lnTo>
                <a:lnTo>
                  <a:pt x="62" y="45"/>
                </a:lnTo>
                <a:lnTo>
                  <a:pt x="45" y="45"/>
                </a:lnTo>
                <a:lnTo>
                  <a:pt x="21" y="45"/>
                </a:lnTo>
                <a:lnTo>
                  <a:pt x="0" y="4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3" name="Freeform 18">
            <a:extLst>
              <a:ext uri="{FF2B5EF4-FFF2-40B4-BE49-F238E27FC236}">
                <a16:creationId xmlns:a16="http://schemas.microsoft.com/office/drawing/2014/main" id="{6FF7B2AE-E549-4B03-B0C8-5ED8DB53D872}"/>
              </a:ext>
            </a:extLst>
          </p:cNvPr>
          <p:cNvSpPr>
            <a:spLocks/>
          </p:cNvSpPr>
          <p:nvPr/>
        </p:nvSpPr>
        <p:spPr bwMode="auto">
          <a:xfrm>
            <a:off x="4500293" y="3748367"/>
            <a:ext cx="27535" cy="12983"/>
          </a:xfrm>
          <a:custGeom>
            <a:avLst/>
            <a:gdLst>
              <a:gd name="T0" fmla="*/ 2147483647 w 30"/>
              <a:gd name="T1" fmla="*/ 2147483647 h 19"/>
              <a:gd name="T2" fmla="*/ 0 w 30"/>
              <a:gd name="T3" fmla="*/ 2147483647 h 19"/>
              <a:gd name="T4" fmla="*/ 2147483647 w 30"/>
              <a:gd name="T5" fmla="*/ 2147483647 h 19"/>
              <a:gd name="T6" fmla="*/ 2147483647 w 30"/>
              <a:gd name="T7" fmla="*/ 2147483647 h 19"/>
              <a:gd name="T8" fmla="*/ 2147483647 w 30"/>
              <a:gd name="T9" fmla="*/ 2147483647 h 19"/>
              <a:gd name="T10" fmla="*/ 2147483647 w 30"/>
              <a:gd name="T11" fmla="*/ 0 h 19"/>
              <a:gd name="T12" fmla="*/ 2147483647 w 30"/>
              <a:gd name="T13" fmla="*/ 2147483647 h 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"/>
              <a:gd name="T22" fmla="*/ 0 h 19"/>
              <a:gd name="T23" fmla="*/ 30 w 30"/>
              <a:gd name="T24" fmla="*/ 19 h 1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" h="19">
                <a:moveTo>
                  <a:pt x="11" y="1"/>
                </a:moveTo>
                <a:lnTo>
                  <a:pt x="0" y="7"/>
                </a:lnTo>
                <a:lnTo>
                  <a:pt x="6" y="12"/>
                </a:lnTo>
                <a:lnTo>
                  <a:pt x="17" y="18"/>
                </a:lnTo>
                <a:lnTo>
                  <a:pt x="29" y="12"/>
                </a:lnTo>
                <a:lnTo>
                  <a:pt x="29" y="0"/>
                </a:lnTo>
                <a:lnTo>
                  <a:pt x="11" y="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4" name="Freeform 19">
            <a:extLst>
              <a:ext uri="{FF2B5EF4-FFF2-40B4-BE49-F238E27FC236}">
                <a16:creationId xmlns:a16="http://schemas.microsoft.com/office/drawing/2014/main" id="{922442CB-C6A4-44BD-AA7C-9D84E2D8E80D}"/>
              </a:ext>
            </a:extLst>
          </p:cNvPr>
          <p:cNvSpPr>
            <a:spLocks/>
          </p:cNvSpPr>
          <p:nvPr/>
        </p:nvSpPr>
        <p:spPr bwMode="auto">
          <a:xfrm>
            <a:off x="5260089" y="3770235"/>
            <a:ext cx="106698" cy="66971"/>
          </a:xfrm>
          <a:custGeom>
            <a:avLst/>
            <a:gdLst>
              <a:gd name="T0" fmla="*/ 2147483647 w 115"/>
              <a:gd name="T1" fmla="*/ 2147483647 h 98"/>
              <a:gd name="T2" fmla="*/ 2147483647 w 115"/>
              <a:gd name="T3" fmla="*/ 2147483647 h 98"/>
              <a:gd name="T4" fmla="*/ 2147483647 w 115"/>
              <a:gd name="T5" fmla="*/ 2147483647 h 98"/>
              <a:gd name="T6" fmla="*/ 2147483647 w 115"/>
              <a:gd name="T7" fmla="*/ 2147483647 h 98"/>
              <a:gd name="T8" fmla="*/ 2147483647 w 115"/>
              <a:gd name="T9" fmla="*/ 2147483647 h 98"/>
              <a:gd name="T10" fmla="*/ 2147483647 w 115"/>
              <a:gd name="T11" fmla="*/ 2147483647 h 98"/>
              <a:gd name="T12" fmla="*/ 2147483647 w 115"/>
              <a:gd name="T13" fmla="*/ 2147483647 h 98"/>
              <a:gd name="T14" fmla="*/ 2147483647 w 115"/>
              <a:gd name="T15" fmla="*/ 2147483647 h 98"/>
              <a:gd name="T16" fmla="*/ 2147483647 w 115"/>
              <a:gd name="T17" fmla="*/ 2147483647 h 98"/>
              <a:gd name="T18" fmla="*/ 2147483647 w 115"/>
              <a:gd name="T19" fmla="*/ 2147483647 h 98"/>
              <a:gd name="T20" fmla="*/ 2147483647 w 115"/>
              <a:gd name="T21" fmla="*/ 2147483647 h 98"/>
              <a:gd name="T22" fmla="*/ 2147483647 w 115"/>
              <a:gd name="T23" fmla="*/ 2147483647 h 98"/>
              <a:gd name="T24" fmla="*/ 2147483647 w 115"/>
              <a:gd name="T25" fmla="*/ 2147483647 h 98"/>
              <a:gd name="T26" fmla="*/ 2147483647 w 115"/>
              <a:gd name="T27" fmla="*/ 2147483647 h 98"/>
              <a:gd name="T28" fmla="*/ 2147483647 w 115"/>
              <a:gd name="T29" fmla="*/ 0 h 98"/>
              <a:gd name="T30" fmla="*/ 2147483647 w 115"/>
              <a:gd name="T31" fmla="*/ 2147483647 h 98"/>
              <a:gd name="T32" fmla="*/ 2147483647 w 115"/>
              <a:gd name="T33" fmla="*/ 2147483647 h 98"/>
              <a:gd name="T34" fmla="*/ 0 w 115"/>
              <a:gd name="T35" fmla="*/ 2147483647 h 98"/>
              <a:gd name="T36" fmla="*/ 2147483647 w 115"/>
              <a:gd name="T37" fmla="*/ 2147483647 h 98"/>
              <a:gd name="T38" fmla="*/ 2147483647 w 115"/>
              <a:gd name="T39" fmla="*/ 2147483647 h 98"/>
              <a:gd name="T40" fmla="*/ 2147483647 w 115"/>
              <a:gd name="T41" fmla="*/ 2147483647 h 98"/>
              <a:gd name="T42" fmla="*/ 2147483647 w 115"/>
              <a:gd name="T43" fmla="*/ 2147483647 h 98"/>
              <a:gd name="T44" fmla="*/ 2147483647 w 115"/>
              <a:gd name="T45" fmla="*/ 2147483647 h 9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15"/>
              <a:gd name="T70" fmla="*/ 0 h 98"/>
              <a:gd name="T71" fmla="*/ 115 w 115"/>
              <a:gd name="T72" fmla="*/ 98 h 9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15" h="98">
                <a:moveTo>
                  <a:pt x="18" y="77"/>
                </a:moveTo>
                <a:lnTo>
                  <a:pt x="18" y="88"/>
                </a:lnTo>
                <a:lnTo>
                  <a:pt x="35" y="88"/>
                </a:lnTo>
                <a:lnTo>
                  <a:pt x="43" y="97"/>
                </a:lnTo>
                <a:lnTo>
                  <a:pt x="50" y="85"/>
                </a:lnTo>
                <a:lnTo>
                  <a:pt x="70" y="77"/>
                </a:lnTo>
                <a:lnTo>
                  <a:pt x="94" y="83"/>
                </a:lnTo>
                <a:lnTo>
                  <a:pt x="114" y="83"/>
                </a:lnTo>
                <a:lnTo>
                  <a:pt x="105" y="64"/>
                </a:lnTo>
                <a:lnTo>
                  <a:pt x="94" y="56"/>
                </a:lnTo>
                <a:lnTo>
                  <a:pt x="91" y="39"/>
                </a:lnTo>
                <a:lnTo>
                  <a:pt x="81" y="32"/>
                </a:lnTo>
                <a:lnTo>
                  <a:pt x="67" y="13"/>
                </a:lnTo>
                <a:lnTo>
                  <a:pt x="53" y="7"/>
                </a:lnTo>
                <a:lnTo>
                  <a:pt x="49" y="0"/>
                </a:lnTo>
                <a:lnTo>
                  <a:pt x="32" y="3"/>
                </a:lnTo>
                <a:lnTo>
                  <a:pt x="11" y="27"/>
                </a:lnTo>
                <a:lnTo>
                  <a:pt x="0" y="32"/>
                </a:lnTo>
                <a:lnTo>
                  <a:pt x="14" y="36"/>
                </a:lnTo>
                <a:lnTo>
                  <a:pt x="24" y="50"/>
                </a:lnTo>
                <a:lnTo>
                  <a:pt x="32" y="56"/>
                </a:lnTo>
                <a:lnTo>
                  <a:pt x="21" y="64"/>
                </a:lnTo>
                <a:lnTo>
                  <a:pt x="18" y="7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5" name="Freeform 20">
            <a:extLst>
              <a:ext uri="{FF2B5EF4-FFF2-40B4-BE49-F238E27FC236}">
                <a16:creationId xmlns:a16="http://schemas.microsoft.com/office/drawing/2014/main" id="{5671FFDE-315D-4F8A-9342-C2C2E85F45D4}"/>
              </a:ext>
            </a:extLst>
          </p:cNvPr>
          <p:cNvSpPr>
            <a:spLocks/>
          </p:cNvSpPr>
          <p:nvPr/>
        </p:nvSpPr>
        <p:spPr bwMode="auto">
          <a:xfrm>
            <a:off x="7781269" y="4023084"/>
            <a:ext cx="129931" cy="101140"/>
          </a:xfrm>
          <a:custGeom>
            <a:avLst/>
            <a:gdLst>
              <a:gd name="T0" fmla="*/ 2147483647 w 139"/>
              <a:gd name="T1" fmla="*/ 2147483647 h 148"/>
              <a:gd name="T2" fmla="*/ 0 w 139"/>
              <a:gd name="T3" fmla="*/ 0 h 148"/>
              <a:gd name="T4" fmla="*/ 2147483647 w 139"/>
              <a:gd name="T5" fmla="*/ 2147483647 h 148"/>
              <a:gd name="T6" fmla="*/ 2147483647 w 139"/>
              <a:gd name="T7" fmla="*/ 2147483647 h 148"/>
              <a:gd name="T8" fmla="*/ 2147483647 w 139"/>
              <a:gd name="T9" fmla="*/ 2147483647 h 148"/>
              <a:gd name="T10" fmla="*/ 2147483647 w 139"/>
              <a:gd name="T11" fmla="*/ 2147483647 h 148"/>
              <a:gd name="T12" fmla="*/ 2147483647 w 139"/>
              <a:gd name="T13" fmla="*/ 2147483647 h 148"/>
              <a:gd name="T14" fmla="*/ 2147483647 w 139"/>
              <a:gd name="T15" fmla="*/ 2147483647 h 148"/>
              <a:gd name="T16" fmla="*/ 2147483647 w 139"/>
              <a:gd name="T17" fmla="*/ 2147483647 h 148"/>
              <a:gd name="T18" fmla="*/ 2147483647 w 139"/>
              <a:gd name="T19" fmla="*/ 2147483647 h 148"/>
              <a:gd name="T20" fmla="*/ 2147483647 w 139"/>
              <a:gd name="T21" fmla="*/ 2147483647 h 148"/>
              <a:gd name="T22" fmla="*/ 2147483647 w 139"/>
              <a:gd name="T23" fmla="*/ 2147483647 h 148"/>
              <a:gd name="T24" fmla="*/ 2147483647 w 139"/>
              <a:gd name="T25" fmla="*/ 2147483647 h 148"/>
              <a:gd name="T26" fmla="*/ 2147483647 w 139"/>
              <a:gd name="T27" fmla="*/ 2147483647 h 148"/>
              <a:gd name="T28" fmla="*/ 2147483647 w 139"/>
              <a:gd name="T29" fmla="*/ 2147483647 h 148"/>
              <a:gd name="T30" fmla="*/ 2147483647 w 139"/>
              <a:gd name="T31" fmla="*/ 2147483647 h 148"/>
              <a:gd name="T32" fmla="*/ 2147483647 w 139"/>
              <a:gd name="T33" fmla="*/ 2147483647 h 148"/>
              <a:gd name="T34" fmla="*/ 2147483647 w 139"/>
              <a:gd name="T35" fmla="*/ 2147483647 h 148"/>
              <a:gd name="T36" fmla="*/ 2147483647 w 139"/>
              <a:gd name="T37" fmla="*/ 2147483647 h 148"/>
              <a:gd name="T38" fmla="*/ 2147483647 w 139"/>
              <a:gd name="T39" fmla="*/ 2147483647 h 148"/>
              <a:gd name="T40" fmla="*/ 2147483647 w 139"/>
              <a:gd name="T41" fmla="*/ 2147483647 h 148"/>
              <a:gd name="T42" fmla="*/ 2147483647 w 139"/>
              <a:gd name="T43" fmla="*/ 2147483647 h 148"/>
              <a:gd name="T44" fmla="*/ 2147483647 w 139"/>
              <a:gd name="T45" fmla="*/ 2147483647 h 148"/>
              <a:gd name="T46" fmla="*/ 2147483647 w 139"/>
              <a:gd name="T47" fmla="*/ 2147483647 h 148"/>
              <a:gd name="T48" fmla="*/ 2147483647 w 139"/>
              <a:gd name="T49" fmla="*/ 2147483647 h 148"/>
              <a:gd name="T50" fmla="*/ 2147483647 w 139"/>
              <a:gd name="T51" fmla="*/ 2147483647 h 148"/>
              <a:gd name="T52" fmla="*/ 2147483647 w 139"/>
              <a:gd name="T53" fmla="*/ 2147483647 h 148"/>
              <a:gd name="T54" fmla="*/ 2147483647 w 139"/>
              <a:gd name="T55" fmla="*/ 2147483647 h 148"/>
              <a:gd name="T56" fmla="*/ 2147483647 w 139"/>
              <a:gd name="T57" fmla="*/ 2147483647 h 148"/>
              <a:gd name="T58" fmla="*/ 2147483647 w 139"/>
              <a:gd name="T59" fmla="*/ 2147483647 h 148"/>
              <a:gd name="T60" fmla="*/ 2147483647 w 139"/>
              <a:gd name="T61" fmla="*/ 2147483647 h 148"/>
              <a:gd name="T62" fmla="*/ 2147483647 w 139"/>
              <a:gd name="T63" fmla="*/ 2147483647 h 148"/>
              <a:gd name="T64" fmla="*/ 2147483647 w 139"/>
              <a:gd name="T65" fmla="*/ 2147483647 h 148"/>
              <a:gd name="T66" fmla="*/ 2147483647 w 139"/>
              <a:gd name="T67" fmla="*/ 2147483647 h 148"/>
              <a:gd name="T68" fmla="*/ 2147483647 w 139"/>
              <a:gd name="T69" fmla="*/ 2147483647 h 148"/>
              <a:gd name="T70" fmla="*/ 2147483647 w 139"/>
              <a:gd name="T71" fmla="*/ 2147483647 h 148"/>
              <a:gd name="T72" fmla="*/ 2147483647 w 139"/>
              <a:gd name="T73" fmla="*/ 2147483647 h 148"/>
              <a:gd name="T74" fmla="*/ 2147483647 w 139"/>
              <a:gd name="T75" fmla="*/ 2147483647 h 148"/>
              <a:gd name="T76" fmla="*/ 2147483647 w 139"/>
              <a:gd name="T77" fmla="*/ 2147483647 h 148"/>
              <a:gd name="T78" fmla="*/ 2147483647 w 139"/>
              <a:gd name="T79" fmla="*/ 2147483647 h 14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39"/>
              <a:gd name="T121" fmla="*/ 0 h 148"/>
              <a:gd name="T122" fmla="*/ 139 w 139"/>
              <a:gd name="T123" fmla="*/ 148 h 14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39" h="148">
                <a:moveTo>
                  <a:pt x="18" y="90"/>
                </a:moveTo>
                <a:lnTo>
                  <a:pt x="0" y="0"/>
                </a:lnTo>
                <a:lnTo>
                  <a:pt x="17" y="8"/>
                </a:lnTo>
                <a:lnTo>
                  <a:pt x="46" y="8"/>
                </a:lnTo>
                <a:lnTo>
                  <a:pt x="46" y="31"/>
                </a:lnTo>
                <a:lnTo>
                  <a:pt x="62" y="35"/>
                </a:lnTo>
                <a:lnTo>
                  <a:pt x="67" y="49"/>
                </a:lnTo>
                <a:lnTo>
                  <a:pt x="81" y="63"/>
                </a:lnTo>
                <a:lnTo>
                  <a:pt x="91" y="70"/>
                </a:lnTo>
                <a:lnTo>
                  <a:pt x="86" y="90"/>
                </a:lnTo>
                <a:lnTo>
                  <a:pt x="100" y="111"/>
                </a:lnTo>
                <a:lnTo>
                  <a:pt x="124" y="120"/>
                </a:lnTo>
                <a:lnTo>
                  <a:pt x="138" y="141"/>
                </a:lnTo>
                <a:lnTo>
                  <a:pt x="135" y="141"/>
                </a:lnTo>
                <a:lnTo>
                  <a:pt x="135" y="144"/>
                </a:lnTo>
                <a:lnTo>
                  <a:pt x="132" y="144"/>
                </a:lnTo>
                <a:lnTo>
                  <a:pt x="129" y="144"/>
                </a:lnTo>
                <a:lnTo>
                  <a:pt x="126" y="144"/>
                </a:lnTo>
                <a:lnTo>
                  <a:pt x="124" y="144"/>
                </a:lnTo>
                <a:lnTo>
                  <a:pt x="121" y="147"/>
                </a:lnTo>
                <a:lnTo>
                  <a:pt x="118" y="147"/>
                </a:lnTo>
                <a:lnTo>
                  <a:pt x="117" y="147"/>
                </a:lnTo>
                <a:lnTo>
                  <a:pt x="114" y="147"/>
                </a:lnTo>
                <a:lnTo>
                  <a:pt x="111" y="147"/>
                </a:lnTo>
                <a:lnTo>
                  <a:pt x="111" y="144"/>
                </a:lnTo>
                <a:lnTo>
                  <a:pt x="108" y="144"/>
                </a:lnTo>
                <a:lnTo>
                  <a:pt x="105" y="144"/>
                </a:lnTo>
                <a:lnTo>
                  <a:pt x="102" y="144"/>
                </a:lnTo>
                <a:lnTo>
                  <a:pt x="102" y="141"/>
                </a:lnTo>
                <a:lnTo>
                  <a:pt x="100" y="141"/>
                </a:lnTo>
                <a:lnTo>
                  <a:pt x="97" y="141"/>
                </a:lnTo>
                <a:lnTo>
                  <a:pt x="94" y="141"/>
                </a:lnTo>
                <a:lnTo>
                  <a:pt x="91" y="141"/>
                </a:lnTo>
                <a:lnTo>
                  <a:pt x="91" y="138"/>
                </a:lnTo>
                <a:lnTo>
                  <a:pt x="88" y="138"/>
                </a:lnTo>
                <a:lnTo>
                  <a:pt x="86" y="138"/>
                </a:lnTo>
                <a:lnTo>
                  <a:pt x="83" y="138"/>
                </a:lnTo>
                <a:lnTo>
                  <a:pt x="62" y="114"/>
                </a:lnTo>
                <a:lnTo>
                  <a:pt x="46" y="93"/>
                </a:lnTo>
                <a:lnTo>
                  <a:pt x="18" y="9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6" name="Freeform 21">
            <a:extLst>
              <a:ext uri="{FF2B5EF4-FFF2-40B4-BE49-F238E27FC236}">
                <a16:creationId xmlns:a16="http://schemas.microsoft.com/office/drawing/2014/main" id="{D3881384-087D-4357-A9A5-6340C9B2CE4A}"/>
              </a:ext>
            </a:extLst>
          </p:cNvPr>
          <p:cNvSpPr>
            <a:spLocks/>
          </p:cNvSpPr>
          <p:nvPr/>
        </p:nvSpPr>
        <p:spPr bwMode="auto">
          <a:xfrm>
            <a:off x="7887106" y="4040852"/>
            <a:ext cx="43024" cy="26651"/>
          </a:xfrm>
          <a:custGeom>
            <a:avLst/>
            <a:gdLst>
              <a:gd name="T0" fmla="*/ 2147483647 w 46"/>
              <a:gd name="T1" fmla="*/ 2147483647 h 39"/>
              <a:gd name="T2" fmla="*/ 0 w 46"/>
              <a:gd name="T3" fmla="*/ 2147483647 h 39"/>
              <a:gd name="T4" fmla="*/ 2147483647 w 46"/>
              <a:gd name="T5" fmla="*/ 2147483647 h 39"/>
              <a:gd name="T6" fmla="*/ 2147483647 w 46"/>
              <a:gd name="T7" fmla="*/ 2147483647 h 39"/>
              <a:gd name="T8" fmla="*/ 2147483647 w 46"/>
              <a:gd name="T9" fmla="*/ 2147483647 h 39"/>
              <a:gd name="T10" fmla="*/ 2147483647 w 46"/>
              <a:gd name="T11" fmla="*/ 0 h 39"/>
              <a:gd name="T12" fmla="*/ 2147483647 w 46"/>
              <a:gd name="T13" fmla="*/ 2147483647 h 39"/>
              <a:gd name="T14" fmla="*/ 2147483647 w 46"/>
              <a:gd name="T15" fmla="*/ 2147483647 h 39"/>
              <a:gd name="T16" fmla="*/ 2147483647 w 46"/>
              <a:gd name="T17" fmla="*/ 2147483647 h 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6"/>
              <a:gd name="T28" fmla="*/ 0 h 39"/>
              <a:gd name="T29" fmla="*/ 46 w 46"/>
              <a:gd name="T30" fmla="*/ 39 h 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6" h="39">
                <a:moveTo>
                  <a:pt x="3" y="21"/>
                </a:moveTo>
                <a:lnTo>
                  <a:pt x="0" y="32"/>
                </a:lnTo>
                <a:lnTo>
                  <a:pt x="18" y="38"/>
                </a:lnTo>
                <a:lnTo>
                  <a:pt x="36" y="26"/>
                </a:lnTo>
                <a:lnTo>
                  <a:pt x="45" y="15"/>
                </a:lnTo>
                <a:lnTo>
                  <a:pt x="45" y="0"/>
                </a:lnTo>
                <a:lnTo>
                  <a:pt x="29" y="3"/>
                </a:lnTo>
                <a:lnTo>
                  <a:pt x="26" y="15"/>
                </a:lnTo>
                <a:lnTo>
                  <a:pt x="3" y="2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7" name="Freeform 22">
            <a:extLst>
              <a:ext uri="{FF2B5EF4-FFF2-40B4-BE49-F238E27FC236}">
                <a16:creationId xmlns:a16="http://schemas.microsoft.com/office/drawing/2014/main" id="{D5F09D41-F429-4643-8CFB-F8C3A1F55607}"/>
              </a:ext>
            </a:extLst>
          </p:cNvPr>
          <p:cNvSpPr>
            <a:spLocks/>
          </p:cNvSpPr>
          <p:nvPr/>
        </p:nvSpPr>
        <p:spPr bwMode="auto">
          <a:xfrm>
            <a:off x="7959387" y="4051103"/>
            <a:ext cx="24954" cy="12300"/>
          </a:xfrm>
          <a:custGeom>
            <a:avLst/>
            <a:gdLst>
              <a:gd name="T0" fmla="*/ 2147483647 w 27"/>
              <a:gd name="T1" fmla="*/ 2147483647 h 18"/>
              <a:gd name="T2" fmla="*/ 2147483647 w 27"/>
              <a:gd name="T3" fmla="*/ 2147483647 h 18"/>
              <a:gd name="T4" fmla="*/ 2147483647 w 27"/>
              <a:gd name="T5" fmla="*/ 2147483647 h 18"/>
              <a:gd name="T6" fmla="*/ 2147483647 w 27"/>
              <a:gd name="T7" fmla="*/ 2147483647 h 18"/>
              <a:gd name="T8" fmla="*/ 2147483647 w 27"/>
              <a:gd name="T9" fmla="*/ 2147483647 h 18"/>
              <a:gd name="T10" fmla="*/ 2147483647 w 27"/>
              <a:gd name="T11" fmla="*/ 2147483647 h 18"/>
              <a:gd name="T12" fmla="*/ 2147483647 w 27"/>
              <a:gd name="T13" fmla="*/ 2147483647 h 18"/>
              <a:gd name="T14" fmla="*/ 2147483647 w 27"/>
              <a:gd name="T15" fmla="*/ 2147483647 h 18"/>
              <a:gd name="T16" fmla="*/ 2147483647 w 27"/>
              <a:gd name="T17" fmla="*/ 2147483647 h 18"/>
              <a:gd name="T18" fmla="*/ 2147483647 w 27"/>
              <a:gd name="T19" fmla="*/ 2147483647 h 18"/>
              <a:gd name="T20" fmla="*/ 2147483647 w 27"/>
              <a:gd name="T21" fmla="*/ 2147483647 h 18"/>
              <a:gd name="T22" fmla="*/ 2147483647 w 27"/>
              <a:gd name="T23" fmla="*/ 0 h 18"/>
              <a:gd name="T24" fmla="*/ 2147483647 w 27"/>
              <a:gd name="T25" fmla="*/ 0 h 18"/>
              <a:gd name="T26" fmla="*/ 2147483647 w 27"/>
              <a:gd name="T27" fmla="*/ 0 h 18"/>
              <a:gd name="T28" fmla="*/ 2147483647 w 27"/>
              <a:gd name="T29" fmla="*/ 0 h 18"/>
              <a:gd name="T30" fmla="*/ 2147483647 w 27"/>
              <a:gd name="T31" fmla="*/ 0 h 18"/>
              <a:gd name="T32" fmla="*/ 2147483647 w 27"/>
              <a:gd name="T33" fmla="*/ 0 h 18"/>
              <a:gd name="T34" fmla="*/ 2147483647 w 27"/>
              <a:gd name="T35" fmla="*/ 0 h 18"/>
              <a:gd name="T36" fmla="*/ 2147483647 w 27"/>
              <a:gd name="T37" fmla="*/ 2147483647 h 18"/>
              <a:gd name="T38" fmla="*/ 0 w 27"/>
              <a:gd name="T39" fmla="*/ 2147483647 h 18"/>
              <a:gd name="T40" fmla="*/ 0 w 27"/>
              <a:gd name="T41" fmla="*/ 2147483647 h 18"/>
              <a:gd name="T42" fmla="*/ 0 w 27"/>
              <a:gd name="T43" fmla="*/ 2147483647 h 18"/>
              <a:gd name="T44" fmla="*/ 0 w 27"/>
              <a:gd name="T45" fmla="*/ 2147483647 h 18"/>
              <a:gd name="T46" fmla="*/ 2147483647 w 27"/>
              <a:gd name="T47" fmla="*/ 2147483647 h 18"/>
              <a:gd name="T48" fmla="*/ 2147483647 w 27"/>
              <a:gd name="T49" fmla="*/ 2147483647 h 18"/>
              <a:gd name="T50" fmla="*/ 2147483647 w 27"/>
              <a:gd name="T51" fmla="*/ 2147483647 h 18"/>
              <a:gd name="T52" fmla="*/ 2147483647 w 27"/>
              <a:gd name="T53" fmla="*/ 2147483647 h 18"/>
              <a:gd name="T54" fmla="*/ 2147483647 w 27"/>
              <a:gd name="T55" fmla="*/ 2147483647 h 1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7"/>
              <a:gd name="T85" fmla="*/ 0 h 18"/>
              <a:gd name="T86" fmla="*/ 27 w 27"/>
              <a:gd name="T87" fmla="*/ 18 h 1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7" h="18">
                <a:moveTo>
                  <a:pt x="11" y="17"/>
                </a:moveTo>
                <a:lnTo>
                  <a:pt x="14" y="17"/>
                </a:lnTo>
                <a:lnTo>
                  <a:pt x="14" y="14"/>
                </a:lnTo>
                <a:lnTo>
                  <a:pt x="17" y="14"/>
                </a:lnTo>
                <a:lnTo>
                  <a:pt x="20" y="14"/>
                </a:lnTo>
                <a:lnTo>
                  <a:pt x="23" y="14"/>
                </a:lnTo>
                <a:lnTo>
                  <a:pt x="23" y="11"/>
                </a:lnTo>
                <a:lnTo>
                  <a:pt x="26" y="11"/>
                </a:lnTo>
                <a:lnTo>
                  <a:pt x="26" y="8"/>
                </a:lnTo>
                <a:lnTo>
                  <a:pt x="26" y="6"/>
                </a:lnTo>
                <a:lnTo>
                  <a:pt x="23" y="3"/>
                </a:lnTo>
                <a:lnTo>
                  <a:pt x="20" y="0"/>
                </a:lnTo>
                <a:lnTo>
                  <a:pt x="17" y="0"/>
                </a:lnTo>
                <a:lnTo>
                  <a:pt x="14" y="0"/>
                </a:lnTo>
                <a:lnTo>
                  <a:pt x="11" y="0"/>
                </a:lnTo>
                <a:lnTo>
                  <a:pt x="9" y="0"/>
                </a:lnTo>
                <a:lnTo>
                  <a:pt x="6" y="0"/>
                </a:lnTo>
                <a:lnTo>
                  <a:pt x="3" y="0"/>
                </a:lnTo>
                <a:lnTo>
                  <a:pt x="3" y="3"/>
                </a:lnTo>
                <a:lnTo>
                  <a:pt x="0" y="3"/>
                </a:lnTo>
                <a:lnTo>
                  <a:pt x="0" y="6"/>
                </a:lnTo>
                <a:lnTo>
                  <a:pt x="0" y="8"/>
                </a:lnTo>
                <a:lnTo>
                  <a:pt x="0" y="11"/>
                </a:lnTo>
                <a:lnTo>
                  <a:pt x="3" y="14"/>
                </a:lnTo>
                <a:lnTo>
                  <a:pt x="6" y="14"/>
                </a:lnTo>
                <a:lnTo>
                  <a:pt x="9" y="14"/>
                </a:lnTo>
                <a:lnTo>
                  <a:pt x="9" y="17"/>
                </a:lnTo>
                <a:lnTo>
                  <a:pt x="11" y="1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8" name="Freeform 23">
            <a:extLst>
              <a:ext uri="{FF2B5EF4-FFF2-40B4-BE49-F238E27FC236}">
                <a16:creationId xmlns:a16="http://schemas.microsoft.com/office/drawing/2014/main" id="{4701BD5E-7146-44AE-9FC8-0E7C834AB531}"/>
              </a:ext>
            </a:extLst>
          </p:cNvPr>
          <p:cNvSpPr>
            <a:spLocks/>
          </p:cNvSpPr>
          <p:nvPr/>
        </p:nvSpPr>
        <p:spPr bwMode="auto">
          <a:xfrm>
            <a:off x="5649882" y="3480484"/>
            <a:ext cx="61954" cy="86106"/>
          </a:xfrm>
          <a:custGeom>
            <a:avLst/>
            <a:gdLst>
              <a:gd name="T0" fmla="*/ 2147483647 w 66"/>
              <a:gd name="T1" fmla="*/ 2147483647 h 126"/>
              <a:gd name="T2" fmla="*/ 2147483647 w 66"/>
              <a:gd name="T3" fmla="*/ 2147483647 h 126"/>
              <a:gd name="T4" fmla="*/ 2147483647 w 66"/>
              <a:gd name="T5" fmla="*/ 2147483647 h 126"/>
              <a:gd name="T6" fmla="*/ 2147483647 w 66"/>
              <a:gd name="T7" fmla="*/ 2147483647 h 126"/>
              <a:gd name="T8" fmla="*/ 0 w 66"/>
              <a:gd name="T9" fmla="*/ 2147483647 h 126"/>
              <a:gd name="T10" fmla="*/ 2147483647 w 66"/>
              <a:gd name="T11" fmla="*/ 2147483647 h 126"/>
              <a:gd name="T12" fmla="*/ 2147483647 w 66"/>
              <a:gd name="T13" fmla="*/ 2147483647 h 126"/>
              <a:gd name="T14" fmla="*/ 2147483647 w 66"/>
              <a:gd name="T15" fmla="*/ 2147483647 h 126"/>
              <a:gd name="T16" fmla="*/ 2147483647 w 66"/>
              <a:gd name="T17" fmla="*/ 2147483647 h 126"/>
              <a:gd name="T18" fmla="*/ 2147483647 w 66"/>
              <a:gd name="T19" fmla="*/ 2147483647 h 126"/>
              <a:gd name="T20" fmla="*/ 2147483647 w 66"/>
              <a:gd name="T21" fmla="*/ 2147483647 h 126"/>
              <a:gd name="T22" fmla="*/ 2147483647 w 66"/>
              <a:gd name="T23" fmla="*/ 0 h 126"/>
              <a:gd name="T24" fmla="*/ 2147483647 w 66"/>
              <a:gd name="T25" fmla="*/ 0 h 126"/>
              <a:gd name="T26" fmla="*/ 2147483647 w 66"/>
              <a:gd name="T27" fmla="*/ 2147483647 h 126"/>
              <a:gd name="T28" fmla="*/ 2147483647 w 66"/>
              <a:gd name="T29" fmla="*/ 2147483647 h 126"/>
              <a:gd name="T30" fmla="*/ 2147483647 w 66"/>
              <a:gd name="T31" fmla="*/ 2147483647 h 126"/>
              <a:gd name="T32" fmla="*/ 2147483647 w 66"/>
              <a:gd name="T33" fmla="*/ 2147483647 h 126"/>
              <a:gd name="T34" fmla="*/ 2147483647 w 66"/>
              <a:gd name="T35" fmla="*/ 2147483647 h 126"/>
              <a:gd name="T36" fmla="*/ 2147483647 w 66"/>
              <a:gd name="T37" fmla="*/ 2147483647 h 126"/>
              <a:gd name="T38" fmla="*/ 2147483647 w 66"/>
              <a:gd name="T39" fmla="*/ 2147483647 h 126"/>
              <a:gd name="T40" fmla="*/ 2147483647 w 66"/>
              <a:gd name="T41" fmla="*/ 2147483647 h 126"/>
              <a:gd name="T42" fmla="*/ 2147483647 w 66"/>
              <a:gd name="T43" fmla="*/ 2147483647 h 126"/>
              <a:gd name="T44" fmla="*/ 2147483647 w 66"/>
              <a:gd name="T45" fmla="*/ 2147483647 h 126"/>
              <a:gd name="T46" fmla="*/ 2147483647 w 66"/>
              <a:gd name="T47" fmla="*/ 2147483647 h 126"/>
              <a:gd name="T48" fmla="*/ 2147483647 w 66"/>
              <a:gd name="T49" fmla="*/ 2147483647 h 12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6"/>
              <a:gd name="T76" fmla="*/ 0 h 126"/>
              <a:gd name="T77" fmla="*/ 66 w 66"/>
              <a:gd name="T78" fmla="*/ 126 h 12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6" h="126">
                <a:moveTo>
                  <a:pt x="35" y="125"/>
                </a:moveTo>
                <a:lnTo>
                  <a:pt x="25" y="125"/>
                </a:lnTo>
                <a:lnTo>
                  <a:pt x="22" y="105"/>
                </a:lnTo>
                <a:lnTo>
                  <a:pt x="6" y="99"/>
                </a:lnTo>
                <a:lnTo>
                  <a:pt x="0" y="78"/>
                </a:lnTo>
                <a:lnTo>
                  <a:pt x="3" y="62"/>
                </a:lnTo>
                <a:lnTo>
                  <a:pt x="20" y="57"/>
                </a:lnTo>
                <a:lnTo>
                  <a:pt x="11" y="43"/>
                </a:lnTo>
                <a:lnTo>
                  <a:pt x="14" y="29"/>
                </a:lnTo>
                <a:lnTo>
                  <a:pt x="22" y="29"/>
                </a:lnTo>
                <a:lnTo>
                  <a:pt x="20" y="8"/>
                </a:lnTo>
                <a:lnTo>
                  <a:pt x="31" y="0"/>
                </a:lnTo>
                <a:lnTo>
                  <a:pt x="38" y="0"/>
                </a:lnTo>
                <a:lnTo>
                  <a:pt x="46" y="6"/>
                </a:lnTo>
                <a:lnTo>
                  <a:pt x="60" y="11"/>
                </a:lnTo>
                <a:lnTo>
                  <a:pt x="58" y="25"/>
                </a:lnTo>
                <a:lnTo>
                  <a:pt x="63" y="35"/>
                </a:lnTo>
                <a:lnTo>
                  <a:pt x="60" y="55"/>
                </a:lnTo>
                <a:lnTo>
                  <a:pt x="49" y="59"/>
                </a:lnTo>
                <a:lnTo>
                  <a:pt x="46" y="76"/>
                </a:lnTo>
                <a:lnTo>
                  <a:pt x="58" y="78"/>
                </a:lnTo>
                <a:lnTo>
                  <a:pt x="65" y="87"/>
                </a:lnTo>
                <a:lnTo>
                  <a:pt x="60" y="113"/>
                </a:lnTo>
                <a:lnTo>
                  <a:pt x="52" y="116"/>
                </a:lnTo>
                <a:lnTo>
                  <a:pt x="35" y="12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59" name="Freeform 24">
            <a:extLst>
              <a:ext uri="{FF2B5EF4-FFF2-40B4-BE49-F238E27FC236}">
                <a16:creationId xmlns:a16="http://schemas.microsoft.com/office/drawing/2014/main" id="{6822785A-C315-4A99-8459-F4B37A1E1466}"/>
              </a:ext>
            </a:extLst>
          </p:cNvPr>
          <p:cNvSpPr>
            <a:spLocks/>
          </p:cNvSpPr>
          <p:nvPr/>
        </p:nvSpPr>
        <p:spPr bwMode="auto">
          <a:xfrm>
            <a:off x="7404383" y="3652011"/>
            <a:ext cx="29257" cy="39636"/>
          </a:xfrm>
          <a:custGeom>
            <a:avLst/>
            <a:gdLst>
              <a:gd name="T0" fmla="*/ 2147483647 w 31"/>
              <a:gd name="T1" fmla="*/ 0 h 58"/>
              <a:gd name="T2" fmla="*/ 2147483647 w 31"/>
              <a:gd name="T3" fmla="*/ 2147483647 h 58"/>
              <a:gd name="T4" fmla="*/ 0 w 31"/>
              <a:gd name="T5" fmla="*/ 2147483647 h 58"/>
              <a:gd name="T6" fmla="*/ 2147483647 w 31"/>
              <a:gd name="T7" fmla="*/ 2147483647 h 58"/>
              <a:gd name="T8" fmla="*/ 2147483647 w 31"/>
              <a:gd name="T9" fmla="*/ 2147483647 h 58"/>
              <a:gd name="T10" fmla="*/ 2147483647 w 31"/>
              <a:gd name="T11" fmla="*/ 0 h 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1"/>
              <a:gd name="T19" fmla="*/ 0 h 58"/>
              <a:gd name="T20" fmla="*/ 31 w 31"/>
              <a:gd name="T21" fmla="*/ 58 h 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1" h="58">
                <a:moveTo>
                  <a:pt x="14" y="0"/>
                </a:moveTo>
                <a:lnTo>
                  <a:pt x="3" y="16"/>
                </a:lnTo>
                <a:lnTo>
                  <a:pt x="0" y="38"/>
                </a:lnTo>
                <a:lnTo>
                  <a:pt x="20" y="57"/>
                </a:lnTo>
                <a:lnTo>
                  <a:pt x="30" y="27"/>
                </a:lnTo>
                <a:lnTo>
                  <a:pt x="14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0" name="Freeform 25">
            <a:extLst>
              <a:ext uri="{FF2B5EF4-FFF2-40B4-BE49-F238E27FC236}">
                <a16:creationId xmlns:a16="http://schemas.microsoft.com/office/drawing/2014/main" id="{428F0F33-3397-4354-9653-FCB072C050AB}"/>
              </a:ext>
            </a:extLst>
          </p:cNvPr>
          <p:cNvSpPr>
            <a:spLocks/>
          </p:cNvSpPr>
          <p:nvPr/>
        </p:nvSpPr>
        <p:spPr bwMode="auto">
          <a:xfrm>
            <a:off x="6773657" y="3583674"/>
            <a:ext cx="135094" cy="51253"/>
          </a:xfrm>
          <a:custGeom>
            <a:avLst/>
            <a:gdLst>
              <a:gd name="T0" fmla="*/ 0 w 145"/>
              <a:gd name="T1" fmla="*/ 0 h 75"/>
              <a:gd name="T2" fmla="*/ 2147483647 w 145"/>
              <a:gd name="T3" fmla="*/ 0 h 75"/>
              <a:gd name="T4" fmla="*/ 2147483647 w 145"/>
              <a:gd name="T5" fmla="*/ 2147483647 h 75"/>
              <a:gd name="T6" fmla="*/ 2147483647 w 145"/>
              <a:gd name="T7" fmla="*/ 2147483647 h 75"/>
              <a:gd name="T8" fmla="*/ 2147483647 w 145"/>
              <a:gd name="T9" fmla="*/ 2147483647 h 75"/>
              <a:gd name="T10" fmla="*/ 2147483647 w 145"/>
              <a:gd name="T11" fmla="*/ 2147483647 h 75"/>
              <a:gd name="T12" fmla="*/ 2147483647 w 145"/>
              <a:gd name="T13" fmla="*/ 2147483647 h 75"/>
              <a:gd name="T14" fmla="*/ 2147483647 w 145"/>
              <a:gd name="T15" fmla="*/ 2147483647 h 75"/>
              <a:gd name="T16" fmla="*/ 2147483647 w 145"/>
              <a:gd name="T17" fmla="*/ 2147483647 h 75"/>
              <a:gd name="T18" fmla="*/ 2147483647 w 145"/>
              <a:gd name="T19" fmla="*/ 2147483647 h 75"/>
              <a:gd name="T20" fmla="*/ 2147483647 w 145"/>
              <a:gd name="T21" fmla="*/ 2147483647 h 75"/>
              <a:gd name="T22" fmla="*/ 2147483647 w 145"/>
              <a:gd name="T23" fmla="*/ 2147483647 h 75"/>
              <a:gd name="T24" fmla="*/ 2147483647 w 145"/>
              <a:gd name="T25" fmla="*/ 2147483647 h 75"/>
              <a:gd name="T26" fmla="*/ 2147483647 w 145"/>
              <a:gd name="T27" fmla="*/ 2147483647 h 75"/>
              <a:gd name="T28" fmla="*/ 2147483647 w 145"/>
              <a:gd name="T29" fmla="*/ 2147483647 h 75"/>
              <a:gd name="T30" fmla="*/ 2147483647 w 145"/>
              <a:gd name="T31" fmla="*/ 2147483647 h 75"/>
              <a:gd name="T32" fmla="*/ 2147483647 w 145"/>
              <a:gd name="T33" fmla="*/ 2147483647 h 75"/>
              <a:gd name="T34" fmla="*/ 2147483647 w 145"/>
              <a:gd name="T35" fmla="*/ 2147483647 h 75"/>
              <a:gd name="T36" fmla="*/ 0 w 145"/>
              <a:gd name="T37" fmla="*/ 0 h 7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5"/>
              <a:gd name="T58" fmla="*/ 0 h 75"/>
              <a:gd name="T59" fmla="*/ 145 w 145"/>
              <a:gd name="T60" fmla="*/ 75 h 7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5" h="75">
                <a:moveTo>
                  <a:pt x="0" y="0"/>
                </a:moveTo>
                <a:lnTo>
                  <a:pt x="20" y="0"/>
                </a:lnTo>
                <a:lnTo>
                  <a:pt x="35" y="13"/>
                </a:lnTo>
                <a:lnTo>
                  <a:pt x="52" y="21"/>
                </a:lnTo>
                <a:lnTo>
                  <a:pt x="58" y="10"/>
                </a:lnTo>
                <a:lnTo>
                  <a:pt x="61" y="30"/>
                </a:lnTo>
                <a:lnTo>
                  <a:pt x="73" y="38"/>
                </a:lnTo>
                <a:lnTo>
                  <a:pt x="90" y="45"/>
                </a:lnTo>
                <a:lnTo>
                  <a:pt x="128" y="48"/>
                </a:lnTo>
                <a:lnTo>
                  <a:pt x="144" y="54"/>
                </a:lnTo>
                <a:lnTo>
                  <a:pt x="135" y="74"/>
                </a:lnTo>
                <a:lnTo>
                  <a:pt x="120" y="74"/>
                </a:lnTo>
                <a:lnTo>
                  <a:pt x="100" y="74"/>
                </a:lnTo>
                <a:lnTo>
                  <a:pt x="84" y="65"/>
                </a:lnTo>
                <a:lnTo>
                  <a:pt x="65" y="62"/>
                </a:lnTo>
                <a:lnTo>
                  <a:pt x="38" y="51"/>
                </a:lnTo>
                <a:lnTo>
                  <a:pt x="17" y="45"/>
                </a:lnTo>
                <a:lnTo>
                  <a:pt x="3" y="30"/>
                </a:lnTo>
                <a:lnTo>
                  <a:pt x="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1" name="Freeform 26">
            <a:extLst>
              <a:ext uri="{FF2B5EF4-FFF2-40B4-BE49-F238E27FC236}">
                <a16:creationId xmlns:a16="http://schemas.microsoft.com/office/drawing/2014/main" id="{ACF96573-6238-4022-9DA0-8043961473FF}"/>
              </a:ext>
            </a:extLst>
          </p:cNvPr>
          <p:cNvSpPr>
            <a:spLocks/>
          </p:cNvSpPr>
          <p:nvPr/>
        </p:nvSpPr>
        <p:spPr bwMode="auto">
          <a:xfrm>
            <a:off x="7065357" y="3704631"/>
            <a:ext cx="124768" cy="159226"/>
          </a:xfrm>
          <a:custGeom>
            <a:avLst/>
            <a:gdLst>
              <a:gd name="T0" fmla="*/ 2147483647 w 134"/>
              <a:gd name="T1" fmla="*/ 2147483647 h 233"/>
              <a:gd name="T2" fmla="*/ 2147483647 w 134"/>
              <a:gd name="T3" fmla="*/ 2147483647 h 233"/>
              <a:gd name="T4" fmla="*/ 2147483647 w 134"/>
              <a:gd name="T5" fmla="*/ 2147483647 h 233"/>
              <a:gd name="T6" fmla="*/ 2147483647 w 134"/>
              <a:gd name="T7" fmla="*/ 2147483647 h 233"/>
              <a:gd name="T8" fmla="*/ 2147483647 w 134"/>
              <a:gd name="T9" fmla="*/ 2147483647 h 233"/>
              <a:gd name="T10" fmla="*/ 2147483647 w 134"/>
              <a:gd name="T11" fmla="*/ 2147483647 h 233"/>
              <a:gd name="T12" fmla="*/ 2147483647 w 134"/>
              <a:gd name="T13" fmla="*/ 2147483647 h 233"/>
              <a:gd name="T14" fmla="*/ 2147483647 w 134"/>
              <a:gd name="T15" fmla="*/ 2147483647 h 233"/>
              <a:gd name="T16" fmla="*/ 0 w 134"/>
              <a:gd name="T17" fmla="*/ 2147483647 h 233"/>
              <a:gd name="T18" fmla="*/ 0 w 134"/>
              <a:gd name="T19" fmla="*/ 2147483647 h 233"/>
              <a:gd name="T20" fmla="*/ 2147483647 w 134"/>
              <a:gd name="T21" fmla="*/ 2147483647 h 233"/>
              <a:gd name="T22" fmla="*/ 2147483647 w 134"/>
              <a:gd name="T23" fmla="*/ 2147483647 h 233"/>
              <a:gd name="T24" fmla="*/ 2147483647 w 134"/>
              <a:gd name="T25" fmla="*/ 0 h 233"/>
              <a:gd name="T26" fmla="*/ 2147483647 w 134"/>
              <a:gd name="T27" fmla="*/ 2147483647 h 233"/>
              <a:gd name="T28" fmla="*/ 2147483647 w 134"/>
              <a:gd name="T29" fmla="*/ 2147483647 h 233"/>
              <a:gd name="T30" fmla="*/ 2147483647 w 134"/>
              <a:gd name="T31" fmla="*/ 2147483647 h 233"/>
              <a:gd name="T32" fmla="*/ 2147483647 w 134"/>
              <a:gd name="T33" fmla="*/ 2147483647 h 233"/>
              <a:gd name="T34" fmla="*/ 2147483647 w 134"/>
              <a:gd name="T35" fmla="*/ 2147483647 h 233"/>
              <a:gd name="T36" fmla="*/ 2147483647 w 134"/>
              <a:gd name="T37" fmla="*/ 2147483647 h 233"/>
              <a:gd name="T38" fmla="*/ 2147483647 w 134"/>
              <a:gd name="T39" fmla="*/ 2147483647 h 233"/>
              <a:gd name="T40" fmla="*/ 2147483647 w 134"/>
              <a:gd name="T41" fmla="*/ 2147483647 h 233"/>
              <a:gd name="T42" fmla="*/ 2147483647 w 134"/>
              <a:gd name="T43" fmla="*/ 2147483647 h 233"/>
              <a:gd name="T44" fmla="*/ 2147483647 w 134"/>
              <a:gd name="T45" fmla="*/ 2147483647 h 233"/>
              <a:gd name="T46" fmla="*/ 2147483647 w 134"/>
              <a:gd name="T47" fmla="*/ 2147483647 h 233"/>
              <a:gd name="T48" fmla="*/ 2147483647 w 134"/>
              <a:gd name="T49" fmla="*/ 2147483647 h 233"/>
              <a:gd name="T50" fmla="*/ 2147483647 w 134"/>
              <a:gd name="T51" fmla="*/ 2147483647 h 233"/>
              <a:gd name="T52" fmla="*/ 2147483647 w 134"/>
              <a:gd name="T53" fmla="*/ 2147483647 h 233"/>
              <a:gd name="T54" fmla="*/ 2147483647 w 134"/>
              <a:gd name="T55" fmla="*/ 2147483647 h 233"/>
              <a:gd name="T56" fmla="*/ 2147483647 w 134"/>
              <a:gd name="T57" fmla="*/ 2147483647 h 233"/>
              <a:gd name="T58" fmla="*/ 2147483647 w 134"/>
              <a:gd name="T59" fmla="*/ 2147483647 h 233"/>
              <a:gd name="T60" fmla="*/ 2147483647 w 134"/>
              <a:gd name="T61" fmla="*/ 2147483647 h 233"/>
              <a:gd name="T62" fmla="*/ 2147483647 w 134"/>
              <a:gd name="T63" fmla="*/ 2147483647 h 233"/>
              <a:gd name="T64" fmla="*/ 2147483647 w 134"/>
              <a:gd name="T65" fmla="*/ 2147483647 h 233"/>
              <a:gd name="T66" fmla="*/ 2147483647 w 134"/>
              <a:gd name="T67" fmla="*/ 2147483647 h 23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34"/>
              <a:gd name="T103" fmla="*/ 0 h 233"/>
              <a:gd name="T104" fmla="*/ 134 w 134"/>
              <a:gd name="T105" fmla="*/ 233 h 233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34" h="233">
                <a:moveTo>
                  <a:pt x="17" y="208"/>
                </a:moveTo>
                <a:lnTo>
                  <a:pt x="21" y="198"/>
                </a:lnTo>
                <a:lnTo>
                  <a:pt x="35" y="173"/>
                </a:lnTo>
                <a:lnTo>
                  <a:pt x="18" y="160"/>
                </a:lnTo>
                <a:lnTo>
                  <a:pt x="14" y="138"/>
                </a:lnTo>
                <a:lnTo>
                  <a:pt x="14" y="122"/>
                </a:lnTo>
                <a:lnTo>
                  <a:pt x="17" y="93"/>
                </a:lnTo>
                <a:lnTo>
                  <a:pt x="3" y="76"/>
                </a:lnTo>
                <a:lnTo>
                  <a:pt x="0" y="63"/>
                </a:lnTo>
                <a:lnTo>
                  <a:pt x="0" y="32"/>
                </a:lnTo>
                <a:lnTo>
                  <a:pt x="18" y="25"/>
                </a:lnTo>
                <a:lnTo>
                  <a:pt x="30" y="17"/>
                </a:lnTo>
                <a:lnTo>
                  <a:pt x="35" y="0"/>
                </a:lnTo>
                <a:lnTo>
                  <a:pt x="38" y="14"/>
                </a:lnTo>
                <a:lnTo>
                  <a:pt x="44" y="32"/>
                </a:lnTo>
                <a:lnTo>
                  <a:pt x="51" y="41"/>
                </a:lnTo>
                <a:lnTo>
                  <a:pt x="65" y="46"/>
                </a:lnTo>
                <a:lnTo>
                  <a:pt x="82" y="67"/>
                </a:lnTo>
                <a:lnTo>
                  <a:pt x="95" y="58"/>
                </a:lnTo>
                <a:lnTo>
                  <a:pt x="109" y="70"/>
                </a:lnTo>
                <a:lnTo>
                  <a:pt x="117" y="95"/>
                </a:lnTo>
                <a:lnTo>
                  <a:pt x="121" y="108"/>
                </a:lnTo>
                <a:lnTo>
                  <a:pt x="133" y="108"/>
                </a:lnTo>
                <a:lnTo>
                  <a:pt x="133" y="138"/>
                </a:lnTo>
                <a:lnTo>
                  <a:pt x="114" y="140"/>
                </a:lnTo>
                <a:lnTo>
                  <a:pt x="97" y="131"/>
                </a:lnTo>
                <a:lnTo>
                  <a:pt x="82" y="146"/>
                </a:lnTo>
                <a:lnTo>
                  <a:pt x="73" y="167"/>
                </a:lnTo>
                <a:lnTo>
                  <a:pt x="56" y="163"/>
                </a:lnTo>
                <a:lnTo>
                  <a:pt x="47" y="199"/>
                </a:lnTo>
                <a:lnTo>
                  <a:pt x="56" y="216"/>
                </a:lnTo>
                <a:lnTo>
                  <a:pt x="41" y="232"/>
                </a:lnTo>
                <a:lnTo>
                  <a:pt x="30" y="225"/>
                </a:lnTo>
                <a:lnTo>
                  <a:pt x="17" y="20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2" name="Freeform 27">
            <a:extLst>
              <a:ext uri="{FF2B5EF4-FFF2-40B4-BE49-F238E27FC236}">
                <a16:creationId xmlns:a16="http://schemas.microsoft.com/office/drawing/2014/main" id="{5D1D4490-0F52-4ED4-9B37-2FB44FFE8040}"/>
              </a:ext>
            </a:extLst>
          </p:cNvPr>
          <p:cNvSpPr>
            <a:spLocks/>
          </p:cNvSpPr>
          <p:nvPr/>
        </p:nvSpPr>
        <p:spPr bwMode="auto">
          <a:xfrm>
            <a:off x="6196281" y="2937201"/>
            <a:ext cx="26676" cy="19135"/>
          </a:xfrm>
          <a:custGeom>
            <a:avLst/>
            <a:gdLst>
              <a:gd name="T0" fmla="*/ 2147483647 w 28"/>
              <a:gd name="T1" fmla="*/ 0 h 28"/>
              <a:gd name="T2" fmla="*/ 0 w 28"/>
              <a:gd name="T3" fmla="*/ 2147483647 h 28"/>
              <a:gd name="T4" fmla="*/ 2147483647 w 28"/>
              <a:gd name="T5" fmla="*/ 2147483647 h 28"/>
              <a:gd name="T6" fmla="*/ 2147483647 w 28"/>
              <a:gd name="T7" fmla="*/ 2147483647 h 28"/>
              <a:gd name="T8" fmla="*/ 2147483647 w 28"/>
              <a:gd name="T9" fmla="*/ 2147483647 h 28"/>
              <a:gd name="T10" fmla="*/ 2147483647 w 28"/>
              <a:gd name="T11" fmla="*/ 0 h 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"/>
              <a:gd name="T19" fmla="*/ 0 h 28"/>
              <a:gd name="T20" fmla="*/ 28 w 28"/>
              <a:gd name="T21" fmla="*/ 28 h 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" h="28">
                <a:moveTo>
                  <a:pt x="14" y="0"/>
                </a:moveTo>
                <a:lnTo>
                  <a:pt x="0" y="14"/>
                </a:lnTo>
                <a:lnTo>
                  <a:pt x="6" y="27"/>
                </a:lnTo>
                <a:lnTo>
                  <a:pt x="15" y="24"/>
                </a:lnTo>
                <a:lnTo>
                  <a:pt x="27" y="11"/>
                </a:lnTo>
                <a:lnTo>
                  <a:pt x="14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3" name="Freeform 28">
            <a:extLst>
              <a:ext uri="{FF2B5EF4-FFF2-40B4-BE49-F238E27FC236}">
                <a16:creationId xmlns:a16="http://schemas.microsoft.com/office/drawing/2014/main" id="{DD8C0B3D-B428-4780-AD0B-F294359C79BD}"/>
              </a:ext>
            </a:extLst>
          </p:cNvPr>
          <p:cNvSpPr>
            <a:spLocks/>
          </p:cNvSpPr>
          <p:nvPr/>
        </p:nvSpPr>
        <p:spPr bwMode="auto">
          <a:xfrm>
            <a:off x="6319330" y="2919434"/>
            <a:ext cx="37001" cy="12983"/>
          </a:xfrm>
          <a:custGeom>
            <a:avLst/>
            <a:gdLst>
              <a:gd name="T0" fmla="*/ 2147483647 w 39"/>
              <a:gd name="T1" fmla="*/ 2147483647 h 19"/>
              <a:gd name="T2" fmla="*/ 2147483647 w 39"/>
              <a:gd name="T3" fmla="*/ 0 h 19"/>
              <a:gd name="T4" fmla="*/ 0 w 39"/>
              <a:gd name="T5" fmla="*/ 2147483647 h 19"/>
              <a:gd name="T6" fmla="*/ 2147483647 w 39"/>
              <a:gd name="T7" fmla="*/ 2147483647 h 19"/>
              <a:gd name="T8" fmla="*/ 2147483647 w 39"/>
              <a:gd name="T9" fmla="*/ 2147483647 h 19"/>
              <a:gd name="T10" fmla="*/ 2147483647 w 39"/>
              <a:gd name="T11" fmla="*/ 2147483647 h 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9"/>
              <a:gd name="T19" fmla="*/ 0 h 19"/>
              <a:gd name="T20" fmla="*/ 39 w 39"/>
              <a:gd name="T21" fmla="*/ 19 h 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9" h="19">
                <a:moveTo>
                  <a:pt x="32" y="5"/>
                </a:moveTo>
                <a:lnTo>
                  <a:pt x="15" y="0"/>
                </a:lnTo>
                <a:lnTo>
                  <a:pt x="0" y="15"/>
                </a:lnTo>
                <a:lnTo>
                  <a:pt x="11" y="15"/>
                </a:lnTo>
                <a:lnTo>
                  <a:pt x="38" y="18"/>
                </a:lnTo>
                <a:lnTo>
                  <a:pt x="32" y="5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4" name="Freeform 29">
            <a:extLst>
              <a:ext uri="{FF2B5EF4-FFF2-40B4-BE49-F238E27FC236}">
                <a16:creationId xmlns:a16="http://schemas.microsoft.com/office/drawing/2014/main" id="{3BD01981-87CB-48AC-A7DB-A0B399B97011}"/>
              </a:ext>
            </a:extLst>
          </p:cNvPr>
          <p:cNvSpPr>
            <a:spLocks/>
          </p:cNvSpPr>
          <p:nvPr/>
        </p:nvSpPr>
        <p:spPr bwMode="auto">
          <a:xfrm>
            <a:off x="6241026" y="2786859"/>
            <a:ext cx="210816" cy="135308"/>
          </a:xfrm>
          <a:custGeom>
            <a:avLst/>
            <a:gdLst>
              <a:gd name="T0" fmla="*/ 2147483647 w 226"/>
              <a:gd name="T1" fmla="*/ 2147483647 h 198"/>
              <a:gd name="T2" fmla="*/ 2147483647 w 226"/>
              <a:gd name="T3" fmla="*/ 2147483647 h 198"/>
              <a:gd name="T4" fmla="*/ 2147483647 w 226"/>
              <a:gd name="T5" fmla="*/ 2147483647 h 198"/>
              <a:gd name="T6" fmla="*/ 2147483647 w 226"/>
              <a:gd name="T7" fmla="*/ 2147483647 h 198"/>
              <a:gd name="T8" fmla="*/ 2147483647 w 226"/>
              <a:gd name="T9" fmla="*/ 2147483647 h 198"/>
              <a:gd name="T10" fmla="*/ 2147483647 w 226"/>
              <a:gd name="T11" fmla="*/ 2147483647 h 198"/>
              <a:gd name="T12" fmla="*/ 2147483647 w 226"/>
              <a:gd name="T13" fmla="*/ 2147483647 h 198"/>
              <a:gd name="T14" fmla="*/ 2147483647 w 226"/>
              <a:gd name="T15" fmla="*/ 2147483647 h 198"/>
              <a:gd name="T16" fmla="*/ 2147483647 w 226"/>
              <a:gd name="T17" fmla="*/ 2147483647 h 198"/>
              <a:gd name="T18" fmla="*/ 2147483647 w 226"/>
              <a:gd name="T19" fmla="*/ 2147483647 h 198"/>
              <a:gd name="T20" fmla="*/ 2147483647 w 226"/>
              <a:gd name="T21" fmla="*/ 2147483647 h 198"/>
              <a:gd name="T22" fmla="*/ 2147483647 w 226"/>
              <a:gd name="T23" fmla="*/ 0 h 198"/>
              <a:gd name="T24" fmla="*/ 2147483647 w 226"/>
              <a:gd name="T25" fmla="*/ 2147483647 h 198"/>
              <a:gd name="T26" fmla="*/ 2147483647 w 226"/>
              <a:gd name="T27" fmla="*/ 2147483647 h 198"/>
              <a:gd name="T28" fmla="*/ 2147483647 w 226"/>
              <a:gd name="T29" fmla="*/ 2147483647 h 198"/>
              <a:gd name="T30" fmla="*/ 2147483647 w 226"/>
              <a:gd name="T31" fmla="*/ 2147483647 h 198"/>
              <a:gd name="T32" fmla="*/ 2147483647 w 226"/>
              <a:gd name="T33" fmla="*/ 2147483647 h 198"/>
              <a:gd name="T34" fmla="*/ 2147483647 w 226"/>
              <a:gd name="T35" fmla="*/ 2147483647 h 198"/>
              <a:gd name="T36" fmla="*/ 2147483647 w 226"/>
              <a:gd name="T37" fmla="*/ 2147483647 h 198"/>
              <a:gd name="T38" fmla="*/ 2147483647 w 226"/>
              <a:gd name="T39" fmla="*/ 2147483647 h 198"/>
              <a:gd name="T40" fmla="*/ 2147483647 w 226"/>
              <a:gd name="T41" fmla="*/ 2147483647 h 198"/>
              <a:gd name="T42" fmla="*/ 2147483647 w 226"/>
              <a:gd name="T43" fmla="*/ 2147483647 h 198"/>
              <a:gd name="T44" fmla="*/ 2147483647 w 226"/>
              <a:gd name="T45" fmla="*/ 2147483647 h 198"/>
              <a:gd name="T46" fmla="*/ 2147483647 w 226"/>
              <a:gd name="T47" fmla="*/ 2147483647 h 198"/>
              <a:gd name="T48" fmla="*/ 2147483647 w 226"/>
              <a:gd name="T49" fmla="*/ 2147483647 h 198"/>
              <a:gd name="T50" fmla="*/ 2147483647 w 226"/>
              <a:gd name="T51" fmla="*/ 2147483647 h 198"/>
              <a:gd name="T52" fmla="*/ 2147483647 w 226"/>
              <a:gd name="T53" fmla="*/ 2147483647 h 198"/>
              <a:gd name="T54" fmla="*/ 0 w 226"/>
              <a:gd name="T55" fmla="*/ 2147483647 h 198"/>
              <a:gd name="T56" fmla="*/ 2147483647 w 226"/>
              <a:gd name="T57" fmla="*/ 2147483647 h 198"/>
              <a:gd name="T58" fmla="*/ 2147483647 w 226"/>
              <a:gd name="T59" fmla="*/ 2147483647 h 198"/>
              <a:gd name="T60" fmla="*/ 2147483647 w 226"/>
              <a:gd name="T61" fmla="*/ 2147483647 h 198"/>
              <a:gd name="T62" fmla="*/ 2147483647 w 226"/>
              <a:gd name="T63" fmla="*/ 2147483647 h 198"/>
              <a:gd name="T64" fmla="*/ 2147483647 w 226"/>
              <a:gd name="T65" fmla="*/ 2147483647 h 198"/>
              <a:gd name="T66" fmla="*/ 2147483647 w 226"/>
              <a:gd name="T67" fmla="*/ 2147483647 h 198"/>
              <a:gd name="T68" fmla="*/ 2147483647 w 226"/>
              <a:gd name="T69" fmla="*/ 2147483647 h 198"/>
              <a:gd name="T70" fmla="*/ 2147483647 w 226"/>
              <a:gd name="T71" fmla="*/ 2147483647 h 198"/>
              <a:gd name="T72" fmla="*/ 2147483647 w 226"/>
              <a:gd name="T73" fmla="*/ 2147483647 h 198"/>
              <a:gd name="T74" fmla="*/ 2147483647 w 226"/>
              <a:gd name="T75" fmla="*/ 2147483647 h 19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26"/>
              <a:gd name="T115" fmla="*/ 0 h 198"/>
              <a:gd name="T116" fmla="*/ 226 w 226"/>
              <a:gd name="T117" fmla="*/ 198 h 19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26" h="198">
                <a:moveTo>
                  <a:pt x="55" y="112"/>
                </a:moveTo>
                <a:lnTo>
                  <a:pt x="67" y="100"/>
                </a:lnTo>
                <a:lnTo>
                  <a:pt x="76" y="94"/>
                </a:lnTo>
                <a:lnTo>
                  <a:pt x="95" y="77"/>
                </a:lnTo>
                <a:lnTo>
                  <a:pt x="117" y="65"/>
                </a:lnTo>
                <a:lnTo>
                  <a:pt x="143" y="45"/>
                </a:lnTo>
                <a:lnTo>
                  <a:pt x="160" y="38"/>
                </a:lnTo>
                <a:lnTo>
                  <a:pt x="192" y="27"/>
                </a:lnTo>
                <a:lnTo>
                  <a:pt x="216" y="21"/>
                </a:lnTo>
                <a:lnTo>
                  <a:pt x="225" y="13"/>
                </a:lnTo>
                <a:lnTo>
                  <a:pt x="219" y="3"/>
                </a:lnTo>
                <a:lnTo>
                  <a:pt x="190" y="0"/>
                </a:lnTo>
                <a:lnTo>
                  <a:pt x="170" y="15"/>
                </a:lnTo>
                <a:lnTo>
                  <a:pt x="143" y="21"/>
                </a:lnTo>
                <a:lnTo>
                  <a:pt x="111" y="24"/>
                </a:lnTo>
                <a:lnTo>
                  <a:pt x="95" y="38"/>
                </a:lnTo>
                <a:lnTo>
                  <a:pt x="76" y="38"/>
                </a:lnTo>
                <a:lnTo>
                  <a:pt x="67" y="53"/>
                </a:lnTo>
                <a:lnTo>
                  <a:pt x="38" y="59"/>
                </a:lnTo>
                <a:lnTo>
                  <a:pt x="32" y="80"/>
                </a:lnTo>
                <a:lnTo>
                  <a:pt x="32" y="91"/>
                </a:lnTo>
                <a:lnTo>
                  <a:pt x="20" y="91"/>
                </a:lnTo>
                <a:lnTo>
                  <a:pt x="20" y="94"/>
                </a:lnTo>
                <a:lnTo>
                  <a:pt x="20" y="100"/>
                </a:lnTo>
                <a:lnTo>
                  <a:pt x="17" y="110"/>
                </a:lnTo>
                <a:lnTo>
                  <a:pt x="6" y="115"/>
                </a:lnTo>
                <a:lnTo>
                  <a:pt x="3" y="135"/>
                </a:lnTo>
                <a:lnTo>
                  <a:pt x="0" y="159"/>
                </a:lnTo>
                <a:lnTo>
                  <a:pt x="14" y="164"/>
                </a:lnTo>
                <a:lnTo>
                  <a:pt x="28" y="194"/>
                </a:lnTo>
                <a:lnTo>
                  <a:pt x="49" y="197"/>
                </a:lnTo>
                <a:lnTo>
                  <a:pt x="79" y="194"/>
                </a:lnTo>
                <a:lnTo>
                  <a:pt x="81" y="180"/>
                </a:lnTo>
                <a:lnTo>
                  <a:pt x="63" y="170"/>
                </a:lnTo>
                <a:lnTo>
                  <a:pt x="52" y="159"/>
                </a:lnTo>
                <a:lnTo>
                  <a:pt x="52" y="135"/>
                </a:lnTo>
                <a:lnTo>
                  <a:pt x="55" y="115"/>
                </a:lnTo>
                <a:lnTo>
                  <a:pt x="55" y="112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5" name="Freeform 30">
            <a:extLst>
              <a:ext uri="{FF2B5EF4-FFF2-40B4-BE49-F238E27FC236}">
                <a16:creationId xmlns:a16="http://schemas.microsoft.com/office/drawing/2014/main" id="{ACF107DC-2697-4C67-995A-E953267E23A3}"/>
              </a:ext>
            </a:extLst>
          </p:cNvPr>
          <p:cNvSpPr>
            <a:spLocks/>
          </p:cNvSpPr>
          <p:nvPr/>
        </p:nvSpPr>
        <p:spPr bwMode="auto">
          <a:xfrm>
            <a:off x="6481097" y="2834695"/>
            <a:ext cx="10326" cy="13667"/>
          </a:xfrm>
          <a:custGeom>
            <a:avLst/>
            <a:gdLst>
              <a:gd name="T0" fmla="*/ 2147483647 w 11"/>
              <a:gd name="T1" fmla="*/ 2147483647 h 20"/>
              <a:gd name="T2" fmla="*/ 2147483647 w 11"/>
              <a:gd name="T3" fmla="*/ 2147483647 h 20"/>
              <a:gd name="T4" fmla="*/ 2147483647 w 11"/>
              <a:gd name="T5" fmla="*/ 2147483647 h 20"/>
              <a:gd name="T6" fmla="*/ 2147483647 w 11"/>
              <a:gd name="T7" fmla="*/ 2147483647 h 20"/>
              <a:gd name="T8" fmla="*/ 2147483647 w 11"/>
              <a:gd name="T9" fmla="*/ 2147483647 h 20"/>
              <a:gd name="T10" fmla="*/ 2147483647 w 11"/>
              <a:gd name="T11" fmla="*/ 2147483647 h 20"/>
              <a:gd name="T12" fmla="*/ 2147483647 w 11"/>
              <a:gd name="T13" fmla="*/ 2147483647 h 20"/>
              <a:gd name="T14" fmla="*/ 2147483647 w 11"/>
              <a:gd name="T15" fmla="*/ 2147483647 h 20"/>
              <a:gd name="T16" fmla="*/ 2147483647 w 11"/>
              <a:gd name="T17" fmla="*/ 2147483647 h 20"/>
              <a:gd name="T18" fmla="*/ 2147483647 w 11"/>
              <a:gd name="T19" fmla="*/ 2147483647 h 20"/>
              <a:gd name="T20" fmla="*/ 2147483647 w 11"/>
              <a:gd name="T21" fmla="*/ 2147483647 h 20"/>
              <a:gd name="T22" fmla="*/ 2147483647 w 11"/>
              <a:gd name="T23" fmla="*/ 0 h 20"/>
              <a:gd name="T24" fmla="*/ 2147483647 w 11"/>
              <a:gd name="T25" fmla="*/ 2147483647 h 20"/>
              <a:gd name="T26" fmla="*/ 2147483647 w 11"/>
              <a:gd name="T27" fmla="*/ 2147483647 h 20"/>
              <a:gd name="T28" fmla="*/ 2147483647 w 11"/>
              <a:gd name="T29" fmla="*/ 2147483647 h 20"/>
              <a:gd name="T30" fmla="*/ 0 w 11"/>
              <a:gd name="T31" fmla="*/ 2147483647 h 20"/>
              <a:gd name="T32" fmla="*/ 0 w 11"/>
              <a:gd name="T33" fmla="*/ 2147483647 h 20"/>
              <a:gd name="T34" fmla="*/ 0 w 11"/>
              <a:gd name="T35" fmla="*/ 2147483647 h 20"/>
              <a:gd name="T36" fmla="*/ 0 w 11"/>
              <a:gd name="T37" fmla="*/ 2147483647 h 20"/>
              <a:gd name="T38" fmla="*/ 0 w 11"/>
              <a:gd name="T39" fmla="*/ 2147483647 h 20"/>
              <a:gd name="T40" fmla="*/ 2147483647 w 11"/>
              <a:gd name="T41" fmla="*/ 2147483647 h 20"/>
              <a:gd name="T42" fmla="*/ 2147483647 w 11"/>
              <a:gd name="T43" fmla="*/ 2147483647 h 20"/>
              <a:gd name="T44" fmla="*/ 2147483647 w 11"/>
              <a:gd name="T45" fmla="*/ 2147483647 h 2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1"/>
              <a:gd name="T70" fmla="*/ 0 h 20"/>
              <a:gd name="T71" fmla="*/ 11 w 11"/>
              <a:gd name="T72" fmla="*/ 20 h 2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1" h="20">
                <a:moveTo>
                  <a:pt x="5" y="19"/>
                </a:moveTo>
                <a:lnTo>
                  <a:pt x="8" y="19"/>
                </a:lnTo>
                <a:lnTo>
                  <a:pt x="8" y="16"/>
                </a:lnTo>
                <a:lnTo>
                  <a:pt x="10" y="16"/>
                </a:lnTo>
                <a:lnTo>
                  <a:pt x="10" y="13"/>
                </a:lnTo>
                <a:lnTo>
                  <a:pt x="10" y="10"/>
                </a:lnTo>
                <a:lnTo>
                  <a:pt x="10" y="7"/>
                </a:lnTo>
                <a:lnTo>
                  <a:pt x="10" y="4"/>
                </a:lnTo>
                <a:lnTo>
                  <a:pt x="8" y="4"/>
                </a:lnTo>
                <a:lnTo>
                  <a:pt x="8" y="3"/>
                </a:lnTo>
                <a:lnTo>
                  <a:pt x="5" y="3"/>
                </a:lnTo>
                <a:lnTo>
                  <a:pt x="5" y="0"/>
                </a:lnTo>
                <a:lnTo>
                  <a:pt x="5" y="3"/>
                </a:lnTo>
                <a:lnTo>
                  <a:pt x="3" y="3"/>
                </a:lnTo>
                <a:lnTo>
                  <a:pt x="3" y="4"/>
                </a:lnTo>
                <a:lnTo>
                  <a:pt x="0" y="4"/>
                </a:lnTo>
                <a:lnTo>
                  <a:pt x="0" y="7"/>
                </a:lnTo>
                <a:lnTo>
                  <a:pt x="0" y="10"/>
                </a:lnTo>
                <a:lnTo>
                  <a:pt x="0" y="13"/>
                </a:lnTo>
                <a:lnTo>
                  <a:pt x="0" y="16"/>
                </a:lnTo>
                <a:lnTo>
                  <a:pt x="3" y="16"/>
                </a:lnTo>
                <a:lnTo>
                  <a:pt x="3" y="19"/>
                </a:lnTo>
                <a:lnTo>
                  <a:pt x="5" y="19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6" name="Freeform 31">
            <a:extLst>
              <a:ext uri="{FF2B5EF4-FFF2-40B4-BE49-F238E27FC236}">
                <a16:creationId xmlns:a16="http://schemas.microsoft.com/office/drawing/2014/main" id="{8317E037-747B-4043-B75F-36D1323FADCA}"/>
              </a:ext>
            </a:extLst>
          </p:cNvPr>
          <p:cNvSpPr>
            <a:spLocks/>
          </p:cNvSpPr>
          <p:nvPr/>
        </p:nvSpPr>
        <p:spPr bwMode="auto">
          <a:xfrm>
            <a:off x="6716006" y="2680936"/>
            <a:ext cx="77442" cy="43736"/>
          </a:xfrm>
          <a:custGeom>
            <a:avLst/>
            <a:gdLst>
              <a:gd name="T0" fmla="*/ 2147483647 w 83"/>
              <a:gd name="T1" fmla="*/ 2147483647 h 64"/>
              <a:gd name="T2" fmla="*/ 2147483647 w 83"/>
              <a:gd name="T3" fmla="*/ 2147483647 h 64"/>
              <a:gd name="T4" fmla="*/ 2147483647 w 83"/>
              <a:gd name="T5" fmla="*/ 2147483647 h 64"/>
              <a:gd name="T6" fmla="*/ 0 w 83"/>
              <a:gd name="T7" fmla="*/ 2147483647 h 64"/>
              <a:gd name="T8" fmla="*/ 2147483647 w 83"/>
              <a:gd name="T9" fmla="*/ 2147483647 h 64"/>
              <a:gd name="T10" fmla="*/ 2147483647 w 83"/>
              <a:gd name="T11" fmla="*/ 2147483647 h 64"/>
              <a:gd name="T12" fmla="*/ 2147483647 w 83"/>
              <a:gd name="T13" fmla="*/ 2147483647 h 64"/>
              <a:gd name="T14" fmla="*/ 2147483647 w 83"/>
              <a:gd name="T15" fmla="*/ 2147483647 h 64"/>
              <a:gd name="T16" fmla="*/ 2147483647 w 83"/>
              <a:gd name="T17" fmla="*/ 2147483647 h 64"/>
              <a:gd name="T18" fmla="*/ 2147483647 w 83"/>
              <a:gd name="T19" fmla="*/ 0 h 64"/>
              <a:gd name="T20" fmla="*/ 2147483647 w 83"/>
              <a:gd name="T21" fmla="*/ 2147483647 h 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3"/>
              <a:gd name="T34" fmla="*/ 0 h 64"/>
              <a:gd name="T35" fmla="*/ 83 w 83"/>
              <a:gd name="T36" fmla="*/ 64 h 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3" h="64">
                <a:moveTo>
                  <a:pt x="41" y="9"/>
                </a:moveTo>
                <a:lnTo>
                  <a:pt x="27" y="23"/>
                </a:lnTo>
                <a:lnTo>
                  <a:pt x="14" y="23"/>
                </a:lnTo>
                <a:lnTo>
                  <a:pt x="0" y="33"/>
                </a:lnTo>
                <a:lnTo>
                  <a:pt x="11" y="50"/>
                </a:lnTo>
                <a:lnTo>
                  <a:pt x="32" y="63"/>
                </a:lnTo>
                <a:lnTo>
                  <a:pt x="58" y="50"/>
                </a:lnTo>
                <a:lnTo>
                  <a:pt x="82" y="38"/>
                </a:lnTo>
                <a:lnTo>
                  <a:pt x="76" y="14"/>
                </a:lnTo>
                <a:lnTo>
                  <a:pt x="55" y="0"/>
                </a:lnTo>
                <a:lnTo>
                  <a:pt x="41" y="9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7" name="Freeform 32">
            <a:extLst>
              <a:ext uri="{FF2B5EF4-FFF2-40B4-BE49-F238E27FC236}">
                <a16:creationId xmlns:a16="http://schemas.microsoft.com/office/drawing/2014/main" id="{0AC44334-F933-410E-927C-A82043D4A8B7}"/>
              </a:ext>
            </a:extLst>
          </p:cNvPr>
          <p:cNvSpPr>
            <a:spLocks/>
          </p:cNvSpPr>
          <p:nvPr/>
        </p:nvSpPr>
        <p:spPr bwMode="auto">
          <a:xfrm>
            <a:off x="6770215" y="2713054"/>
            <a:ext cx="70559" cy="34169"/>
          </a:xfrm>
          <a:custGeom>
            <a:avLst/>
            <a:gdLst>
              <a:gd name="T0" fmla="*/ 2147483647 w 76"/>
              <a:gd name="T1" fmla="*/ 2147483647 h 50"/>
              <a:gd name="T2" fmla="*/ 2147483647 w 76"/>
              <a:gd name="T3" fmla="*/ 2147483647 h 50"/>
              <a:gd name="T4" fmla="*/ 2147483647 w 76"/>
              <a:gd name="T5" fmla="*/ 0 h 50"/>
              <a:gd name="T6" fmla="*/ 2147483647 w 76"/>
              <a:gd name="T7" fmla="*/ 2147483647 h 50"/>
              <a:gd name="T8" fmla="*/ 2147483647 w 76"/>
              <a:gd name="T9" fmla="*/ 2147483647 h 50"/>
              <a:gd name="T10" fmla="*/ 2147483647 w 76"/>
              <a:gd name="T11" fmla="*/ 2147483647 h 50"/>
              <a:gd name="T12" fmla="*/ 2147483647 w 76"/>
              <a:gd name="T13" fmla="*/ 2147483647 h 50"/>
              <a:gd name="T14" fmla="*/ 2147483647 w 76"/>
              <a:gd name="T15" fmla="*/ 2147483647 h 50"/>
              <a:gd name="T16" fmla="*/ 2147483647 w 76"/>
              <a:gd name="T17" fmla="*/ 2147483647 h 50"/>
              <a:gd name="T18" fmla="*/ 2147483647 w 76"/>
              <a:gd name="T19" fmla="*/ 2147483647 h 50"/>
              <a:gd name="T20" fmla="*/ 0 w 76"/>
              <a:gd name="T21" fmla="*/ 2147483647 h 50"/>
              <a:gd name="T22" fmla="*/ 2147483647 w 76"/>
              <a:gd name="T23" fmla="*/ 2147483647 h 50"/>
              <a:gd name="T24" fmla="*/ 2147483647 w 76"/>
              <a:gd name="T25" fmla="*/ 2147483647 h 5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"/>
              <a:gd name="T40" fmla="*/ 0 h 50"/>
              <a:gd name="T41" fmla="*/ 76 w 76"/>
              <a:gd name="T42" fmla="*/ 50 h 5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" h="50">
                <a:moveTo>
                  <a:pt x="18" y="15"/>
                </a:moveTo>
                <a:lnTo>
                  <a:pt x="27" y="3"/>
                </a:lnTo>
                <a:lnTo>
                  <a:pt x="39" y="0"/>
                </a:lnTo>
                <a:lnTo>
                  <a:pt x="53" y="3"/>
                </a:lnTo>
                <a:lnTo>
                  <a:pt x="65" y="18"/>
                </a:lnTo>
                <a:lnTo>
                  <a:pt x="65" y="32"/>
                </a:lnTo>
                <a:lnTo>
                  <a:pt x="72" y="29"/>
                </a:lnTo>
                <a:lnTo>
                  <a:pt x="75" y="40"/>
                </a:lnTo>
                <a:lnTo>
                  <a:pt x="48" y="49"/>
                </a:lnTo>
                <a:lnTo>
                  <a:pt x="24" y="37"/>
                </a:lnTo>
                <a:lnTo>
                  <a:pt x="0" y="29"/>
                </a:lnTo>
                <a:lnTo>
                  <a:pt x="1" y="18"/>
                </a:lnTo>
                <a:lnTo>
                  <a:pt x="18" y="15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8" name="Freeform 33">
            <a:extLst>
              <a:ext uri="{FF2B5EF4-FFF2-40B4-BE49-F238E27FC236}">
                <a16:creationId xmlns:a16="http://schemas.microsoft.com/office/drawing/2014/main" id="{89967192-D905-49E1-BBF1-D3609CE16ED8}"/>
              </a:ext>
            </a:extLst>
          </p:cNvPr>
          <p:cNvSpPr>
            <a:spLocks/>
          </p:cNvSpPr>
          <p:nvPr/>
        </p:nvSpPr>
        <p:spPr bwMode="auto">
          <a:xfrm>
            <a:off x="6846799" y="2727405"/>
            <a:ext cx="59373" cy="34169"/>
          </a:xfrm>
          <a:custGeom>
            <a:avLst/>
            <a:gdLst>
              <a:gd name="T0" fmla="*/ 2147483647 w 63"/>
              <a:gd name="T1" fmla="*/ 2147483647 h 50"/>
              <a:gd name="T2" fmla="*/ 2147483647 w 63"/>
              <a:gd name="T3" fmla="*/ 2147483647 h 50"/>
              <a:gd name="T4" fmla="*/ 2147483647 w 63"/>
              <a:gd name="T5" fmla="*/ 0 h 50"/>
              <a:gd name="T6" fmla="*/ 2147483647 w 63"/>
              <a:gd name="T7" fmla="*/ 2147483647 h 50"/>
              <a:gd name="T8" fmla="*/ 2147483647 w 63"/>
              <a:gd name="T9" fmla="*/ 2147483647 h 50"/>
              <a:gd name="T10" fmla="*/ 2147483647 w 63"/>
              <a:gd name="T11" fmla="*/ 2147483647 h 50"/>
              <a:gd name="T12" fmla="*/ 2147483647 w 63"/>
              <a:gd name="T13" fmla="*/ 2147483647 h 50"/>
              <a:gd name="T14" fmla="*/ 2147483647 w 63"/>
              <a:gd name="T15" fmla="*/ 2147483647 h 50"/>
              <a:gd name="T16" fmla="*/ 2147483647 w 63"/>
              <a:gd name="T17" fmla="*/ 2147483647 h 50"/>
              <a:gd name="T18" fmla="*/ 2147483647 w 63"/>
              <a:gd name="T19" fmla="*/ 2147483647 h 50"/>
              <a:gd name="T20" fmla="*/ 2147483647 w 63"/>
              <a:gd name="T21" fmla="*/ 2147483647 h 50"/>
              <a:gd name="T22" fmla="*/ 0 w 63"/>
              <a:gd name="T23" fmla="*/ 2147483647 h 50"/>
              <a:gd name="T24" fmla="*/ 2147483647 w 63"/>
              <a:gd name="T25" fmla="*/ 2147483647 h 5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3"/>
              <a:gd name="T40" fmla="*/ 0 h 50"/>
              <a:gd name="T41" fmla="*/ 63 w 63"/>
              <a:gd name="T42" fmla="*/ 50 h 5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3" h="50">
                <a:moveTo>
                  <a:pt x="8" y="19"/>
                </a:moveTo>
                <a:lnTo>
                  <a:pt x="14" y="8"/>
                </a:lnTo>
                <a:lnTo>
                  <a:pt x="27" y="0"/>
                </a:lnTo>
                <a:lnTo>
                  <a:pt x="32" y="8"/>
                </a:lnTo>
                <a:lnTo>
                  <a:pt x="41" y="11"/>
                </a:lnTo>
                <a:lnTo>
                  <a:pt x="49" y="11"/>
                </a:lnTo>
                <a:lnTo>
                  <a:pt x="59" y="17"/>
                </a:lnTo>
                <a:lnTo>
                  <a:pt x="62" y="29"/>
                </a:lnTo>
                <a:lnTo>
                  <a:pt x="56" y="43"/>
                </a:lnTo>
                <a:lnTo>
                  <a:pt x="35" y="49"/>
                </a:lnTo>
                <a:lnTo>
                  <a:pt x="8" y="43"/>
                </a:lnTo>
                <a:lnTo>
                  <a:pt x="0" y="35"/>
                </a:lnTo>
                <a:lnTo>
                  <a:pt x="8" y="19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69" name="Freeform 34">
            <a:extLst>
              <a:ext uri="{FF2B5EF4-FFF2-40B4-BE49-F238E27FC236}">
                <a16:creationId xmlns:a16="http://schemas.microsoft.com/office/drawing/2014/main" id="{A407475E-6FC0-414A-B090-203DD12C4E6F}"/>
              </a:ext>
            </a:extLst>
          </p:cNvPr>
          <p:cNvSpPr>
            <a:spLocks/>
          </p:cNvSpPr>
          <p:nvPr/>
        </p:nvSpPr>
        <p:spPr bwMode="auto">
          <a:xfrm>
            <a:off x="7361359" y="2801210"/>
            <a:ext cx="104977" cy="32802"/>
          </a:xfrm>
          <a:custGeom>
            <a:avLst/>
            <a:gdLst>
              <a:gd name="T0" fmla="*/ 2147483647 w 112"/>
              <a:gd name="T1" fmla="*/ 2147483647 h 48"/>
              <a:gd name="T2" fmla="*/ 2147483647 w 112"/>
              <a:gd name="T3" fmla="*/ 2147483647 h 48"/>
              <a:gd name="T4" fmla="*/ 2147483647 w 112"/>
              <a:gd name="T5" fmla="*/ 2147483647 h 48"/>
              <a:gd name="T6" fmla="*/ 2147483647 w 112"/>
              <a:gd name="T7" fmla="*/ 2147483647 h 48"/>
              <a:gd name="T8" fmla="*/ 2147483647 w 112"/>
              <a:gd name="T9" fmla="*/ 0 h 48"/>
              <a:gd name="T10" fmla="*/ 0 w 112"/>
              <a:gd name="T11" fmla="*/ 2147483647 h 48"/>
              <a:gd name="T12" fmla="*/ 0 w 112"/>
              <a:gd name="T13" fmla="*/ 2147483647 h 48"/>
              <a:gd name="T14" fmla="*/ 2147483647 w 112"/>
              <a:gd name="T15" fmla="*/ 2147483647 h 48"/>
              <a:gd name="T16" fmla="*/ 2147483647 w 112"/>
              <a:gd name="T17" fmla="*/ 2147483647 h 48"/>
              <a:gd name="T18" fmla="*/ 2147483647 w 112"/>
              <a:gd name="T19" fmla="*/ 2147483647 h 48"/>
              <a:gd name="T20" fmla="*/ 2147483647 w 112"/>
              <a:gd name="T21" fmla="*/ 2147483647 h 48"/>
              <a:gd name="T22" fmla="*/ 2147483647 w 112"/>
              <a:gd name="T23" fmla="*/ 2147483647 h 48"/>
              <a:gd name="T24" fmla="*/ 2147483647 w 112"/>
              <a:gd name="T25" fmla="*/ 2147483647 h 48"/>
              <a:gd name="T26" fmla="*/ 2147483647 w 112"/>
              <a:gd name="T27" fmla="*/ 2147483647 h 48"/>
              <a:gd name="T28" fmla="*/ 2147483647 w 112"/>
              <a:gd name="T29" fmla="*/ 2147483647 h 48"/>
              <a:gd name="T30" fmla="*/ 2147483647 w 112"/>
              <a:gd name="T31" fmla="*/ 0 h 48"/>
              <a:gd name="T32" fmla="*/ 2147483647 w 112"/>
              <a:gd name="T33" fmla="*/ 2147483647 h 4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2"/>
              <a:gd name="T52" fmla="*/ 0 h 48"/>
              <a:gd name="T53" fmla="*/ 112 w 112"/>
              <a:gd name="T54" fmla="*/ 48 h 4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2" h="48">
                <a:moveTo>
                  <a:pt x="63" y="3"/>
                </a:moveTo>
                <a:lnTo>
                  <a:pt x="60" y="17"/>
                </a:lnTo>
                <a:lnTo>
                  <a:pt x="38" y="17"/>
                </a:lnTo>
                <a:lnTo>
                  <a:pt x="34" y="8"/>
                </a:lnTo>
                <a:lnTo>
                  <a:pt x="17" y="0"/>
                </a:lnTo>
                <a:lnTo>
                  <a:pt x="0" y="8"/>
                </a:lnTo>
                <a:lnTo>
                  <a:pt x="0" y="27"/>
                </a:lnTo>
                <a:lnTo>
                  <a:pt x="22" y="44"/>
                </a:lnTo>
                <a:lnTo>
                  <a:pt x="52" y="47"/>
                </a:lnTo>
                <a:lnTo>
                  <a:pt x="63" y="38"/>
                </a:lnTo>
                <a:lnTo>
                  <a:pt x="81" y="44"/>
                </a:lnTo>
                <a:lnTo>
                  <a:pt x="102" y="44"/>
                </a:lnTo>
                <a:lnTo>
                  <a:pt x="111" y="32"/>
                </a:lnTo>
                <a:lnTo>
                  <a:pt x="95" y="24"/>
                </a:lnTo>
                <a:lnTo>
                  <a:pt x="84" y="8"/>
                </a:lnTo>
                <a:lnTo>
                  <a:pt x="67" y="0"/>
                </a:lnTo>
                <a:lnTo>
                  <a:pt x="63" y="3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70" name="Freeform 35">
            <a:extLst>
              <a:ext uri="{FF2B5EF4-FFF2-40B4-BE49-F238E27FC236}">
                <a16:creationId xmlns:a16="http://schemas.microsoft.com/office/drawing/2014/main" id="{08A15D42-E3C4-4681-AD99-6574395F65D2}"/>
              </a:ext>
            </a:extLst>
          </p:cNvPr>
          <p:cNvSpPr>
            <a:spLocks/>
          </p:cNvSpPr>
          <p:nvPr/>
        </p:nvSpPr>
        <p:spPr bwMode="auto">
          <a:xfrm>
            <a:off x="7489571" y="2812827"/>
            <a:ext cx="61094" cy="17084"/>
          </a:xfrm>
          <a:custGeom>
            <a:avLst/>
            <a:gdLst>
              <a:gd name="T0" fmla="*/ 0 w 66"/>
              <a:gd name="T1" fmla="*/ 0 h 25"/>
              <a:gd name="T2" fmla="*/ 2147483647 w 66"/>
              <a:gd name="T3" fmla="*/ 2147483647 h 25"/>
              <a:gd name="T4" fmla="*/ 2147483647 w 66"/>
              <a:gd name="T5" fmla="*/ 2147483647 h 25"/>
              <a:gd name="T6" fmla="*/ 2147483647 w 66"/>
              <a:gd name="T7" fmla="*/ 2147483647 h 25"/>
              <a:gd name="T8" fmla="*/ 2147483647 w 66"/>
              <a:gd name="T9" fmla="*/ 2147483647 h 25"/>
              <a:gd name="T10" fmla="*/ 2147483647 w 66"/>
              <a:gd name="T11" fmla="*/ 2147483647 h 25"/>
              <a:gd name="T12" fmla="*/ 2147483647 w 66"/>
              <a:gd name="T13" fmla="*/ 2147483647 h 25"/>
              <a:gd name="T14" fmla="*/ 0 w 66"/>
              <a:gd name="T15" fmla="*/ 2147483647 h 25"/>
              <a:gd name="T16" fmla="*/ 0 w 66"/>
              <a:gd name="T17" fmla="*/ 0 h 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6"/>
              <a:gd name="T28" fmla="*/ 0 h 25"/>
              <a:gd name="T29" fmla="*/ 66 w 66"/>
              <a:gd name="T30" fmla="*/ 25 h 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6" h="25">
                <a:moveTo>
                  <a:pt x="0" y="0"/>
                </a:moveTo>
                <a:lnTo>
                  <a:pt x="11" y="4"/>
                </a:lnTo>
                <a:lnTo>
                  <a:pt x="35" y="4"/>
                </a:lnTo>
                <a:lnTo>
                  <a:pt x="65" y="4"/>
                </a:lnTo>
                <a:lnTo>
                  <a:pt x="65" y="21"/>
                </a:lnTo>
                <a:lnTo>
                  <a:pt x="32" y="24"/>
                </a:lnTo>
                <a:lnTo>
                  <a:pt x="11" y="18"/>
                </a:lnTo>
                <a:lnTo>
                  <a:pt x="0" y="7"/>
                </a:lnTo>
                <a:lnTo>
                  <a:pt x="0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71" name="Freeform 36">
            <a:extLst>
              <a:ext uri="{FF2B5EF4-FFF2-40B4-BE49-F238E27FC236}">
                <a16:creationId xmlns:a16="http://schemas.microsoft.com/office/drawing/2014/main" id="{5F1AE1FC-CA89-46EF-A564-EC99CD285008}"/>
              </a:ext>
            </a:extLst>
          </p:cNvPr>
          <p:cNvSpPr>
            <a:spLocks/>
          </p:cNvSpPr>
          <p:nvPr/>
        </p:nvSpPr>
        <p:spPr bwMode="auto">
          <a:xfrm>
            <a:off x="7986922" y="2893465"/>
            <a:ext cx="47326" cy="21185"/>
          </a:xfrm>
          <a:custGeom>
            <a:avLst/>
            <a:gdLst>
              <a:gd name="T0" fmla="*/ 2147483647 w 50"/>
              <a:gd name="T1" fmla="*/ 2147483647 h 31"/>
              <a:gd name="T2" fmla="*/ 2147483647 w 50"/>
              <a:gd name="T3" fmla="*/ 2147483647 h 31"/>
              <a:gd name="T4" fmla="*/ 0 w 50"/>
              <a:gd name="T5" fmla="*/ 2147483647 h 31"/>
              <a:gd name="T6" fmla="*/ 2147483647 w 50"/>
              <a:gd name="T7" fmla="*/ 2147483647 h 31"/>
              <a:gd name="T8" fmla="*/ 2147483647 w 50"/>
              <a:gd name="T9" fmla="*/ 2147483647 h 31"/>
              <a:gd name="T10" fmla="*/ 2147483647 w 50"/>
              <a:gd name="T11" fmla="*/ 2147483647 h 31"/>
              <a:gd name="T12" fmla="*/ 2147483647 w 50"/>
              <a:gd name="T13" fmla="*/ 0 h 31"/>
              <a:gd name="T14" fmla="*/ 2147483647 w 50"/>
              <a:gd name="T15" fmla="*/ 2147483647 h 3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0"/>
              <a:gd name="T25" fmla="*/ 0 h 31"/>
              <a:gd name="T26" fmla="*/ 50 w 50"/>
              <a:gd name="T27" fmla="*/ 31 h 3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0" h="31">
                <a:moveTo>
                  <a:pt x="19" y="3"/>
                </a:moveTo>
                <a:lnTo>
                  <a:pt x="6" y="14"/>
                </a:lnTo>
                <a:lnTo>
                  <a:pt x="0" y="30"/>
                </a:lnTo>
                <a:lnTo>
                  <a:pt x="28" y="27"/>
                </a:lnTo>
                <a:lnTo>
                  <a:pt x="43" y="27"/>
                </a:lnTo>
                <a:lnTo>
                  <a:pt x="49" y="8"/>
                </a:lnTo>
                <a:lnTo>
                  <a:pt x="32" y="0"/>
                </a:lnTo>
                <a:lnTo>
                  <a:pt x="19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72" name="Freeform 37">
            <a:extLst>
              <a:ext uri="{FF2B5EF4-FFF2-40B4-BE49-F238E27FC236}">
                <a16:creationId xmlns:a16="http://schemas.microsoft.com/office/drawing/2014/main" id="{058DF0F2-4178-4F26-81DF-9113CC6436C4}"/>
              </a:ext>
            </a:extLst>
          </p:cNvPr>
          <p:cNvSpPr>
            <a:spLocks/>
          </p:cNvSpPr>
          <p:nvPr/>
        </p:nvSpPr>
        <p:spPr bwMode="auto">
          <a:xfrm>
            <a:off x="4103616" y="3762718"/>
            <a:ext cx="55931" cy="48519"/>
          </a:xfrm>
          <a:custGeom>
            <a:avLst/>
            <a:gdLst>
              <a:gd name="T0" fmla="*/ 0 w 60"/>
              <a:gd name="T1" fmla="*/ 2147483647 h 71"/>
              <a:gd name="T2" fmla="*/ 2147483647 w 60"/>
              <a:gd name="T3" fmla="*/ 2147483647 h 71"/>
              <a:gd name="T4" fmla="*/ 2147483647 w 60"/>
              <a:gd name="T5" fmla="*/ 2147483647 h 71"/>
              <a:gd name="T6" fmla="*/ 2147483647 w 60"/>
              <a:gd name="T7" fmla="*/ 2147483647 h 71"/>
              <a:gd name="T8" fmla="*/ 2147483647 w 60"/>
              <a:gd name="T9" fmla="*/ 0 h 71"/>
              <a:gd name="T10" fmla="*/ 2147483647 w 60"/>
              <a:gd name="T11" fmla="*/ 2147483647 h 71"/>
              <a:gd name="T12" fmla="*/ 2147483647 w 60"/>
              <a:gd name="T13" fmla="*/ 2147483647 h 71"/>
              <a:gd name="T14" fmla="*/ 2147483647 w 60"/>
              <a:gd name="T15" fmla="*/ 2147483647 h 71"/>
              <a:gd name="T16" fmla="*/ 2147483647 w 60"/>
              <a:gd name="T17" fmla="*/ 2147483647 h 71"/>
              <a:gd name="T18" fmla="*/ 2147483647 w 60"/>
              <a:gd name="T19" fmla="*/ 2147483647 h 71"/>
              <a:gd name="T20" fmla="*/ 2147483647 w 60"/>
              <a:gd name="T21" fmla="*/ 2147483647 h 71"/>
              <a:gd name="T22" fmla="*/ 2147483647 w 60"/>
              <a:gd name="T23" fmla="*/ 2147483647 h 71"/>
              <a:gd name="T24" fmla="*/ 0 w 60"/>
              <a:gd name="T25" fmla="*/ 2147483647 h 7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"/>
              <a:gd name="T40" fmla="*/ 0 h 71"/>
              <a:gd name="T41" fmla="*/ 60 w 60"/>
              <a:gd name="T42" fmla="*/ 71 h 7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" h="71">
                <a:moveTo>
                  <a:pt x="0" y="56"/>
                </a:moveTo>
                <a:lnTo>
                  <a:pt x="8" y="35"/>
                </a:lnTo>
                <a:lnTo>
                  <a:pt x="24" y="32"/>
                </a:lnTo>
                <a:lnTo>
                  <a:pt x="27" y="11"/>
                </a:lnTo>
                <a:lnTo>
                  <a:pt x="54" y="0"/>
                </a:lnTo>
                <a:lnTo>
                  <a:pt x="52" y="21"/>
                </a:lnTo>
                <a:lnTo>
                  <a:pt x="52" y="38"/>
                </a:lnTo>
                <a:lnTo>
                  <a:pt x="59" y="40"/>
                </a:lnTo>
                <a:lnTo>
                  <a:pt x="56" y="53"/>
                </a:lnTo>
                <a:lnTo>
                  <a:pt x="46" y="53"/>
                </a:lnTo>
                <a:lnTo>
                  <a:pt x="43" y="70"/>
                </a:lnTo>
                <a:lnTo>
                  <a:pt x="20" y="70"/>
                </a:lnTo>
                <a:lnTo>
                  <a:pt x="0" y="5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73" name="Freeform 38">
            <a:extLst>
              <a:ext uri="{FF2B5EF4-FFF2-40B4-BE49-F238E27FC236}">
                <a16:creationId xmlns:a16="http://schemas.microsoft.com/office/drawing/2014/main" id="{627FC85B-82CF-4D8E-A83B-EFBA092057CC}"/>
              </a:ext>
            </a:extLst>
          </p:cNvPr>
          <p:cNvSpPr>
            <a:spLocks/>
          </p:cNvSpPr>
          <p:nvPr/>
        </p:nvSpPr>
        <p:spPr bwMode="auto">
          <a:xfrm>
            <a:off x="4272269" y="4020351"/>
            <a:ext cx="201350" cy="217997"/>
          </a:xfrm>
          <a:custGeom>
            <a:avLst/>
            <a:gdLst>
              <a:gd name="T0" fmla="*/ 2147483647 w 216"/>
              <a:gd name="T1" fmla="*/ 2147483647 h 319"/>
              <a:gd name="T2" fmla="*/ 2147483647 w 216"/>
              <a:gd name="T3" fmla="*/ 2147483647 h 319"/>
              <a:gd name="T4" fmla="*/ 2147483647 w 216"/>
              <a:gd name="T5" fmla="*/ 0 h 319"/>
              <a:gd name="T6" fmla="*/ 2147483647 w 216"/>
              <a:gd name="T7" fmla="*/ 2147483647 h 319"/>
              <a:gd name="T8" fmla="*/ 2147483647 w 216"/>
              <a:gd name="T9" fmla="*/ 2147483647 h 319"/>
              <a:gd name="T10" fmla="*/ 2147483647 w 216"/>
              <a:gd name="T11" fmla="*/ 2147483647 h 319"/>
              <a:gd name="T12" fmla="*/ 2147483647 w 216"/>
              <a:gd name="T13" fmla="*/ 2147483647 h 319"/>
              <a:gd name="T14" fmla="*/ 2147483647 w 216"/>
              <a:gd name="T15" fmla="*/ 2147483647 h 319"/>
              <a:gd name="T16" fmla="*/ 2147483647 w 216"/>
              <a:gd name="T17" fmla="*/ 2147483647 h 319"/>
              <a:gd name="T18" fmla="*/ 2147483647 w 216"/>
              <a:gd name="T19" fmla="*/ 2147483647 h 319"/>
              <a:gd name="T20" fmla="*/ 0 w 216"/>
              <a:gd name="T21" fmla="*/ 2147483647 h 319"/>
              <a:gd name="T22" fmla="*/ 0 w 216"/>
              <a:gd name="T23" fmla="*/ 2147483647 h 319"/>
              <a:gd name="T24" fmla="*/ 2147483647 w 216"/>
              <a:gd name="T25" fmla="*/ 2147483647 h 319"/>
              <a:gd name="T26" fmla="*/ 2147483647 w 216"/>
              <a:gd name="T27" fmla="*/ 2147483647 h 319"/>
              <a:gd name="T28" fmla="*/ 2147483647 w 216"/>
              <a:gd name="T29" fmla="*/ 2147483647 h 319"/>
              <a:gd name="T30" fmla="*/ 2147483647 w 216"/>
              <a:gd name="T31" fmla="*/ 2147483647 h 319"/>
              <a:gd name="T32" fmla="*/ 2147483647 w 216"/>
              <a:gd name="T33" fmla="*/ 2147483647 h 319"/>
              <a:gd name="T34" fmla="*/ 2147483647 w 216"/>
              <a:gd name="T35" fmla="*/ 2147483647 h 319"/>
              <a:gd name="T36" fmla="*/ 2147483647 w 216"/>
              <a:gd name="T37" fmla="*/ 2147483647 h 319"/>
              <a:gd name="T38" fmla="*/ 2147483647 w 216"/>
              <a:gd name="T39" fmla="*/ 2147483647 h 319"/>
              <a:gd name="T40" fmla="*/ 2147483647 w 216"/>
              <a:gd name="T41" fmla="*/ 2147483647 h 319"/>
              <a:gd name="T42" fmla="*/ 2147483647 w 216"/>
              <a:gd name="T43" fmla="*/ 2147483647 h 319"/>
              <a:gd name="T44" fmla="*/ 2147483647 w 216"/>
              <a:gd name="T45" fmla="*/ 2147483647 h 319"/>
              <a:gd name="T46" fmla="*/ 2147483647 w 216"/>
              <a:gd name="T47" fmla="*/ 2147483647 h 319"/>
              <a:gd name="T48" fmla="*/ 2147483647 w 216"/>
              <a:gd name="T49" fmla="*/ 2147483647 h 319"/>
              <a:gd name="T50" fmla="*/ 2147483647 w 216"/>
              <a:gd name="T51" fmla="*/ 2147483647 h 319"/>
              <a:gd name="T52" fmla="*/ 2147483647 w 216"/>
              <a:gd name="T53" fmla="*/ 2147483647 h 319"/>
              <a:gd name="T54" fmla="*/ 2147483647 w 216"/>
              <a:gd name="T55" fmla="*/ 2147483647 h 319"/>
              <a:gd name="T56" fmla="*/ 2147483647 w 216"/>
              <a:gd name="T57" fmla="*/ 2147483647 h 319"/>
              <a:gd name="T58" fmla="*/ 2147483647 w 216"/>
              <a:gd name="T59" fmla="*/ 2147483647 h 319"/>
              <a:gd name="T60" fmla="*/ 2147483647 w 216"/>
              <a:gd name="T61" fmla="*/ 2147483647 h 319"/>
              <a:gd name="T62" fmla="*/ 2147483647 w 216"/>
              <a:gd name="T63" fmla="*/ 2147483647 h 319"/>
              <a:gd name="T64" fmla="*/ 2147483647 w 216"/>
              <a:gd name="T65" fmla="*/ 2147483647 h 319"/>
              <a:gd name="T66" fmla="*/ 2147483647 w 216"/>
              <a:gd name="T67" fmla="*/ 2147483647 h 319"/>
              <a:gd name="T68" fmla="*/ 2147483647 w 216"/>
              <a:gd name="T69" fmla="*/ 2147483647 h 319"/>
              <a:gd name="T70" fmla="*/ 2147483647 w 216"/>
              <a:gd name="T71" fmla="*/ 2147483647 h 319"/>
              <a:gd name="T72" fmla="*/ 2147483647 w 216"/>
              <a:gd name="T73" fmla="*/ 2147483647 h 319"/>
              <a:gd name="T74" fmla="*/ 2147483647 w 216"/>
              <a:gd name="T75" fmla="*/ 2147483647 h 319"/>
              <a:gd name="T76" fmla="*/ 2147483647 w 216"/>
              <a:gd name="T77" fmla="*/ 2147483647 h 319"/>
              <a:gd name="T78" fmla="*/ 2147483647 w 216"/>
              <a:gd name="T79" fmla="*/ 2147483647 h 319"/>
              <a:gd name="T80" fmla="*/ 2147483647 w 216"/>
              <a:gd name="T81" fmla="*/ 2147483647 h 319"/>
              <a:gd name="T82" fmla="*/ 2147483647 w 216"/>
              <a:gd name="T83" fmla="*/ 2147483647 h 319"/>
              <a:gd name="T84" fmla="*/ 2147483647 w 216"/>
              <a:gd name="T85" fmla="*/ 2147483647 h 319"/>
              <a:gd name="T86" fmla="*/ 2147483647 w 216"/>
              <a:gd name="T87" fmla="*/ 2147483647 h 319"/>
              <a:gd name="T88" fmla="*/ 2147483647 w 216"/>
              <a:gd name="T89" fmla="*/ 2147483647 h 319"/>
              <a:gd name="T90" fmla="*/ 2147483647 w 216"/>
              <a:gd name="T91" fmla="*/ 2147483647 h 319"/>
              <a:gd name="T92" fmla="*/ 2147483647 w 216"/>
              <a:gd name="T93" fmla="*/ 2147483647 h 319"/>
              <a:gd name="T94" fmla="*/ 2147483647 w 216"/>
              <a:gd name="T95" fmla="*/ 2147483647 h 319"/>
              <a:gd name="T96" fmla="*/ 2147483647 w 216"/>
              <a:gd name="T97" fmla="*/ 2147483647 h 319"/>
              <a:gd name="T98" fmla="*/ 2147483647 w 216"/>
              <a:gd name="T99" fmla="*/ 2147483647 h 319"/>
              <a:gd name="T100" fmla="*/ 2147483647 w 216"/>
              <a:gd name="T101" fmla="*/ 2147483647 h 319"/>
              <a:gd name="T102" fmla="*/ 2147483647 w 216"/>
              <a:gd name="T103" fmla="*/ 2147483647 h 319"/>
              <a:gd name="T104" fmla="*/ 2147483647 w 216"/>
              <a:gd name="T105" fmla="*/ 2147483647 h 319"/>
              <a:gd name="T106" fmla="*/ 2147483647 w 216"/>
              <a:gd name="T107" fmla="*/ 2147483647 h 319"/>
              <a:gd name="T108" fmla="*/ 2147483647 w 216"/>
              <a:gd name="T109" fmla="*/ 2147483647 h 319"/>
              <a:gd name="T110" fmla="*/ 2147483647 w 216"/>
              <a:gd name="T111" fmla="*/ 2147483647 h 319"/>
              <a:gd name="T112" fmla="*/ 2147483647 w 216"/>
              <a:gd name="T113" fmla="*/ 2147483647 h 319"/>
              <a:gd name="T114" fmla="*/ 2147483647 w 216"/>
              <a:gd name="T115" fmla="*/ 2147483647 h 319"/>
              <a:gd name="T116" fmla="*/ 2147483647 w 216"/>
              <a:gd name="T117" fmla="*/ 2147483647 h 31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16"/>
              <a:gd name="T178" fmla="*/ 0 h 319"/>
              <a:gd name="T179" fmla="*/ 216 w 216"/>
              <a:gd name="T180" fmla="*/ 319 h 31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16" h="319">
                <a:moveTo>
                  <a:pt x="174" y="13"/>
                </a:moveTo>
                <a:lnTo>
                  <a:pt x="158" y="3"/>
                </a:lnTo>
                <a:lnTo>
                  <a:pt x="132" y="0"/>
                </a:lnTo>
                <a:lnTo>
                  <a:pt x="121" y="10"/>
                </a:lnTo>
                <a:lnTo>
                  <a:pt x="73" y="32"/>
                </a:lnTo>
                <a:lnTo>
                  <a:pt x="50" y="48"/>
                </a:lnTo>
                <a:lnTo>
                  <a:pt x="32" y="62"/>
                </a:lnTo>
                <a:lnTo>
                  <a:pt x="21" y="48"/>
                </a:lnTo>
                <a:lnTo>
                  <a:pt x="15" y="35"/>
                </a:lnTo>
                <a:lnTo>
                  <a:pt x="6" y="35"/>
                </a:lnTo>
                <a:lnTo>
                  <a:pt x="0" y="42"/>
                </a:lnTo>
                <a:lnTo>
                  <a:pt x="0" y="83"/>
                </a:lnTo>
                <a:lnTo>
                  <a:pt x="18" y="83"/>
                </a:lnTo>
                <a:lnTo>
                  <a:pt x="27" y="110"/>
                </a:lnTo>
                <a:lnTo>
                  <a:pt x="35" y="115"/>
                </a:lnTo>
                <a:lnTo>
                  <a:pt x="35" y="132"/>
                </a:lnTo>
                <a:lnTo>
                  <a:pt x="42" y="148"/>
                </a:lnTo>
                <a:lnTo>
                  <a:pt x="50" y="153"/>
                </a:lnTo>
                <a:lnTo>
                  <a:pt x="53" y="171"/>
                </a:lnTo>
                <a:lnTo>
                  <a:pt x="59" y="174"/>
                </a:lnTo>
                <a:lnTo>
                  <a:pt x="67" y="185"/>
                </a:lnTo>
                <a:lnTo>
                  <a:pt x="73" y="202"/>
                </a:lnTo>
                <a:lnTo>
                  <a:pt x="77" y="218"/>
                </a:lnTo>
                <a:lnTo>
                  <a:pt x="86" y="226"/>
                </a:lnTo>
                <a:lnTo>
                  <a:pt x="83" y="235"/>
                </a:lnTo>
                <a:lnTo>
                  <a:pt x="88" y="247"/>
                </a:lnTo>
                <a:lnTo>
                  <a:pt x="107" y="259"/>
                </a:lnTo>
                <a:lnTo>
                  <a:pt x="123" y="280"/>
                </a:lnTo>
                <a:lnTo>
                  <a:pt x="147" y="288"/>
                </a:lnTo>
                <a:lnTo>
                  <a:pt x="173" y="306"/>
                </a:lnTo>
                <a:lnTo>
                  <a:pt x="188" y="318"/>
                </a:lnTo>
                <a:lnTo>
                  <a:pt x="199" y="306"/>
                </a:lnTo>
                <a:lnTo>
                  <a:pt x="205" y="294"/>
                </a:lnTo>
                <a:lnTo>
                  <a:pt x="209" y="291"/>
                </a:lnTo>
                <a:lnTo>
                  <a:pt x="205" y="282"/>
                </a:lnTo>
                <a:lnTo>
                  <a:pt x="208" y="250"/>
                </a:lnTo>
                <a:lnTo>
                  <a:pt x="208" y="229"/>
                </a:lnTo>
                <a:lnTo>
                  <a:pt x="215" y="221"/>
                </a:lnTo>
                <a:lnTo>
                  <a:pt x="215" y="204"/>
                </a:lnTo>
                <a:lnTo>
                  <a:pt x="205" y="185"/>
                </a:lnTo>
                <a:lnTo>
                  <a:pt x="188" y="177"/>
                </a:lnTo>
                <a:lnTo>
                  <a:pt x="182" y="156"/>
                </a:lnTo>
                <a:lnTo>
                  <a:pt x="170" y="164"/>
                </a:lnTo>
                <a:lnTo>
                  <a:pt x="153" y="162"/>
                </a:lnTo>
                <a:lnTo>
                  <a:pt x="150" y="150"/>
                </a:lnTo>
                <a:lnTo>
                  <a:pt x="140" y="148"/>
                </a:lnTo>
                <a:lnTo>
                  <a:pt x="135" y="136"/>
                </a:lnTo>
                <a:lnTo>
                  <a:pt x="123" y="129"/>
                </a:lnTo>
                <a:lnTo>
                  <a:pt x="118" y="115"/>
                </a:lnTo>
                <a:lnTo>
                  <a:pt x="123" y="100"/>
                </a:lnTo>
                <a:lnTo>
                  <a:pt x="132" y="97"/>
                </a:lnTo>
                <a:lnTo>
                  <a:pt x="140" y="89"/>
                </a:lnTo>
                <a:lnTo>
                  <a:pt x="137" y="77"/>
                </a:lnTo>
                <a:lnTo>
                  <a:pt x="140" y="62"/>
                </a:lnTo>
                <a:lnTo>
                  <a:pt x="153" y="53"/>
                </a:lnTo>
                <a:lnTo>
                  <a:pt x="170" y="59"/>
                </a:lnTo>
                <a:lnTo>
                  <a:pt x="182" y="51"/>
                </a:lnTo>
                <a:lnTo>
                  <a:pt x="185" y="35"/>
                </a:lnTo>
                <a:lnTo>
                  <a:pt x="174" y="1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74" name="Freeform 39">
            <a:extLst>
              <a:ext uri="{FF2B5EF4-FFF2-40B4-BE49-F238E27FC236}">
                <a16:creationId xmlns:a16="http://schemas.microsoft.com/office/drawing/2014/main" id="{48B123CC-4EED-4F6D-BDCC-4BE58EB8AB08}"/>
              </a:ext>
            </a:extLst>
          </p:cNvPr>
          <p:cNvSpPr>
            <a:spLocks/>
          </p:cNvSpPr>
          <p:nvPr/>
        </p:nvSpPr>
        <p:spPr bwMode="auto">
          <a:xfrm>
            <a:off x="5324624" y="3860441"/>
            <a:ext cx="53349" cy="43053"/>
          </a:xfrm>
          <a:custGeom>
            <a:avLst/>
            <a:gdLst>
              <a:gd name="T0" fmla="*/ 2147483647 w 57"/>
              <a:gd name="T1" fmla="*/ 2147483647 h 63"/>
              <a:gd name="T2" fmla="*/ 2147483647 w 57"/>
              <a:gd name="T3" fmla="*/ 2147483647 h 63"/>
              <a:gd name="T4" fmla="*/ 2147483647 w 57"/>
              <a:gd name="T5" fmla="*/ 0 h 63"/>
              <a:gd name="T6" fmla="*/ 2147483647 w 57"/>
              <a:gd name="T7" fmla="*/ 2147483647 h 63"/>
              <a:gd name="T8" fmla="*/ 0 w 57"/>
              <a:gd name="T9" fmla="*/ 2147483647 h 63"/>
              <a:gd name="T10" fmla="*/ 2147483647 w 57"/>
              <a:gd name="T11" fmla="*/ 2147483647 h 63"/>
              <a:gd name="T12" fmla="*/ 2147483647 w 57"/>
              <a:gd name="T13" fmla="*/ 2147483647 h 63"/>
              <a:gd name="T14" fmla="*/ 2147483647 w 57"/>
              <a:gd name="T15" fmla="*/ 2147483647 h 63"/>
              <a:gd name="T16" fmla="*/ 2147483647 w 57"/>
              <a:gd name="T17" fmla="*/ 2147483647 h 63"/>
              <a:gd name="T18" fmla="*/ 2147483647 w 57"/>
              <a:gd name="T19" fmla="*/ 2147483647 h 63"/>
              <a:gd name="T20" fmla="*/ 2147483647 w 57"/>
              <a:gd name="T21" fmla="*/ 2147483647 h 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7"/>
              <a:gd name="T34" fmla="*/ 0 h 63"/>
              <a:gd name="T35" fmla="*/ 57 w 57"/>
              <a:gd name="T36" fmla="*/ 63 h 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7" h="63">
                <a:moveTo>
                  <a:pt x="56" y="29"/>
                </a:moveTo>
                <a:lnTo>
                  <a:pt x="50" y="10"/>
                </a:lnTo>
                <a:lnTo>
                  <a:pt x="32" y="0"/>
                </a:lnTo>
                <a:lnTo>
                  <a:pt x="18" y="7"/>
                </a:lnTo>
                <a:lnTo>
                  <a:pt x="0" y="13"/>
                </a:lnTo>
                <a:lnTo>
                  <a:pt x="6" y="29"/>
                </a:lnTo>
                <a:lnTo>
                  <a:pt x="15" y="32"/>
                </a:lnTo>
                <a:lnTo>
                  <a:pt x="18" y="48"/>
                </a:lnTo>
                <a:lnTo>
                  <a:pt x="35" y="53"/>
                </a:lnTo>
                <a:lnTo>
                  <a:pt x="40" y="62"/>
                </a:lnTo>
                <a:lnTo>
                  <a:pt x="56" y="29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75" name="Freeform 40">
            <a:extLst>
              <a:ext uri="{FF2B5EF4-FFF2-40B4-BE49-F238E27FC236}">
                <a16:creationId xmlns:a16="http://schemas.microsoft.com/office/drawing/2014/main" id="{253E5B33-6508-47EE-BF49-0CDCD9DC86FC}"/>
              </a:ext>
            </a:extLst>
          </p:cNvPr>
          <p:cNvSpPr>
            <a:spLocks/>
          </p:cNvSpPr>
          <p:nvPr/>
        </p:nvSpPr>
        <p:spPr bwMode="auto">
          <a:xfrm>
            <a:off x="6494865" y="3500303"/>
            <a:ext cx="191886" cy="170843"/>
          </a:xfrm>
          <a:custGeom>
            <a:avLst/>
            <a:gdLst>
              <a:gd name="T0" fmla="*/ 2147483647 w 206"/>
              <a:gd name="T1" fmla="*/ 0 h 250"/>
              <a:gd name="T2" fmla="*/ 2147483647 w 206"/>
              <a:gd name="T3" fmla="*/ 2147483647 h 250"/>
              <a:gd name="T4" fmla="*/ 2147483647 w 206"/>
              <a:gd name="T5" fmla="*/ 2147483647 h 250"/>
              <a:gd name="T6" fmla="*/ 2147483647 w 206"/>
              <a:gd name="T7" fmla="*/ 2147483647 h 250"/>
              <a:gd name="T8" fmla="*/ 2147483647 w 206"/>
              <a:gd name="T9" fmla="*/ 2147483647 h 250"/>
              <a:gd name="T10" fmla="*/ 2147483647 w 206"/>
              <a:gd name="T11" fmla="*/ 2147483647 h 250"/>
              <a:gd name="T12" fmla="*/ 2147483647 w 206"/>
              <a:gd name="T13" fmla="*/ 2147483647 h 250"/>
              <a:gd name="T14" fmla="*/ 2147483647 w 206"/>
              <a:gd name="T15" fmla="*/ 2147483647 h 250"/>
              <a:gd name="T16" fmla="*/ 2147483647 w 206"/>
              <a:gd name="T17" fmla="*/ 2147483647 h 250"/>
              <a:gd name="T18" fmla="*/ 2147483647 w 206"/>
              <a:gd name="T19" fmla="*/ 2147483647 h 250"/>
              <a:gd name="T20" fmla="*/ 2147483647 w 206"/>
              <a:gd name="T21" fmla="*/ 2147483647 h 250"/>
              <a:gd name="T22" fmla="*/ 2147483647 w 206"/>
              <a:gd name="T23" fmla="*/ 2147483647 h 250"/>
              <a:gd name="T24" fmla="*/ 0 w 206"/>
              <a:gd name="T25" fmla="*/ 2147483647 h 250"/>
              <a:gd name="T26" fmla="*/ 2147483647 w 206"/>
              <a:gd name="T27" fmla="*/ 2147483647 h 250"/>
              <a:gd name="T28" fmla="*/ 2147483647 w 206"/>
              <a:gd name="T29" fmla="*/ 2147483647 h 250"/>
              <a:gd name="T30" fmla="*/ 2147483647 w 206"/>
              <a:gd name="T31" fmla="*/ 2147483647 h 250"/>
              <a:gd name="T32" fmla="*/ 2147483647 w 206"/>
              <a:gd name="T33" fmla="*/ 2147483647 h 250"/>
              <a:gd name="T34" fmla="*/ 0 w 206"/>
              <a:gd name="T35" fmla="*/ 2147483647 h 250"/>
              <a:gd name="T36" fmla="*/ 2147483647 w 206"/>
              <a:gd name="T37" fmla="*/ 2147483647 h 250"/>
              <a:gd name="T38" fmla="*/ 2147483647 w 206"/>
              <a:gd name="T39" fmla="*/ 2147483647 h 250"/>
              <a:gd name="T40" fmla="*/ 2147483647 w 206"/>
              <a:gd name="T41" fmla="*/ 2147483647 h 250"/>
              <a:gd name="T42" fmla="*/ 2147483647 w 206"/>
              <a:gd name="T43" fmla="*/ 2147483647 h 250"/>
              <a:gd name="T44" fmla="*/ 2147483647 w 206"/>
              <a:gd name="T45" fmla="*/ 2147483647 h 250"/>
              <a:gd name="T46" fmla="*/ 2147483647 w 206"/>
              <a:gd name="T47" fmla="*/ 2147483647 h 250"/>
              <a:gd name="T48" fmla="*/ 2147483647 w 206"/>
              <a:gd name="T49" fmla="*/ 2147483647 h 250"/>
              <a:gd name="T50" fmla="*/ 2147483647 w 206"/>
              <a:gd name="T51" fmla="*/ 2147483647 h 250"/>
              <a:gd name="T52" fmla="*/ 2147483647 w 206"/>
              <a:gd name="T53" fmla="*/ 2147483647 h 250"/>
              <a:gd name="T54" fmla="*/ 2147483647 w 206"/>
              <a:gd name="T55" fmla="*/ 2147483647 h 250"/>
              <a:gd name="T56" fmla="*/ 2147483647 w 206"/>
              <a:gd name="T57" fmla="*/ 2147483647 h 250"/>
              <a:gd name="T58" fmla="*/ 2147483647 w 206"/>
              <a:gd name="T59" fmla="*/ 2147483647 h 250"/>
              <a:gd name="T60" fmla="*/ 2147483647 w 206"/>
              <a:gd name="T61" fmla="*/ 2147483647 h 250"/>
              <a:gd name="T62" fmla="*/ 2147483647 w 206"/>
              <a:gd name="T63" fmla="*/ 2147483647 h 250"/>
              <a:gd name="T64" fmla="*/ 2147483647 w 206"/>
              <a:gd name="T65" fmla="*/ 2147483647 h 250"/>
              <a:gd name="T66" fmla="*/ 2147483647 w 206"/>
              <a:gd name="T67" fmla="*/ 2147483647 h 250"/>
              <a:gd name="T68" fmla="*/ 2147483647 w 206"/>
              <a:gd name="T69" fmla="*/ 2147483647 h 250"/>
              <a:gd name="T70" fmla="*/ 2147483647 w 206"/>
              <a:gd name="T71" fmla="*/ 2147483647 h 250"/>
              <a:gd name="T72" fmla="*/ 2147483647 w 206"/>
              <a:gd name="T73" fmla="*/ 2147483647 h 250"/>
              <a:gd name="T74" fmla="*/ 2147483647 w 206"/>
              <a:gd name="T75" fmla="*/ 2147483647 h 250"/>
              <a:gd name="T76" fmla="*/ 2147483647 w 206"/>
              <a:gd name="T77" fmla="*/ 2147483647 h 250"/>
              <a:gd name="T78" fmla="*/ 2147483647 w 206"/>
              <a:gd name="T79" fmla="*/ 2147483647 h 250"/>
              <a:gd name="T80" fmla="*/ 2147483647 w 206"/>
              <a:gd name="T81" fmla="*/ 2147483647 h 250"/>
              <a:gd name="T82" fmla="*/ 2147483647 w 206"/>
              <a:gd name="T83" fmla="*/ 2147483647 h 250"/>
              <a:gd name="T84" fmla="*/ 2147483647 w 206"/>
              <a:gd name="T85" fmla="*/ 2147483647 h 250"/>
              <a:gd name="T86" fmla="*/ 2147483647 w 206"/>
              <a:gd name="T87" fmla="*/ 2147483647 h 250"/>
              <a:gd name="T88" fmla="*/ 2147483647 w 206"/>
              <a:gd name="T89" fmla="*/ 0 h 25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06"/>
              <a:gd name="T136" fmla="*/ 0 h 250"/>
              <a:gd name="T137" fmla="*/ 206 w 206"/>
              <a:gd name="T138" fmla="*/ 250 h 25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06" h="250">
                <a:moveTo>
                  <a:pt x="160" y="0"/>
                </a:moveTo>
                <a:lnTo>
                  <a:pt x="143" y="6"/>
                </a:lnTo>
                <a:lnTo>
                  <a:pt x="140" y="25"/>
                </a:lnTo>
                <a:lnTo>
                  <a:pt x="132" y="46"/>
                </a:lnTo>
                <a:lnTo>
                  <a:pt x="125" y="63"/>
                </a:lnTo>
                <a:lnTo>
                  <a:pt x="114" y="70"/>
                </a:lnTo>
                <a:lnTo>
                  <a:pt x="108" y="93"/>
                </a:lnTo>
                <a:lnTo>
                  <a:pt x="94" y="93"/>
                </a:lnTo>
                <a:lnTo>
                  <a:pt x="76" y="105"/>
                </a:lnTo>
                <a:lnTo>
                  <a:pt x="62" y="114"/>
                </a:lnTo>
                <a:lnTo>
                  <a:pt x="55" y="132"/>
                </a:lnTo>
                <a:lnTo>
                  <a:pt x="6" y="138"/>
                </a:lnTo>
                <a:lnTo>
                  <a:pt x="0" y="152"/>
                </a:lnTo>
                <a:lnTo>
                  <a:pt x="3" y="170"/>
                </a:lnTo>
                <a:lnTo>
                  <a:pt x="17" y="173"/>
                </a:lnTo>
                <a:lnTo>
                  <a:pt x="22" y="184"/>
                </a:lnTo>
                <a:lnTo>
                  <a:pt x="11" y="195"/>
                </a:lnTo>
                <a:lnTo>
                  <a:pt x="0" y="199"/>
                </a:lnTo>
                <a:lnTo>
                  <a:pt x="11" y="205"/>
                </a:lnTo>
                <a:lnTo>
                  <a:pt x="20" y="219"/>
                </a:lnTo>
                <a:lnTo>
                  <a:pt x="49" y="219"/>
                </a:lnTo>
                <a:lnTo>
                  <a:pt x="67" y="211"/>
                </a:lnTo>
                <a:lnTo>
                  <a:pt x="70" y="228"/>
                </a:lnTo>
                <a:lnTo>
                  <a:pt x="90" y="240"/>
                </a:lnTo>
                <a:lnTo>
                  <a:pt x="105" y="249"/>
                </a:lnTo>
                <a:lnTo>
                  <a:pt x="116" y="240"/>
                </a:lnTo>
                <a:lnTo>
                  <a:pt x="149" y="240"/>
                </a:lnTo>
                <a:lnTo>
                  <a:pt x="151" y="225"/>
                </a:lnTo>
                <a:lnTo>
                  <a:pt x="132" y="199"/>
                </a:lnTo>
                <a:lnTo>
                  <a:pt x="119" y="187"/>
                </a:lnTo>
                <a:lnTo>
                  <a:pt x="125" y="167"/>
                </a:lnTo>
                <a:lnTo>
                  <a:pt x="135" y="160"/>
                </a:lnTo>
                <a:lnTo>
                  <a:pt x="164" y="167"/>
                </a:lnTo>
                <a:lnTo>
                  <a:pt x="167" y="157"/>
                </a:lnTo>
                <a:lnTo>
                  <a:pt x="170" y="143"/>
                </a:lnTo>
                <a:lnTo>
                  <a:pt x="189" y="128"/>
                </a:lnTo>
                <a:lnTo>
                  <a:pt x="193" y="111"/>
                </a:lnTo>
                <a:lnTo>
                  <a:pt x="205" y="100"/>
                </a:lnTo>
                <a:lnTo>
                  <a:pt x="205" y="73"/>
                </a:lnTo>
                <a:lnTo>
                  <a:pt x="189" y="63"/>
                </a:lnTo>
                <a:lnTo>
                  <a:pt x="189" y="38"/>
                </a:lnTo>
                <a:lnTo>
                  <a:pt x="181" y="28"/>
                </a:lnTo>
                <a:lnTo>
                  <a:pt x="184" y="11"/>
                </a:lnTo>
                <a:lnTo>
                  <a:pt x="170" y="3"/>
                </a:lnTo>
                <a:lnTo>
                  <a:pt x="16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76" name="Freeform 41">
            <a:extLst>
              <a:ext uri="{FF2B5EF4-FFF2-40B4-BE49-F238E27FC236}">
                <a16:creationId xmlns:a16="http://schemas.microsoft.com/office/drawing/2014/main" id="{5017B07A-8533-4DFE-87A5-E9E59E6D7F0A}"/>
              </a:ext>
            </a:extLst>
          </p:cNvPr>
          <p:cNvSpPr>
            <a:spLocks/>
          </p:cNvSpPr>
          <p:nvPr/>
        </p:nvSpPr>
        <p:spPr bwMode="auto">
          <a:xfrm>
            <a:off x="7456872" y="3454517"/>
            <a:ext cx="61094" cy="71070"/>
          </a:xfrm>
          <a:custGeom>
            <a:avLst/>
            <a:gdLst>
              <a:gd name="T0" fmla="*/ 2147483647 w 66"/>
              <a:gd name="T1" fmla="*/ 0 h 104"/>
              <a:gd name="T2" fmla="*/ 2147483647 w 66"/>
              <a:gd name="T3" fmla="*/ 2147483647 h 104"/>
              <a:gd name="T4" fmla="*/ 0 w 66"/>
              <a:gd name="T5" fmla="*/ 2147483647 h 104"/>
              <a:gd name="T6" fmla="*/ 2147483647 w 66"/>
              <a:gd name="T7" fmla="*/ 2147483647 h 104"/>
              <a:gd name="T8" fmla="*/ 2147483647 w 66"/>
              <a:gd name="T9" fmla="*/ 2147483647 h 104"/>
              <a:gd name="T10" fmla="*/ 2147483647 w 66"/>
              <a:gd name="T11" fmla="*/ 2147483647 h 104"/>
              <a:gd name="T12" fmla="*/ 2147483647 w 66"/>
              <a:gd name="T13" fmla="*/ 2147483647 h 104"/>
              <a:gd name="T14" fmla="*/ 2147483647 w 66"/>
              <a:gd name="T15" fmla="*/ 2147483647 h 104"/>
              <a:gd name="T16" fmla="*/ 2147483647 w 66"/>
              <a:gd name="T17" fmla="*/ 2147483647 h 104"/>
              <a:gd name="T18" fmla="*/ 2147483647 w 66"/>
              <a:gd name="T19" fmla="*/ 2147483647 h 104"/>
              <a:gd name="T20" fmla="*/ 2147483647 w 66"/>
              <a:gd name="T21" fmla="*/ 0 h 10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6"/>
              <a:gd name="T34" fmla="*/ 0 h 104"/>
              <a:gd name="T35" fmla="*/ 66 w 66"/>
              <a:gd name="T36" fmla="*/ 104 h 10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6" h="104">
                <a:moveTo>
                  <a:pt x="31" y="0"/>
                </a:moveTo>
                <a:lnTo>
                  <a:pt x="25" y="20"/>
                </a:lnTo>
                <a:lnTo>
                  <a:pt x="0" y="28"/>
                </a:lnTo>
                <a:lnTo>
                  <a:pt x="11" y="44"/>
                </a:lnTo>
                <a:lnTo>
                  <a:pt x="8" y="58"/>
                </a:lnTo>
                <a:lnTo>
                  <a:pt x="25" y="63"/>
                </a:lnTo>
                <a:lnTo>
                  <a:pt x="22" y="96"/>
                </a:lnTo>
                <a:lnTo>
                  <a:pt x="38" y="103"/>
                </a:lnTo>
                <a:lnTo>
                  <a:pt x="65" y="87"/>
                </a:lnTo>
                <a:lnTo>
                  <a:pt x="65" y="46"/>
                </a:lnTo>
                <a:lnTo>
                  <a:pt x="31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77" name="Freeform 42">
            <a:extLst>
              <a:ext uri="{FF2B5EF4-FFF2-40B4-BE49-F238E27FC236}">
                <a16:creationId xmlns:a16="http://schemas.microsoft.com/office/drawing/2014/main" id="{086C01F9-11E0-4C72-BE14-61605B98B85D}"/>
              </a:ext>
            </a:extLst>
          </p:cNvPr>
          <p:cNvSpPr>
            <a:spLocks/>
          </p:cNvSpPr>
          <p:nvPr/>
        </p:nvSpPr>
        <p:spPr bwMode="auto">
          <a:xfrm>
            <a:off x="7625524" y="3215334"/>
            <a:ext cx="58513" cy="89522"/>
          </a:xfrm>
          <a:custGeom>
            <a:avLst/>
            <a:gdLst>
              <a:gd name="T0" fmla="*/ 2147483647 w 63"/>
              <a:gd name="T1" fmla="*/ 2147483647 h 131"/>
              <a:gd name="T2" fmla="*/ 2147483647 w 63"/>
              <a:gd name="T3" fmla="*/ 2147483647 h 131"/>
              <a:gd name="T4" fmla="*/ 2147483647 w 63"/>
              <a:gd name="T5" fmla="*/ 2147483647 h 131"/>
              <a:gd name="T6" fmla="*/ 2147483647 w 63"/>
              <a:gd name="T7" fmla="*/ 2147483647 h 131"/>
              <a:gd name="T8" fmla="*/ 2147483647 w 63"/>
              <a:gd name="T9" fmla="*/ 2147483647 h 131"/>
              <a:gd name="T10" fmla="*/ 2147483647 w 63"/>
              <a:gd name="T11" fmla="*/ 2147483647 h 131"/>
              <a:gd name="T12" fmla="*/ 2147483647 w 63"/>
              <a:gd name="T13" fmla="*/ 2147483647 h 131"/>
              <a:gd name="T14" fmla="*/ 2147483647 w 63"/>
              <a:gd name="T15" fmla="*/ 2147483647 h 131"/>
              <a:gd name="T16" fmla="*/ 2147483647 w 63"/>
              <a:gd name="T17" fmla="*/ 2147483647 h 131"/>
              <a:gd name="T18" fmla="*/ 2147483647 w 63"/>
              <a:gd name="T19" fmla="*/ 2147483647 h 131"/>
              <a:gd name="T20" fmla="*/ 2147483647 w 63"/>
              <a:gd name="T21" fmla="*/ 2147483647 h 131"/>
              <a:gd name="T22" fmla="*/ 2147483647 w 63"/>
              <a:gd name="T23" fmla="*/ 2147483647 h 131"/>
              <a:gd name="T24" fmla="*/ 2147483647 w 63"/>
              <a:gd name="T25" fmla="*/ 2147483647 h 131"/>
              <a:gd name="T26" fmla="*/ 2147483647 w 63"/>
              <a:gd name="T27" fmla="*/ 2147483647 h 131"/>
              <a:gd name="T28" fmla="*/ 2147483647 w 63"/>
              <a:gd name="T29" fmla="*/ 2147483647 h 131"/>
              <a:gd name="T30" fmla="*/ 2147483647 w 63"/>
              <a:gd name="T31" fmla="*/ 2147483647 h 131"/>
              <a:gd name="T32" fmla="*/ 2147483647 w 63"/>
              <a:gd name="T33" fmla="*/ 2147483647 h 131"/>
              <a:gd name="T34" fmla="*/ 0 w 63"/>
              <a:gd name="T35" fmla="*/ 0 h 131"/>
              <a:gd name="T36" fmla="*/ 2147483647 w 63"/>
              <a:gd name="T37" fmla="*/ 2147483647 h 13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3"/>
              <a:gd name="T58" fmla="*/ 0 h 131"/>
              <a:gd name="T59" fmla="*/ 63 w 63"/>
              <a:gd name="T60" fmla="*/ 131 h 13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3" h="131">
                <a:moveTo>
                  <a:pt x="6" y="14"/>
                </a:moveTo>
                <a:lnTo>
                  <a:pt x="6" y="24"/>
                </a:lnTo>
                <a:lnTo>
                  <a:pt x="8" y="41"/>
                </a:lnTo>
                <a:lnTo>
                  <a:pt x="14" y="62"/>
                </a:lnTo>
                <a:lnTo>
                  <a:pt x="21" y="86"/>
                </a:lnTo>
                <a:lnTo>
                  <a:pt x="29" y="97"/>
                </a:lnTo>
                <a:lnTo>
                  <a:pt x="24" y="114"/>
                </a:lnTo>
                <a:lnTo>
                  <a:pt x="27" y="121"/>
                </a:lnTo>
                <a:lnTo>
                  <a:pt x="35" y="121"/>
                </a:lnTo>
                <a:lnTo>
                  <a:pt x="50" y="130"/>
                </a:lnTo>
                <a:lnTo>
                  <a:pt x="62" y="121"/>
                </a:lnTo>
                <a:lnTo>
                  <a:pt x="53" y="100"/>
                </a:lnTo>
                <a:lnTo>
                  <a:pt x="41" y="65"/>
                </a:lnTo>
                <a:lnTo>
                  <a:pt x="50" y="68"/>
                </a:lnTo>
                <a:lnTo>
                  <a:pt x="35" y="46"/>
                </a:lnTo>
                <a:lnTo>
                  <a:pt x="24" y="30"/>
                </a:lnTo>
                <a:lnTo>
                  <a:pt x="18" y="6"/>
                </a:lnTo>
                <a:lnTo>
                  <a:pt x="0" y="0"/>
                </a:lnTo>
                <a:lnTo>
                  <a:pt x="6" y="1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78" name="Freeform 43">
            <a:extLst>
              <a:ext uri="{FF2B5EF4-FFF2-40B4-BE49-F238E27FC236}">
                <a16:creationId xmlns:a16="http://schemas.microsoft.com/office/drawing/2014/main" id="{82C4096B-8B46-4357-8EDA-BBE47E5E4172}"/>
              </a:ext>
            </a:extLst>
          </p:cNvPr>
          <p:cNvSpPr>
            <a:spLocks/>
          </p:cNvSpPr>
          <p:nvPr/>
        </p:nvSpPr>
        <p:spPr bwMode="auto">
          <a:xfrm>
            <a:off x="6592755" y="3541812"/>
            <a:ext cx="448662" cy="342206"/>
          </a:xfrm>
          <a:custGeom>
            <a:avLst/>
            <a:gdLst>
              <a:gd name="T0" fmla="*/ 658 w 482"/>
              <a:gd name="T1" fmla="*/ 124 h 500"/>
              <a:gd name="T2" fmla="*/ 610 w 482"/>
              <a:gd name="T3" fmla="*/ 150 h 500"/>
              <a:gd name="T4" fmla="*/ 580 w 482"/>
              <a:gd name="T5" fmla="*/ 188 h 500"/>
              <a:gd name="T6" fmla="*/ 564 w 482"/>
              <a:gd name="T7" fmla="*/ 215 h 500"/>
              <a:gd name="T8" fmla="*/ 549 w 482"/>
              <a:gd name="T9" fmla="*/ 167 h 500"/>
              <a:gd name="T10" fmla="*/ 496 w 482"/>
              <a:gd name="T11" fmla="*/ 150 h 500"/>
              <a:gd name="T12" fmla="*/ 453 w 482"/>
              <a:gd name="T13" fmla="*/ 171 h 500"/>
              <a:gd name="T14" fmla="*/ 471 w 482"/>
              <a:gd name="T15" fmla="*/ 221 h 500"/>
              <a:gd name="T16" fmla="*/ 439 w 482"/>
              <a:gd name="T17" fmla="*/ 232 h 500"/>
              <a:gd name="T18" fmla="*/ 430 w 482"/>
              <a:gd name="T19" fmla="*/ 258 h 500"/>
              <a:gd name="T20" fmla="*/ 386 w 482"/>
              <a:gd name="T21" fmla="*/ 285 h 500"/>
              <a:gd name="T22" fmla="*/ 348 w 482"/>
              <a:gd name="T23" fmla="*/ 306 h 500"/>
              <a:gd name="T24" fmla="*/ 308 w 482"/>
              <a:gd name="T25" fmla="*/ 341 h 500"/>
              <a:gd name="T26" fmla="*/ 282 w 482"/>
              <a:gd name="T27" fmla="*/ 417 h 500"/>
              <a:gd name="T28" fmla="*/ 282 w 482"/>
              <a:gd name="T29" fmla="*/ 447 h 500"/>
              <a:gd name="T30" fmla="*/ 253 w 482"/>
              <a:gd name="T31" fmla="*/ 487 h 500"/>
              <a:gd name="T32" fmla="*/ 213 w 482"/>
              <a:gd name="T33" fmla="*/ 490 h 500"/>
              <a:gd name="T34" fmla="*/ 179 w 482"/>
              <a:gd name="T35" fmla="*/ 423 h 500"/>
              <a:gd name="T36" fmla="*/ 126 w 482"/>
              <a:gd name="T37" fmla="*/ 338 h 500"/>
              <a:gd name="T38" fmla="*/ 113 w 482"/>
              <a:gd name="T39" fmla="*/ 261 h 500"/>
              <a:gd name="T40" fmla="*/ 93 w 482"/>
              <a:gd name="T41" fmla="*/ 215 h 500"/>
              <a:gd name="T42" fmla="*/ 77 w 482"/>
              <a:gd name="T43" fmla="*/ 242 h 500"/>
              <a:gd name="T44" fmla="*/ 18 w 482"/>
              <a:gd name="T45" fmla="*/ 215 h 500"/>
              <a:gd name="T46" fmla="*/ 12 w 482"/>
              <a:gd name="T47" fmla="*/ 204 h 500"/>
              <a:gd name="T48" fmla="*/ 15 w 482"/>
              <a:gd name="T49" fmla="*/ 180 h 500"/>
              <a:gd name="T50" fmla="*/ 63 w 482"/>
              <a:gd name="T51" fmla="*/ 164 h 500"/>
              <a:gd name="T52" fmla="*/ 18 w 482"/>
              <a:gd name="T53" fmla="*/ 126 h 500"/>
              <a:gd name="T54" fmla="*/ 41 w 482"/>
              <a:gd name="T55" fmla="*/ 100 h 500"/>
              <a:gd name="T56" fmla="*/ 86 w 482"/>
              <a:gd name="T57" fmla="*/ 97 h 500"/>
              <a:gd name="T58" fmla="*/ 116 w 482"/>
              <a:gd name="T59" fmla="*/ 67 h 500"/>
              <a:gd name="T60" fmla="*/ 138 w 482"/>
              <a:gd name="T61" fmla="*/ 39 h 500"/>
              <a:gd name="T62" fmla="*/ 170 w 482"/>
              <a:gd name="T63" fmla="*/ 0 h 500"/>
              <a:gd name="T64" fmla="*/ 214 w 482"/>
              <a:gd name="T65" fmla="*/ 10 h 500"/>
              <a:gd name="T66" fmla="*/ 249 w 482"/>
              <a:gd name="T67" fmla="*/ 45 h 500"/>
              <a:gd name="T68" fmla="*/ 271 w 482"/>
              <a:gd name="T69" fmla="*/ 91 h 500"/>
              <a:gd name="T70" fmla="*/ 319 w 482"/>
              <a:gd name="T71" fmla="*/ 112 h 500"/>
              <a:gd name="T72" fmla="*/ 382 w 482"/>
              <a:gd name="T73" fmla="*/ 126 h 500"/>
              <a:gd name="T74" fmla="*/ 430 w 482"/>
              <a:gd name="T75" fmla="*/ 135 h 500"/>
              <a:gd name="T76" fmla="*/ 464 w 482"/>
              <a:gd name="T77" fmla="*/ 115 h 500"/>
              <a:gd name="T78" fmla="*/ 500 w 482"/>
              <a:gd name="T79" fmla="*/ 107 h 500"/>
              <a:gd name="T80" fmla="*/ 552 w 482"/>
              <a:gd name="T81" fmla="*/ 97 h 500"/>
              <a:gd name="T82" fmla="*/ 616 w 482"/>
              <a:gd name="T83" fmla="*/ 83 h 500"/>
              <a:gd name="T84" fmla="*/ 662 w 482"/>
              <a:gd name="T85" fmla="*/ 112 h 50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82"/>
              <a:gd name="T130" fmla="*/ 0 h 500"/>
              <a:gd name="T131" fmla="*/ 482 w 482"/>
              <a:gd name="T132" fmla="*/ 500 h 50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82" h="500">
                <a:moveTo>
                  <a:pt x="481" y="112"/>
                </a:moveTo>
                <a:lnTo>
                  <a:pt x="478" y="124"/>
                </a:lnTo>
                <a:lnTo>
                  <a:pt x="457" y="132"/>
                </a:lnTo>
                <a:lnTo>
                  <a:pt x="443" y="150"/>
                </a:lnTo>
                <a:lnTo>
                  <a:pt x="434" y="171"/>
                </a:lnTo>
                <a:lnTo>
                  <a:pt x="422" y="188"/>
                </a:lnTo>
                <a:lnTo>
                  <a:pt x="422" y="223"/>
                </a:lnTo>
                <a:lnTo>
                  <a:pt x="410" y="215"/>
                </a:lnTo>
                <a:lnTo>
                  <a:pt x="402" y="188"/>
                </a:lnTo>
                <a:lnTo>
                  <a:pt x="399" y="167"/>
                </a:lnTo>
                <a:lnTo>
                  <a:pt x="381" y="156"/>
                </a:lnTo>
                <a:lnTo>
                  <a:pt x="361" y="150"/>
                </a:lnTo>
                <a:lnTo>
                  <a:pt x="343" y="136"/>
                </a:lnTo>
                <a:lnTo>
                  <a:pt x="329" y="171"/>
                </a:lnTo>
                <a:lnTo>
                  <a:pt x="343" y="177"/>
                </a:lnTo>
                <a:lnTo>
                  <a:pt x="343" y="221"/>
                </a:lnTo>
                <a:lnTo>
                  <a:pt x="332" y="223"/>
                </a:lnTo>
                <a:lnTo>
                  <a:pt x="319" y="232"/>
                </a:lnTo>
                <a:lnTo>
                  <a:pt x="319" y="253"/>
                </a:lnTo>
                <a:lnTo>
                  <a:pt x="313" y="258"/>
                </a:lnTo>
                <a:lnTo>
                  <a:pt x="299" y="277"/>
                </a:lnTo>
                <a:lnTo>
                  <a:pt x="281" y="285"/>
                </a:lnTo>
                <a:lnTo>
                  <a:pt x="267" y="299"/>
                </a:lnTo>
                <a:lnTo>
                  <a:pt x="252" y="306"/>
                </a:lnTo>
                <a:lnTo>
                  <a:pt x="243" y="329"/>
                </a:lnTo>
                <a:lnTo>
                  <a:pt x="223" y="341"/>
                </a:lnTo>
                <a:lnTo>
                  <a:pt x="200" y="358"/>
                </a:lnTo>
                <a:lnTo>
                  <a:pt x="205" y="417"/>
                </a:lnTo>
                <a:lnTo>
                  <a:pt x="200" y="420"/>
                </a:lnTo>
                <a:lnTo>
                  <a:pt x="205" y="447"/>
                </a:lnTo>
                <a:lnTo>
                  <a:pt x="194" y="469"/>
                </a:lnTo>
                <a:lnTo>
                  <a:pt x="184" y="487"/>
                </a:lnTo>
                <a:lnTo>
                  <a:pt x="164" y="499"/>
                </a:lnTo>
                <a:lnTo>
                  <a:pt x="155" y="490"/>
                </a:lnTo>
                <a:lnTo>
                  <a:pt x="152" y="469"/>
                </a:lnTo>
                <a:lnTo>
                  <a:pt x="129" y="423"/>
                </a:lnTo>
                <a:lnTo>
                  <a:pt x="111" y="369"/>
                </a:lnTo>
                <a:lnTo>
                  <a:pt x="91" y="338"/>
                </a:lnTo>
                <a:lnTo>
                  <a:pt x="82" y="299"/>
                </a:lnTo>
                <a:lnTo>
                  <a:pt x="82" y="261"/>
                </a:lnTo>
                <a:lnTo>
                  <a:pt x="79" y="232"/>
                </a:lnTo>
                <a:lnTo>
                  <a:pt x="67" y="215"/>
                </a:lnTo>
                <a:lnTo>
                  <a:pt x="67" y="232"/>
                </a:lnTo>
                <a:lnTo>
                  <a:pt x="56" y="242"/>
                </a:lnTo>
                <a:lnTo>
                  <a:pt x="32" y="242"/>
                </a:lnTo>
                <a:lnTo>
                  <a:pt x="14" y="215"/>
                </a:lnTo>
                <a:lnTo>
                  <a:pt x="22" y="204"/>
                </a:lnTo>
                <a:lnTo>
                  <a:pt x="8" y="204"/>
                </a:lnTo>
                <a:lnTo>
                  <a:pt x="0" y="188"/>
                </a:lnTo>
                <a:lnTo>
                  <a:pt x="11" y="180"/>
                </a:lnTo>
                <a:lnTo>
                  <a:pt x="44" y="180"/>
                </a:lnTo>
                <a:lnTo>
                  <a:pt x="46" y="164"/>
                </a:lnTo>
                <a:lnTo>
                  <a:pt x="27" y="139"/>
                </a:lnTo>
                <a:lnTo>
                  <a:pt x="14" y="126"/>
                </a:lnTo>
                <a:lnTo>
                  <a:pt x="20" y="107"/>
                </a:lnTo>
                <a:lnTo>
                  <a:pt x="30" y="100"/>
                </a:lnTo>
                <a:lnTo>
                  <a:pt x="59" y="107"/>
                </a:lnTo>
                <a:lnTo>
                  <a:pt x="62" y="97"/>
                </a:lnTo>
                <a:lnTo>
                  <a:pt x="65" y="83"/>
                </a:lnTo>
                <a:lnTo>
                  <a:pt x="84" y="67"/>
                </a:lnTo>
                <a:lnTo>
                  <a:pt x="89" y="51"/>
                </a:lnTo>
                <a:lnTo>
                  <a:pt x="100" y="39"/>
                </a:lnTo>
                <a:lnTo>
                  <a:pt x="100" y="13"/>
                </a:lnTo>
                <a:lnTo>
                  <a:pt x="124" y="0"/>
                </a:lnTo>
                <a:lnTo>
                  <a:pt x="143" y="0"/>
                </a:lnTo>
                <a:lnTo>
                  <a:pt x="156" y="10"/>
                </a:lnTo>
                <a:lnTo>
                  <a:pt x="156" y="42"/>
                </a:lnTo>
                <a:lnTo>
                  <a:pt x="181" y="45"/>
                </a:lnTo>
                <a:lnTo>
                  <a:pt x="194" y="62"/>
                </a:lnTo>
                <a:lnTo>
                  <a:pt x="197" y="91"/>
                </a:lnTo>
                <a:lnTo>
                  <a:pt x="211" y="107"/>
                </a:lnTo>
                <a:lnTo>
                  <a:pt x="232" y="112"/>
                </a:lnTo>
                <a:lnTo>
                  <a:pt x="259" y="124"/>
                </a:lnTo>
                <a:lnTo>
                  <a:pt x="278" y="126"/>
                </a:lnTo>
                <a:lnTo>
                  <a:pt x="294" y="135"/>
                </a:lnTo>
                <a:lnTo>
                  <a:pt x="313" y="135"/>
                </a:lnTo>
                <a:lnTo>
                  <a:pt x="329" y="135"/>
                </a:lnTo>
                <a:lnTo>
                  <a:pt x="337" y="115"/>
                </a:lnTo>
                <a:lnTo>
                  <a:pt x="346" y="100"/>
                </a:lnTo>
                <a:lnTo>
                  <a:pt x="364" y="107"/>
                </a:lnTo>
                <a:lnTo>
                  <a:pt x="391" y="107"/>
                </a:lnTo>
                <a:lnTo>
                  <a:pt x="402" y="97"/>
                </a:lnTo>
                <a:lnTo>
                  <a:pt x="423" y="83"/>
                </a:lnTo>
                <a:lnTo>
                  <a:pt x="448" y="83"/>
                </a:lnTo>
                <a:lnTo>
                  <a:pt x="469" y="94"/>
                </a:lnTo>
                <a:lnTo>
                  <a:pt x="481" y="112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79" name="Freeform 44">
            <a:extLst>
              <a:ext uri="{FF2B5EF4-FFF2-40B4-BE49-F238E27FC236}">
                <a16:creationId xmlns:a16="http://schemas.microsoft.com/office/drawing/2014/main" id="{F72A6E60-3D2B-439D-999C-587F4003D887}"/>
              </a:ext>
            </a:extLst>
          </p:cNvPr>
          <p:cNvSpPr>
            <a:spLocks/>
          </p:cNvSpPr>
          <p:nvPr/>
        </p:nvSpPr>
        <p:spPr bwMode="auto">
          <a:xfrm>
            <a:off x="6899286" y="3634927"/>
            <a:ext cx="87767" cy="69704"/>
          </a:xfrm>
          <a:custGeom>
            <a:avLst/>
            <a:gdLst>
              <a:gd name="T0" fmla="*/ 2147483647 w 94"/>
              <a:gd name="T1" fmla="*/ 2147483647 h 102"/>
              <a:gd name="T2" fmla="*/ 2147483647 w 94"/>
              <a:gd name="T3" fmla="*/ 2147483647 h 102"/>
              <a:gd name="T4" fmla="*/ 2147483647 w 94"/>
              <a:gd name="T5" fmla="*/ 2147483647 h 102"/>
              <a:gd name="T6" fmla="*/ 2147483647 w 94"/>
              <a:gd name="T7" fmla="*/ 2147483647 h 102"/>
              <a:gd name="T8" fmla="*/ 2147483647 w 94"/>
              <a:gd name="T9" fmla="*/ 2147483647 h 102"/>
              <a:gd name="T10" fmla="*/ 2147483647 w 94"/>
              <a:gd name="T11" fmla="*/ 2147483647 h 102"/>
              <a:gd name="T12" fmla="*/ 2147483647 w 94"/>
              <a:gd name="T13" fmla="*/ 2147483647 h 102"/>
              <a:gd name="T14" fmla="*/ 2147483647 w 94"/>
              <a:gd name="T15" fmla="*/ 2147483647 h 102"/>
              <a:gd name="T16" fmla="*/ 2147483647 w 94"/>
              <a:gd name="T17" fmla="*/ 2147483647 h 102"/>
              <a:gd name="T18" fmla="*/ 2147483647 w 94"/>
              <a:gd name="T19" fmla="*/ 2147483647 h 102"/>
              <a:gd name="T20" fmla="*/ 2147483647 w 94"/>
              <a:gd name="T21" fmla="*/ 2147483647 h 102"/>
              <a:gd name="T22" fmla="*/ 0 w 94"/>
              <a:gd name="T23" fmla="*/ 2147483647 h 102"/>
              <a:gd name="T24" fmla="*/ 2147483647 w 94"/>
              <a:gd name="T25" fmla="*/ 0 h 102"/>
              <a:gd name="T26" fmla="*/ 2147483647 w 94"/>
              <a:gd name="T27" fmla="*/ 2147483647 h 102"/>
              <a:gd name="T28" fmla="*/ 2147483647 w 94"/>
              <a:gd name="T29" fmla="*/ 2147483647 h 102"/>
              <a:gd name="T30" fmla="*/ 2147483647 w 94"/>
              <a:gd name="T31" fmla="*/ 2147483647 h 102"/>
              <a:gd name="T32" fmla="*/ 2147483647 w 94"/>
              <a:gd name="T33" fmla="*/ 2147483647 h 102"/>
              <a:gd name="T34" fmla="*/ 2147483647 w 94"/>
              <a:gd name="T35" fmla="*/ 2147483647 h 102"/>
              <a:gd name="T36" fmla="*/ 2147483647 w 94"/>
              <a:gd name="T37" fmla="*/ 2147483647 h 1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4"/>
              <a:gd name="T58" fmla="*/ 0 h 102"/>
              <a:gd name="T59" fmla="*/ 94 w 94"/>
              <a:gd name="T60" fmla="*/ 102 h 1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4" h="102">
                <a:moveTo>
                  <a:pt x="93" y="87"/>
                </a:moveTo>
                <a:lnTo>
                  <a:pt x="84" y="101"/>
                </a:lnTo>
                <a:lnTo>
                  <a:pt x="73" y="98"/>
                </a:lnTo>
                <a:lnTo>
                  <a:pt x="62" y="78"/>
                </a:lnTo>
                <a:lnTo>
                  <a:pt x="65" y="63"/>
                </a:lnTo>
                <a:lnTo>
                  <a:pt x="55" y="49"/>
                </a:lnTo>
                <a:lnTo>
                  <a:pt x="49" y="63"/>
                </a:lnTo>
                <a:lnTo>
                  <a:pt x="35" y="67"/>
                </a:lnTo>
                <a:lnTo>
                  <a:pt x="32" y="89"/>
                </a:lnTo>
                <a:lnTo>
                  <a:pt x="14" y="84"/>
                </a:lnTo>
                <a:lnTo>
                  <a:pt x="14" y="41"/>
                </a:lnTo>
                <a:lnTo>
                  <a:pt x="0" y="35"/>
                </a:lnTo>
                <a:lnTo>
                  <a:pt x="14" y="0"/>
                </a:lnTo>
                <a:lnTo>
                  <a:pt x="32" y="14"/>
                </a:lnTo>
                <a:lnTo>
                  <a:pt x="52" y="20"/>
                </a:lnTo>
                <a:lnTo>
                  <a:pt x="70" y="31"/>
                </a:lnTo>
                <a:lnTo>
                  <a:pt x="73" y="52"/>
                </a:lnTo>
                <a:lnTo>
                  <a:pt x="81" y="78"/>
                </a:lnTo>
                <a:lnTo>
                  <a:pt x="93" y="8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0" name="Freeform 45">
            <a:extLst>
              <a:ext uri="{FF2B5EF4-FFF2-40B4-BE49-F238E27FC236}">
                <a16:creationId xmlns:a16="http://schemas.microsoft.com/office/drawing/2014/main" id="{780F0ECB-0E46-4B16-AFA8-BBBBC7BF6377}"/>
              </a:ext>
            </a:extLst>
          </p:cNvPr>
          <p:cNvSpPr>
            <a:spLocks/>
          </p:cNvSpPr>
          <p:nvPr/>
        </p:nvSpPr>
        <p:spPr bwMode="auto">
          <a:xfrm>
            <a:off x="6202305" y="4143358"/>
            <a:ext cx="129071" cy="190661"/>
          </a:xfrm>
          <a:custGeom>
            <a:avLst/>
            <a:gdLst>
              <a:gd name="T0" fmla="*/ 2147483647 w 139"/>
              <a:gd name="T1" fmla="*/ 2147483647 h 279"/>
              <a:gd name="T2" fmla="*/ 2147483647 w 139"/>
              <a:gd name="T3" fmla="*/ 2147483647 h 279"/>
              <a:gd name="T4" fmla="*/ 2147483647 w 139"/>
              <a:gd name="T5" fmla="*/ 2147483647 h 279"/>
              <a:gd name="T6" fmla="*/ 2147483647 w 139"/>
              <a:gd name="T7" fmla="*/ 2147483647 h 279"/>
              <a:gd name="T8" fmla="*/ 2147483647 w 139"/>
              <a:gd name="T9" fmla="*/ 2147483647 h 279"/>
              <a:gd name="T10" fmla="*/ 2147483647 w 139"/>
              <a:gd name="T11" fmla="*/ 2147483647 h 279"/>
              <a:gd name="T12" fmla="*/ 2147483647 w 139"/>
              <a:gd name="T13" fmla="*/ 2147483647 h 279"/>
              <a:gd name="T14" fmla="*/ 2147483647 w 139"/>
              <a:gd name="T15" fmla="*/ 2147483647 h 279"/>
              <a:gd name="T16" fmla="*/ 2147483647 w 139"/>
              <a:gd name="T17" fmla="*/ 2147483647 h 279"/>
              <a:gd name="T18" fmla="*/ 2147483647 w 139"/>
              <a:gd name="T19" fmla="*/ 2147483647 h 279"/>
              <a:gd name="T20" fmla="*/ 2147483647 w 139"/>
              <a:gd name="T21" fmla="*/ 2147483647 h 279"/>
              <a:gd name="T22" fmla="*/ 2147483647 w 139"/>
              <a:gd name="T23" fmla="*/ 2147483647 h 279"/>
              <a:gd name="T24" fmla="*/ 2147483647 w 139"/>
              <a:gd name="T25" fmla="*/ 2147483647 h 279"/>
              <a:gd name="T26" fmla="*/ 2147483647 w 139"/>
              <a:gd name="T27" fmla="*/ 2147483647 h 279"/>
              <a:gd name="T28" fmla="*/ 2147483647 w 139"/>
              <a:gd name="T29" fmla="*/ 2147483647 h 279"/>
              <a:gd name="T30" fmla="*/ 2147483647 w 139"/>
              <a:gd name="T31" fmla="*/ 2147483647 h 279"/>
              <a:gd name="T32" fmla="*/ 2147483647 w 139"/>
              <a:gd name="T33" fmla="*/ 2147483647 h 279"/>
              <a:gd name="T34" fmla="*/ 2147483647 w 139"/>
              <a:gd name="T35" fmla="*/ 2147483647 h 279"/>
              <a:gd name="T36" fmla="*/ 2147483647 w 139"/>
              <a:gd name="T37" fmla="*/ 2147483647 h 279"/>
              <a:gd name="T38" fmla="*/ 2147483647 w 139"/>
              <a:gd name="T39" fmla="*/ 2147483647 h 279"/>
              <a:gd name="T40" fmla="*/ 2147483647 w 139"/>
              <a:gd name="T41" fmla="*/ 2147483647 h 279"/>
              <a:gd name="T42" fmla="*/ 2147483647 w 139"/>
              <a:gd name="T43" fmla="*/ 2147483647 h 279"/>
              <a:gd name="T44" fmla="*/ 2147483647 w 139"/>
              <a:gd name="T45" fmla="*/ 2147483647 h 279"/>
              <a:gd name="T46" fmla="*/ 0 w 139"/>
              <a:gd name="T47" fmla="*/ 2147483647 h 279"/>
              <a:gd name="T48" fmla="*/ 2147483647 w 139"/>
              <a:gd name="T49" fmla="*/ 2147483647 h 279"/>
              <a:gd name="T50" fmla="*/ 2147483647 w 139"/>
              <a:gd name="T51" fmla="*/ 2147483647 h 279"/>
              <a:gd name="T52" fmla="*/ 2147483647 w 139"/>
              <a:gd name="T53" fmla="*/ 2147483647 h 279"/>
              <a:gd name="T54" fmla="*/ 2147483647 w 139"/>
              <a:gd name="T55" fmla="*/ 2147483647 h 279"/>
              <a:gd name="T56" fmla="*/ 2147483647 w 139"/>
              <a:gd name="T57" fmla="*/ 2147483647 h 279"/>
              <a:gd name="T58" fmla="*/ 2147483647 w 139"/>
              <a:gd name="T59" fmla="*/ 2147483647 h 279"/>
              <a:gd name="T60" fmla="*/ 2147483647 w 139"/>
              <a:gd name="T61" fmla="*/ 2147483647 h 279"/>
              <a:gd name="T62" fmla="*/ 2147483647 w 139"/>
              <a:gd name="T63" fmla="*/ 2147483647 h 279"/>
              <a:gd name="T64" fmla="*/ 2147483647 w 139"/>
              <a:gd name="T65" fmla="*/ 2147483647 h 279"/>
              <a:gd name="T66" fmla="*/ 2147483647 w 139"/>
              <a:gd name="T67" fmla="*/ 2147483647 h 279"/>
              <a:gd name="T68" fmla="*/ 2147483647 w 139"/>
              <a:gd name="T69" fmla="*/ 2147483647 h 279"/>
              <a:gd name="T70" fmla="*/ 2147483647 w 139"/>
              <a:gd name="T71" fmla="*/ 2147483647 h 279"/>
              <a:gd name="T72" fmla="*/ 2147483647 w 139"/>
              <a:gd name="T73" fmla="*/ 2147483647 h 279"/>
              <a:gd name="T74" fmla="*/ 2147483647 w 139"/>
              <a:gd name="T75" fmla="*/ 2147483647 h 279"/>
              <a:gd name="T76" fmla="*/ 2147483647 w 139"/>
              <a:gd name="T77" fmla="*/ 2147483647 h 279"/>
              <a:gd name="T78" fmla="*/ 2147483647 w 139"/>
              <a:gd name="T79" fmla="*/ 2147483647 h 279"/>
              <a:gd name="T80" fmla="*/ 2147483647 w 139"/>
              <a:gd name="T81" fmla="*/ 2147483647 h 279"/>
              <a:gd name="T82" fmla="*/ 2147483647 w 139"/>
              <a:gd name="T83" fmla="*/ 2147483647 h 279"/>
              <a:gd name="T84" fmla="*/ 2147483647 w 139"/>
              <a:gd name="T85" fmla="*/ 2147483647 h 279"/>
              <a:gd name="T86" fmla="*/ 2147483647 w 139"/>
              <a:gd name="T87" fmla="*/ 2147483647 h 279"/>
              <a:gd name="T88" fmla="*/ 2147483647 w 139"/>
              <a:gd name="T89" fmla="*/ 2147483647 h 279"/>
              <a:gd name="T90" fmla="*/ 2147483647 w 139"/>
              <a:gd name="T91" fmla="*/ 2147483647 h 279"/>
              <a:gd name="T92" fmla="*/ 2147483647 w 139"/>
              <a:gd name="T93" fmla="*/ 2147483647 h 279"/>
              <a:gd name="T94" fmla="*/ 2147483647 w 139"/>
              <a:gd name="T95" fmla="*/ 2147483647 h 279"/>
              <a:gd name="T96" fmla="*/ 2147483647 w 139"/>
              <a:gd name="T97" fmla="*/ 0 h 279"/>
              <a:gd name="T98" fmla="*/ 2147483647 w 139"/>
              <a:gd name="T99" fmla="*/ 2147483647 h 27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39"/>
              <a:gd name="T151" fmla="*/ 0 h 279"/>
              <a:gd name="T152" fmla="*/ 139 w 139"/>
              <a:gd name="T153" fmla="*/ 279 h 27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39" h="279">
                <a:moveTo>
                  <a:pt x="105" y="6"/>
                </a:moveTo>
                <a:lnTo>
                  <a:pt x="102" y="29"/>
                </a:lnTo>
                <a:lnTo>
                  <a:pt x="97" y="32"/>
                </a:lnTo>
                <a:lnTo>
                  <a:pt x="94" y="49"/>
                </a:lnTo>
                <a:lnTo>
                  <a:pt x="83" y="49"/>
                </a:lnTo>
                <a:lnTo>
                  <a:pt x="80" y="56"/>
                </a:lnTo>
                <a:lnTo>
                  <a:pt x="74" y="67"/>
                </a:lnTo>
                <a:lnTo>
                  <a:pt x="67" y="73"/>
                </a:lnTo>
                <a:lnTo>
                  <a:pt x="65" y="84"/>
                </a:lnTo>
                <a:lnTo>
                  <a:pt x="56" y="81"/>
                </a:lnTo>
                <a:lnTo>
                  <a:pt x="56" y="73"/>
                </a:lnTo>
                <a:lnTo>
                  <a:pt x="42" y="73"/>
                </a:lnTo>
                <a:lnTo>
                  <a:pt x="41" y="81"/>
                </a:lnTo>
                <a:lnTo>
                  <a:pt x="32" y="84"/>
                </a:lnTo>
                <a:lnTo>
                  <a:pt x="27" y="100"/>
                </a:lnTo>
                <a:lnTo>
                  <a:pt x="21" y="102"/>
                </a:lnTo>
                <a:lnTo>
                  <a:pt x="24" y="151"/>
                </a:lnTo>
                <a:lnTo>
                  <a:pt x="29" y="151"/>
                </a:lnTo>
                <a:lnTo>
                  <a:pt x="32" y="164"/>
                </a:lnTo>
                <a:lnTo>
                  <a:pt x="24" y="170"/>
                </a:lnTo>
                <a:lnTo>
                  <a:pt x="21" y="184"/>
                </a:lnTo>
                <a:lnTo>
                  <a:pt x="13" y="189"/>
                </a:lnTo>
                <a:lnTo>
                  <a:pt x="10" y="196"/>
                </a:lnTo>
                <a:lnTo>
                  <a:pt x="0" y="199"/>
                </a:lnTo>
                <a:lnTo>
                  <a:pt x="3" y="223"/>
                </a:lnTo>
                <a:lnTo>
                  <a:pt x="15" y="223"/>
                </a:lnTo>
                <a:lnTo>
                  <a:pt x="13" y="266"/>
                </a:lnTo>
                <a:lnTo>
                  <a:pt x="24" y="266"/>
                </a:lnTo>
                <a:lnTo>
                  <a:pt x="32" y="275"/>
                </a:lnTo>
                <a:lnTo>
                  <a:pt x="41" y="278"/>
                </a:lnTo>
                <a:lnTo>
                  <a:pt x="48" y="266"/>
                </a:lnTo>
                <a:lnTo>
                  <a:pt x="62" y="266"/>
                </a:lnTo>
                <a:lnTo>
                  <a:pt x="70" y="261"/>
                </a:lnTo>
                <a:lnTo>
                  <a:pt x="80" y="257"/>
                </a:lnTo>
                <a:lnTo>
                  <a:pt x="80" y="231"/>
                </a:lnTo>
                <a:lnTo>
                  <a:pt x="91" y="229"/>
                </a:lnTo>
                <a:lnTo>
                  <a:pt x="91" y="199"/>
                </a:lnTo>
                <a:lnTo>
                  <a:pt x="97" y="196"/>
                </a:lnTo>
                <a:lnTo>
                  <a:pt x="97" y="157"/>
                </a:lnTo>
                <a:lnTo>
                  <a:pt x="110" y="149"/>
                </a:lnTo>
                <a:lnTo>
                  <a:pt x="115" y="140"/>
                </a:lnTo>
                <a:lnTo>
                  <a:pt x="115" y="108"/>
                </a:lnTo>
                <a:lnTo>
                  <a:pt x="124" y="102"/>
                </a:lnTo>
                <a:lnTo>
                  <a:pt x="126" y="76"/>
                </a:lnTo>
                <a:lnTo>
                  <a:pt x="135" y="76"/>
                </a:lnTo>
                <a:lnTo>
                  <a:pt x="138" y="35"/>
                </a:lnTo>
                <a:lnTo>
                  <a:pt x="124" y="29"/>
                </a:lnTo>
                <a:lnTo>
                  <a:pt x="124" y="8"/>
                </a:lnTo>
                <a:lnTo>
                  <a:pt x="112" y="0"/>
                </a:lnTo>
                <a:lnTo>
                  <a:pt x="105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1" name="Freeform 46">
            <a:extLst>
              <a:ext uri="{FF2B5EF4-FFF2-40B4-BE49-F238E27FC236}">
                <a16:creationId xmlns:a16="http://schemas.microsoft.com/office/drawing/2014/main" id="{F420B120-4C87-4724-BB5D-0B1E0A7E308D}"/>
              </a:ext>
            </a:extLst>
          </p:cNvPr>
          <p:cNvSpPr>
            <a:spLocks/>
          </p:cNvSpPr>
          <p:nvPr/>
        </p:nvSpPr>
        <p:spPr bwMode="auto">
          <a:xfrm>
            <a:off x="4302385" y="3830372"/>
            <a:ext cx="184140" cy="199546"/>
          </a:xfrm>
          <a:custGeom>
            <a:avLst/>
            <a:gdLst>
              <a:gd name="T0" fmla="*/ 2147483647 w 198"/>
              <a:gd name="T1" fmla="*/ 2147483647 h 292"/>
              <a:gd name="T2" fmla="*/ 2147483647 w 198"/>
              <a:gd name="T3" fmla="*/ 2147483647 h 292"/>
              <a:gd name="T4" fmla="*/ 2147483647 w 198"/>
              <a:gd name="T5" fmla="*/ 2147483647 h 292"/>
              <a:gd name="T6" fmla="*/ 2147483647 w 198"/>
              <a:gd name="T7" fmla="*/ 2147483647 h 292"/>
              <a:gd name="T8" fmla="*/ 2147483647 w 198"/>
              <a:gd name="T9" fmla="*/ 2147483647 h 292"/>
              <a:gd name="T10" fmla="*/ 2147483647 w 198"/>
              <a:gd name="T11" fmla="*/ 2147483647 h 292"/>
              <a:gd name="T12" fmla="*/ 2147483647 w 198"/>
              <a:gd name="T13" fmla="*/ 2147483647 h 292"/>
              <a:gd name="T14" fmla="*/ 2147483647 w 198"/>
              <a:gd name="T15" fmla="*/ 2147483647 h 292"/>
              <a:gd name="T16" fmla="*/ 2147483647 w 198"/>
              <a:gd name="T17" fmla="*/ 2147483647 h 292"/>
              <a:gd name="T18" fmla="*/ 2147483647 w 198"/>
              <a:gd name="T19" fmla="*/ 0 h 292"/>
              <a:gd name="T20" fmla="*/ 2147483647 w 198"/>
              <a:gd name="T21" fmla="*/ 2147483647 h 292"/>
              <a:gd name="T22" fmla="*/ 2147483647 w 198"/>
              <a:gd name="T23" fmla="*/ 2147483647 h 292"/>
              <a:gd name="T24" fmla="*/ 2147483647 w 198"/>
              <a:gd name="T25" fmla="*/ 2147483647 h 292"/>
              <a:gd name="T26" fmla="*/ 2147483647 w 198"/>
              <a:gd name="T27" fmla="*/ 2147483647 h 292"/>
              <a:gd name="T28" fmla="*/ 2147483647 w 198"/>
              <a:gd name="T29" fmla="*/ 2147483647 h 292"/>
              <a:gd name="T30" fmla="*/ 2147483647 w 198"/>
              <a:gd name="T31" fmla="*/ 2147483647 h 292"/>
              <a:gd name="T32" fmla="*/ 2147483647 w 198"/>
              <a:gd name="T33" fmla="*/ 2147483647 h 292"/>
              <a:gd name="T34" fmla="*/ 2147483647 w 198"/>
              <a:gd name="T35" fmla="*/ 2147483647 h 292"/>
              <a:gd name="T36" fmla="*/ 2147483647 w 198"/>
              <a:gd name="T37" fmla="*/ 2147483647 h 292"/>
              <a:gd name="T38" fmla="*/ 2147483647 w 198"/>
              <a:gd name="T39" fmla="*/ 2147483647 h 292"/>
              <a:gd name="T40" fmla="*/ 2147483647 w 198"/>
              <a:gd name="T41" fmla="*/ 2147483647 h 292"/>
              <a:gd name="T42" fmla="*/ 2147483647 w 198"/>
              <a:gd name="T43" fmla="*/ 2147483647 h 292"/>
              <a:gd name="T44" fmla="*/ 2147483647 w 198"/>
              <a:gd name="T45" fmla="*/ 2147483647 h 292"/>
              <a:gd name="T46" fmla="*/ 2147483647 w 198"/>
              <a:gd name="T47" fmla="*/ 2147483647 h 292"/>
              <a:gd name="T48" fmla="*/ 2147483647 w 198"/>
              <a:gd name="T49" fmla="*/ 2147483647 h 292"/>
              <a:gd name="T50" fmla="*/ 2147483647 w 198"/>
              <a:gd name="T51" fmla="*/ 2147483647 h 292"/>
              <a:gd name="T52" fmla="*/ 2147483647 w 198"/>
              <a:gd name="T53" fmla="*/ 2147483647 h 292"/>
              <a:gd name="T54" fmla="*/ 2147483647 w 198"/>
              <a:gd name="T55" fmla="*/ 2147483647 h 292"/>
              <a:gd name="T56" fmla="*/ 2147483647 w 198"/>
              <a:gd name="T57" fmla="*/ 2147483647 h 292"/>
              <a:gd name="T58" fmla="*/ 2147483647 w 198"/>
              <a:gd name="T59" fmla="*/ 2147483647 h 292"/>
              <a:gd name="T60" fmla="*/ 2147483647 w 198"/>
              <a:gd name="T61" fmla="*/ 2147483647 h 292"/>
              <a:gd name="T62" fmla="*/ 2147483647 w 198"/>
              <a:gd name="T63" fmla="*/ 2147483647 h 292"/>
              <a:gd name="T64" fmla="*/ 2147483647 w 198"/>
              <a:gd name="T65" fmla="*/ 2147483647 h 292"/>
              <a:gd name="T66" fmla="*/ 2147483647 w 198"/>
              <a:gd name="T67" fmla="*/ 2147483647 h 292"/>
              <a:gd name="T68" fmla="*/ 2147483647 w 198"/>
              <a:gd name="T69" fmla="*/ 2147483647 h 292"/>
              <a:gd name="T70" fmla="*/ 2147483647 w 198"/>
              <a:gd name="T71" fmla="*/ 2147483647 h 292"/>
              <a:gd name="T72" fmla="*/ 0 w 198"/>
              <a:gd name="T73" fmla="*/ 2147483647 h 292"/>
              <a:gd name="T74" fmla="*/ 2147483647 w 198"/>
              <a:gd name="T75" fmla="*/ 2147483647 h 292"/>
              <a:gd name="T76" fmla="*/ 2147483647 w 198"/>
              <a:gd name="T77" fmla="*/ 2147483647 h 292"/>
              <a:gd name="T78" fmla="*/ 2147483647 w 198"/>
              <a:gd name="T79" fmla="*/ 2147483647 h 292"/>
              <a:gd name="T80" fmla="*/ 2147483647 w 198"/>
              <a:gd name="T81" fmla="*/ 2147483647 h 29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98"/>
              <a:gd name="T124" fmla="*/ 0 h 292"/>
              <a:gd name="T125" fmla="*/ 198 w 198"/>
              <a:gd name="T126" fmla="*/ 292 h 29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98" h="292">
                <a:moveTo>
                  <a:pt x="27" y="114"/>
                </a:moveTo>
                <a:lnTo>
                  <a:pt x="29" y="76"/>
                </a:lnTo>
                <a:lnTo>
                  <a:pt x="45" y="88"/>
                </a:lnTo>
                <a:lnTo>
                  <a:pt x="51" y="65"/>
                </a:lnTo>
                <a:lnTo>
                  <a:pt x="67" y="56"/>
                </a:lnTo>
                <a:lnTo>
                  <a:pt x="67" y="38"/>
                </a:lnTo>
                <a:lnTo>
                  <a:pt x="86" y="24"/>
                </a:lnTo>
                <a:lnTo>
                  <a:pt x="108" y="21"/>
                </a:lnTo>
                <a:lnTo>
                  <a:pt x="112" y="8"/>
                </a:lnTo>
                <a:lnTo>
                  <a:pt x="124" y="0"/>
                </a:lnTo>
                <a:lnTo>
                  <a:pt x="135" y="8"/>
                </a:lnTo>
                <a:lnTo>
                  <a:pt x="121" y="24"/>
                </a:lnTo>
                <a:lnTo>
                  <a:pt x="112" y="51"/>
                </a:lnTo>
                <a:lnTo>
                  <a:pt x="100" y="59"/>
                </a:lnTo>
                <a:lnTo>
                  <a:pt x="115" y="79"/>
                </a:lnTo>
                <a:lnTo>
                  <a:pt x="110" y="100"/>
                </a:lnTo>
                <a:lnTo>
                  <a:pt x="142" y="102"/>
                </a:lnTo>
                <a:lnTo>
                  <a:pt x="142" y="114"/>
                </a:lnTo>
                <a:lnTo>
                  <a:pt x="170" y="124"/>
                </a:lnTo>
                <a:lnTo>
                  <a:pt x="197" y="135"/>
                </a:lnTo>
                <a:lnTo>
                  <a:pt x="197" y="167"/>
                </a:lnTo>
                <a:lnTo>
                  <a:pt x="188" y="188"/>
                </a:lnTo>
                <a:lnTo>
                  <a:pt x="191" y="205"/>
                </a:lnTo>
                <a:lnTo>
                  <a:pt x="164" y="213"/>
                </a:lnTo>
                <a:lnTo>
                  <a:pt x="156" y="226"/>
                </a:lnTo>
                <a:lnTo>
                  <a:pt x="164" y="234"/>
                </a:lnTo>
                <a:lnTo>
                  <a:pt x="156" y="240"/>
                </a:lnTo>
                <a:lnTo>
                  <a:pt x="159" y="275"/>
                </a:lnTo>
                <a:lnTo>
                  <a:pt x="159" y="288"/>
                </a:lnTo>
                <a:lnTo>
                  <a:pt x="142" y="291"/>
                </a:lnTo>
                <a:lnTo>
                  <a:pt x="126" y="281"/>
                </a:lnTo>
                <a:lnTo>
                  <a:pt x="100" y="278"/>
                </a:lnTo>
                <a:lnTo>
                  <a:pt x="83" y="258"/>
                </a:lnTo>
                <a:lnTo>
                  <a:pt x="67" y="246"/>
                </a:lnTo>
                <a:lnTo>
                  <a:pt x="53" y="234"/>
                </a:lnTo>
                <a:lnTo>
                  <a:pt x="24" y="237"/>
                </a:lnTo>
                <a:lnTo>
                  <a:pt x="0" y="220"/>
                </a:lnTo>
                <a:lnTo>
                  <a:pt x="13" y="202"/>
                </a:lnTo>
                <a:lnTo>
                  <a:pt x="15" y="191"/>
                </a:lnTo>
                <a:lnTo>
                  <a:pt x="32" y="191"/>
                </a:lnTo>
                <a:lnTo>
                  <a:pt x="27" y="11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2" name="Freeform 47">
            <a:extLst>
              <a:ext uri="{FF2B5EF4-FFF2-40B4-BE49-F238E27FC236}">
                <a16:creationId xmlns:a16="http://schemas.microsoft.com/office/drawing/2014/main" id="{7AE04E72-47E2-4D03-A696-9F85F73B6BF1}"/>
              </a:ext>
            </a:extLst>
          </p:cNvPr>
          <p:cNvSpPr>
            <a:spLocks/>
          </p:cNvSpPr>
          <p:nvPr/>
        </p:nvSpPr>
        <p:spPr bwMode="auto">
          <a:xfrm>
            <a:off x="6270282" y="3221485"/>
            <a:ext cx="580818" cy="215947"/>
          </a:xfrm>
          <a:custGeom>
            <a:avLst/>
            <a:gdLst>
              <a:gd name="T0" fmla="*/ 2147483647 w 623"/>
              <a:gd name="T1" fmla="*/ 2147483647 h 316"/>
              <a:gd name="T2" fmla="*/ 2147483647 w 623"/>
              <a:gd name="T3" fmla="*/ 2147483647 h 316"/>
              <a:gd name="T4" fmla="*/ 2147483647 w 623"/>
              <a:gd name="T5" fmla="*/ 2147483647 h 316"/>
              <a:gd name="T6" fmla="*/ 2147483647 w 623"/>
              <a:gd name="T7" fmla="*/ 2147483647 h 316"/>
              <a:gd name="T8" fmla="*/ 2147483647 w 623"/>
              <a:gd name="T9" fmla="*/ 2147483647 h 316"/>
              <a:gd name="T10" fmla="*/ 2147483647 w 623"/>
              <a:gd name="T11" fmla="*/ 2147483647 h 316"/>
              <a:gd name="T12" fmla="*/ 2147483647 w 623"/>
              <a:gd name="T13" fmla="*/ 2147483647 h 316"/>
              <a:gd name="T14" fmla="*/ 2147483647 w 623"/>
              <a:gd name="T15" fmla="*/ 2147483647 h 316"/>
              <a:gd name="T16" fmla="*/ 2147483647 w 623"/>
              <a:gd name="T17" fmla="*/ 2147483647 h 316"/>
              <a:gd name="T18" fmla="*/ 2147483647 w 623"/>
              <a:gd name="T19" fmla="*/ 2147483647 h 316"/>
              <a:gd name="T20" fmla="*/ 2147483647 w 623"/>
              <a:gd name="T21" fmla="*/ 2147483647 h 316"/>
              <a:gd name="T22" fmla="*/ 2147483647 w 623"/>
              <a:gd name="T23" fmla="*/ 2147483647 h 316"/>
              <a:gd name="T24" fmla="*/ 2147483647 w 623"/>
              <a:gd name="T25" fmla="*/ 2147483647 h 316"/>
              <a:gd name="T26" fmla="*/ 2147483647 w 623"/>
              <a:gd name="T27" fmla="*/ 2147483647 h 316"/>
              <a:gd name="T28" fmla="*/ 2147483647 w 623"/>
              <a:gd name="T29" fmla="*/ 2147483647 h 316"/>
              <a:gd name="T30" fmla="*/ 2147483647 w 623"/>
              <a:gd name="T31" fmla="*/ 2147483647 h 316"/>
              <a:gd name="T32" fmla="*/ 2147483647 w 623"/>
              <a:gd name="T33" fmla="*/ 2147483647 h 316"/>
              <a:gd name="T34" fmla="*/ 2147483647 w 623"/>
              <a:gd name="T35" fmla="*/ 2147483647 h 316"/>
              <a:gd name="T36" fmla="*/ 2147483647 w 623"/>
              <a:gd name="T37" fmla="*/ 2147483647 h 316"/>
              <a:gd name="T38" fmla="*/ 2147483647 w 623"/>
              <a:gd name="T39" fmla="*/ 2147483647 h 316"/>
              <a:gd name="T40" fmla="*/ 2147483647 w 623"/>
              <a:gd name="T41" fmla="*/ 2147483647 h 316"/>
              <a:gd name="T42" fmla="*/ 2147483647 w 623"/>
              <a:gd name="T43" fmla="*/ 2147483647 h 316"/>
              <a:gd name="T44" fmla="*/ 2147483647 w 623"/>
              <a:gd name="T45" fmla="*/ 2147483647 h 316"/>
              <a:gd name="T46" fmla="*/ 2147483647 w 623"/>
              <a:gd name="T47" fmla="*/ 2147483647 h 316"/>
              <a:gd name="T48" fmla="*/ 2147483647 w 623"/>
              <a:gd name="T49" fmla="*/ 2147483647 h 316"/>
              <a:gd name="T50" fmla="*/ 2147483647 w 623"/>
              <a:gd name="T51" fmla="*/ 2147483647 h 316"/>
              <a:gd name="T52" fmla="*/ 2147483647 w 623"/>
              <a:gd name="T53" fmla="*/ 2147483647 h 316"/>
              <a:gd name="T54" fmla="*/ 2147483647 w 623"/>
              <a:gd name="T55" fmla="*/ 2147483647 h 316"/>
              <a:gd name="T56" fmla="*/ 2147483647 w 623"/>
              <a:gd name="T57" fmla="*/ 2147483647 h 316"/>
              <a:gd name="T58" fmla="*/ 2147483647 w 623"/>
              <a:gd name="T59" fmla="*/ 2147483647 h 316"/>
              <a:gd name="T60" fmla="*/ 2147483647 w 623"/>
              <a:gd name="T61" fmla="*/ 2147483647 h 316"/>
              <a:gd name="T62" fmla="*/ 2147483647 w 623"/>
              <a:gd name="T63" fmla="*/ 2147483647 h 316"/>
              <a:gd name="T64" fmla="*/ 2147483647 w 623"/>
              <a:gd name="T65" fmla="*/ 2147483647 h 316"/>
              <a:gd name="T66" fmla="*/ 2147483647 w 623"/>
              <a:gd name="T67" fmla="*/ 2147483647 h 316"/>
              <a:gd name="T68" fmla="*/ 2147483647 w 623"/>
              <a:gd name="T69" fmla="*/ 2147483647 h 316"/>
              <a:gd name="T70" fmla="*/ 2147483647 w 623"/>
              <a:gd name="T71" fmla="*/ 2147483647 h 316"/>
              <a:gd name="T72" fmla="*/ 2147483647 w 623"/>
              <a:gd name="T73" fmla="*/ 2147483647 h 316"/>
              <a:gd name="T74" fmla="*/ 2147483647 w 623"/>
              <a:gd name="T75" fmla="*/ 2147483647 h 316"/>
              <a:gd name="T76" fmla="*/ 2147483647 w 623"/>
              <a:gd name="T77" fmla="*/ 2147483647 h 316"/>
              <a:gd name="T78" fmla="*/ 2147483647 w 623"/>
              <a:gd name="T79" fmla="*/ 2147483647 h 316"/>
              <a:gd name="T80" fmla="*/ 2147483647 w 623"/>
              <a:gd name="T81" fmla="*/ 2147483647 h 316"/>
              <a:gd name="T82" fmla="*/ 2147483647 w 623"/>
              <a:gd name="T83" fmla="*/ 2147483647 h 316"/>
              <a:gd name="T84" fmla="*/ 2147483647 w 623"/>
              <a:gd name="T85" fmla="*/ 2147483647 h 316"/>
              <a:gd name="T86" fmla="*/ 2147483647 w 623"/>
              <a:gd name="T87" fmla="*/ 2147483647 h 316"/>
              <a:gd name="T88" fmla="*/ 2147483647 w 623"/>
              <a:gd name="T89" fmla="*/ 2147483647 h 316"/>
              <a:gd name="T90" fmla="*/ 2147483647 w 623"/>
              <a:gd name="T91" fmla="*/ 2147483647 h 316"/>
              <a:gd name="T92" fmla="*/ 2147483647 w 623"/>
              <a:gd name="T93" fmla="*/ 2147483647 h 316"/>
              <a:gd name="T94" fmla="*/ 2147483647 w 623"/>
              <a:gd name="T95" fmla="*/ 2147483647 h 316"/>
              <a:gd name="T96" fmla="*/ 2147483647 w 623"/>
              <a:gd name="T97" fmla="*/ 2147483647 h 316"/>
              <a:gd name="T98" fmla="*/ 2147483647 w 623"/>
              <a:gd name="T99" fmla="*/ 2147483647 h 316"/>
              <a:gd name="T100" fmla="*/ 2147483647 w 623"/>
              <a:gd name="T101" fmla="*/ 2147483647 h 316"/>
              <a:gd name="T102" fmla="*/ 2147483647 w 623"/>
              <a:gd name="T103" fmla="*/ 2147483647 h 316"/>
              <a:gd name="T104" fmla="*/ 2147483647 w 623"/>
              <a:gd name="T105" fmla="*/ 2147483647 h 316"/>
              <a:gd name="T106" fmla="*/ 2147483647 w 623"/>
              <a:gd name="T107" fmla="*/ 2147483647 h 316"/>
              <a:gd name="T108" fmla="*/ 2147483647 w 623"/>
              <a:gd name="T109" fmla="*/ 2147483647 h 316"/>
              <a:gd name="T110" fmla="*/ 2147483647 w 623"/>
              <a:gd name="T111" fmla="*/ 2147483647 h 316"/>
              <a:gd name="T112" fmla="*/ 2147483647 w 623"/>
              <a:gd name="T113" fmla="*/ 2147483647 h 316"/>
              <a:gd name="T114" fmla="*/ 2147483647 w 623"/>
              <a:gd name="T115" fmla="*/ 2147483647 h 316"/>
              <a:gd name="T116" fmla="*/ 2147483647 w 623"/>
              <a:gd name="T117" fmla="*/ 2147483647 h 316"/>
              <a:gd name="T118" fmla="*/ 2147483647 w 623"/>
              <a:gd name="T119" fmla="*/ 2147483647 h 31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23"/>
              <a:gd name="T181" fmla="*/ 0 h 316"/>
              <a:gd name="T182" fmla="*/ 623 w 623"/>
              <a:gd name="T183" fmla="*/ 316 h 31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23" h="316">
                <a:moveTo>
                  <a:pt x="622" y="132"/>
                </a:moveTo>
                <a:lnTo>
                  <a:pt x="608" y="88"/>
                </a:lnTo>
                <a:lnTo>
                  <a:pt x="581" y="77"/>
                </a:lnTo>
                <a:lnTo>
                  <a:pt x="570" y="65"/>
                </a:lnTo>
                <a:lnTo>
                  <a:pt x="554" y="65"/>
                </a:lnTo>
                <a:lnTo>
                  <a:pt x="528" y="15"/>
                </a:lnTo>
                <a:lnTo>
                  <a:pt x="505" y="15"/>
                </a:lnTo>
                <a:lnTo>
                  <a:pt x="478" y="27"/>
                </a:lnTo>
                <a:lnTo>
                  <a:pt x="460" y="24"/>
                </a:lnTo>
                <a:lnTo>
                  <a:pt x="460" y="10"/>
                </a:lnTo>
                <a:lnTo>
                  <a:pt x="446" y="0"/>
                </a:lnTo>
                <a:lnTo>
                  <a:pt x="414" y="6"/>
                </a:lnTo>
                <a:lnTo>
                  <a:pt x="387" y="10"/>
                </a:lnTo>
                <a:lnTo>
                  <a:pt x="347" y="6"/>
                </a:lnTo>
                <a:lnTo>
                  <a:pt x="323" y="0"/>
                </a:lnTo>
                <a:lnTo>
                  <a:pt x="311" y="3"/>
                </a:lnTo>
                <a:lnTo>
                  <a:pt x="314" y="27"/>
                </a:lnTo>
                <a:lnTo>
                  <a:pt x="296" y="38"/>
                </a:lnTo>
                <a:lnTo>
                  <a:pt x="293" y="38"/>
                </a:lnTo>
                <a:lnTo>
                  <a:pt x="293" y="39"/>
                </a:lnTo>
                <a:lnTo>
                  <a:pt x="290" y="39"/>
                </a:lnTo>
                <a:lnTo>
                  <a:pt x="288" y="39"/>
                </a:lnTo>
                <a:lnTo>
                  <a:pt x="288" y="42"/>
                </a:lnTo>
                <a:lnTo>
                  <a:pt x="285" y="42"/>
                </a:lnTo>
                <a:lnTo>
                  <a:pt x="282" y="42"/>
                </a:lnTo>
                <a:lnTo>
                  <a:pt x="282" y="45"/>
                </a:lnTo>
                <a:lnTo>
                  <a:pt x="279" y="45"/>
                </a:lnTo>
                <a:lnTo>
                  <a:pt x="279" y="48"/>
                </a:lnTo>
                <a:lnTo>
                  <a:pt x="279" y="51"/>
                </a:lnTo>
                <a:lnTo>
                  <a:pt x="279" y="53"/>
                </a:lnTo>
                <a:lnTo>
                  <a:pt x="282" y="53"/>
                </a:lnTo>
                <a:lnTo>
                  <a:pt x="282" y="56"/>
                </a:lnTo>
                <a:lnTo>
                  <a:pt x="282" y="59"/>
                </a:lnTo>
                <a:lnTo>
                  <a:pt x="285" y="62"/>
                </a:lnTo>
                <a:lnTo>
                  <a:pt x="285" y="65"/>
                </a:lnTo>
                <a:lnTo>
                  <a:pt x="285" y="67"/>
                </a:lnTo>
                <a:lnTo>
                  <a:pt x="288" y="67"/>
                </a:lnTo>
                <a:lnTo>
                  <a:pt x="276" y="77"/>
                </a:lnTo>
                <a:lnTo>
                  <a:pt x="261" y="72"/>
                </a:lnTo>
                <a:lnTo>
                  <a:pt x="232" y="53"/>
                </a:lnTo>
                <a:lnTo>
                  <a:pt x="209" y="56"/>
                </a:lnTo>
                <a:lnTo>
                  <a:pt x="194" y="51"/>
                </a:lnTo>
                <a:lnTo>
                  <a:pt x="194" y="39"/>
                </a:lnTo>
                <a:lnTo>
                  <a:pt x="153" y="13"/>
                </a:lnTo>
                <a:lnTo>
                  <a:pt x="126" y="10"/>
                </a:lnTo>
                <a:lnTo>
                  <a:pt x="100" y="7"/>
                </a:lnTo>
                <a:lnTo>
                  <a:pt x="77" y="13"/>
                </a:lnTo>
                <a:lnTo>
                  <a:pt x="69" y="27"/>
                </a:lnTo>
                <a:lnTo>
                  <a:pt x="53" y="6"/>
                </a:lnTo>
                <a:lnTo>
                  <a:pt x="24" y="38"/>
                </a:lnTo>
                <a:lnTo>
                  <a:pt x="0" y="65"/>
                </a:lnTo>
                <a:lnTo>
                  <a:pt x="7" y="86"/>
                </a:lnTo>
                <a:lnTo>
                  <a:pt x="29" y="97"/>
                </a:lnTo>
                <a:lnTo>
                  <a:pt x="29" y="121"/>
                </a:lnTo>
                <a:lnTo>
                  <a:pt x="15" y="138"/>
                </a:lnTo>
                <a:lnTo>
                  <a:pt x="7" y="170"/>
                </a:lnTo>
                <a:lnTo>
                  <a:pt x="29" y="162"/>
                </a:lnTo>
                <a:lnTo>
                  <a:pt x="51" y="170"/>
                </a:lnTo>
                <a:lnTo>
                  <a:pt x="56" y="162"/>
                </a:lnTo>
                <a:lnTo>
                  <a:pt x="69" y="167"/>
                </a:lnTo>
                <a:lnTo>
                  <a:pt x="65" y="188"/>
                </a:lnTo>
                <a:lnTo>
                  <a:pt x="69" y="199"/>
                </a:lnTo>
                <a:lnTo>
                  <a:pt x="45" y="199"/>
                </a:lnTo>
                <a:lnTo>
                  <a:pt x="36" y="206"/>
                </a:lnTo>
                <a:lnTo>
                  <a:pt x="35" y="220"/>
                </a:lnTo>
                <a:lnTo>
                  <a:pt x="21" y="223"/>
                </a:lnTo>
                <a:lnTo>
                  <a:pt x="24" y="235"/>
                </a:lnTo>
                <a:lnTo>
                  <a:pt x="32" y="250"/>
                </a:lnTo>
                <a:lnTo>
                  <a:pt x="56" y="250"/>
                </a:lnTo>
                <a:lnTo>
                  <a:pt x="65" y="279"/>
                </a:lnTo>
                <a:lnTo>
                  <a:pt x="69" y="264"/>
                </a:lnTo>
                <a:lnTo>
                  <a:pt x="88" y="267"/>
                </a:lnTo>
                <a:lnTo>
                  <a:pt x="97" y="291"/>
                </a:lnTo>
                <a:lnTo>
                  <a:pt x="112" y="285"/>
                </a:lnTo>
                <a:lnTo>
                  <a:pt x="123" y="288"/>
                </a:lnTo>
                <a:lnTo>
                  <a:pt x="123" y="302"/>
                </a:lnTo>
                <a:lnTo>
                  <a:pt x="139" y="305"/>
                </a:lnTo>
                <a:lnTo>
                  <a:pt x="153" y="220"/>
                </a:lnTo>
                <a:lnTo>
                  <a:pt x="188" y="191"/>
                </a:lnTo>
                <a:lnTo>
                  <a:pt x="203" y="188"/>
                </a:lnTo>
                <a:lnTo>
                  <a:pt x="203" y="170"/>
                </a:lnTo>
                <a:lnTo>
                  <a:pt x="236" y="170"/>
                </a:lnTo>
                <a:lnTo>
                  <a:pt x="236" y="194"/>
                </a:lnTo>
                <a:lnTo>
                  <a:pt x="247" y="206"/>
                </a:lnTo>
                <a:lnTo>
                  <a:pt x="239" y="215"/>
                </a:lnTo>
                <a:lnTo>
                  <a:pt x="250" y="235"/>
                </a:lnTo>
                <a:lnTo>
                  <a:pt x="258" y="250"/>
                </a:lnTo>
                <a:lnTo>
                  <a:pt x="276" y="244"/>
                </a:lnTo>
                <a:lnTo>
                  <a:pt x="299" y="247"/>
                </a:lnTo>
                <a:lnTo>
                  <a:pt x="314" y="256"/>
                </a:lnTo>
                <a:lnTo>
                  <a:pt x="317" y="279"/>
                </a:lnTo>
                <a:lnTo>
                  <a:pt x="323" y="296"/>
                </a:lnTo>
                <a:lnTo>
                  <a:pt x="347" y="309"/>
                </a:lnTo>
                <a:lnTo>
                  <a:pt x="355" y="315"/>
                </a:lnTo>
                <a:lnTo>
                  <a:pt x="373" y="302"/>
                </a:lnTo>
                <a:lnTo>
                  <a:pt x="414" y="285"/>
                </a:lnTo>
                <a:lnTo>
                  <a:pt x="422" y="277"/>
                </a:lnTo>
                <a:lnTo>
                  <a:pt x="406" y="264"/>
                </a:lnTo>
                <a:lnTo>
                  <a:pt x="393" y="267"/>
                </a:lnTo>
                <a:lnTo>
                  <a:pt x="379" y="253"/>
                </a:lnTo>
                <a:lnTo>
                  <a:pt x="387" y="242"/>
                </a:lnTo>
                <a:lnTo>
                  <a:pt x="384" y="232"/>
                </a:lnTo>
                <a:lnTo>
                  <a:pt x="384" y="226"/>
                </a:lnTo>
                <a:lnTo>
                  <a:pt x="398" y="218"/>
                </a:lnTo>
                <a:lnTo>
                  <a:pt x="414" y="235"/>
                </a:lnTo>
                <a:lnTo>
                  <a:pt x="420" y="220"/>
                </a:lnTo>
                <a:lnTo>
                  <a:pt x="441" y="215"/>
                </a:lnTo>
                <a:lnTo>
                  <a:pt x="455" y="226"/>
                </a:lnTo>
                <a:lnTo>
                  <a:pt x="490" y="220"/>
                </a:lnTo>
                <a:lnTo>
                  <a:pt x="511" y="220"/>
                </a:lnTo>
                <a:lnTo>
                  <a:pt x="533" y="237"/>
                </a:lnTo>
                <a:lnTo>
                  <a:pt x="537" y="229"/>
                </a:lnTo>
                <a:lnTo>
                  <a:pt x="540" y="205"/>
                </a:lnTo>
                <a:lnTo>
                  <a:pt x="557" y="197"/>
                </a:lnTo>
                <a:lnTo>
                  <a:pt x="578" y="202"/>
                </a:lnTo>
                <a:lnTo>
                  <a:pt x="584" y="164"/>
                </a:lnTo>
                <a:lnTo>
                  <a:pt x="595" y="153"/>
                </a:lnTo>
                <a:lnTo>
                  <a:pt x="608" y="150"/>
                </a:lnTo>
                <a:lnTo>
                  <a:pt x="610" y="138"/>
                </a:lnTo>
                <a:lnTo>
                  <a:pt x="622" y="132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3" name="Freeform 48">
            <a:extLst>
              <a:ext uri="{FF2B5EF4-FFF2-40B4-BE49-F238E27FC236}">
                <a16:creationId xmlns:a16="http://schemas.microsoft.com/office/drawing/2014/main" id="{10E46E64-FD7B-4D4F-BFBB-86361E00989F}"/>
              </a:ext>
            </a:extLst>
          </p:cNvPr>
          <p:cNvSpPr>
            <a:spLocks/>
          </p:cNvSpPr>
          <p:nvPr/>
        </p:nvSpPr>
        <p:spPr bwMode="auto">
          <a:xfrm>
            <a:off x="6600703" y="3368411"/>
            <a:ext cx="167792" cy="90889"/>
          </a:xfrm>
          <a:custGeom>
            <a:avLst/>
            <a:gdLst>
              <a:gd name="T0" fmla="*/ 2147483647 w 180"/>
              <a:gd name="T1" fmla="*/ 2147483647 h 133"/>
              <a:gd name="T2" fmla="*/ 2147483647 w 180"/>
              <a:gd name="T3" fmla="*/ 2147483647 h 133"/>
              <a:gd name="T4" fmla="*/ 2147483647 w 180"/>
              <a:gd name="T5" fmla="*/ 2147483647 h 133"/>
              <a:gd name="T6" fmla="*/ 2147483647 w 180"/>
              <a:gd name="T7" fmla="*/ 2147483647 h 133"/>
              <a:gd name="T8" fmla="*/ 2147483647 w 180"/>
              <a:gd name="T9" fmla="*/ 2147483647 h 133"/>
              <a:gd name="T10" fmla="*/ 2147483647 w 180"/>
              <a:gd name="T11" fmla="*/ 2147483647 h 133"/>
              <a:gd name="T12" fmla="*/ 2147483647 w 180"/>
              <a:gd name="T13" fmla="*/ 2147483647 h 133"/>
              <a:gd name="T14" fmla="*/ 2147483647 w 180"/>
              <a:gd name="T15" fmla="*/ 2147483647 h 133"/>
              <a:gd name="T16" fmla="*/ 2147483647 w 180"/>
              <a:gd name="T17" fmla="*/ 2147483647 h 133"/>
              <a:gd name="T18" fmla="*/ 2147483647 w 180"/>
              <a:gd name="T19" fmla="*/ 2147483647 h 133"/>
              <a:gd name="T20" fmla="*/ 2147483647 w 180"/>
              <a:gd name="T21" fmla="*/ 2147483647 h 133"/>
              <a:gd name="T22" fmla="*/ 0 w 180"/>
              <a:gd name="T23" fmla="*/ 2147483647 h 133"/>
              <a:gd name="T24" fmla="*/ 2147483647 w 180"/>
              <a:gd name="T25" fmla="*/ 2147483647 h 133"/>
              <a:gd name="T26" fmla="*/ 2147483647 w 180"/>
              <a:gd name="T27" fmla="*/ 2147483647 h 133"/>
              <a:gd name="T28" fmla="*/ 2147483647 w 180"/>
              <a:gd name="T29" fmla="*/ 2147483647 h 133"/>
              <a:gd name="T30" fmla="*/ 2147483647 w 180"/>
              <a:gd name="T31" fmla="*/ 2147483647 h 133"/>
              <a:gd name="T32" fmla="*/ 2147483647 w 180"/>
              <a:gd name="T33" fmla="*/ 2147483647 h 133"/>
              <a:gd name="T34" fmla="*/ 2147483647 w 180"/>
              <a:gd name="T35" fmla="*/ 2147483647 h 133"/>
              <a:gd name="T36" fmla="*/ 2147483647 w 180"/>
              <a:gd name="T37" fmla="*/ 2147483647 h 133"/>
              <a:gd name="T38" fmla="*/ 2147483647 w 180"/>
              <a:gd name="T39" fmla="*/ 2147483647 h 133"/>
              <a:gd name="T40" fmla="*/ 2147483647 w 180"/>
              <a:gd name="T41" fmla="*/ 2147483647 h 133"/>
              <a:gd name="T42" fmla="*/ 2147483647 w 180"/>
              <a:gd name="T43" fmla="*/ 2147483647 h 133"/>
              <a:gd name="T44" fmla="*/ 2147483647 w 180"/>
              <a:gd name="T45" fmla="*/ 2147483647 h 133"/>
              <a:gd name="T46" fmla="*/ 2147483647 w 180"/>
              <a:gd name="T47" fmla="*/ 0 h 133"/>
              <a:gd name="T48" fmla="*/ 2147483647 w 180"/>
              <a:gd name="T49" fmla="*/ 2147483647 h 133"/>
              <a:gd name="T50" fmla="*/ 2147483647 w 180"/>
              <a:gd name="T51" fmla="*/ 2147483647 h 133"/>
              <a:gd name="T52" fmla="*/ 2147483647 w 180"/>
              <a:gd name="T53" fmla="*/ 2147483647 h 133"/>
              <a:gd name="T54" fmla="*/ 2147483647 w 180"/>
              <a:gd name="T55" fmla="*/ 2147483647 h 133"/>
              <a:gd name="T56" fmla="*/ 2147483647 w 180"/>
              <a:gd name="T57" fmla="*/ 2147483647 h 13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80"/>
              <a:gd name="T88" fmla="*/ 0 h 133"/>
              <a:gd name="T89" fmla="*/ 180 w 180"/>
              <a:gd name="T90" fmla="*/ 133 h 133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80" h="133">
                <a:moveTo>
                  <a:pt x="138" y="38"/>
                </a:moveTo>
                <a:lnTo>
                  <a:pt x="150" y="43"/>
                </a:lnTo>
                <a:lnTo>
                  <a:pt x="148" y="91"/>
                </a:lnTo>
                <a:lnTo>
                  <a:pt x="138" y="97"/>
                </a:lnTo>
                <a:lnTo>
                  <a:pt x="132" y="108"/>
                </a:lnTo>
                <a:lnTo>
                  <a:pt x="100" y="113"/>
                </a:lnTo>
                <a:lnTo>
                  <a:pt x="103" y="123"/>
                </a:lnTo>
                <a:lnTo>
                  <a:pt x="94" y="132"/>
                </a:lnTo>
                <a:lnTo>
                  <a:pt x="79" y="90"/>
                </a:lnTo>
                <a:lnTo>
                  <a:pt x="59" y="102"/>
                </a:lnTo>
                <a:lnTo>
                  <a:pt x="44" y="105"/>
                </a:lnTo>
                <a:lnTo>
                  <a:pt x="0" y="99"/>
                </a:lnTo>
                <a:lnTo>
                  <a:pt x="18" y="87"/>
                </a:lnTo>
                <a:lnTo>
                  <a:pt x="59" y="70"/>
                </a:lnTo>
                <a:lnTo>
                  <a:pt x="67" y="62"/>
                </a:lnTo>
                <a:lnTo>
                  <a:pt x="51" y="49"/>
                </a:lnTo>
                <a:lnTo>
                  <a:pt x="38" y="52"/>
                </a:lnTo>
                <a:lnTo>
                  <a:pt x="24" y="38"/>
                </a:lnTo>
                <a:lnTo>
                  <a:pt x="32" y="27"/>
                </a:lnTo>
                <a:lnTo>
                  <a:pt x="30" y="11"/>
                </a:lnTo>
                <a:lnTo>
                  <a:pt x="44" y="3"/>
                </a:lnTo>
                <a:lnTo>
                  <a:pt x="59" y="20"/>
                </a:lnTo>
                <a:lnTo>
                  <a:pt x="65" y="6"/>
                </a:lnTo>
                <a:lnTo>
                  <a:pt x="86" y="0"/>
                </a:lnTo>
                <a:lnTo>
                  <a:pt x="100" y="11"/>
                </a:lnTo>
                <a:lnTo>
                  <a:pt x="135" y="6"/>
                </a:lnTo>
                <a:lnTo>
                  <a:pt x="156" y="6"/>
                </a:lnTo>
                <a:lnTo>
                  <a:pt x="179" y="22"/>
                </a:lnTo>
                <a:lnTo>
                  <a:pt x="138" y="3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4" name="Freeform 49">
            <a:extLst>
              <a:ext uri="{FF2B5EF4-FFF2-40B4-BE49-F238E27FC236}">
                <a16:creationId xmlns:a16="http://schemas.microsoft.com/office/drawing/2014/main" id="{FC4F54FA-74A7-4F3B-B189-38097AB08A46}"/>
              </a:ext>
            </a:extLst>
          </p:cNvPr>
          <p:cNvSpPr>
            <a:spLocks/>
          </p:cNvSpPr>
          <p:nvPr/>
        </p:nvSpPr>
        <p:spPr bwMode="auto">
          <a:xfrm>
            <a:off x="6113677" y="3362261"/>
            <a:ext cx="98954" cy="54671"/>
          </a:xfrm>
          <a:custGeom>
            <a:avLst/>
            <a:gdLst>
              <a:gd name="T0" fmla="*/ 0 w 106"/>
              <a:gd name="T1" fmla="*/ 2147483647 h 80"/>
              <a:gd name="T2" fmla="*/ 2147483647 w 106"/>
              <a:gd name="T3" fmla="*/ 0 h 80"/>
              <a:gd name="T4" fmla="*/ 2147483647 w 106"/>
              <a:gd name="T5" fmla="*/ 2147483647 h 80"/>
              <a:gd name="T6" fmla="*/ 2147483647 w 106"/>
              <a:gd name="T7" fmla="*/ 2147483647 h 80"/>
              <a:gd name="T8" fmla="*/ 2147483647 w 106"/>
              <a:gd name="T9" fmla="*/ 2147483647 h 80"/>
              <a:gd name="T10" fmla="*/ 2147483647 w 106"/>
              <a:gd name="T11" fmla="*/ 2147483647 h 80"/>
              <a:gd name="T12" fmla="*/ 2147483647 w 106"/>
              <a:gd name="T13" fmla="*/ 2147483647 h 80"/>
              <a:gd name="T14" fmla="*/ 2147483647 w 106"/>
              <a:gd name="T15" fmla="*/ 2147483647 h 80"/>
              <a:gd name="T16" fmla="*/ 2147483647 w 106"/>
              <a:gd name="T17" fmla="*/ 2147483647 h 80"/>
              <a:gd name="T18" fmla="*/ 2147483647 w 106"/>
              <a:gd name="T19" fmla="*/ 2147483647 h 80"/>
              <a:gd name="T20" fmla="*/ 2147483647 w 106"/>
              <a:gd name="T21" fmla="*/ 2147483647 h 80"/>
              <a:gd name="T22" fmla="*/ 2147483647 w 106"/>
              <a:gd name="T23" fmla="*/ 2147483647 h 80"/>
              <a:gd name="T24" fmla="*/ 0 w 106"/>
              <a:gd name="T25" fmla="*/ 2147483647 h 8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6"/>
              <a:gd name="T40" fmla="*/ 0 h 80"/>
              <a:gd name="T41" fmla="*/ 106 w 106"/>
              <a:gd name="T42" fmla="*/ 80 h 8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6" h="80">
                <a:moveTo>
                  <a:pt x="0" y="22"/>
                </a:moveTo>
                <a:lnTo>
                  <a:pt x="37" y="0"/>
                </a:lnTo>
                <a:lnTo>
                  <a:pt x="59" y="11"/>
                </a:lnTo>
                <a:lnTo>
                  <a:pt x="72" y="11"/>
                </a:lnTo>
                <a:lnTo>
                  <a:pt x="89" y="28"/>
                </a:lnTo>
                <a:lnTo>
                  <a:pt x="105" y="46"/>
                </a:lnTo>
                <a:lnTo>
                  <a:pt x="95" y="67"/>
                </a:lnTo>
                <a:lnTo>
                  <a:pt x="75" y="76"/>
                </a:lnTo>
                <a:lnTo>
                  <a:pt x="54" y="79"/>
                </a:lnTo>
                <a:lnTo>
                  <a:pt x="51" y="60"/>
                </a:lnTo>
                <a:lnTo>
                  <a:pt x="40" y="46"/>
                </a:lnTo>
                <a:lnTo>
                  <a:pt x="18" y="38"/>
                </a:lnTo>
                <a:lnTo>
                  <a:pt x="0" y="22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5" name="Freeform 50">
            <a:extLst>
              <a:ext uri="{FF2B5EF4-FFF2-40B4-BE49-F238E27FC236}">
                <a16:creationId xmlns:a16="http://schemas.microsoft.com/office/drawing/2014/main" id="{B6568935-DE3F-4784-A09F-BB5AC964DDA7}"/>
              </a:ext>
            </a:extLst>
          </p:cNvPr>
          <p:cNvSpPr>
            <a:spLocks/>
          </p:cNvSpPr>
          <p:nvPr/>
        </p:nvSpPr>
        <p:spPr bwMode="auto">
          <a:xfrm>
            <a:off x="5731627" y="2944718"/>
            <a:ext cx="21511" cy="7517"/>
          </a:xfrm>
          <a:custGeom>
            <a:avLst/>
            <a:gdLst>
              <a:gd name="T0" fmla="*/ 2147483647 w 23"/>
              <a:gd name="T1" fmla="*/ 0 h 11"/>
              <a:gd name="T2" fmla="*/ 0 w 23"/>
              <a:gd name="T3" fmla="*/ 2147483647 h 11"/>
              <a:gd name="T4" fmla="*/ 2147483647 w 23"/>
              <a:gd name="T5" fmla="*/ 2147483647 h 11"/>
              <a:gd name="T6" fmla="*/ 2147483647 w 23"/>
              <a:gd name="T7" fmla="*/ 0 h 11"/>
              <a:gd name="T8" fmla="*/ 2147483647 w 23"/>
              <a:gd name="T9" fmla="*/ 0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"/>
              <a:gd name="T16" fmla="*/ 0 h 11"/>
              <a:gd name="T17" fmla="*/ 23 w 23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" h="11">
                <a:moveTo>
                  <a:pt x="9" y="0"/>
                </a:moveTo>
                <a:lnTo>
                  <a:pt x="0" y="9"/>
                </a:lnTo>
                <a:lnTo>
                  <a:pt x="16" y="10"/>
                </a:lnTo>
                <a:lnTo>
                  <a:pt x="22" y="0"/>
                </a:lnTo>
                <a:lnTo>
                  <a:pt x="9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6" name="Freeform 51">
            <a:extLst>
              <a:ext uri="{FF2B5EF4-FFF2-40B4-BE49-F238E27FC236}">
                <a16:creationId xmlns:a16="http://schemas.microsoft.com/office/drawing/2014/main" id="{EF26F22C-3280-402D-A63E-32B15F73646A}"/>
              </a:ext>
            </a:extLst>
          </p:cNvPr>
          <p:cNvSpPr>
            <a:spLocks/>
          </p:cNvSpPr>
          <p:nvPr/>
        </p:nvSpPr>
        <p:spPr bwMode="auto">
          <a:xfrm>
            <a:off x="7103217" y="3852924"/>
            <a:ext cx="81745" cy="110707"/>
          </a:xfrm>
          <a:custGeom>
            <a:avLst/>
            <a:gdLst>
              <a:gd name="T0" fmla="*/ 2147483647 w 87"/>
              <a:gd name="T1" fmla="*/ 2147483647 h 162"/>
              <a:gd name="T2" fmla="*/ 2147483647 w 87"/>
              <a:gd name="T3" fmla="*/ 2147483647 h 162"/>
              <a:gd name="T4" fmla="*/ 2147483647 w 87"/>
              <a:gd name="T5" fmla="*/ 0 h 162"/>
              <a:gd name="T6" fmla="*/ 0 w 87"/>
              <a:gd name="T7" fmla="*/ 2147483647 h 162"/>
              <a:gd name="T8" fmla="*/ 2147483647 w 87"/>
              <a:gd name="T9" fmla="*/ 2147483647 h 162"/>
              <a:gd name="T10" fmla="*/ 2147483647 w 87"/>
              <a:gd name="T11" fmla="*/ 2147483647 h 162"/>
              <a:gd name="T12" fmla="*/ 2147483647 w 87"/>
              <a:gd name="T13" fmla="*/ 2147483647 h 162"/>
              <a:gd name="T14" fmla="*/ 2147483647 w 87"/>
              <a:gd name="T15" fmla="*/ 2147483647 h 162"/>
              <a:gd name="T16" fmla="*/ 2147483647 w 87"/>
              <a:gd name="T17" fmla="*/ 2147483647 h 162"/>
              <a:gd name="T18" fmla="*/ 2147483647 w 87"/>
              <a:gd name="T19" fmla="*/ 2147483647 h 162"/>
              <a:gd name="T20" fmla="*/ 2147483647 w 87"/>
              <a:gd name="T21" fmla="*/ 2147483647 h 162"/>
              <a:gd name="T22" fmla="*/ 2147483647 w 87"/>
              <a:gd name="T23" fmla="*/ 2147483647 h 16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7"/>
              <a:gd name="T37" fmla="*/ 0 h 162"/>
              <a:gd name="T38" fmla="*/ 87 w 87"/>
              <a:gd name="T39" fmla="*/ 162 h 16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7" h="162">
                <a:moveTo>
                  <a:pt x="53" y="56"/>
                </a:moveTo>
                <a:lnTo>
                  <a:pt x="29" y="43"/>
                </a:lnTo>
                <a:lnTo>
                  <a:pt x="15" y="0"/>
                </a:lnTo>
                <a:lnTo>
                  <a:pt x="0" y="15"/>
                </a:lnTo>
                <a:lnTo>
                  <a:pt x="3" y="43"/>
                </a:lnTo>
                <a:lnTo>
                  <a:pt x="10" y="108"/>
                </a:lnTo>
                <a:lnTo>
                  <a:pt x="32" y="137"/>
                </a:lnTo>
                <a:lnTo>
                  <a:pt x="48" y="158"/>
                </a:lnTo>
                <a:lnTo>
                  <a:pt x="83" y="161"/>
                </a:lnTo>
                <a:lnTo>
                  <a:pt x="86" y="149"/>
                </a:lnTo>
                <a:lnTo>
                  <a:pt x="80" y="94"/>
                </a:lnTo>
                <a:lnTo>
                  <a:pt x="53" y="5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7" name="Freeform 52">
            <a:extLst>
              <a:ext uri="{FF2B5EF4-FFF2-40B4-BE49-F238E27FC236}">
                <a16:creationId xmlns:a16="http://schemas.microsoft.com/office/drawing/2014/main" id="{7E960171-0D52-4981-A178-1E380155D661}"/>
              </a:ext>
            </a:extLst>
          </p:cNvPr>
          <p:cNvSpPr>
            <a:spLocks/>
          </p:cNvSpPr>
          <p:nvPr/>
        </p:nvSpPr>
        <p:spPr bwMode="auto">
          <a:xfrm>
            <a:off x="7291662" y="4122858"/>
            <a:ext cx="630725" cy="395674"/>
          </a:xfrm>
          <a:custGeom>
            <a:avLst/>
            <a:gdLst>
              <a:gd name="T0" fmla="*/ 2147483647 w 676"/>
              <a:gd name="T1" fmla="*/ 2147483647 h 579"/>
              <a:gd name="T2" fmla="*/ 2147483647 w 676"/>
              <a:gd name="T3" fmla="*/ 2147483647 h 579"/>
              <a:gd name="T4" fmla="*/ 2147483647 w 676"/>
              <a:gd name="T5" fmla="*/ 2147483647 h 579"/>
              <a:gd name="T6" fmla="*/ 2147483647 w 676"/>
              <a:gd name="T7" fmla="*/ 2147483647 h 579"/>
              <a:gd name="T8" fmla="*/ 2147483647 w 676"/>
              <a:gd name="T9" fmla="*/ 2147483647 h 579"/>
              <a:gd name="T10" fmla="*/ 2147483647 w 676"/>
              <a:gd name="T11" fmla="*/ 2147483647 h 579"/>
              <a:gd name="T12" fmla="*/ 2147483647 w 676"/>
              <a:gd name="T13" fmla="*/ 2147483647 h 579"/>
              <a:gd name="T14" fmla="*/ 2147483647 w 676"/>
              <a:gd name="T15" fmla="*/ 2147483647 h 579"/>
              <a:gd name="T16" fmla="*/ 2147483647 w 676"/>
              <a:gd name="T17" fmla="*/ 2147483647 h 579"/>
              <a:gd name="T18" fmla="*/ 2147483647 w 676"/>
              <a:gd name="T19" fmla="*/ 2147483647 h 579"/>
              <a:gd name="T20" fmla="*/ 2147483647 w 676"/>
              <a:gd name="T21" fmla="*/ 2147483647 h 579"/>
              <a:gd name="T22" fmla="*/ 2147483647 w 676"/>
              <a:gd name="T23" fmla="*/ 2147483647 h 579"/>
              <a:gd name="T24" fmla="*/ 2147483647 w 676"/>
              <a:gd name="T25" fmla="*/ 2147483647 h 579"/>
              <a:gd name="T26" fmla="*/ 0 w 676"/>
              <a:gd name="T27" fmla="*/ 2147483647 h 579"/>
              <a:gd name="T28" fmla="*/ 2147483647 w 676"/>
              <a:gd name="T29" fmla="*/ 2147483647 h 579"/>
              <a:gd name="T30" fmla="*/ 2147483647 w 676"/>
              <a:gd name="T31" fmla="*/ 2147483647 h 579"/>
              <a:gd name="T32" fmla="*/ 2147483647 w 676"/>
              <a:gd name="T33" fmla="*/ 2147483647 h 579"/>
              <a:gd name="T34" fmla="*/ 2147483647 w 676"/>
              <a:gd name="T35" fmla="*/ 2147483647 h 579"/>
              <a:gd name="T36" fmla="*/ 2147483647 w 676"/>
              <a:gd name="T37" fmla="*/ 2147483647 h 579"/>
              <a:gd name="T38" fmla="*/ 2147483647 w 676"/>
              <a:gd name="T39" fmla="*/ 2147483647 h 579"/>
              <a:gd name="T40" fmla="*/ 2147483647 w 676"/>
              <a:gd name="T41" fmla="*/ 2147483647 h 579"/>
              <a:gd name="T42" fmla="*/ 2147483647 w 676"/>
              <a:gd name="T43" fmla="*/ 2147483647 h 579"/>
              <a:gd name="T44" fmla="*/ 2147483647 w 676"/>
              <a:gd name="T45" fmla="*/ 2147483647 h 579"/>
              <a:gd name="T46" fmla="*/ 2147483647 w 676"/>
              <a:gd name="T47" fmla="*/ 2147483647 h 579"/>
              <a:gd name="T48" fmla="*/ 2147483647 w 676"/>
              <a:gd name="T49" fmla="*/ 2147483647 h 579"/>
              <a:gd name="T50" fmla="*/ 2147483647 w 676"/>
              <a:gd name="T51" fmla="*/ 2147483647 h 579"/>
              <a:gd name="T52" fmla="*/ 2147483647 w 676"/>
              <a:gd name="T53" fmla="*/ 2147483647 h 579"/>
              <a:gd name="T54" fmla="*/ 2147483647 w 676"/>
              <a:gd name="T55" fmla="*/ 2147483647 h 579"/>
              <a:gd name="T56" fmla="*/ 2147483647 w 676"/>
              <a:gd name="T57" fmla="*/ 2147483647 h 579"/>
              <a:gd name="T58" fmla="*/ 2147483647 w 676"/>
              <a:gd name="T59" fmla="*/ 2147483647 h 579"/>
              <a:gd name="T60" fmla="*/ 2147483647 w 676"/>
              <a:gd name="T61" fmla="*/ 2147483647 h 579"/>
              <a:gd name="T62" fmla="*/ 2147483647 w 676"/>
              <a:gd name="T63" fmla="*/ 2147483647 h 579"/>
              <a:gd name="T64" fmla="*/ 2147483647 w 676"/>
              <a:gd name="T65" fmla="*/ 2147483647 h 579"/>
              <a:gd name="T66" fmla="*/ 2147483647 w 676"/>
              <a:gd name="T67" fmla="*/ 2147483647 h 579"/>
              <a:gd name="T68" fmla="*/ 2147483647 w 676"/>
              <a:gd name="T69" fmla="*/ 2147483647 h 579"/>
              <a:gd name="T70" fmla="*/ 2147483647 w 676"/>
              <a:gd name="T71" fmla="*/ 2147483647 h 579"/>
              <a:gd name="T72" fmla="*/ 2147483647 w 676"/>
              <a:gd name="T73" fmla="*/ 2147483647 h 579"/>
              <a:gd name="T74" fmla="*/ 2147483647 w 676"/>
              <a:gd name="T75" fmla="*/ 2147483647 h 579"/>
              <a:gd name="T76" fmla="*/ 2147483647 w 676"/>
              <a:gd name="T77" fmla="*/ 2147483647 h 579"/>
              <a:gd name="T78" fmla="*/ 2147483647 w 676"/>
              <a:gd name="T79" fmla="*/ 2147483647 h 579"/>
              <a:gd name="T80" fmla="*/ 2147483647 w 676"/>
              <a:gd name="T81" fmla="*/ 2147483647 h 579"/>
              <a:gd name="T82" fmla="*/ 2147483647 w 676"/>
              <a:gd name="T83" fmla="*/ 2147483647 h 579"/>
              <a:gd name="T84" fmla="*/ 2147483647 w 676"/>
              <a:gd name="T85" fmla="*/ 2147483647 h 579"/>
              <a:gd name="T86" fmla="*/ 2147483647 w 676"/>
              <a:gd name="T87" fmla="*/ 2147483647 h 579"/>
              <a:gd name="T88" fmla="*/ 2147483647 w 676"/>
              <a:gd name="T89" fmla="*/ 2147483647 h 579"/>
              <a:gd name="T90" fmla="*/ 2147483647 w 676"/>
              <a:gd name="T91" fmla="*/ 2147483647 h 579"/>
              <a:gd name="T92" fmla="*/ 2147483647 w 676"/>
              <a:gd name="T93" fmla="*/ 2147483647 h 579"/>
              <a:gd name="T94" fmla="*/ 2147483647 w 676"/>
              <a:gd name="T95" fmla="*/ 2147483647 h 579"/>
              <a:gd name="T96" fmla="*/ 2147483647 w 676"/>
              <a:gd name="T97" fmla="*/ 2147483647 h 579"/>
              <a:gd name="T98" fmla="*/ 2147483647 w 676"/>
              <a:gd name="T99" fmla="*/ 2147483647 h 579"/>
              <a:gd name="T100" fmla="*/ 2147483647 w 676"/>
              <a:gd name="T101" fmla="*/ 2147483647 h 579"/>
              <a:gd name="T102" fmla="*/ 2147483647 w 676"/>
              <a:gd name="T103" fmla="*/ 2147483647 h 579"/>
              <a:gd name="T104" fmla="*/ 2147483647 w 676"/>
              <a:gd name="T105" fmla="*/ 2147483647 h 579"/>
              <a:gd name="T106" fmla="*/ 2147483647 w 676"/>
              <a:gd name="T107" fmla="*/ 2147483647 h 579"/>
              <a:gd name="T108" fmla="*/ 2147483647 w 676"/>
              <a:gd name="T109" fmla="*/ 2147483647 h 579"/>
              <a:gd name="T110" fmla="*/ 2147483647 w 676"/>
              <a:gd name="T111" fmla="*/ 2147483647 h 5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76"/>
              <a:gd name="T169" fmla="*/ 0 h 579"/>
              <a:gd name="T170" fmla="*/ 676 w 676"/>
              <a:gd name="T171" fmla="*/ 579 h 57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76" h="579">
                <a:moveTo>
                  <a:pt x="342" y="24"/>
                </a:moveTo>
                <a:lnTo>
                  <a:pt x="347" y="38"/>
                </a:lnTo>
                <a:lnTo>
                  <a:pt x="315" y="44"/>
                </a:lnTo>
                <a:lnTo>
                  <a:pt x="302" y="59"/>
                </a:lnTo>
                <a:lnTo>
                  <a:pt x="302" y="70"/>
                </a:lnTo>
                <a:lnTo>
                  <a:pt x="297" y="86"/>
                </a:lnTo>
                <a:lnTo>
                  <a:pt x="277" y="91"/>
                </a:lnTo>
                <a:lnTo>
                  <a:pt x="270" y="79"/>
                </a:lnTo>
                <a:lnTo>
                  <a:pt x="259" y="65"/>
                </a:lnTo>
                <a:lnTo>
                  <a:pt x="232" y="70"/>
                </a:lnTo>
                <a:lnTo>
                  <a:pt x="229" y="86"/>
                </a:lnTo>
                <a:lnTo>
                  <a:pt x="215" y="100"/>
                </a:lnTo>
                <a:lnTo>
                  <a:pt x="200" y="108"/>
                </a:lnTo>
                <a:lnTo>
                  <a:pt x="191" y="119"/>
                </a:lnTo>
                <a:lnTo>
                  <a:pt x="191" y="132"/>
                </a:lnTo>
                <a:lnTo>
                  <a:pt x="183" y="132"/>
                </a:lnTo>
                <a:lnTo>
                  <a:pt x="174" y="119"/>
                </a:lnTo>
                <a:lnTo>
                  <a:pt x="170" y="149"/>
                </a:lnTo>
                <a:lnTo>
                  <a:pt x="145" y="181"/>
                </a:lnTo>
                <a:lnTo>
                  <a:pt x="121" y="188"/>
                </a:lnTo>
                <a:lnTo>
                  <a:pt x="62" y="208"/>
                </a:lnTo>
                <a:lnTo>
                  <a:pt x="35" y="235"/>
                </a:lnTo>
                <a:lnTo>
                  <a:pt x="6" y="238"/>
                </a:lnTo>
                <a:lnTo>
                  <a:pt x="10" y="291"/>
                </a:lnTo>
                <a:lnTo>
                  <a:pt x="21" y="299"/>
                </a:lnTo>
                <a:lnTo>
                  <a:pt x="18" y="313"/>
                </a:lnTo>
                <a:lnTo>
                  <a:pt x="0" y="299"/>
                </a:lnTo>
                <a:lnTo>
                  <a:pt x="0" y="319"/>
                </a:lnTo>
                <a:lnTo>
                  <a:pt x="7" y="349"/>
                </a:lnTo>
                <a:lnTo>
                  <a:pt x="18" y="367"/>
                </a:lnTo>
                <a:lnTo>
                  <a:pt x="18" y="391"/>
                </a:lnTo>
                <a:lnTo>
                  <a:pt x="18" y="408"/>
                </a:lnTo>
                <a:lnTo>
                  <a:pt x="27" y="410"/>
                </a:lnTo>
                <a:lnTo>
                  <a:pt x="30" y="445"/>
                </a:lnTo>
                <a:lnTo>
                  <a:pt x="18" y="445"/>
                </a:lnTo>
                <a:lnTo>
                  <a:pt x="13" y="458"/>
                </a:lnTo>
                <a:lnTo>
                  <a:pt x="6" y="469"/>
                </a:lnTo>
                <a:lnTo>
                  <a:pt x="41" y="499"/>
                </a:lnTo>
                <a:lnTo>
                  <a:pt x="56" y="505"/>
                </a:lnTo>
                <a:lnTo>
                  <a:pt x="62" y="493"/>
                </a:lnTo>
                <a:lnTo>
                  <a:pt x="67" y="483"/>
                </a:lnTo>
                <a:lnTo>
                  <a:pt x="97" y="486"/>
                </a:lnTo>
                <a:lnTo>
                  <a:pt x="153" y="478"/>
                </a:lnTo>
                <a:lnTo>
                  <a:pt x="167" y="461"/>
                </a:lnTo>
                <a:lnTo>
                  <a:pt x="183" y="448"/>
                </a:lnTo>
                <a:lnTo>
                  <a:pt x="240" y="443"/>
                </a:lnTo>
                <a:lnTo>
                  <a:pt x="247" y="431"/>
                </a:lnTo>
                <a:lnTo>
                  <a:pt x="270" y="429"/>
                </a:lnTo>
                <a:lnTo>
                  <a:pt x="285" y="426"/>
                </a:lnTo>
                <a:lnTo>
                  <a:pt x="285" y="434"/>
                </a:lnTo>
                <a:lnTo>
                  <a:pt x="312" y="437"/>
                </a:lnTo>
                <a:lnTo>
                  <a:pt x="326" y="451"/>
                </a:lnTo>
                <a:lnTo>
                  <a:pt x="340" y="472"/>
                </a:lnTo>
                <a:lnTo>
                  <a:pt x="340" y="493"/>
                </a:lnTo>
                <a:lnTo>
                  <a:pt x="350" y="490"/>
                </a:lnTo>
                <a:lnTo>
                  <a:pt x="364" y="483"/>
                </a:lnTo>
                <a:lnTo>
                  <a:pt x="377" y="467"/>
                </a:lnTo>
                <a:lnTo>
                  <a:pt x="388" y="451"/>
                </a:lnTo>
                <a:lnTo>
                  <a:pt x="388" y="464"/>
                </a:lnTo>
                <a:lnTo>
                  <a:pt x="382" y="481"/>
                </a:lnTo>
                <a:lnTo>
                  <a:pt x="372" y="493"/>
                </a:lnTo>
                <a:lnTo>
                  <a:pt x="382" y="496"/>
                </a:lnTo>
                <a:lnTo>
                  <a:pt x="388" y="486"/>
                </a:lnTo>
                <a:lnTo>
                  <a:pt x="394" y="478"/>
                </a:lnTo>
                <a:lnTo>
                  <a:pt x="394" y="486"/>
                </a:lnTo>
                <a:lnTo>
                  <a:pt x="399" y="496"/>
                </a:lnTo>
                <a:lnTo>
                  <a:pt x="408" y="507"/>
                </a:lnTo>
                <a:lnTo>
                  <a:pt x="409" y="520"/>
                </a:lnTo>
                <a:lnTo>
                  <a:pt x="405" y="537"/>
                </a:lnTo>
                <a:lnTo>
                  <a:pt x="420" y="554"/>
                </a:lnTo>
                <a:lnTo>
                  <a:pt x="455" y="569"/>
                </a:lnTo>
                <a:lnTo>
                  <a:pt x="499" y="578"/>
                </a:lnTo>
                <a:lnTo>
                  <a:pt x="528" y="566"/>
                </a:lnTo>
                <a:lnTo>
                  <a:pt x="576" y="542"/>
                </a:lnTo>
                <a:lnTo>
                  <a:pt x="590" y="505"/>
                </a:lnTo>
                <a:lnTo>
                  <a:pt x="611" y="488"/>
                </a:lnTo>
                <a:lnTo>
                  <a:pt x="625" y="458"/>
                </a:lnTo>
                <a:lnTo>
                  <a:pt x="655" y="431"/>
                </a:lnTo>
                <a:lnTo>
                  <a:pt x="663" y="419"/>
                </a:lnTo>
                <a:lnTo>
                  <a:pt x="663" y="372"/>
                </a:lnTo>
                <a:lnTo>
                  <a:pt x="675" y="311"/>
                </a:lnTo>
                <a:lnTo>
                  <a:pt x="672" y="297"/>
                </a:lnTo>
                <a:lnTo>
                  <a:pt x="649" y="267"/>
                </a:lnTo>
                <a:lnTo>
                  <a:pt x="642" y="238"/>
                </a:lnTo>
                <a:lnTo>
                  <a:pt x="620" y="226"/>
                </a:lnTo>
                <a:lnTo>
                  <a:pt x="611" y="194"/>
                </a:lnTo>
                <a:lnTo>
                  <a:pt x="579" y="178"/>
                </a:lnTo>
                <a:lnTo>
                  <a:pt x="576" y="138"/>
                </a:lnTo>
                <a:lnTo>
                  <a:pt x="566" y="94"/>
                </a:lnTo>
                <a:lnTo>
                  <a:pt x="544" y="70"/>
                </a:lnTo>
                <a:lnTo>
                  <a:pt x="534" y="38"/>
                </a:lnTo>
                <a:lnTo>
                  <a:pt x="542" y="21"/>
                </a:lnTo>
                <a:lnTo>
                  <a:pt x="526" y="0"/>
                </a:lnTo>
                <a:lnTo>
                  <a:pt x="512" y="21"/>
                </a:lnTo>
                <a:lnTo>
                  <a:pt x="505" y="35"/>
                </a:lnTo>
                <a:lnTo>
                  <a:pt x="505" y="105"/>
                </a:lnTo>
                <a:lnTo>
                  <a:pt x="493" y="124"/>
                </a:lnTo>
                <a:lnTo>
                  <a:pt x="488" y="135"/>
                </a:lnTo>
                <a:lnTo>
                  <a:pt x="469" y="135"/>
                </a:lnTo>
                <a:lnTo>
                  <a:pt x="450" y="119"/>
                </a:lnTo>
                <a:lnTo>
                  <a:pt x="429" y="111"/>
                </a:lnTo>
                <a:lnTo>
                  <a:pt x="412" y="97"/>
                </a:lnTo>
                <a:lnTo>
                  <a:pt x="399" y="91"/>
                </a:lnTo>
                <a:lnTo>
                  <a:pt x="408" y="73"/>
                </a:lnTo>
                <a:lnTo>
                  <a:pt x="412" y="59"/>
                </a:lnTo>
                <a:lnTo>
                  <a:pt x="423" y="53"/>
                </a:lnTo>
                <a:lnTo>
                  <a:pt x="429" y="32"/>
                </a:lnTo>
                <a:lnTo>
                  <a:pt x="408" y="30"/>
                </a:lnTo>
                <a:lnTo>
                  <a:pt x="382" y="27"/>
                </a:lnTo>
                <a:lnTo>
                  <a:pt x="358" y="14"/>
                </a:lnTo>
                <a:lnTo>
                  <a:pt x="334" y="11"/>
                </a:lnTo>
                <a:lnTo>
                  <a:pt x="332" y="20"/>
                </a:lnTo>
                <a:lnTo>
                  <a:pt x="342" y="2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8" name="Freeform 53">
            <a:extLst>
              <a:ext uri="{FF2B5EF4-FFF2-40B4-BE49-F238E27FC236}">
                <a16:creationId xmlns:a16="http://schemas.microsoft.com/office/drawing/2014/main" id="{725F5FA2-AE6D-45F0-BF57-B7386987F4FE}"/>
              </a:ext>
            </a:extLst>
          </p:cNvPr>
          <p:cNvSpPr>
            <a:spLocks/>
          </p:cNvSpPr>
          <p:nvPr/>
        </p:nvSpPr>
        <p:spPr bwMode="auto">
          <a:xfrm>
            <a:off x="7732223" y="4549967"/>
            <a:ext cx="55931" cy="40320"/>
          </a:xfrm>
          <a:custGeom>
            <a:avLst/>
            <a:gdLst>
              <a:gd name="T0" fmla="*/ 2147483647 w 60"/>
              <a:gd name="T1" fmla="*/ 0 h 59"/>
              <a:gd name="T2" fmla="*/ 2147483647 w 60"/>
              <a:gd name="T3" fmla="*/ 2147483647 h 59"/>
              <a:gd name="T4" fmla="*/ 2147483647 w 60"/>
              <a:gd name="T5" fmla="*/ 2147483647 h 59"/>
              <a:gd name="T6" fmla="*/ 2147483647 w 60"/>
              <a:gd name="T7" fmla="*/ 2147483647 h 59"/>
              <a:gd name="T8" fmla="*/ 2147483647 w 60"/>
              <a:gd name="T9" fmla="*/ 2147483647 h 59"/>
              <a:gd name="T10" fmla="*/ 2147483647 w 60"/>
              <a:gd name="T11" fmla="*/ 2147483647 h 59"/>
              <a:gd name="T12" fmla="*/ 2147483647 w 60"/>
              <a:gd name="T13" fmla="*/ 2147483647 h 59"/>
              <a:gd name="T14" fmla="*/ 2147483647 w 60"/>
              <a:gd name="T15" fmla="*/ 2147483647 h 59"/>
              <a:gd name="T16" fmla="*/ 0 w 60"/>
              <a:gd name="T17" fmla="*/ 2147483647 h 59"/>
              <a:gd name="T18" fmla="*/ 2147483647 w 60"/>
              <a:gd name="T19" fmla="*/ 0 h 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0"/>
              <a:gd name="T31" fmla="*/ 0 h 59"/>
              <a:gd name="T32" fmla="*/ 60 w 60"/>
              <a:gd name="T33" fmla="*/ 59 h 5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0" h="59">
                <a:moveTo>
                  <a:pt x="4" y="0"/>
                </a:moveTo>
                <a:lnTo>
                  <a:pt x="27" y="3"/>
                </a:lnTo>
                <a:lnTo>
                  <a:pt x="59" y="3"/>
                </a:lnTo>
                <a:lnTo>
                  <a:pt x="56" y="22"/>
                </a:lnTo>
                <a:lnTo>
                  <a:pt x="45" y="38"/>
                </a:lnTo>
                <a:lnTo>
                  <a:pt x="42" y="52"/>
                </a:lnTo>
                <a:lnTo>
                  <a:pt x="27" y="58"/>
                </a:lnTo>
                <a:lnTo>
                  <a:pt x="13" y="58"/>
                </a:lnTo>
                <a:lnTo>
                  <a:pt x="0" y="52"/>
                </a:lnTo>
                <a:lnTo>
                  <a:pt x="4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89" name="Freeform 54">
            <a:extLst>
              <a:ext uri="{FF2B5EF4-FFF2-40B4-BE49-F238E27FC236}">
                <a16:creationId xmlns:a16="http://schemas.microsoft.com/office/drawing/2014/main" id="{0E4C2D59-4699-4CE4-8C11-EDC01B927EB8}"/>
              </a:ext>
            </a:extLst>
          </p:cNvPr>
          <p:cNvSpPr>
            <a:spLocks/>
          </p:cNvSpPr>
          <p:nvPr/>
        </p:nvSpPr>
        <p:spPr bwMode="auto">
          <a:xfrm>
            <a:off x="8191714" y="4456344"/>
            <a:ext cx="71419" cy="105923"/>
          </a:xfrm>
          <a:custGeom>
            <a:avLst/>
            <a:gdLst>
              <a:gd name="T0" fmla="*/ 2147483647 w 77"/>
              <a:gd name="T1" fmla="*/ 0 h 155"/>
              <a:gd name="T2" fmla="*/ 2147483647 w 77"/>
              <a:gd name="T3" fmla="*/ 2147483647 h 155"/>
              <a:gd name="T4" fmla="*/ 2147483647 w 77"/>
              <a:gd name="T5" fmla="*/ 2147483647 h 155"/>
              <a:gd name="T6" fmla="*/ 2147483647 w 77"/>
              <a:gd name="T7" fmla="*/ 2147483647 h 155"/>
              <a:gd name="T8" fmla="*/ 2147483647 w 77"/>
              <a:gd name="T9" fmla="*/ 2147483647 h 155"/>
              <a:gd name="T10" fmla="*/ 0 w 77"/>
              <a:gd name="T11" fmla="*/ 2147483647 h 155"/>
              <a:gd name="T12" fmla="*/ 2147483647 w 77"/>
              <a:gd name="T13" fmla="*/ 2147483647 h 155"/>
              <a:gd name="T14" fmla="*/ 2147483647 w 77"/>
              <a:gd name="T15" fmla="*/ 2147483647 h 155"/>
              <a:gd name="T16" fmla="*/ 2147483647 w 77"/>
              <a:gd name="T17" fmla="*/ 2147483647 h 155"/>
              <a:gd name="T18" fmla="*/ 2147483647 w 77"/>
              <a:gd name="T19" fmla="*/ 2147483647 h 155"/>
              <a:gd name="T20" fmla="*/ 2147483647 w 77"/>
              <a:gd name="T21" fmla="*/ 2147483647 h 155"/>
              <a:gd name="T22" fmla="*/ 2147483647 w 77"/>
              <a:gd name="T23" fmla="*/ 2147483647 h 155"/>
              <a:gd name="T24" fmla="*/ 2147483647 w 77"/>
              <a:gd name="T25" fmla="*/ 2147483647 h 155"/>
              <a:gd name="T26" fmla="*/ 2147483647 w 77"/>
              <a:gd name="T27" fmla="*/ 2147483647 h 155"/>
              <a:gd name="T28" fmla="*/ 2147483647 w 77"/>
              <a:gd name="T29" fmla="*/ 2147483647 h 155"/>
              <a:gd name="T30" fmla="*/ 2147483647 w 77"/>
              <a:gd name="T31" fmla="*/ 2147483647 h 155"/>
              <a:gd name="T32" fmla="*/ 2147483647 w 77"/>
              <a:gd name="T33" fmla="*/ 2147483647 h 155"/>
              <a:gd name="T34" fmla="*/ 2147483647 w 77"/>
              <a:gd name="T35" fmla="*/ 2147483647 h 155"/>
              <a:gd name="T36" fmla="*/ 2147483647 w 77"/>
              <a:gd name="T37" fmla="*/ 2147483647 h 155"/>
              <a:gd name="T38" fmla="*/ 2147483647 w 77"/>
              <a:gd name="T39" fmla="*/ 2147483647 h 155"/>
              <a:gd name="T40" fmla="*/ 2147483647 w 77"/>
              <a:gd name="T41" fmla="*/ 0 h 15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7"/>
              <a:gd name="T64" fmla="*/ 0 h 155"/>
              <a:gd name="T65" fmla="*/ 77 w 77"/>
              <a:gd name="T66" fmla="*/ 155 h 15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7" h="155">
                <a:moveTo>
                  <a:pt x="6" y="0"/>
                </a:moveTo>
                <a:lnTo>
                  <a:pt x="6" y="20"/>
                </a:lnTo>
                <a:lnTo>
                  <a:pt x="15" y="40"/>
                </a:lnTo>
                <a:lnTo>
                  <a:pt x="24" y="57"/>
                </a:lnTo>
                <a:lnTo>
                  <a:pt x="15" y="78"/>
                </a:lnTo>
                <a:lnTo>
                  <a:pt x="0" y="98"/>
                </a:lnTo>
                <a:lnTo>
                  <a:pt x="3" y="110"/>
                </a:lnTo>
                <a:lnTo>
                  <a:pt x="8" y="145"/>
                </a:lnTo>
                <a:lnTo>
                  <a:pt x="24" y="154"/>
                </a:lnTo>
                <a:lnTo>
                  <a:pt x="27" y="130"/>
                </a:lnTo>
                <a:lnTo>
                  <a:pt x="43" y="113"/>
                </a:lnTo>
                <a:lnTo>
                  <a:pt x="70" y="98"/>
                </a:lnTo>
                <a:lnTo>
                  <a:pt x="76" y="81"/>
                </a:lnTo>
                <a:lnTo>
                  <a:pt x="76" y="66"/>
                </a:lnTo>
                <a:lnTo>
                  <a:pt x="48" y="66"/>
                </a:lnTo>
                <a:lnTo>
                  <a:pt x="45" y="43"/>
                </a:lnTo>
                <a:lnTo>
                  <a:pt x="38" y="43"/>
                </a:lnTo>
                <a:lnTo>
                  <a:pt x="27" y="38"/>
                </a:lnTo>
                <a:lnTo>
                  <a:pt x="27" y="17"/>
                </a:lnTo>
                <a:lnTo>
                  <a:pt x="21" y="3"/>
                </a:lnTo>
                <a:lnTo>
                  <a:pt x="6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90" name="Freeform 55">
            <a:extLst>
              <a:ext uri="{FF2B5EF4-FFF2-40B4-BE49-F238E27FC236}">
                <a16:creationId xmlns:a16="http://schemas.microsoft.com/office/drawing/2014/main" id="{F6D6DAE2-80E7-41E8-B2CA-392E969E9E85}"/>
              </a:ext>
            </a:extLst>
          </p:cNvPr>
          <p:cNvSpPr>
            <a:spLocks/>
          </p:cNvSpPr>
          <p:nvPr/>
        </p:nvSpPr>
        <p:spPr bwMode="auto">
          <a:xfrm>
            <a:off x="8046294" y="4543133"/>
            <a:ext cx="135954" cy="101823"/>
          </a:xfrm>
          <a:custGeom>
            <a:avLst/>
            <a:gdLst>
              <a:gd name="T0" fmla="*/ 2147483647 w 146"/>
              <a:gd name="T1" fmla="*/ 2147483647 h 149"/>
              <a:gd name="T2" fmla="*/ 2147483647 w 146"/>
              <a:gd name="T3" fmla="*/ 2147483647 h 149"/>
              <a:gd name="T4" fmla="*/ 2147483647 w 146"/>
              <a:gd name="T5" fmla="*/ 2147483647 h 149"/>
              <a:gd name="T6" fmla="*/ 2147483647 w 146"/>
              <a:gd name="T7" fmla="*/ 2147483647 h 149"/>
              <a:gd name="T8" fmla="*/ 2147483647 w 146"/>
              <a:gd name="T9" fmla="*/ 2147483647 h 149"/>
              <a:gd name="T10" fmla="*/ 0 w 146"/>
              <a:gd name="T11" fmla="*/ 2147483647 h 149"/>
              <a:gd name="T12" fmla="*/ 2147483647 w 146"/>
              <a:gd name="T13" fmla="*/ 2147483647 h 149"/>
              <a:gd name="T14" fmla="*/ 2147483647 w 146"/>
              <a:gd name="T15" fmla="*/ 2147483647 h 149"/>
              <a:gd name="T16" fmla="*/ 2147483647 w 146"/>
              <a:gd name="T17" fmla="*/ 2147483647 h 149"/>
              <a:gd name="T18" fmla="*/ 2147483647 w 146"/>
              <a:gd name="T19" fmla="*/ 2147483647 h 149"/>
              <a:gd name="T20" fmla="*/ 2147483647 w 146"/>
              <a:gd name="T21" fmla="*/ 2147483647 h 149"/>
              <a:gd name="T22" fmla="*/ 2147483647 w 146"/>
              <a:gd name="T23" fmla="*/ 2147483647 h 149"/>
              <a:gd name="T24" fmla="*/ 2147483647 w 146"/>
              <a:gd name="T25" fmla="*/ 2147483647 h 149"/>
              <a:gd name="T26" fmla="*/ 2147483647 w 146"/>
              <a:gd name="T27" fmla="*/ 2147483647 h 149"/>
              <a:gd name="T28" fmla="*/ 2147483647 w 146"/>
              <a:gd name="T29" fmla="*/ 2147483647 h 149"/>
              <a:gd name="T30" fmla="*/ 2147483647 w 146"/>
              <a:gd name="T31" fmla="*/ 2147483647 h 149"/>
              <a:gd name="T32" fmla="*/ 2147483647 w 146"/>
              <a:gd name="T33" fmla="*/ 2147483647 h 149"/>
              <a:gd name="T34" fmla="*/ 2147483647 w 146"/>
              <a:gd name="T35" fmla="*/ 0 h 149"/>
              <a:gd name="T36" fmla="*/ 2147483647 w 146"/>
              <a:gd name="T37" fmla="*/ 2147483647 h 14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6"/>
              <a:gd name="T58" fmla="*/ 0 h 149"/>
              <a:gd name="T59" fmla="*/ 146 w 146"/>
              <a:gd name="T60" fmla="*/ 149 h 14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6" h="149">
                <a:moveTo>
                  <a:pt x="112" y="3"/>
                </a:moveTo>
                <a:lnTo>
                  <a:pt x="109" y="24"/>
                </a:lnTo>
                <a:lnTo>
                  <a:pt x="86" y="35"/>
                </a:lnTo>
                <a:lnTo>
                  <a:pt x="69" y="59"/>
                </a:lnTo>
                <a:lnTo>
                  <a:pt x="27" y="77"/>
                </a:lnTo>
                <a:lnTo>
                  <a:pt x="0" y="105"/>
                </a:lnTo>
                <a:lnTo>
                  <a:pt x="4" y="124"/>
                </a:lnTo>
                <a:lnTo>
                  <a:pt x="29" y="148"/>
                </a:lnTo>
                <a:lnTo>
                  <a:pt x="62" y="118"/>
                </a:lnTo>
                <a:lnTo>
                  <a:pt x="72" y="94"/>
                </a:lnTo>
                <a:lnTo>
                  <a:pt x="97" y="77"/>
                </a:lnTo>
                <a:lnTo>
                  <a:pt x="109" y="77"/>
                </a:lnTo>
                <a:lnTo>
                  <a:pt x="118" y="56"/>
                </a:lnTo>
                <a:lnTo>
                  <a:pt x="132" y="39"/>
                </a:lnTo>
                <a:lnTo>
                  <a:pt x="145" y="24"/>
                </a:lnTo>
                <a:lnTo>
                  <a:pt x="139" y="6"/>
                </a:lnTo>
                <a:lnTo>
                  <a:pt x="132" y="15"/>
                </a:lnTo>
                <a:lnTo>
                  <a:pt x="129" y="0"/>
                </a:lnTo>
                <a:lnTo>
                  <a:pt x="112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91" name="Freeform 56">
            <a:extLst>
              <a:ext uri="{FF2B5EF4-FFF2-40B4-BE49-F238E27FC236}">
                <a16:creationId xmlns:a16="http://schemas.microsoft.com/office/drawing/2014/main" id="{C27461D5-A426-4665-9774-9C7BC5EE841C}"/>
              </a:ext>
            </a:extLst>
          </p:cNvPr>
          <p:cNvSpPr>
            <a:spLocks/>
          </p:cNvSpPr>
          <p:nvPr/>
        </p:nvSpPr>
        <p:spPr bwMode="auto">
          <a:xfrm>
            <a:off x="7654696" y="3337970"/>
            <a:ext cx="75852" cy="72890"/>
          </a:xfrm>
          <a:custGeom>
            <a:avLst/>
            <a:gdLst>
              <a:gd name="T0" fmla="*/ 15 w 83"/>
              <a:gd name="T1" fmla="*/ 11 h 107"/>
              <a:gd name="T2" fmla="*/ 21 w 83"/>
              <a:gd name="T3" fmla="*/ 34 h 107"/>
              <a:gd name="T4" fmla="*/ 27 w 83"/>
              <a:gd name="T5" fmla="*/ 52 h 107"/>
              <a:gd name="T6" fmla="*/ 12 w 83"/>
              <a:gd name="T7" fmla="*/ 70 h 107"/>
              <a:gd name="T8" fmla="*/ 0 w 83"/>
              <a:gd name="T9" fmla="*/ 87 h 107"/>
              <a:gd name="T10" fmla="*/ 15 w 83"/>
              <a:gd name="T11" fmla="*/ 99 h 107"/>
              <a:gd name="T12" fmla="*/ 35 w 83"/>
              <a:gd name="T13" fmla="*/ 90 h 107"/>
              <a:gd name="T14" fmla="*/ 65 w 83"/>
              <a:gd name="T15" fmla="*/ 93 h 107"/>
              <a:gd name="T16" fmla="*/ 65 w 83"/>
              <a:gd name="T17" fmla="*/ 96 h 107"/>
              <a:gd name="T18" fmla="*/ 65 w 83"/>
              <a:gd name="T19" fmla="*/ 99 h 107"/>
              <a:gd name="T20" fmla="*/ 69 w 83"/>
              <a:gd name="T21" fmla="*/ 99 h 107"/>
              <a:gd name="T22" fmla="*/ 69 w 83"/>
              <a:gd name="T23" fmla="*/ 101 h 107"/>
              <a:gd name="T24" fmla="*/ 70 w 83"/>
              <a:gd name="T25" fmla="*/ 103 h 107"/>
              <a:gd name="T26" fmla="*/ 70 w 83"/>
              <a:gd name="T27" fmla="*/ 106 h 107"/>
              <a:gd name="T28" fmla="*/ 74 w 83"/>
              <a:gd name="T29" fmla="*/ 106 h 107"/>
              <a:gd name="T30" fmla="*/ 74 w 83"/>
              <a:gd name="T31" fmla="*/ 103 h 107"/>
              <a:gd name="T32" fmla="*/ 74 w 83"/>
              <a:gd name="T33" fmla="*/ 101 h 107"/>
              <a:gd name="T34" fmla="*/ 78 w 83"/>
              <a:gd name="T35" fmla="*/ 99 h 107"/>
              <a:gd name="T36" fmla="*/ 78 w 83"/>
              <a:gd name="T37" fmla="*/ 96 h 107"/>
              <a:gd name="T38" fmla="*/ 81 w 83"/>
              <a:gd name="T39" fmla="*/ 93 h 107"/>
              <a:gd name="T40" fmla="*/ 81 w 83"/>
              <a:gd name="T41" fmla="*/ 90 h 107"/>
              <a:gd name="T42" fmla="*/ 86 w 83"/>
              <a:gd name="T43" fmla="*/ 87 h 107"/>
              <a:gd name="T44" fmla="*/ 86 w 83"/>
              <a:gd name="T45" fmla="*/ 84 h 107"/>
              <a:gd name="T46" fmla="*/ 90 w 83"/>
              <a:gd name="T47" fmla="*/ 82 h 107"/>
              <a:gd name="T48" fmla="*/ 108 w 83"/>
              <a:gd name="T49" fmla="*/ 73 h 107"/>
              <a:gd name="T50" fmla="*/ 100 w 83"/>
              <a:gd name="T51" fmla="*/ 52 h 107"/>
              <a:gd name="T52" fmla="*/ 78 w 83"/>
              <a:gd name="T53" fmla="*/ 46 h 107"/>
              <a:gd name="T54" fmla="*/ 47 w 83"/>
              <a:gd name="T55" fmla="*/ 38 h 107"/>
              <a:gd name="T56" fmla="*/ 35 w 83"/>
              <a:gd name="T57" fmla="*/ 17 h 107"/>
              <a:gd name="T58" fmla="*/ 27 w 83"/>
              <a:gd name="T59" fmla="*/ 0 h 107"/>
              <a:gd name="T60" fmla="*/ 15 w 83"/>
              <a:gd name="T61" fmla="*/ 11 h 10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83"/>
              <a:gd name="T94" fmla="*/ 0 h 107"/>
              <a:gd name="T95" fmla="*/ 83 w 83"/>
              <a:gd name="T96" fmla="*/ 107 h 10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83" h="107">
                <a:moveTo>
                  <a:pt x="11" y="11"/>
                </a:moveTo>
                <a:lnTo>
                  <a:pt x="17" y="34"/>
                </a:lnTo>
                <a:lnTo>
                  <a:pt x="20" y="52"/>
                </a:lnTo>
                <a:lnTo>
                  <a:pt x="8" y="70"/>
                </a:lnTo>
                <a:lnTo>
                  <a:pt x="0" y="87"/>
                </a:lnTo>
                <a:lnTo>
                  <a:pt x="11" y="99"/>
                </a:lnTo>
                <a:lnTo>
                  <a:pt x="27" y="90"/>
                </a:lnTo>
                <a:lnTo>
                  <a:pt x="49" y="93"/>
                </a:lnTo>
                <a:lnTo>
                  <a:pt x="49" y="96"/>
                </a:lnTo>
                <a:lnTo>
                  <a:pt x="49" y="99"/>
                </a:lnTo>
                <a:lnTo>
                  <a:pt x="52" y="99"/>
                </a:lnTo>
                <a:lnTo>
                  <a:pt x="52" y="101"/>
                </a:lnTo>
                <a:lnTo>
                  <a:pt x="53" y="103"/>
                </a:lnTo>
                <a:lnTo>
                  <a:pt x="53" y="106"/>
                </a:lnTo>
                <a:lnTo>
                  <a:pt x="56" y="106"/>
                </a:lnTo>
                <a:lnTo>
                  <a:pt x="56" y="103"/>
                </a:lnTo>
                <a:lnTo>
                  <a:pt x="56" y="101"/>
                </a:lnTo>
                <a:lnTo>
                  <a:pt x="59" y="99"/>
                </a:lnTo>
                <a:lnTo>
                  <a:pt x="59" y="96"/>
                </a:lnTo>
                <a:lnTo>
                  <a:pt x="62" y="93"/>
                </a:lnTo>
                <a:lnTo>
                  <a:pt x="62" y="90"/>
                </a:lnTo>
                <a:lnTo>
                  <a:pt x="65" y="87"/>
                </a:lnTo>
                <a:lnTo>
                  <a:pt x="65" y="84"/>
                </a:lnTo>
                <a:lnTo>
                  <a:pt x="68" y="82"/>
                </a:lnTo>
                <a:lnTo>
                  <a:pt x="82" y="73"/>
                </a:lnTo>
                <a:lnTo>
                  <a:pt x="76" y="52"/>
                </a:lnTo>
                <a:lnTo>
                  <a:pt x="59" y="46"/>
                </a:lnTo>
                <a:lnTo>
                  <a:pt x="35" y="38"/>
                </a:lnTo>
                <a:lnTo>
                  <a:pt x="27" y="17"/>
                </a:lnTo>
                <a:lnTo>
                  <a:pt x="20" y="0"/>
                </a:lnTo>
                <a:lnTo>
                  <a:pt x="11" y="11"/>
                </a:lnTo>
              </a:path>
            </a:pathLst>
          </a:custGeom>
          <a:solidFill>
            <a:srgbClr val="B0CFD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92" name="Freeform 57">
            <a:extLst>
              <a:ext uri="{FF2B5EF4-FFF2-40B4-BE49-F238E27FC236}">
                <a16:creationId xmlns:a16="http://schemas.microsoft.com/office/drawing/2014/main" id="{1593C54C-C4F8-4FF4-B5E6-83FB1B0ADDB7}"/>
              </a:ext>
            </a:extLst>
          </p:cNvPr>
          <p:cNvSpPr>
            <a:spLocks/>
          </p:cNvSpPr>
          <p:nvPr/>
        </p:nvSpPr>
        <p:spPr bwMode="auto">
          <a:xfrm>
            <a:off x="7562704" y="3415800"/>
            <a:ext cx="146864" cy="114892"/>
          </a:xfrm>
          <a:custGeom>
            <a:avLst/>
            <a:gdLst>
              <a:gd name="T0" fmla="*/ 162 w 157"/>
              <a:gd name="T1" fmla="*/ 0 h 168"/>
              <a:gd name="T2" fmla="*/ 186 w 157"/>
              <a:gd name="T3" fmla="*/ 0 h 168"/>
              <a:gd name="T4" fmla="*/ 192 w 157"/>
              <a:gd name="T5" fmla="*/ 29 h 168"/>
              <a:gd name="T6" fmla="*/ 205 w 157"/>
              <a:gd name="T7" fmla="*/ 41 h 168"/>
              <a:gd name="T8" fmla="*/ 219 w 157"/>
              <a:gd name="T9" fmla="*/ 53 h 168"/>
              <a:gd name="T10" fmla="*/ 192 w 157"/>
              <a:gd name="T11" fmla="*/ 73 h 168"/>
              <a:gd name="T12" fmla="*/ 205 w 157"/>
              <a:gd name="T13" fmla="*/ 102 h 168"/>
              <a:gd name="T14" fmla="*/ 197 w 157"/>
              <a:gd name="T15" fmla="*/ 120 h 168"/>
              <a:gd name="T16" fmla="*/ 186 w 157"/>
              <a:gd name="T17" fmla="*/ 132 h 168"/>
              <a:gd name="T18" fmla="*/ 173 w 157"/>
              <a:gd name="T19" fmla="*/ 134 h 168"/>
              <a:gd name="T20" fmla="*/ 168 w 157"/>
              <a:gd name="T21" fmla="*/ 148 h 168"/>
              <a:gd name="T22" fmla="*/ 154 w 157"/>
              <a:gd name="T23" fmla="*/ 137 h 168"/>
              <a:gd name="T24" fmla="*/ 142 w 157"/>
              <a:gd name="T25" fmla="*/ 143 h 168"/>
              <a:gd name="T26" fmla="*/ 110 w 157"/>
              <a:gd name="T27" fmla="*/ 146 h 168"/>
              <a:gd name="T28" fmla="*/ 107 w 157"/>
              <a:gd name="T29" fmla="*/ 134 h 168"/>
              <a:gd name="T30" fmla="*/ 90 w 157"/>
              <a:gd name="T31" fmla="*/ 137 h 168"/>
              <a:gd name="T32" fmla="*/ 90 w 157"/>
              <a:gd name="T33" fmla="*/ 164 h 168"/>
              <a:gd name="T34" fmla="*/ 75 w 157"/>
              <a:gd name="T35" fmla="*/ 155 h 168"/>
              <a:gd name="T36" fmla="*/ 64 w 157"/>
              <a:gd name="T37" fmla="*/ 146 h 168"/>
              <a:gd name="T38" fmla="*/ 61 w 157"/>
              <a:gd name="T39" fmla="*/ 164 h 168"/>
              <a:gd name="T40" fmla="*/ 45 w 157"/>
              <a:gd name="T41" fmla="*/ 167 h 168"/>
              <a:gd name="T42" fmla="*/ 29 w 157"/>
              <a:gd name="T43" fmla="*/ 153 h 168"/>
              <a:gd name="T44" fmla="*/ 12 w 157"/>
              <a:gd name="T45" fmla="*/ 153 h 168"/>
              <a:gd name="T46" fmla="*/ 0 w 157"/>
              <a:gd name="T47" fmla="*/ 146 h 168"/>
              <a:gd name="T48" fmla="*/ 15 w 157"/>
              <a:gd name="T49" fmla="*/ 132 h 168"/>
              <a:gd name="T50" fmla="*/ 38 w 157"/>
              <a:gd name="T51" fmla="*/ 123 h 168"/>
              <a:gd name="T52" fmla="*/ 53 w 157"/>
              <a:gd name="T53" fmla="*/ 113 h 168"/>
              <a:gd name="T54" fmla="*/ 90 w 157"/>
              <a:gd name="T55" fmla="*/ 116 h 168"/>
              <a:gd name="T56" fmla="*/ 90 w 157"/>
              <a:gd name="T57" fmla="*/ 99 h 168"/>
              <a:gd name="T58" fmla="*/ 98 w 157"/>
              <a:gd name="T59" fmla="*/ 87 h 168"/>
              <a:gd name="T60" fmla="*/ 114 w 157"/>
              <a:gd name="T61" fmla="*/ 88 h 168"/>
              <a:gd name="T62" fmla="*/ 144 w 157"/>
              <a:gd name="T63" fmla="*/ 87 h 168"/>
              <a:gd name="T64" fmla="*/ 154 w 157"/>
              <a:gd name="T65" fmla="*/ 73 h 168"/>
              <a:gd name="T66" fmla="*/ 154 w 157"/>
              <a:gd name="T67" fmla="*/ 53 h 168"/>
              <a:gd name="T68" fmla="*/ 160 w 157"/>
              <a:gd name="T69" fmla="*/ 41 h 168"/>
              <a:gd name="T70" fmla="*/ 154 w 157"/>
              <a:gd name="T71" fmla="*/ 14 h 168"/>
              <a:gd name="T72" fmla="*/ 162 w 157"/>
              <a:gd name="T73" fmla="*/ 0 h 16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57"/>
              <a:gd name="T112" fmla="*/ 0 h 168"/>
              <a:gd name="T113" fmla="*/ 157 w 157"/>
              <a:gd name="T114" fmla="*/ 168 h 168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57" h="168">
                <a:moveTo>
                  <a:pt x="116" y="0"/>
                </a:moveTo>
                <a:lnTo>
                  <a:pt x="132" y="0"/>
                </a:lnTo>
                <a:lnTo>
                  <a:pt x="137" y="29"/>
                </a:lnTo>
                <a:lnTo>
                  <a:pt x="146" y="41"/>
                </a:lnTo>
                <a:lnTo>
                  <a:pt x="156" y="53"/>
                </a:lnTo>
                <a:lnTo>
                  <a:pt x="137" y="73"/>
                </a:lnTo>
                <a:lnTo>
                  <a:pt x="146" y="102"/>
                </a:lnTo>
                <a:lnTo>
                  <a:pt x="140" y="120"/>
                </a:lnTo>
                <a:lnTo>
                  <a:pt x="132" y="132"/>
                </a:lnTo>
                <a:lnTo>
                  <a:pt x="123" y="134"/>
                </a:lnTo>
                <a:lnTo>
                  <a:pt x="118" y="148"/>
                </a:lnTo>
                <a:lnTo>
                  <a:pt x="108" y="137"/>
                </a:lnTo>
                <a:lnTo>
                  <a:pt x="100" y="143"/>
                </a:lnTo>
                <a:lnTo>
                  <a:pt x="78" y="146"/>
                </a:lnTo>
                <a:lnTo>
                  <a:pt x="76" y="134"/>
                </a:lnTo>
                <a:lnTo>
                  <a:pt x="64" y="137"/>
                </a:lnTo>
                <a:lnTo>
                  <a:pt x="64" y="164"/>
                </a:lnTo>
                <a:lnTo>
                  <a:pt x="53" y="155"/>
                </a:lnTo>
                <a:lnTo>
                  <a:pt x="46" y="146"/>
                </a:lnTo>
                <a:lnTo>
                  <a:pt x="43" y="164"/>
                </a:lnTo>
                <a:lnTo>
                  <a:pt x="32" y="167"/>
                </a:lnTo>
                <a:lnTo>
                  <a:pt x="21" y="153"/>
                </a:lnTo>
                <a:lnTo>
                  <a:pt x="8" y="153"/>
                </a:lnTo>
                <a:lnTo>
                  <a:pt x="0" y="146"/>
                </a:lnTo>
                <a:lnTo>
                  <a:pt x="11" y="132"/>
                </a:lnTo>
                <a:lnTo>
                  <a:pt x="27" y="123"/>
                </a:lnTo>
                <a:lnTo>
                  <a:pt x="38" y="113"/>
                </a:lnTo>
                <a:lnTo>
                  <a:pt x="64" y="116"/>
                </a:lnTo>
                <a:lnTo>
                  <a:pt x="64" y="99"/>
                </a:lnTo>
                <a:lnTo>
                  <a:pt x="70" y="87"/>
                </a:lnTo>
                <a:lnTo>
                  <a:pt x="81" y="88"/>
                </a:lnTo>
                <a:lnTo>
                  <a:pt x="102" y="87"/>
                </a:lnTo>
                <a:lnTo>
                  <a:pt x="108" y="73"/>
                </a:lnTo>
                <a:lnTo>
                  <a:pt x="108" y="53"/>
                </a:lnTo>
                <a:lnTo>
                  <a:pt x="114" y="41"/>
                </a:lnTo>
                <a:lnTo>
                  <a:pt x="108" y="14"/>
                </a:lnTo>
                <a:lnTo>
                  <a:pt x="116" y="0"/>
                </a:lnTo>
              </a:path>
            </a:pathLst>
          </a:custGeom>
          <a:solidFill>
            <a:srgbClr val="B0CFD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93" name="Freeform 58">
            <a:extLst>
              <a:ext uri="{FF2B5EF4-FFF2-40B4-BE49-F238E27FC236}">
                <a16:creationId xmlns:a16="http://schemas.microsoft.com/office/drawing/2014/main" id="{EF7B7825-9B75-49CB-BBA2-6602FC05BEDB}"/>
              </a:ext>
            </a:extLst>
          </p:cNvPr>
          <p:cNvSpPr>
            <a:spLocks/>
          </p:cNvSpPr>
          <p:nvPr/>
        </p:nvSpPr>
        <p:spPr bwMode="auto">
          <a:xfrm>
            <a:off x="7579059" y="3535838"/>
            <a:ext cx="17210" cy="11618"/>
          </a:xfrm>
          <a:custGeom>
            <a:avLst/>
            <a:gdLst>
              <a:gd name="T0" fmla="*/ 0 w 19"/>
              <a:gd name="T1" fmla="*/ 2147483647 h 17"/>
              <a:gd name="T2" fmla="*/ 0 w 19"/>
              <a:gd name="T3" fmla="*/ 2147483647 h 17"/>
              <a:gd name="T4" fmla="*/ 2147483647 w 19"/>
              <a:gd name="T5" fmla="*/ 2147483647 h 17"/>
              <a:gd name="T6" fmla="*/ 2147483647 w 19"/>
              <a:gd name="T7" fmla="*/ 2147483647 h 17"/>
              <a:gd name="T8" fmla="*/ 2147483647 w 19"/>
              <a:gd name="T9" fmla="*/ 0 h 17"/>
              <a:gd name="T10" fmla="*/ 0 w 19"/>
              <a:gd name="T11" fmla="*/ 0 h 17"/>
              <a:gd name="T12" fmla="*/ 0 w 19"/>
              <a:gd name="T13" fmla="*/ 2147483647 h 1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17"/>
              <a:gd name="T23" fmla="*/ 19 w 19"/>
              <a:gd name="T24" fmla="*/ 17 h 1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17">
                <a:moveTo>
                  <a:pt x="0" y="6"/>
                </a:moveTo>
                <a:lnTo>
                  <a:pt x="0" y="16"/>
                </a:lnTo>
                <a:lnTo>
                  <a:pt x="9" y="16"/>
                </a:lnTo>
                <a:lnTo>
                  <a:pt x="18" y="6"/>
                </a:lnTo>
                <a:lnTo>
                  <a:pt x="7" y="0"/>
                </a:lnTo>
                <a:lnTo>
                  <a:pt x="0" y="0"/>
                </a:lnTo>
                <a:lnTo>
                  <a:pt x="0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94" name="Freeform 59">
            <a:extLst>
              <a:ext uri="{FF2B5EF4-FFF2-40B4-BE49-F238E27FC236}">
                <a16:creationId xmlns:a16="http://schemas.microsoft.com/office/drawing/2014/main" id="{8BA5C637-46F1-4A5C-AD04-4D95C11CAD88}"/>
              </a:ext>
            </a:extLst>
          </p:cNvPr>
          <p:cNvSpPr>
            <a:spLocks/>
          </p:cNvSpPr>
          <p:nvPr/>
        </p:nvSpPr>
        <p:spPr bwMode="auto">
          <a:xfrm>
            <a:off x="7527430" y="3524221"/>
            <a:ext cx="37001" cy="43736"/>
          </a:xfrm>
          <a:custGeom>
            <a:avLst/>
            <a:gdLst>
              <a:gd name="T0" fmla="*/ 2147483647 w 39"/>
              <a:gd name="T1" fmla="*/ 2147483647 h 64"/>
              <a:gd name="T2" fmla="*/ 2147483647 w 39"/>
              <a:gd name="T3" fmla="*/ 2147483647 h 64"/>
              <a:gd name="T4" fmla="*/ 0 w 39"/>
              <a:gd name="T5" fmla="*/ 2147483647 h 64"/>
              <a:gd name="T6" fmla="*/ 2147483647 w 39"/>
              <a:gd name="T7" fmla="*/ 2147483647 h 64"/>
              <a:gd name="T8" fmla="*/ 2147483647 w 39"/>
              <a:gd name="T9" fmla="*/ 2147483647 h 64"/>
              <a:gd name="T10" fmla="*/ 2147483647 w 39"/>
              <a:gd name="T11" fmla="*/ 2147483647 h 64"/>
              <a:gd name="T12" fmla="*/ 2147483647 w 39"/>
              <a:gd name="T13" fmla="*/ 2147483647 h 64"/>
              <a:gd name="T14" fmla="*/ 2147483647 w 39"/>
              <a:gd name="T15" fmla="*/ 2147483647 h 64"/>
              <a:gd name="T16" fmla="*/ 2147483647 w 39"/>
              <a:gd name="T17" fmla="*/ 2147483647 h 64"/>
              <a:gd name="T18" fmla="*/ 2147483647 w 39"/>
              <a:gd name="T19" fmla="*/ 2147483647 h 64"/>
              <a:gd name="T20" fmla="*/ 2147483647 w 39"/>
              <a:gd name="T21" fmla="*/ 2147483647 h 64"/>
              <a:gd name="T22" fmla="*/ 2147483647 w 39"/>
              <a:gd name="T23" fmla="*/ 0 h 64"/>
              <a:gd name="T24" fmla="*/ 2147483647 w 39"/>
              <a:gd name="T25" fmla="*/ 2147483647 h 6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9"/>
              <a:gd name="T40" fmla="*/ 0 h 64"/>
              <a:gd name="T41" fmla="*/ 39 w 39"/>
              <a:gd name="T42" fmla="*/ 64 h 6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9" h="64">
                <a:moveTo>
                  <a:pt x="17" y="6"/>
                </a:moveTo>
                <a:lnTo>
                  <a:pt x="8" y="20"/>
                </a:lnTo>
                <a:lnTo>
                  <a:pt x="0" y="26"/>
                </a:lnTo>
                <a:lnTo>
                  <a:pt x="8" y="44"/>
                </a:lnTo>
                <a:lnTo>
                  <a:pt x="17" y="33"/>
                </a:lnTo>
                <a:lnTo>
                  <a:pt x="24" y="36"/>
                </a:lnTo>
                <a:lnTo>
                  <a:pt x="21" y="50"/>
                </a:lnTo>
                <a:lnTo>
                  <a:pt x="26" y="63"/>
                </a:lnTo>
                <a:lnTo>
                  <a:pt x="38" y="55"/>
                </a:lnTo>
                <a:lnTo>
                  <a:pt x="38" y="38"/>
                </a:lnTo>
                <a:lnTo>
                  <a:pt x="35" y="11"/>
                </a:lnTo>
                <a:lnTo>
                  <a:pt x="29" y="0"/>
                </a:lnTo>
                <a:lnTo>
                  <a:pt x="17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95" name="Freeform 60">
            <a:extLst>
              <a:ext uri="{FF2B5EF4-FFF2-40B4-BE49-F238E27FC236}">
                <a16:creationId xmlns:a16="http://schemas.microsoft.com/office/drawing/2014/main" id="{1642D003-C416-4F78-B4FE-8EC1D9ECA94A}"/>
              </a:ext>
            </a:extLst>
          </p:cNvPr>
          <p:cNvSpPr>
            <a:spLocks/>
          </p:cNvSpPr>
          <p:nvPr/>
        </p:nvSpPr>
        <p:spPr bwMode="auto">
          <a:xfrm>
            <a:off x="8103946" y="4259532"/>
            <a:ext cx="39582" cy="24601"/>
          </a:xfrm>
          <a:custGeom>
            <a:avLst/>
            <a:gdLst>
              <a:gd name="T0" fmla="*/ 2147483647 w 43"/>
              <a:gd name="T1" fmla="*/ 0 h 36"/>
              <a:gd name="T2" fmla="*/ 0 w 43"/>
              <a:gd name="T3" fmla="*/ 2147483647 h 36"/>
              <a:gd name="T4" fmla="*/ 2147483647 w 43"/>
              <a:gd name="T5" fmla="*/ 2147483647 h 36"/>
              <a:gd name="T6" fmla="*/ 2147483647 w 43"/>
              <a:gd name="T7" fmla="*/ 2147483647 h 36"/>
              <a:gd name="T8" fmla="*/ 2147483647 w 43"/>
              <a:gd name="T9" fmla="*/ 2147483647 h 36"/>
              <a:gd name="T10" fmla="*/ 2147483647 w 43"/>
              <a:gd name="T11" fmla="*/ 2147483647 h 36"/>
              <a:gd name="T12" fmla="*/ 2147483647 w 43"/>
              <a:gd name="T13" fmla="*/ 2147483647 h 36"/>
              <a:gd name="T14" fmla="*/ 2147483647 w 43"/>
              <a:gd name="T15" fmla="*/ 0 h 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"/>
              <a:gd name="T25" fmla="*/ 0 h 36"/>
              <a:gd name="T26" fmla="*/ 43 w 43"/>
              <a:gd name="T27" fmla="*/ 36 h 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" h="36">
                <a:moveTo>
                  <a:pt x="12" y="0"/>
                </a:moveTo>
                <a:lnTo>
                  <a:pt x="0" y="6"/>
                </a:lnTo>
                <a:lnTo>
                  <a:pt x="7" y="17"/>
                </a:lnTo>
                <a:lnTo>
                  <a:pt x="24" y="26"/>
                </a:lnTo>
                <a:lnTo>
                  <a:pt x="39" y="35"/>
                </a:lnTo>
                <a:lnTo>
                  <a:pt x="42" y="24"/>
                </a:lnTo>
                <a:lnTo>
                  <a:pt x="32" y="6"/>
                </a:lnTo>
                <a:lnTo>
                  <a:pt x="12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96" name="Freeform 61">
            <a:extLst>
              <a:ext uri="{FF2B5EF4-FFF2-40B4-BE49-F238E27FC236}">
                <a16:creationId xmlns:a16="http://schemas.microsoft.com/office/drawing/2014/main" id="{7A89001C-9F99-457D-91F1-F5622546178C}"/>
              </a:ext>
            </a:extLst>
          </p:cNvPr>
          <p:cNvSpPr>
            <a:spLocks/>
          </p:cNvSpPr>
          <p:nvPr/>
        </p:nvSpPr>
        <p:spPr bwMode="auto">
          <a:xfrm>
            <a:off x="5674836" y="2715104"/>
            <a:ext cx="181559" cy="79271"/>
          </a:xfrm>
          <a:custGeom>
            <a:avLst/>
            <a:gdLst>
              <a:gd name="T0" fmla="*/ 2147483647 w 195"/>
              <a:gd name="T1" fmla="*/ 2147483647 h 116"/>
              <a:gd name="T2" fmla="*/ 2147483647 w 195"/>
              <a:gd name="T3" fmla="*/ 2147483647 h 116"/>
              <a:gd name="T4" fmla="*/ 2147483647 w 195"/>
              <a:gd name="T5" fmla="*/ 2147483647 h 116"/>
              <a:gd name="T6" fmla="*/ 2147483647 w 195"/>
              <a:gd name="T7" fmla="*/ 2147483647 h 116"/>
              <a:gd name="T8" fmla="*/ 2147483647 w 195"/>
              <a:gd name="T9" fmla="*/ 2147483647 h 116"/>
              <a:gd name="T10" fmla="*/ 0 w 195"/>
              <a:gd name="T11" fmla="*/ 2147483647 h 116"/>
              <a:gd name="T12" fmla="*/ 2147483647 w 195"/>
              <a:gd name="T13" fmla="*/ 2147483647 h 116"/>
              <a:gd name="T14" fmla="*/ 2147483647 w 195"/>
              <a:gd name="T15" fmla="*/ 2147483647 h 116"/>
              <a:gd name="T16" fmla="*/ 2147483647 w 195"/>
              <a:gd name="T17" fmla="*/ 2147483647 h 116"/>
              <a:gd name="T18" fmla="*/ 2147483647 w 195"/>
              <a:gd name="T19" fmla="*/ 2147483647 h 116"/>
              <a:gd name="T20" fmla="*/ 2147483647 w 195"/>
              <a:gd name="T21" fmla="*/ 2147483647 h 116"/>
              <a:gd name="T22" fmla="*/ 2147483647 w 195"/>
              <a:gd name="T23" fmla="*/ 2147483647 h 116"/>
              <a:gd name="T24" fmla="*/ 2147483647 w 195"/>
              <a:gd name="T25" fmla="*/ 2147483647 h 116"/>
              <a:gd name="T26" fmla="*/ 2147483647 w 195"/>
              <a:gd name="T27" fmla="*/ 2147483647 h 116"/>
              <a:gd name="T28" fmla="*/ 2147483647 w 195"/>
              <a:gd name="T29" fmla="*/ 2147483647 h 116"/>
              <a:gd name="T30" fmla="*/ 2147483647 w 195"/>
              <a:gd name="T31" fmla="*/ 2147483647 h 116"/>
              <a:gd name="T32" fmla="*/ 2147483647 w 195"/>
              <a:gd name="T33" fmla="*/ 2147483647 h 116"/>
              <a:gd name="T34" fmla="*/ 2147483647 w 195"/>
              <a:gd name="T35" fmla="*/ 2147483647 h 116"/>
              <a:gd name="T36" fmla="*/ 2147483647 w 195"/>
              <a:gd name="T37" fmla="*/ 2147483647 h 116"/>
              <a:gd name="T38" fmla="*/ 2147483647 w 195"/>
              <a:gd name="T39" fmla="*/ 2147483647 h 116"/>
              <a:gd name="T40" fmla="*/ 2147483647 w 195"/>
              <a:gd name="T41" fmla="*/ 2147483647 h 116"/>
              <a:gd name="T42" fmla="*/ 2147483647 w 195"/>
              <a:gd name="T43" fmla="*/ 2147483647 h 116"/>
              <a:gd name="T44" fmla="*/ 2147483647 w 195"/>
              <a:gd name="T45" fmla="*/ 2147483647 h 116"/>
              <a:gd name="T46" fmla="*/ 2147483647 w 195"/>
              <a:gd name="T47" fmla="*/ 2147483647 h 116"/>
              <a:gd name="T48" fmla="*/ 2147483647 w 195"/>
              <a:gd name="T49" fmla="*/ 0 h 116"/>
              <a:gd name="T50" fmla="*/ 2147483647 w 195"/>
              <a:gd name="T51" fmla="*/ 2147483647 h 11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95"/>
              <a:gd name="T79" fmla="*/ 0 h 116"/>
              <a:gd name="T80" fmla="*/ 195 w 195"/>
              <a:gd name="T81" fmla="*/ 116 h 11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95" h="116">
                <a:moveTo>
                  <a:pt x="77" y="6"/>
                </a:moveTo>
                <a:lnTo>
                  <a:pt x="70" y="27"/>
                </a:lnTo>
                <a:lnTo>
                  <a:pt x="51" y="13"/>
                </a:lnTo>
                <a:lnTo>
                  <a:pt x="32" y="24"/>
                </a:lnTo>
                <a:lnTo>
                  <a:pt x="24" y="6"/>
                </a:lnTo>
                <a:lnTo>
                  <a:pt x="0" y="21"/>
                </a:lnTo>
                <a:lnTo>
                  <a:pt x="6" y="32"/>
                </a:lnTo>
                <a:lnTo>
                  <a:pt x="7" y="53"/>
                </a:lnTo>
                <a:lnTo>
                  <a:pt x="35" y="56"/>
                </a:lnTo>
                <a:lnTo>
                  <a:pt x="51" y="43"/>
                </a:lnTo>
                <a:lnTo>
                  <a:pt x="62" y="46"/>
                </a:lnTo>
                <a:lnTo>
                  <a:pt x="56" y="61"/>
                </a:lnTo>
                <a:lnTo>
                  <a:pt x="53" y="78"/>
                </a:lnTo>
                <a:lnTo>
                  <a:pt x="67" y="88"/>
                </a:lnTo>
                <a:lnTo>
                  <a:pt x="77" y="110"/>
                </a:lnTo>
                <a:lnTo>
                  <a:pt x="97" y="115"/>
                </a:lnTo>
                <a:lnTo>
                  <a:pt x="102" y="85"/>
                </a:lnTo>
                <a:lnTo>
                  <a:pt x="126" y="59"/>
                </a:lnTo>
                <a:lnTo>
                  <a:pt x="139" y="70"/>
                </a:lnTo>
                <a:lnTo>
                  <a:pt x="139" y="88"/>
                </a:lnTo>
                <a:lnTo>
                  <a:pt x="170" y="85"/>
                </a:lnTo>
                <a:lnTo>
                  <a:pt x="182" y="91"/>
                </a:lnTo>
                <a:lnTo>
                  <a:pt x="194" y="70"/>
                </a:lnTo>
                <a:lnTo>
                  <a:pt x="126" y="38"/>
                </a:lnTo>
                <a:lnTo>
                  <a:pt x="105" y="0"/>
                </a:lnTo>
                <a:lnTo>
                  <a:pt x="77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97" name="Freeform 62">
            <a:extLst>
              <a:ext uri="{FF2B5EF4-FFF2-40B4-BE49-F238E27FC236}">
                <a16:creationId xmlns:a16="http://schemas.microsoft.com/office/drawing/2014/main" id="{02EF920A-0C21-4C07-AA24-6C82C86E5E54}"/>
              </a:ext>
            </a:extLst>
          </p:cNvPr>
          <p:cNvSpPr>
            <a:spLocks/>
          </p:cNvSpPr>
          <p:nvPr/>
        </p:nvSpPr>
        <p:spPr bwMode="auto">
          <a:xfrm>
            <a:off x="5794443" y="2705537"/>
            <a:ext cx="101536" cy="30069"/>
          </a:xfrm>
          <a:custGeom>
            <a:avLst/>
            <a:gdLst>
              <a:gd name="T0" fmla="*/ 0 w 109"/>
              <a:gd name="T1" fmla="*/ 2147483647 h 44"/>
              <a:gd name="T2" fmla="*/ 2147483647 w 109"/>
              <a:gd name="T3" fmla="*/ 2147483647 h 44"/>
              <a:gd name="T4" fmla="*/ 2147483647 w 109"/>
              <a:gd name="T5" fmla="*/ 2147483647 h 44"/>
              <a:gd name="T6" fmla="*/ 2147483647 w 109"/>
              <a:gd name="T7" fmla="*/ 2147483647 h 44"/>
              <a:gd name="T8" fmla="*/ 2147483647 w 109"/>
              <a:gd name="T9" fmla="*/ 2147483647 h 44"/>
              <a:gd name="T10" fmla="*/ 2147483647 w 109"/>
              <a:gd name="T11" fmla="*/ 2147483647 h 44"/>
              <a:gd name="T12" fmla="*/ 2147483647 w 109"/>
              <a:gd name="T13" fmla="*/ 0 h 44"/>
              <a:gd name="T14" fmla="*/ 0 w 109"/>
              <a:gd name="T15" fmla="*/ 2147483647 h 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9"/>
              <a:gd name="T25" fmla="*/ 0 h 44"/>
              <a:gd name="T26" fmla="*/ 109 w 109"/>
              <a:gd name="T27" fmla="*/ 44 h 4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9" h="44">
                <a:moveTo>
                  <a:pt x="0" y="3"/>
                </a:moveTo>
                <a:lnTo>
                  <a:pt x="6" y="32"/>
                </a:lnTo>
                <a:lnTo>
                  <a:pt x="50" y="43"/>
                </a:lnTo>
                <a:lnTo>
                  <a:pt x="80" y="32"/>
                </a:lnTo>
                <a:lnTo>
                  <a:pt x="108" y="5"/>
                </a:lnTo>
                <a:lnTo>
                  <a:pt x="61" y="5"/>
                </a:lnTo>
                <a:lnTo>
                  <a:pt x="35" y="0"/>
                </a:lnTo>
                <a:lnTo>
                  <a:pt x="0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98" name="Freeform 63">
            <a:extLst>
              <a:ext uri="{FF2B5EF4-FFF2-40B4-BE49-F238E27FC236}">
                <a16:creationId xmlns:a16="http://schemas.microsoft.com/office/drawing/2014/main" id="{2706A7AE-F84C-42C8-B0CE-058AE3D3A7F8}"/>
              </a:ext>
            </a:extLst>
          </p:cNvPr>
          <p:cNvSpPr>
            <a:spLocks/>
          </p:cNvSpPr>
          <p:nvPr/>
        </p:nvSpPr>
        <p:spPr bwMode="auto">
          <a:xfrm>
            <a:off x="4152663" y="3751101"/>
            <a:ext cx="28395" cy="40320"/>
          </a:xfrm>
          <a:custGeom>
            <a:avLst/>
            <a:gdLst>
              <a:gd name="T0" fmla="*/ 2147483647 w 31"/>
              <a:gd name="T1" fmla="*/ 2147483647 h 59"/>
              <a:gd name="T2" fmla="*/ 2147483647 w 31"/>
              <a:gd name="T3" fmla="*/ 2147483647 h 59"/>
              <a:gd name="T4" fmla="*/ 2147483647 w 31"/>
              <a:gd name="T5" fmla="*/ 0 h 59"/>
              <a:gd name="T6" fmla="*/ 2147483647 w 31"/>
              <a:gd name="T7" fmla="*/ 2147483647 h 59"/>
              <a:gd name="T8" fmla="*/ 2147483647 w 31"/>
              <a:gd name="T9" fmla="*/ 2147483647 h 59"/>
              <a:gd name="T10" fmla="*/ 2147483647 w 31"/>
              <a:gd name="T11" fmla="*/ 2147483647 h 59"/>
              <a:gd name="T12" fmla="*/ 2147483647 w 31"/>
              <a:gd name="T13" fmla="*/ 2147483647 h 59"/>
              <a:gd name="T14" fmla="*/ 0 w 31"/>
              <a:gd name="T15" fmla="*/ 2147483647 h 59"/>
              <a:gd name="T16" fmla="*/ 0 w 31"/>
              <a:gd name="T17" fmla="*/ 2147483647 h 59"/>
              <a:gd name="T18" fmla="*/ 2147483647 w 31"/>
              <a:gd name="T19" fmla="*/ 2147483647 h 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1"/>
              <a:gd name="T31" fmla="*/ 0 h 59"/>
              <a:gd name="T32" fmla="*/ 31 w 31"/>
              <a:gd name="T33" fmla="*/ 59 h 5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1" h="59">
                <a:moveTo>
                  <a:pt x="3" y="17"/>
                </a:moveTo>
                <a:lnTo>
                  <a:pt x="10" y="11"/>
                </a:lnTo>
                <a:lnTo>
                  <a:pt x="30" y="0"/>
                </a:lnTo>
                <a:lnTo>
                  <a:pt x="27" y="22"/>
                </a:lnTo>
                <a:lnTo>
                  <a:pt x="30" y="49"/>
                </a:lnTo>
                <a:lnTo>
                  <a:pt x="18" y="55"/>
                </a:lnTo>
                <a:lnTo>
                  <a:pt x="7" y="58"/>
                </a:lnTo>
                <a:lnTo>
                  <a:pt x="0" y="55"/>
                </a:lnTo>
                <a:lnTo>
                  <a:pt x="0" y="38"/>
                </a:lnTo>
                <a:lnTo>
                  <a:pt x="3" y="1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99" name="Freeform 64">
            <a:extLst>
              <a:ext uri="{FF2B5EF4-FFF2-40B4-BE49-F238E27FC236}">
                <a16:creationId xmlns:a16="http://schemas.microsoft.com/office/drawing/2014/main" id="{61D7A633-295E-4087-B194-E611A5FBF1C2}"/>
              </a:ext>
            </a:extLst>
          </p:cNvPr>
          <p:cNvSpPr>
            <a:spLocks/>
          </p:cNvSpPr>
          <p:nvPr/>
        </p:nvSpPr>
        <p:spPr bwMode="auto">
          <a:xfrm>
            <a:off x="4199129" y="3852924"/>
            <a:ext cx="54209" cy="24601"/>
          </a:xfrm>
          <a:custGeom>
            <a:avLst/>
            <a:gdLst>
              <a:gd name="T0" fmla="*/ 2147483647 w 58"/>
              <a:gd name="T1" fmla="*/ 0 h 36"/>
              <a:gd name="T2" fmla="*/ 2147483647 w 58"/>
              <a:gd name="T3" fmla="*/ 0 h 36"/>
              <a:gd name="T4" fmla="*/ 0 w 58"/>
              <a:gd name="T5" fmla="*/ 2147483647 h 36"/>
              <a:gd name="T6" fmla="*/ 2147483647 w 58"/>
              <a:gd name="T7" fmla="*/ 2147483647 h 36"/>
              <a:gd name="T8" fmla="*/ 2147483647 w 58"/>
              <a:gd name="T9" fmla="*/ 2147483647 h 36"/>
              <a:gd name="T10" fmla="*/ 2147483647 w 58"/>
              <a:gd name="T11" fmla="*/ 2147483647 h 36"/>
              <a:gd name="T12" fmla="*/ 2147483647 w 58"/>
              <a:gd name="T13" fmla="*/ 2147483647 h 36"/>
              <a:gd name="T14" fmla="*/ 2147483647 w 58"/>
              <a:gd name="T15" fmla="*/ 0 h 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8"/>
              <a:gd name="T25" fmla="*/ 0 h 36"/>
              <a:gd name="T26" fmla="*/ 58 w 58"/>
              <a:gd name="T27" fmla="*/ 36 h 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8" h="36">
                <a:moveTo>
                  <a:pt x="38" y="0"/>
                </a:moveTo>
                <a:lnTo>
                  <a:pt x="3" y="0"/>
                </a:lnTo>
                <a:lnTo>
                  <a:pt x="0" y="14"/>
                </a:lnTo>
                <a:lnTo>
                  <a:pt x="8" y="26"/>
                </a:lnTo>
                <a:lnTo>
                  <a:pt x="41" y="35"/>
                </a:lnTo>
                <a:lnTo>
                  <a:pt x="57" y="26"/>
                </a:lnTo>
                <a:lnTo>
                  <a:pt x="54" y="11"/>
                </a:lnTo>
                <a:lnTo>
                  <a:pt x="38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00" name="Freeform 65">
            <a:extLst>
              <a:ext uri="{FF2B5EF4-FFF2-40B4-BE49-F238E27FC236}">
                <a16:creationId xmlns:a16="http://schemas.microsoft.com/office/drawing/2014/main" id="{644B8321-F60C-4FBE-9FEC-A0662409C50A}"/>
              </a:ext>
            </a:extLst>
          </p:cNvPr>
          <p:cNvSpPr>
            <a:spLocks/>
          </p:cNvSpPr>
          <p:nvPr/>
        </p:nvSpPr>
        <p:spPr bwMode="auto">
          <a:xfrm>
            <a:off x="4395316" y="3830372"/>
            <a:ext cx="209955" cy="155810"/>
          </a:xfrm>
          <a:custGeom>
            <a:avLst/>
            <a:gdLst>
              <a:gd name="T0" fmla="*/ 2147483647 w 225"/>
              <a:gd name="T1" fmla="*/ 2147483647 h 228"/>
              <a:gd name="T2" fmla="*/ 2147483647 w 225"/>
              <a:gd name="T3" fmla="*/ 2147483647 h 228"/>
              <a:gd name="T4" fmla="*/ 2147483647 w 225"/>
              <a:gd name="T5" fmla="*/ 2147483647 h 228"/>
              <a:gd name="T6" fmla="*/ 0 w 225"/>
              <a:gd name="T7" fmla="*/ 2147483647 h 228"/>
              <a:gd name="T8" fmla="*/ 2147483647 w 225"/>
              <a:gd name="T9" fmla="*/ 2147483647 h 228"/>
              <a:gd name="T10" fmla="*/ 2147483647 w 225"/>
              <a:gd name="T11" fmla="*/ 2147483647 h 228"/>
              <a:gd name="T12" fmla="*/ 2147483647 w 225"/>
              <a:gd name="T13" fmla="*/ 2147483647 h 228"/>
              <a:gd name="T14" fmla="*/ 2147483647 w 225"/>
              <a:gd name="T15" fmla="*/ 2147483647 h 228"/>
              <a:gd name="T16" fmla="*/ 2147483647 w 225"/>
              <a:gd name="T17" fmla="*/ 2147483647 h 228"/>
              <a:gd name="T18" fmla="*/ 2147483647 w 225"/>
              <a:gd name="T19" fmla="*/ 2147483647 h 228"/>
              <a:gd name="T20" fmla="*/ 2147483647 w 225"/>
              <a:gd name="T21" fmla="*/ 2147483647 h 228"/>
              <a:gd name="T22" fmla="*/ 2147483647 w 225"/>
              <a:gd name="T23" fmla="*/ 2147483647 h 228"/>
              <a:gd name="T24" fmla="*/ 2147483647 w 225"/>
              <a:gd name="T25" fmla="*/ 2147483647 h 228"/>
              <a:gd name="T26" fmla="*/ 2147483647 w 225"/>
              <a:gd name="T27" fmla="*/ 2147483647 h 228"/>
              <a:gd name="T28" fmla="*/ 2147483647 w 225"/>
              <a:gd name="T29" fmla="*/ 2147483647 h 228"/>
              <a:gd name="T30" fmla="*/ 2147483647 w 225"/>
              <a:gd name="T31" fmla="*/ 2147483647 h 228"/>
              <a:gd name="T32" fmla="*/ 2147483647 w 225"/>
              <a:gd name="T33" fmla="*/ 2147483647 h 228"/>
              <a:gd name="T34" fmla="*/ 2147483647 w 225"/>
              <a:gd name="T35" fmla="*/ 2147483647 h 228"/>
              <a:gd name="T36" fmla="*/ 2147483647 w 225"/>
              <a:gd name="T37" fmla="*/ 2147483647 h 228"/>
              <a:gd name="T38" fmla="*/ 2147483647 w 225"/>
              <a:gd name="T39" fmla="*/ 2147483647 h 228"/>
              <a:gd name="T40" fmla="*/ 2147483647 w 225"/>
              <a:gd name="T41" fmla="*/ 2147483647 h 228"/>
              <a:gd name="T42" fmla="*/ 2147483647 w 225"/>
              <a:gd name="T43" fmla="*/ 2147483647 h 228"/>
              <a:gd name="T44" fmla="*/ 2147483647 w 225"/>
              <a:gd name="T45" fmla="*/ 2147483647 h 228"/>
              <a:gd name="T46" fmla="*/ 2147483647 w 225"/>
              <a:gd name="T47" fmla="*/ 2147483647 h 228"/>
              <a:gd name="T48" fmla="*/ 2147483647 w 225"/>
              <a:gd name="T49" fmla="*/ 2147483647 h 228"/>
              <a:gd name="T50" fmla="*/ 2147483647 w 225"/>
              <a:gd name="T51" fmla="*/ 2147483647 h 228"/>
              <a:gd name="T52" fmla="*/ 2147483647 w 225"/>
              <a:gd name="T53" fmla="*/ 2147483647 h 228"/>
              <a:gd name="T54" fmla="*/ 2147483647 w 225"/>
              <a:gd name="T55" fmla="*/ 2147483647 h 228"/>
              <a:gd name="T56" fmla="*/ 2147483647 w 225"/>
              <a:gd name="T57" fmla="*/ 2147483647 h 228"/>
              <a:gd name="T58" fmla="*/ 2147483647 w 225"/>
              <a:gd name="T59" fmla="*/ 2147483647 h 228"/>
              <a:gd name="T60" fmla="*/ 2147483647 w 225"/>
              <a:gd name="T61" fmla="*/ 2147483647 h 228"/>
              <a:gd name="T62" fmla="*/ 2147483647 w 225"/>
              <a:gd name="T63" fmla="*/ 2147483647 h 228"/>
              <a:gd name="T64" fmla="*/ 2147483647 w 225"/>
              <a:gd name="T65" fmla="*/ 2147483647 h 228"/>
              <a:gd name="T66" fmla="*/ 2147483647 w 225"/>
              <a:gd name="T67" fmla="*/ 2147483647 h 228"/>
              <a:gd name="T68" fmla="*/ 2147483647 w 225"/>
              <a:gd name="T69" fmla="*/ 2147483647 h 228"/>
              <a:gd name="T70" fmla="*/ 2147483647 w 225"/>
              <a:gd name="T71" fmla="*/ 2147483647 h 228"/>
              <a:gd name="T72" fmla="*/ 2147483647 w 225"/>
              <a:gd name="T73" fmla="*/ 2147483647 h 228"/>
              <a:gd name="T74" fmla="*/ 2147483647 w 225"/>
              <a:gd name="T75" fmla="*/ 2147483647 h 228"/>
              <a:gd name="T76" fmla="*/ 2147483647 w 225"/>
              <a:gd name="T77" fmla="*/ 2147483647 h 228"/>
              <a:gd name="T78" fmla="*/ 2147483647 w 225"/>
              <a:gd name="T79" fmla="*/ 2147483647 h 228"/>
              <a:gd name="T80" fmla="*/ 2147483647 w 225"/>
              <a:gd name="T81" fmla="*/ 2147483647 h 228"/>
              <a:gd name="T82" fmla="*/ 2147483647 w 225"/>
              <a:gd name="T83" fmla="*/ 2147483647 h 228"/>
              <a:gd name="T84" fmla="*/ 2147483647 w 225"/>
              <a:gd name="T85" fmla="*/ 2147483647 h 228"/>
              <a:gd name="T86" fmla="*/ 2147483647 w 225"/>
              <a:gd name="T87" fmla="*/ 2147483647 h 228"/>
              <a:gd name="T88" fmla="*/ 2147483647 w 225"/>
              <a:gd name="T89" fmla="*/ 2147483647 h 228"/>
              <a:gd name="T90" fmla="*/ 2147483647 w 225"/>
              <a:gd name="T91" fmla="*/ 2147483647 h 228"/>
              <a:gd name="T92" fmla="*/ 2147483647 w 225"/>
              <a:gd name="T93" fmla="*/ 2147483647 h 228"/>
              <a:gd name="T94" fmla="*/ 2147483647 w 225"/>
              <a:gd name="T95" fmla="*/ 2147483647 h 228"/>
              <a:gd name="T96" fmla="*/ 2147483647 w 225"/>
              <a:gd name="T97" fmla="*/ 2147483647 h 228"/>
              <a:gd name="T98" fmla="*/ 2147483647 w 225"/>
              <a:gd name="T99" fmla="*/ 0 h 228"/>
              <a:gd name="T100" fmla="*/ 2147483647 w 225"/>
              <a:gd name="T101" fmla="*/ 2147483647 h 228"/>
              <a:gd name="T102" fmla="*/ 2147483647 w 225"/>
              <a:gd name="T103" fmla="*/ 2147483647 h 22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25"/>
              <a:gd name="T157" fmla="*/ 0 h 228"/>
              <a:gd name="T158" fmla="*/ 225 w 225"/>
              <a:gd name="T159" fmla="*/ 228 h 22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25" h="228">
                <a:moveTo>
                  <a:pt x="35" y="8"/>
                </a:moveTo>
                <a:lnTo>
                  <a:pt x="21" y="24"/>
                </a:lnTo>
                <a:lnTo>
                  <a:pt x="13" y="51"/>
                </a:lnTo>
                <a:lnTo>
                  <a:pt x="0" y="59"/>
                </a:lnTo>
                <a:lnTo>
                  <a:pt x="15" y="79"/>
                </a:lnTo>
                <a:lnTo>
                  <a:pt x="10" y="100"/>
                </a:lnTo>
                <a:lnTo>
                  <a:pt x="42" y="103"/>
                </a:lnTo>
                <a:lnTo>
                  <a:pt x="42" y="114"/>
                </a:lnTo>
                <a:lnTo>
                  <a:pt x="70" y="124"/>
                </a:lnTo>
                <a:lnTo>
                  <a:pt x="97" y="135"/>
                </a:lnTo>
                <a:lnTo>
                  <a:pt x="97" y="167"/>
                </a:lnTo>
                <a:lnTo>
                  <a:pt x="89" y="189"/>
                </a:lnTo>
                <a:lnTo>
                  <a:pt x="91" y="205"/>
                </a:lnTo>
                <a:lnTo>
                  <a:pt x="103" y="208"/>
                </a:lnTo>
                <a:lnTo>
                  <a:pt x="110" y="221"/>
                </a:lnTo>
                <a:lnTo>
                  <a:pt x="124" y="227"/>
                </a:lnTo>
                <a:lnTo>
                  <a:pt x="142" y="224"/>
                </a:lnTo>
                <a:lnTo>
                  <a:pt x="156" y="214"/>
                </a:lnTo>
                <a:lnTo>
                  <a:pt x="156" y="200"/>
                </a:lnTo>
                <a:lnTo>
                  <a:pt x="145" y="194"/>
                </a:lnTo>
                <a:lnTo>
                  <a:pt x="142" y="183"/>
                </a:lnTo>
                <a:lnTo>
                  <a:pt x="145" y="167"/>
                </a:lnTo>
                <a:lnTo>
                  <a:pt x="153" y="165"/>
                </a:lnTo>
                <a:lnTo>
                  <a:pt x="167" y="179"/>
                </a:lnTo>
                <a:lnTo>
                  <a:pt x="177" y="170"/>
                </a:lnTo>
                <a:lnTo>
                  <a:pt x="208" y="170"/>
                </a:lnTo>
                <a:lnTo>
                  <a:pt x="212" y="159"/>
                </a:lnTo>
                <a:lnTo>
                  <a:pt x="212" y="146"/>
                </a:lnTo>
                <a:lnTo>
                  <a:pt x="205" y="135"/>
                </a:lnTo>
                <a:lnTo>
                  <a:pt x="205" y="118"/>
                </a:lnTo>
                <a:lnTo>
                  <a:pt x="212" y="111"/>
                </a:lnTo>
                <a:lnTo>
                  <a:pt x="218" y="100"/>
                </a:lnTo>
                <a:lnTo>
                  <a:pt x="224" y="94"/>
                </a:lnTo>
                <a:lnTo>
                  <a:pt x="224" y="76"/>
                </a:lnTo>
                <a:lnTo>
                  <a:pt x="218" y="73"/>
                </a:lnTo>
                <a:lnTo>
                  <a:pt x="212" y="56"/>
                </a:lnTo>
                <a:lnTo>
                  <a:pt x="205" y="48"/>
                </a:lnTo>
                <a:lnTo>
                  <a:pt x="208" y="41"/>
                </a:lnTo>
                <a:lnTo>
                  <a:pt x="208" y="32"/>
                </a:lnTo>
                <a:lnTo>
                  <a:pt x="183" y="32"/>
                </a:lnTo>
                <a:lnTo>
                  <a:pt x="165" y="35"/>
                </a:lnTo>
                <a:lnTo>
                  <a:pt x="150" y="46"/>
                </a:lnTo>
                <a:lnTo>
                  <a:pt x="138" y="44"/>
                </a:lnTo>
                <a:lnTo>
                  <a:pt x="103" y="41"/>
                </a:lnTo>
                <a:lnTo>
                  <a:pt x="100" y="30"/>
                </a:lnTo>
                <a:lnTo>
                  <a:pt x="89" y="27"/>
                </a:lnTo>
                <a:lnTo>
                  <a:pt x="76" y="21"/>
                </a:lnTo>
                <a:lnTo>
                  <a:pt x="70" y="11"/>
                </a:lnTo>
                <a:lnTo>
                  <a:pt x="59" y="8"/>
                </a:lnTo>
                <a:lnTo>
                  <a:pt x="59" y="0"/>
                </a:lnTo>
                <a:lnTo>
                  <a:pt x="53" y="8"/>
                </a:lnTo>
                <a:lnTo>
                  <a:pt x="35" y="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01" name="Freeform 66">
            <a:extLst>
              <a:ext uri="{FF2B5EF4-FFF2-40B4-BE49-F238E27FC236}">
                <a16:creationId xmlns:a16="http://schemas.microsoft.com/office/drawing/2014/main" id="{5066408A-2013-46ED-BE8A-C6011E3FFE70}"/>
              </a:ext>
            </a:extLst>
          </p:cNvPr>
          <p:cNvSpPr>
            <a:spLocks/>
          </p:cNvSpPr>
          <p:nvPr/>
        </p:nvSpPr>
        <p:spPr bwMode="auto">
          <a:xfrm>
            <a:off x="4532991" y="4751562"/>
            <a:ext cx="38721" cy="30069"/>
          </a:xfrm>
          <a:custGeom>
            <a:avLst/>
            <a:gdLst>
              <a:gd name="T0" fmla="*/ 2147483647 w 42"/>
              <a:gd name="T1" fmla="*/ 2147483647 h 44"/>
              <a:gd name="T2" fmla="*/ 2147483647 w 42"/>
              <a:gd name="T3" fmla="*/ 2147483647 h 44"/>
              <a:gd name="T4" fmla="*/ 0 w 42"/>
              <a:gd name="T5" fmla="*/ 2147483647 h 44"/>
              <a:gd name="T6" fmla="*/ 2147483647 w 42"/>
              <a:gd name="T7" fmla="*/ 2147483647 h 44"/>
              <a:gd name="T8" fmla="*/ 2147483647 w 42"/>
              <a:gd name="T9" fmla="*/ 0 h 44"/>
              <a:gd name="T10" fmla="*/ 2147483647 w 42"/>
              <a:gd name="T11" fmla="*/ 2147483647 h 44"/>
              <a:gd name="T12" fmla="*/ 2147483647 w 42"/>
              <a:gd name="T13" fmla="*/ 2147483647 h 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"/>
              <a:gd name="T22" fmla="*/ 0 h 44"/>
              <a:gd name="T23" fmla="*/ 42 w 42"/>
              <a:gd name="T24" fmla="*/ 44 h 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" h="44">
                <a:moveTo>
                  <a:pt x="35" y="4"/>
                </a:moveTo>
                <a:lnTo>
                  <a:pt x="25" y="43"/>
                </a:lnTo>
                <a:lnTo>
                  <a:pt x="0" y="30"/>
                </a:lnTo>
                <a:lnTo>
                  <a:pt x="6" y="7"/>
                </a:lnTo>
                <a:lnTo>
                  <a:pt x="17" y="0"/>
                </a:lnTo>
                <a:lnTo>
                  <a:pt x="41" y="4"/>
                </a:lnTo>
                <a:lnTo>
                  <a:pt x="35" y="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02" name="Freeform 67">
            <a:extLst>
              <a:ext uri="{FF2B5EF4-FFF2-40B4-BE49-F238E27FC236}">
                <a16:creationId xmlns:a16="http://schemas.microsoft.com/office/drawing/2014/main" id="{9199EBE8-0ACB-47AF-9083-C667C50A981B}"/>
              </a:ext>
            </a:extLst>
          </p:cNvPr>
          <p:cNvSpPr>
            <a:spLocks/>
          </p:cNvSpPr>
          <p:nvPr/>
        </p:nvSpPr>
        <p:spPr bwMode="auto">
          <a:xfrm>
            <a:off x="4651736" y="4401674"/>
            <a:ext cx="86907" cy="71070"/>
          </a:xfrm>
          <a:custGeom>
            <a:avLst/>
            <a:gdLst>
              <a:gd name="T0" fmla="*/ 2147483647 w 93"/>
              <a:gd name="T1" fmla="*/ 0 h 104"/>
              <a:gd name="T2" fmla="*/ 2147483647 w 93"/>
              <a:gd name="T3" fmla="*/ 2147483647 h 104"/>
              <a:gd name="T4" fmla="*/ 2147483647 w 93"/>
              <a:gd name="T5" fmla="*/ 2147483647 h 104"/>
              <a:gd name="T6" fmla="*/ 2147483647 w 93"/>
              <a:gd name="T7" fmla="*/ 2147483647 h 104"/>
              <a:gd name="T8" fmla="*/ 2147483647 w 93"/>
              <a:gd name="T9" fmla="*/ 2147483647 h 104"/>
              <a:gd name="T10" fmla="*/ 2147483647 w 93"/>
              <a:gd name="T11" fmla="*/ 2147483647 h 104"/>
              <a:gd name="T12" fmla="*/ 2147483647 w 93"/>
              <a:gd name="T13" fmla="*/ 2147483647 h 104"/>
              <a:gd name="T14" fmla="*/ 2147483647 w 93"/>
              <a:gd name="T15" fmla="*/ 2147483647 h 104"/>
              <a:gd name="T16" fmla="*/ 2147483647 w 93"/>
              <a:gd name="T17" fmla="*/ 2147483647 h 104"/>
              <a:gd name="T18" fmla="*/ 2147483647 w 93"/>
              <a:gd name="T19" fmla="*/ 2147483647 h 104"/>
              <a:gd name="T20" fmla="*/ 2147483647 w 93"/>
              <a:gd name="T21" fmla="*/ 2147483647 h 104"/>
              <a:gd name="T22" fmla="*/ 2147483647 w 93"/>
              <a:gd name="T23" fmla="*/ 2147483647 h 104"/>
              <a:gd name="T24" fmla="*/ 2147483647 w 93"/>
              <a:gd name="T25" fmla="*/ 2147483647 h 104"/>
              <a:gd name="T26" fmla="*/ 2147483647 w 93"/>
              <a:gd name="T27" fmla="*/ 2147483647 h 104"/>
              <a:gd name="T28" fmla="*/ 2147483647 w 93"/>
              <a:gd name="T29" fmla="*/ 2147483647 h 104"/>
              <a:gd name="T30" fmla="*/ 2147483647 w 93"/>
              <a:gd name="T31" fmla="*/ 2147483647 h 104"/>
              <a:gd name="T32" fmla="*/ 2147483647 w 93"/>
              <a:gd name="T33" fmla="*/ 2147483647 h 104"/>
              <a:gd name="T34" fmla="*/ 0 w 93"/>
              <a:gd name="T35" fmla="*/ 2147483647 h 104"/>
              <a:gd name="T36" fmla="*/ 2147483647 w 93"/>
              <a:gd name="T37" fmla="*/ 2147483647 h 104"/>
              <a:gd name="T38" fmla="*/ 2147483647 w 93"/>
              <a:gd name="T39" fmla="*/ 2147483647 h 104"/>
              <a:gd name="T40" fmla="*/ 2147483647 w 93"/>
              <a:gd name="T41" fmla="*/ 0 h 10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93"/>
              <a:gd name="T64" fmla="*/ 0 h 104"/>
              <a:gd name="T65" fmla="*/ 93 w 93"/>
              <a:gd name="T66" fmla="*/ 104 h 10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93" h="104">
                <a:moveTo>
                  <a:pt x="21" y="0"/>
                </a:moveTo>
                <a:lnTo>
                  <a:pt x="30" y="8"/>
                </a:lnTo>
                <a:lnTo>
                  <a:pt x="45" y="15"/>
                </a:lnTo>
                <a:lnTo>
                  <a:pt x="80" y="48"/>
                </a:lnTo>
                <a:lnTo>
                  <a:pt x="89" y="62"/>
                </a:lnTo>
                <a:lnTo>
                  <a:pt x="92" y="76"/>
                </a:lnTo>
                <a:lnTo>
                  <a:pt x="80" y="80"/>
                </a:lnTo>
                <a:lnTo>
                  <a:pt x="75" y="89"/>
                </a:lnTo>
                <a:lnTo>
                  <a:pt x="75" y="94"/>
                </a:lnTo>
                <a:lnTo>
                  <a:pt x="62" y="97"/>
                </a:lnTo>
                <a:lnTo>
                  <a:pt x="59" y="103"/>
                </a:lnTo>
                <a:lnTo>
                  <a:pt x="51" y="97"/>
                </a:lnTo>
                <a:lnTo>
                  <a:pt x="34" y="91"/>
                </a:lnTo>
                <a:lnTo>
                  <a:pt x="21" y="83"/>
                </a:lnTo>
                <a:lnTo>
                  <a:pt x="15" y="91"/>
                </a:lnTo>
                <a:lnTo>
                  <a:pt x="7" y="94"/>
                </a:lnTo>
                <a:lnTo>
                  <a:pt x="1" y="73"/>
                </a:lnTo>
                <a:lnTo>
                  <a:pt x="0" y="48"/>
                </a:lnTo>
                <a:lnTo>
                  <a:pt x="1" y="30"/>
                </a:lnTo>
                <a:lnTo>
                  <a:pt x="13" y="13"/>
                </a:lnTo>
                <a:lnTo>
                  <a:pt x="21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03" name="Freeform 68">
            <a:extLst>
              <a:ext uri="{FF2B5EF4-FFF2-40B4-BE49-F238E27FC236}">
                <a16:creationId xmlns:a16="http://schemas.microsoft.com/office/drawing/2014/main" id="{1CB3A21B-38FF-4D11-9EAC-2211061E54D8}"/>
              </a:ext>
            </a:extLst>
          </p:cNvPr>
          <p:cNvSpPr>
            <a:spLocks/>
          </p:cNvSpPr>
          <p:nvPr/>
        </p:nvSpPr>
        <p:spPr bwMode="auto">
          <a:xfrm>
            <a:off x="4458129" y="4126957"/>
            <a:ext cx="195327" cy="179728"/>
          </a:xfrm>
          <a:custGeom>
            <a:avLst/>
            <a:gdLst>
              <a:gd name="T0" fmla="*/ 2147483647 w 210"/>
              <a:gd name="T1" fmla="*/ 2147483647 h 263"/>
              <a:gd name="T2" fmla="*/ 2147483647 w 210"/>
              <a:gd name="T3" fmla="*/ 2147483647 h 263"/>
              <a:gd name="T4" fmla="*/ 2147483647 w 210"/>
              <a:gd name="T5" fmla="*/ 2147483647 h 263"/>
              <a:gd name="T6" fmla="*/ 2147483647 w 210"/>
              <a:gd name="T7" fmla="*/ 2147483647 h 263"/>
              <a:gd name="T8" fmla="*/ 2147483647 w 210"/>
              <a:gd name="T9" fmla="*/ 2147483647 h 263"/>
              <a:gd name="T10" fmla="*/ 2147483647 w 210"/>
              <a:gd name="T11" fmla="*/ 2147483647 h 263"/>
              <a:gd name="T12" fmla="*/ 2147483647 w 210"/>
              <a:gd name="T13" fmla="*/ 2147483647 h 263"/>
              <a:gd name="T14" fmla="*/ 2147483647 w 210"/>
              <a:gd name="T15" fmla="*/ 2147483647 h 263"/>
              <a:gd name="T16" fmla="*/ 2147483647 w 210"/>
              <a:gd name="T17" fmla="*/ 2147483647 h 263"/>
              <a:gd name="T18" fmla="*/ 2147483647 w 210"/>
              <a:gd name="T19" fmla="*/ 2147483647 h 263"/>
              <a:gd name="T20" fmla="*/ 2147483647 w 210"/>
              <a:gd name="T21" fmla="*/ 2147483647 h 263"/>
              <a:gd name="T22" fmla="*/ 2147483647 w 210"/>
              <a:gd name="T23" fmla="*/ 2147483647 h 263"/>
              <a:gd name="T24" fmla="*/ 2147483647 w 210"/>
              <a:gd name="T25" fmla="*/ 2147483647 h 263"/>
              <a:gd name="T26" fmla="*/ 2147483647 w 210"/>
              <a:gd name="T27" fmla="*/ 2147483647 h 263"/>
              <a:gd name="T28" fmla="*/ 2147483647 w 210"/>
              <a:gd name="T29" fmla="*/ 2147483647 h 263"/>
              <a:gd name="T30" fmla="*/ 2147483647 w 210"/>
              <a:gd name="T31" fmla="*/ 2147483647 h 263"/>
              <a:gd name="T32" fmla="*/ 2147483647 w 210"/>
              <a:gd name="T33" fmla="*/ 2147483647 h 263"/>
              <a:gd name="T34" fmla="*/ 2147483647 w 210"/>
              <a:gd name="T35" fmla="*/ 2147483647 h 263"/>
              <a:gd name="T36" fmla="*/ 2147483647 w 210"/>
              <a:gd name="T37" fmla="*/ 2147483647 h 263"/>
              <a:gd name="T38" fmla="*/ 2147483647 w 210"/>
              <a:gd name="T39" fmla="*/ 2147483647 h 263"/>
              <a:gd name="T40" fmla="*/ 2147483647 w 210"/>
              <a:gd name="T41" fmla="*/ 2147483647 h 263"/>
              <a:gd name="T42" fmla="*/ 2147483647 w 210"/>
              <a:gd name="T43" fmla="*/ 2147483647 h 263"/>
              <a:gd name="T44" fmla="*/ 2147483647 w 210"/>
              <a:gd name="T45" fmla="*/ 2147483647 h 263"/>
              <a:gd name="T46" fmla="*/ 2147483647 w 210"/>
              <a:gd name="T47" fmla="*/ 2147483647 h 263"/>
              <a:gd name="T48" fmla="*/ 2147483647 w 210"/>
              <a:gd name="T49" fmla="*/ 0 h 263"/>
              <a:gd name="T50" fmla="*/ 2147483647 w 210"/>
              <a:gd name="T51" fmla="*/ 2147483647 h 263"/>
              <a:gd name="T52" fmla="*/ 2147483647 w 210"/>
              <a:gd name="T53" fmla="*/ 2147483647 h 263"/>
              <a:gd name="T54" fmla="*/ 2147483647 w 210"/>
              <a:gd name="T55" fmla="*/ 2147483647 h 263"/>
              <a:gd name="T56" fmla="*/ 2147483647 w 210"/>
              <a:gd name="T57" fmla="*/ 2147483647 h 263"/>
              <a:gd name="T58" fmla="*/ 2147483647 w 210"/>
              <a:gd name="T59" fmla="*/ 2147483647 h 263"/>
              <a:gd name="T60" fmla="*/ 2147483647 w 210"/>
              <a:gd name="T61" fmla="*/ 2147483647 h 263"/>
              <a:gd name="T62" fmla="*/ 2147483647 w 210"/>
              <a:gd name="T63" fmla="*/ 2147483647 h 263"/>
              <a:gd name="T64" fmla="*/ 2147483647 w 210"/>
              <a:gd name="T65" fmla="*/ 2147483647 h 263"/>
              <a:gd name="T66" fmla="*/ 2147483647 w 210"/>
              <a:gd name="T67" fmla="*/ 2147483647 h 263"/>
              <a:gd name="T68" fmla="*/ 2147483647 w 210"/>
              <a:gd name="T69" fmla="*/ 2147483647 h 263"/>
              <a:gd name="T70" fmla="*/ 2147483647 w 210"/>
              <a:gd name="T71" fmla="*/ 2147483647 h 263"/>
              <a:gd name="T72" fmla="*/ 2147483647 w 210"/>
              <a:gd name="T73" fmla="*/ 2147483647 h 263"/>
              <a:gd name="T74" fmla="*/ 2147483647 w 210"/>
              <a:gd name="T75" fmla="*/ 2147483647 h 263"/>
              <a:gd name="T76" fmla="*/ 0 w 210"/>
              <a:gd name="T77" fmla="*/ 2147483647 h 263"/>
              <a:gd name="T78" fmla="*/ 2147483647 w 210"/>
              <a:gd name="T79" fmla="*/ 2147483647 h 263"/>
              <a:gd name="T80" fmla="*/ 2147483647 w 210"/>
              <a:gd name="T81" fmla="*/ 2147483647 h 263"/>
              <a:gd name="T82" fmla="*/ 2147483647 w 210"/>
              <a:gd name="T83" fmla="*/ 2147483647 h 263"/>
              <a:gd name="T84" fmla="*/ 2147483647 w 210"/>
              <a:gd name="T85" fmla="*/ 2147483647 h 263"/>
              <a:gd name="T86" fmla="*/ 2147483647 w 210"/>
              <a:gd name="T87" fmla="*/ 2147483647 h 263"/>
              <a:gd name="T88" fmla="*/ 2147483647 w 210"/>
              <a:gd name="T89" fmla="*/ 2147483647 h 263"/>
              <a:gd name="T90" fmla="*/ 2147483647 w 210"/>
              <a:gd name="T91" fmla="*/ 2147483647 h 263"/>
              <a:gd name="T92" fmla="*/ 2147483647 w 210"/>
              <a:gd name="T93" fmla="*/ 2147483647 h 263"/>
              <a:gd name="T94" fmla="*/ 2147483647 w 210"/>
              <a:gd name="T95" fmla="*/ 2147483647 h 263"/>
              <a:gd name="T96" fmla="*/ 2147483647 w 210"/>
              <a:gd name="T97" fmla="*/ 2147483647 h 263"/>
              <a:gd name="T98" fmla="*/ 2147483647 w 210"/>
              <a:gd name="T99" fmla="*/ 2147483647 h 263"/>
              <a:gd name="T100" fmla="*/ 2147483647 w 210"/>
              <a:gd name="T101" fmla="*/ 2147483647 h 263"/>
              <a:gd name="T102" fmla="*/ 2147483647 w 210"/>
              <a:gd name="T103" fmla="*/ 2147483647 h 263"/>
              <a:gd name="T104" fmla="*/ 2147483647 w 210"/>
              <a:gd name="T105" fmla="*/ 2147483647 h 263"/>
              <a:gd name="T106" fmla="*/ 2147483647 w 210"/>
              <a:gd name="T107" fmla="*/ 2147483647 h 263"/>
              <a:gd name="T108" fmla="*/ 2147483647 w 210"/>
              <a:gd name="T109" fmla="*/ 2147483647 h 26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10"/>
              <a:gd name="T166" fmla="*/ 0 h 263"/>
              <a:gd name="T167" fmla="*/ 210 w 210"/>
              <a:gd name="T168" fmla="*/ 263 h 263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10" h="263">
                <a:moveTo>
                  <a:pt x="192" y="200"/>
                </a:moveTo>
                <a:lnTo>
                  <a:pt x="200" y="200"/>
                </a:lnTo>
                <a:lnTo>
                  <a:pt x="209" y="188"/>
                </a:lnTo>
                <a:lnTo>
                  <a:pt x="209" y="167"/>
                </a:lnTo>
                <a:lnTo>
                  <a:pt x="203" y="162"/>
                </a:lnTo>
                <a:lnTo>
                  <a:pt x="200" y="148"/>
                </a:lnTo>
                <a:lnTo>
                  <a:pt x="192" y="148"/>
                </a:lnTo>
                <a:lnTo>
                  <a:pt x="189" y="135"/>
                </a:lnTo>
                <a:lnTo>
                  <a:pt x="165" y="135"/>
                </a:lnTo>
                <a:lnTo>
                  <a:pt x="162" y="129"/>
                </a:lnTo>
                <a:lnTo>
                  <a:pt x="154" y="127"/>
                </a:lnTo>
                <a:lnTo>
                  <a:pt x="154" y="103"/>
                </a:lnTo>
                <a:lnTo>
                  <a:pt x="162" y="97"/>
                </a:lnTo>
                <a:lnTo>
                  <a:pt x="154" y="94"/>
                </a:lnTo>
                <a:lnTo>
                  <a:pt x="154" y="79"/>
                </a:lnTo>
                <a:lnTo>
                  <a:pt x="142" y="76"/>
                </a:lnTo>
                <a:lnTo>
                  <a:pt x="127" y="73"/>
                </a:lnTo>
                <a:lnTo>
                  <a:pt x="124" y="65"/>
                </a:lnTo>
                <a:lnTo>
                  <a:pt x="113" y="62"/>
                </a:lnTo>
                <a:lnTo>
                  <a:pt x="109" y="56"/>
                </a:lnTo>
                <a:lnTo>
                  <a:pt x="83" y="56"/>
                </a:lnTo>
                <a:lnTo>
                  <a:pt x="78" y="51"/>
                </a:lnTo>
                <a:lnTo>
                  <a:pt x="73" y="38"/>
                </a:lnTo>
                <a:lnTo>
                  <a:pt x="70" y="3"/>
                </a:lnTo>
                <a:lnTo>
                  <a:pt x="48" y="0"/>
                </a:lnTo>
                <a:lnTo>
                  <a:pt x="45" y="14"/>
                </a:lnTo>
                <a:lnTo>
                  <a:pt x="38" y="14"/>
                </a:lnTo>
                <a:lnTo>
                  <a:pt x="32" y="21"/>
                </a:lnTo>
                <a:lnTo>
                  <a:pt x="27" y="24"/>
                </a:lnTo>
                <a:lnTo>
                  <a:pt x="16" y="30"/>
                </a:lnTo>
                <a:lnTo>
                  <a:pt x="6" y="30"/>
                </a:lnTo>
                <a:lnTo>
                  <a:pt x="16" y="48"/>
                </a:lnTo>
                <a:lnTo>
                  <a:pt x="16" y="65"/>
                </a:lnTo>
                <a:lnTo>
                  <a:pt x="8" y="73"/>
                </a:lnTo>
                <a:lnTo>
                  <a:pt x="8" y="94"/>
                </a:lnTo>
                <a:lnTo>
                  <a:pt x="6" y="127"/>
                </a:lnTo>
                <a:lnTo>
                  <a:pt x="10" y="135"/>
                </a:lnTo>
                <a:lnTo>
                  <a:pt x="6" y="138"/>
                </a:lnTo>
                <a:lnTo>
                  <a:pt x="0" y="150"/>
                </a:lnTo>
                <a:lnTo>
                  <a:pt x="8" y="159"/>
                </a:lnTo>
                <a:lnTo>
                  <a:pt x="10" y="179"/>
                </a:lnTo>
                <a:lnTo>
                  <a:pt x="27" y="191"/>
                </a:lnTo>
                <a:lnTo>
                  <a:pt x="27" y="229"/>
                </a:lnTo>
                <a:lnTo>
                  <a:pt x="41" y="253"/>
                </a:lnTo>
                <a:lnTo>
                  <a:pt x="51" y="262"/>
                </a:lnTo>
                <a:lnTo>
                  <a:pt x="62" y="238"/>
                </a:lnTo>
                <a:lnTo>
                  <a:pt x="78" y="250"/>
                </a:lnTo>
                <a:lnTo>
                  <a:pt x="100" y="259"/>
                </a:lnTo>
                <a:lnTo>
                  <a:pt x="118" y="243"/>
                </a:lnTo>
                <a:lnTo>
                  <a:pt x="124" y="214"/>
                </a:lnTo>
                <a:lnTo>
                  <a:pt x="132" y="200"/>
                </a:lnTo>
                <a:lnTo>
                  <a:pt x="151" y="191"/>
                </a:lnTo>
                <a:lnTo>
                  <a:pt x="162" y="181"/>
                </a:lnTo>
                <a:lnTo>
                  <a:pt x="183" y="188"/>
                </a:lnTo>
                <a:lnTo>
                  <a:pt x="192" y="20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04" name="Freeform 69">
            <a:extLst>
              <a:ext uri="{FF2B5EF4-FFF2-40B4-BE49-F238E27FC236}">
                <a16:creationId xmlns:a16="http://schemas.microsoft.com/office/drawing/2014/main" id="{2487B9AC-CE58-4B39-B322-87A5E772AF43}"/>
              </a:ext>
            </a:extLst>
          </p:cNvPr>
          <p:cNvSpPr>
            <a:spLocks/>
          </p:cNvSpPr>
          <p:nvPr/>
        </p:nvSpPr>
        <p:spPr bwMode="auto">
          <a:xfrm>
            <a:off x="4425433" y="4229464"/>
            <a:ext cx="111861" cy="541233"/>
          </a:xfrm>
          <a:custGeom>
            <a:avLst/>
            <a:gdLst>
              <a:gd name="T0" fmla="*/ 2147483647 w 120"/>
              <a:gd name="T1" fmla="*/ 2147483647 h 792"/>
              <a:gd name="T2" fmla="*/ 2147483647 w 120"/>
              <a:gd name="T3" fmla="*/ 2147483647 h 792"/>
              <a:gd name="T4" fmla="*/ 2147483647 w 120"/>
              <a:gd name="T5" fmla="*/ 2147483647 h 792"/>
              <a:gd name="T6" fmla="*/ 2147483647 w 120"/>
              <a:gd name="T7" fmla="*/ 2147483647 h 792"/>
              <a:gd name="T8" fmla="*/ 2147483647 w 120"/>
              <a:gd name="T9" fmla="*/ 2147483647 h 792"/>
              <a:gd name="T10" fmla="*/ 2147483647 w 120"/>
              <a:gd name="T11" fmla="*/ 2147483647 h 792"/>
              <a:gd name="T12" fmla="*/ 2147483647 w 120"/>
              <a:gd name="T13" fmla="*/ 2147483647 h 792"/>
              <a:gd name="T14" fmla="*/ 2147483647 w 120"/>
              <a:gd name="T15" fmla="*/ 2147483647 h 792"/>
              <a:gd name="T16" fmla="*/ 2147483647 w 120"/>
              <a:gd name="T17" fmla="*/ 2147483647 h 792"/>
              <a:gd name="T18" fmla="*/ 2147483647 w 120"/>
              <a:gd name="T19" fmla="*/ 2147483647 h 792"/>
              <a:gd name="T20" fmla="*/ 2147483647 w 120"/>
              <a:gd name="T21" fmla="*/ 2147483647 h 792"/>
              <a:gd name="T22" fmla="*/ 2147483647 w 120"/>
              <a:gd name="T23" fmla="*/ 2147483647 h 792"/>
              <a:gd name="T24" fmla="*/ 2147483647 w 120"/>
              <a:gd name="T25" fmla="*/ 2147483647 h 792"/>
              <a:gd name="T26" fmla="*/ 2147483647 w 120"/>
              <a:gd name="T27" fmla="*/ 2147483647 h 792"/>
              <a:gd name="T28" fmla="*/ 2147483647 w 120"/>
              <a:gd name="T29" fmla="*/ 2147483647 h 792"/>
              <a:gd name="T30" fmla="*/ 2147483647 w 120"/>
              <a:gd name="T31" fmla="*/ 2147483647 h 792"/>
              <a:gd name="T32" fmla="*/ 2147483647 w 120"/>
              <a:gd name="T33" fmla="*/ 2147483647 h 792"/>
              <a:gd name="T34" fmla="*/ 2147483647 w 120"/>
              <a:gd name="T35" fmla="*/ 2147483647 h 792"/>
              <a:gd name="T36" fmla="*/ 2147483647 w 120"/>
              <a:gd name="T37" fmla="*/ 2147483647 h 792"/>
              <a:gd name="T38" fmla="*/ 2147483647 w 120"/>
              <a:gd name="T39" fmla="*/ 2147483647 h 792"/>
              <a:gd name="T40" fmla="*/ 2147483647 w 120"/>
              <a:gd name="T41" fmla="*/ 2147483647 h 792"/>
              <a:gd name="T42" fmla="*/ 2147483647 w 120"/>
              <a:gd name="T43" fmla="*/ 2147483647 h 792"/>
              <a:gd name="T44" fmla="*/ 2147483647 w 120"/>
              <a:gd name="T45" fmla="*/ 2147483647 h 792"/>
              <a:gd name="T46" fmla="*/ 2147483647 w 120"/>
              <a:gd name="T47" fmla="*/ 2147483647 h 792"/>
              <a:gd name="T48" fmla="*/ 2147483647 w 120"/>
              <a:gd name="T49" fmla="*/ 2147483647 h 792"/>
              <a:gd name="T50" fmla="*/ 2147483647 w 120"/>
              <a:gd name="T51" fmla="*/ 2147483647 h 792"/>
              <a:gd name="T52" fmla="*/ 2147483647 w 120"/>
              <a:gd name="T53" fmla="*/ 2147483647 h 792"/>
              <a:gd name="T54" fmla="*/ 2147483647 w 120"/>
              <a:gd name="T55" fmla="*/ 2147483647 h 792"/>
              <a:gd name="T56" fmla="*/ 2147483647 w 120"/>
              <a:gd name="T57" fmla="*/ 2147483647 h 792"/>
              <a:gd name="T58" fmla="*/ 2147483647 w 120"/>
              <a:gd name="T59" fmla="*/ 2147483647 h 792"/>
              <a:gd name="T60" fmla="*/ 2147483647 w 120"/>
              <a:gd name="T61" fmla="*/ 2147483647 h 792"/>
              <a:gd name="T62" fmla="*/ 2147483647 w 120"/>
              <a:gd name="T63" fmla="*/ 2147483647 h 792"/>
              <a:gd name="T64" fmla="*/ 2147483647 w 120"/>
              <a:gd name="T65" fmla="*/ 2147483647 h 792"/>
              <a:gd name="T66" fmla="*/ 2147483647 w 120"/>
              <a:gd name="T67" fmla="*/ 2147483647 h 792"/>
              <a:gd name="T68" fmla="*/ 2147483647 w 120"/>
              <a:gd name="T69" fmla="*/ 2147483647 h 792"/>
              <a:gd name="T70" fmla="*/ 2147483647 w 120"/>
              <a:gd name="T71" fmla="*/ 2147483647 h 792"/>
              <a:gd name="T72" fmla="*/ 2147483647 w 120"/>
              <a:gd name="T73" fmla="*/ 2147483647 h 792"/>
              <a:gd name="T74" fmla="*/ 2147483647 w 120"/>
              <a:gd name="T75" fmla="*/ 2147483647 h 792"/>
              <a:gd name="T76" fmla="*/ 2147483647 w 120"/>
              <a:gd name="T77" fmla="*/ 2147483647 h 792"/>
              <a:gd name="T78" fmla="*/ 2147483647 w 120"/>
              <a:gd name="T79" fmla="*/ 2147483647 h 79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20"/>
              <a:gd name="T121" fmla="*/ 0 h 792"/>
              <a:gd name="T122" fmla="*/ 120 w 120"/>
              <a:gd name="T123" fmla="*/ 792 h 79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20" h="792">
                <a:moveTo>
                  <a:pt x="116" y="732"/>
                </a:moveTo>
                <a:lnTo>
                  <a:pt x="65" y="733"/>
                </a:lnTo>
                <a:lnTo>
                  <a:pt x="62" y="709"/>
                </a:lnTo>
                <a:lnTo>
                  <a:pt x="45" y="701"/>
                </a:lnTo>
                <a:lnTo>
                  <a:pt x="44" y="650"/>
                </a:lnTo>
                <a:lnTo>
                  <a:pt x="54" y="647"/>
                </a:lnTo>
                <a:lnTo>
                  <a:pt x="56" y="631"/>
                </a:lnTo>
                <a:lnTo>
                  <a:pt x="56" y="562"/>
                </a:lnTo>
                <a:lnTo>
                  <a:pt x="48" y="542"/>
                </a:lnTo>
                <a:lnTo>
                  <a:pt x="48" y="515"/>
                </a:lnTo>
                <a:lnTo>
                  <a:pt x="44" y="483"/>
                </a:lnTo>
                <a:lnTo>
                  <a:pt x="38" y="466"/>
                </a:lnTo>
                <a:lnTo>
                  <a:pt x="38" y="454"/>
                </a:lnTo>
                <a:lnTo>
                  <a:pt x="51" y="437"/>
                </a:lnTo>
                <a:lnTo>
                  <a:pt x="35" y="402"/>
                </a:lnTo>
                <a:lnTo>
                  <a:pt x="48" y="383"/>
                </a:lnTo>
                <a:lnTo>
                  <a:pt x="54" y="372"/>
                </a:lnTo>
                <a:lnTo>
                  <a:pt x="48" y="364"/>
                </a:lnTo>
                <a:lnTo>
                  <a:pt x="48" y="337"/>
                </a:lnTo>
                <a:lnTo>
                  <a:pt x="56" y="334"/>
                </a:lnTo>
                <a:lnTo>
                  <a:pt x="56" y="316"/>
                </a:lnTo>
                <a:lnTo>
                  <a:pt x="48" y="310"/>
                </a:lnTo>
                <a:lnTo>
                  <a:pt x="45" y="284"/>
                </a:lnTo>
                <a:lnTo>
                  <a:pt x="54" y="275"/>
                </a:lnTo>
                <a:lnTo>
                  <a:pt x="51" y="263"/>
                </a:lnTo>
                <a:lnTo>
                  <a:pt x="48" y="232"/>
                </a:lnTo>
                <a:lnTo>
                  <a:pt x="54" y="222"/>
                </a:lnTo>
                <a:lnTo>
                  <a:pt x="56" y="205"/>
                </a:lnTo>
                <a:lnTo>
                  <a:pt x="68" y="197"/>
                </a:lnTo>
                <a:lnTo>
                  <a:pt x="73" y="181"/>
                </a:lnTo>
                <a:lnTo>
                  <a:pt x="65" y="170"/>
                </a:lnTo>
                <a:lnTo>
                  <a:pt x="73" y="157"/>
                </a:lnTo>
                <a:lnTo>
                  <a:pt x="76" y="135"/>
                </a:lnTo>
                <a:lnTo>
                  <a:pt x="86" y="132"/>
                </a:lnTo>
                <a:lnTo>
                  <a:pt x="86" y="111"/>
                </a:lnTo>
                <a:lnTo>
                  <a:pt x="76" y="103"/>
                </a:lnTo>
                <a:lnTo>
                  <a:pt x="62" y="79"/>
                </a:lnTo>
                <a:lnTo>
                  <a:pt x="62" y="41"/>
                </a:lnTo>
                <a:lnTo>
                  <a:pt x="45" y="28"/>
                </a:lnTo>
                <a:lnTo>
                  <a:pt x="44" y="8"/>
                </a:lnTo>
                <a:lnTo>
                  <a:pt x="35" y="0"/>
                </a:lnTo>
                <a:lnTo>
                  <a:pt x="24" y="11"/>
                </a:lnTo>
                <a:lnTo>
                  <a:pt x="27" y="38"/>
                </a:lnTo>
                <a:lnTo>
                  <a:pt x="32" y="46"/>
                </a:lnTo>
                <a:lnTo>
                  <a:pt x="32" y="114"/>
                </a:lnTo>
                <a:lnTo>
                  <a:pt x="24" y="122"/>
                </a:lnTo>
                <a:lnTo>
                  <a:pt x="24" y="132"/>
                </a:lnTo>
                <a:lnTo>
                  <a:pt x="32" y="132"/>
                </a:lnTo>
                <a:lnTo>
                  <a:pt x="32" y="173"/>
                </a:lnTo>
                <a:lnTo>
                  <a:pt x="27" y="173"/>
                </a:lnTo>
                <a:lnTo>
                  <a:pt x="24" y="219"/>
                </a:lnTo>
                <a:lnTo>
                  <a:pt x="13" y="219"/>
                </a:lnTo>
                <a:lnTo>
                  <a:pt x="18" y="232"/>
                </a:lnTo>
                <a:lnTo>
                  <a:pt x="16" y="254"/>
                </a:lnTo>
                <a:lnTo>
                  <a:pt x="10" y="313"/>
                </a:lnTo>
                <a:lnTo>
                  <a:pt x="16" y="316"/>
                </a:lnTo>
                <a:lnTo>
                  <a:pt x="8" y="389"/>
                </a:lnTo>
                <a:lnTo>
                  <a:pt x="3" y="399"/>
                </a:lnTo>
                <a:lnTo>
                  <a:pt x="0" y="407"/>
                </a:lnTo>
                <a:lnTo>
                  <a:pt x="10" y="513"/>
                </a:lnTo>
                <a:lnTo>
                  <a:pt x="6" y="531"/>
                </a:lnTo>
                <a:lnTo>
                  <a:pt x="16" y="529"/>
                </a:lnTo>
                <a:lnTo>
                  <a:pt x="21" y="534"/>
                </a:lnTo>
                <a:lnTo>
                  <a:pt x="21" y="586"/>
                </a:lnTo>
                <a:lnTo>
                  <a:pt x="16" y="601"/>
                </a:lnTo>
                <a:lnTo>
                  <a:pt x="13" y="629"/>
                </a:lnTo>
                <a:lnTo>
                  <a:pt x="24" y="633"/>
                </a:lnTo>
                <a:lnTo>
                  <a:pt x="13" y="664"/>
                </a:lnTo>
                <a:lnTo>
                  <a:pt x="21" y="697"/>
                </a:lnTo>
                <a:lnTo>
                  <a:pt x="32" y="712"/>
                </a:lnTo>
                <a:lnTo>
                  <a:pt x="44" y="718"/>
                </a:lnTo>
                <a:lnTo>
                  <a:pt x="45" y="733"/>
                </a:lnTo>
                <a:lnTo>
                  <a:pt x="51" y="741"/>
                </a:lnTo>
                <a:lnTo>
                  <a:pt x="65" y="750"/>
                </a:lnTo>
                <a:lnTo>
                  <a:pt x="71" y="758"/>
                </a:lnTo>
                <a:lnTo>
                  <a:pt x="83" y="768"/>
                </a:lnTo>
                <a:lnTo>
                  <a:pt x="95" y="777"/>
                </a:lnTo>
                <a:lnTo>
                  <a:pt x="103" y="791"/>
                </a:lnTo>
                <a:lnTo>
                  <a:pt x="109" y="771"/>
                </a:lnTo>
                <a:lnTo>
                  <a:pt x="119" y="764"/>
                </a:lnTo>
                <a:lnTo>
                  <a:pt x="116" y="732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05" name="Freeform 70">
            <a:extLst>
              <a:ext uri="{FF2B5EF4-FFF2-40B4-BE49-F238E27FC236}">
                <a16:creationId xmlns:a16="http://schemas.microsoft.com/office/drawing/2014/main" id="{AFCDB1DD-77AC-4FBB-B335-027B7D92332E}"/>
              </a:ext>
            </a:extLst>
          </p:cNvPr>
          <p:cNvSpPr>
            <a:spLocks/>
          </p:cNvSpPr>
          <p:nvPr/>
        </p:nvSpPr>
        <p:spPr bwMode="auto">
          <a:xfrm>
            <a:off x="4691318" y="3918528"/>
            <a:ext cx="55070" cy="53304"/>
          </a:xfrm>
          <a:custGeom>
            <a:avLst/>
            <a:gdLst>
              <a:gd name="T0" fmla="*/ 2147483647 w 59"/>
              <a:gd name="T1" fmla="*/ 2147483647 h 78"/>
              <a:gd name="T2" fmla="*/ 2147483647 w 59"/>
              <a:gd name="T3" fmla="*/ 2147483647 h 78"/>
              <a:gd name="T4" fmla="*/ 2147483647 w 59"/>
              <a:gd name="T5" fmla="*/ 2147483647 h 78"/>
              <a:gd name="T6" fmla="*/ 0 w 59"/>
              <a:gd name="T7" fmla="*/ 2147483647 h 78"/>
              <a:gd name="T8" fmla="*/ 2147483647 w 59"/>
              <a:gd name="T9" fmla="*/ 2147483647 h 78"/>
              <a:gd name="T10" fmla="*/ 2147483647 w 59"/>
              <a:gd name="T11" fmla="*/ 2147483647 h 78"/>
              <a:gd name="T12" fmla="*/ 2147483647 w 59"/>
              <a:gd name="T13" fmla="*/ 2147483647 h 78"/>
              <a:gd name="T14" fmla="*/ 2147483647 w 59"/>
              <a:gd name="T15" fmla="*/ 2147483647 h 78"/>
              <a:gd name="T16" fmla="*/ 2147483647 w 59"/>
              <a:gd name="T17" fmla="*/ 2147483647 h 78"/>
              <a:gd name="T18" fmla="*/ 2147483647 w 59"/>
              <a:gd name="T19" fmla="*/ 2147483647 h 78"/>
              <a:gd name="T20" fmla="*/ 2147483647 w 59"/>
              <a:gd name="T21" fmla="*/ 2147483647 h 78"/>
              <a:gd name="T22" fmla="*/ 2147483647 w 59"/>
              <a:gd name="T23" fmla="*/ 2147483647 h 78"/>
              <a:gd name="T24" fmla="*/ 2147483647 w 59"/>
              <a:gd name="T25" fmla="*/ 2147483647 h 78"/>
              <a:gd name="T26" fmla="*/ 2147483647 w 59"/>
              <a:gd name="T27" fmla="*/ 2147483647 h 78"/>
              <a:gd name="T28" fmla="*/ 2147483647 w 59"/>
              <a:gd name="T29" fmla="*/ 2147483647 h 78"/>
              <a:gd name="T30" fmla="*/ 2147483647 w 59"/>
              <a:gd name="T31" fmla="*/ 0 h 78"/>
              <a:gd name="T32" fmla="*/ 2147483647 w 59"/>
              <a:gd name="T33" fmla="*/ 2147483647 h 7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9"/>
              <a:gd name="T52" fmla="*/ 0 h 78"/>
              <a:gd name="T53" fmla="*/ 59 w 59"/>
              <a:gd name="T54" fmla="*/ 78 h 7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9" h="78">
                <a:moveTo>
                  <a:pt x="8" y="3"/>
                </a:moveTo>
                <a:lnTo>
                  <a:pt x="6" y="11"/>
                </a:lnTo>
                <a:lnTo>
                  <a:pt x="6" y="62"/>
                </a:lnTo>
                <a:lnTo>
                  <a:pt x="0" y="65"/>
                </a:lnTo>
                <a:lnTo>
                  <a:pt x="8" y="74"/>
                </a:lnTo>
                <a:lnTo>
                  <a:pt x="25" y="77"/>
                </a:lnTo>
                <a:lnTo>
                  <a:pt x="29" y="65"/>
                </a:lnTo>
                <a:lnTo>
                  <a:pt x="32" y="57"/>
                </a:lnTo>
                <a:lnTo>
                  <a:pt x="44" y="47"/>
                </a:lnTo>
                <a:lnTo>
                  <a:pt x="58" y="47"/>
                </a:lnTo>
                <a:lnTo>
                  <a:pt x="55" y="35"/>
                </a:lnTo>
                <a:lnTo>
                  <a:pt x="44" y="27"/>
                </a:lnTo>
                <a:lnTo>
                  <a:pt x="41" y="17"/>
                </a:lnTo>
                <a:lnTo>
                  <a:pt x="29" y="14"/>
                </a:lnTo>
                <a:lnTo>
                  <a:pt x="22" y="11"/>
                </a:lnTo>
                <a:lnTo>
                  <a:pt x="17" y="0"/>
                </a:lnTo>
                <a:lnTo>
                  <a:pt x="8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06" name="Freeform 71">
            <a:extLst>
              <a:ext uri="{FF2B5EF4-FFF2-40B4-BE49-F238E27FC236}">
                <a16:creationId xmlns:a16="http://schemas.microsoft.com/office/drawing/2014/main" id="{CDBFF111-ACB9-43C5-B242-D9571FEBAE90}"/>
              </a:ext>
            </a:extLst>
          </p:cNvPr>
          <p:cNvSpPr>
            <a:spLocks/>
          </p:cNvSpPr>
          <p:nvPr/>
        </p:nvSpPr>
        <p:spPr bwMode="auto">
          <a:xfrm>
            <a:off x="4651736" y="4710560"/>
            <a:ext cx="58513" cy="30753"/>
          </a:xfrm>
          <a:custGeom>
            <a:avLst/>
            <a:gdLst>
              <a:gd name="T0" fmla="*/ 2147483647 w 63"/>
              <a:gd name="T1" fmla="*/ 2147483647 h 45"/>
              <a:gd name="T2" fmla="*/ 2147483647 w 63"/>
              <a:gd name="T3" fmla="*/ 2147483647 h 45"/>
              <a:gd name="T4" fmla="*/ 0 w 63"/>
              <a:gd name="T5" fmla="*/ 2147483647 h 45"/>
              <a:gd name="T6" fmla="*/ 2147483647 w 63"/>
              <a:gd name="T7" fmla="*/ 2147483647 h 45"/>
              <a:gd name="T8" fmla="*/ 2147483647 w 63"/>
              <a:gd name="T9" fmla="*/ 2147483647 h 45"/>
              <a:gd name="T10" fmla="*/ 2147483647 w 63"/>
              <a:gd name="T11" fmla="*/ 2147483647 h 45"/>
              <a:gd name="T12" fmla="*/ 2147483647 w 63"/>
              <a:gd name="T13" fmla="*/ 2147483647 h 45"/>
              <a:gd name="T14" fmla="*/ 2147483647 w 63"/>
              <a:gd name="T15" fmla="*/ 2147483647 h 45"/>
              <a:gd name="T16" fmla="*/ 2147483647 w 63"/>
              <a:gd name="T17" fmla="*/ 2147483647 h 45"/>
              <a:gd name="T18" fmla="*/ 2147483647 w 63"/>
              <a:gd name="T19" fmla="*/ 0 h 45"/>
              <a:gd name="T20" fmla="*/ 2147483647 w 63"/>
              <a:gd name="T21" fmla="*/ 2147483647 h 45"/>
              <a:gd name="T22" fmla="*/ 2147483647 w 63"/>
              <a:gd name="T23" fmla="*/ 2147483647 h 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"/>
              <a:gd name="T37" fmla="*/ 0 h 45"/>
              <a:gd name="T38" fmla="*/ 63 w 63"/>
              <a:gd name="T39" fmla="*/ 45 h 4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" h="45">
                <a:moveTo>
                  <a:pt x="18" y="11"/>
                </a:moveTo>
                <a:lnTo>
                  <a:pt x="1" y="14"/>
                </a:lnTo>
                <a:lnTo>
                  <a:pt x="0" y="30"/>
                </a:lnTo>
                <a:lnTo>
                  <a:pt x="1" y="44"/>
                </a:lnTo>
                <a:lnTo>
                  <a:pt x="15" y="30"/>
                </a:lnTo>
                <a:lnTo>
                  <a:pt x="24" y="35"/>
                </a:lnTo>
                <a:lnTo>
                  <a:pt x="48" y="30"/>
                </a:lnTo>
                <a:lnTo>
                  <a:pt x="62" y="22"/>
                </a:lnTo>
                <a:lnTo>
                  <a:pt x="45" y="11"/>
                </a:lnTo>
                <a:lnTo>
                  <a:pt x="34" y="0"/>
                </a:lnTo>
                <a:lnTo>
                  <a:pt x="34" y="14"/>
                </a:lnTo>
                <a:lnTo>
                  <a:pt x="18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07" name="Freeform 72">
            <a:extLst>
              <a:ext uri="{FF2B5EF4-FFF2-40B4-BE49-F238E27FC236}">
                <a16:creationId xmlns:a16="http://schemas.microsoft.com/office/drawing/2014/main" id="{89EBAF60-AEEF-4783-BEEE-E032CEFEB64F}"/>
              </a:ext>
            </a:extLst>
          </p:cNvPr>
          <p:cNvSpPr>
            <a:spLocks/>
          </p:cNvSpPr>
          <p:nvPr/>
        </p:nvSpPr>
        <p:spPr bwMode="auto">
          <a:xfrm>
            <a:off x="4786830" y="2935151"/>
            <a:ext cx="39582" cy="16401"/>
          </a:xfrm>
          <a:custGeom>
            <a:avLst/>
            <a:gdLst>
              <a:gd name="T0" fmla="*/ 2147483647 w 42"/>
              <a:gd name="T1" fmla="*/ 0 h 24"/>
              <a:gd name="T2" fmla="*/ 0 w 42"/>
              <a:gd name="T3" fmla="*/ 2147483647 h 24"/>
              <a:gd name="T4" fmla="*/ 2147483647 w 42"/>
              <a:gd name="T5" fmla="*/ 2147483647 h 24"/>
              <a:gd name="T6" fmla="*/ 2147483647 w 42"/>
              <a:gd name="T7" fmla="*/ 2147483647 h 24"/>
              <a:gd name="T8" fmla="*/ 2147483647 w 42"/>
              <a:gd name="T9" fmla="*/ 0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24"/>
              <a:gd name="T17" fmla="*/ 42 w 42"/>
              <a:gd name="T18" fmla="*/ 24 h 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24">
                <a:moveTo>
                  <a:pt x="11" y="0"/>
                </a:moveTo>
                <a:lnTo>
                  <a:pt x="0" y="23"/>
                </a:lnTo>
                <a:lnTo>
                  <a:pt x="20" y="23"/>
                </a:lnTo>
                <a:lnTo>
                  <a:pt x="41" y="11"/>
                </a:lnTo>
                <a:lnTo>
                  <a:pt x="11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08" name="Freeform 73">
            <a:extLst>
              <a:ext uri="{FF2B5EF4-FFF2-40B4-BE49-F238E27FC236}">
                <a16:creationId xmlns:a16="http://schemas.microsoft.com/office/drawing/2014/main" id="{573876B1-6FAA-4DE6-9607-4B89401EC4B9}"/>
              </a:ext>
            </a:extLst>
          </p:cNvPr>
          <p:cNvSpPr>
            <a:spLocks/>
          </p:cNvSpPr>
          <p:nvPr/>
        </p:nvSpPr>
        <p:spPr bwMode="auto">
          <a:xfrm>
            <a:off x="3139028" y="2912991"/>
            <a:ext cx="521286" cy="313793"/>
          </a:xfrm>
          <a:custGeom>
            <a:avLst/>
            <a:gdLst>
              <a:gd name="T0" fmla="*/ 321 w 559"/>
              <a:gd name="T1" fmla="*/ 14 h 459"/>
              <a:gd name="T2" fmla="*/ 230 w 559"/>
              <a:gd name="T3" fmla="*/ 65 h 459"/>
              <a:gd name="T4" fmla="*/ 185 w 559"/>
              <a:gd name="T5" fmla="*/ 114 h 459"/>
              <a:gd name="T6" fmla="*/ 176 w 559"/>
              <a:gd name="T7" fmla="*/ 146 h 459"/>
              <a:gd name="T8" fmla="*/ 134 w 559"/>
              <a:gd name="T9" fmla="*/ 146 h 459"/>
              <a:gd name="T10" fmla="*/ 104 w 559"/>
              <a:gd name="T11" fmla="*/ 167 h 459"/>
              <a:gd name="T12" fmla="*/ 167 w 559"/>
              <a:gd name="T13" fmla="*/ 194 h 459"/>
              <a:gd name="T14" fmla="*/ 194 w 559"/>
              <a:gd name="T15" fmla="*/ 197 h 459"/>
              <a:gd name="T16" fmla="*/ 145 w 559"/>
              <a:gd name="T17" fmla="*/ 234 h 459"/>
              <a:gd name="T18" fmla="*/ 89 w 559"/>
              <a:gd name="T19" fmla="*/ 254 h 459"/>
              <a:gd name="T20" fmla="*/ 89 w 559"/>
              <a:gd name="T21" fmla="*/ 286 h 459"/>
              <a:gd name="T22" fmla="*/ 104 w 559"/>
              <a:gd name="T23" fmla="*/ 313 h 459"/>
              <a:gd name="T24" fmla="*/ 104 w 559"/>
              <a:gd name="T25" fmla="*/ 337 h 459"/>
              <a:gd name="T26" fmla="*/ 157 w 559"/>
              <a:gd name="T27" fmla="*/ 354 h 459"/>
              <a:gd name="T28" fmla="*/ 96 w 559"/>
              <a:gd name="T29" fmla="*/ 418 h 459"/>
              <a:gd name="T30" fmla="*/ 0 w 559"/>
              <a:gd name="T31" fmla="*/ 458 h 459"/>
              <a:gd name="T32" fmla="*/ 234 w 559"/>
              <a:gd name="T33" fmla="*/ 380 h 459"/>
              <a:gd name="T34" fmla="*/ 279 w 559"/>
              <a:gd name="T35" fmla="*/ 340 h 459"/>
              <a:gd name="T36" fmla="*/ 397 w 559"/>
              <a:gd name="T37" fmla="*/ 284 h 459"/>
              <a:gd name="T38" fmla="*/ 335 w 559"/>
              <a:gd name="T39" fmla="*/ 337 h 459"/>
              <a:gd name="T40" fmla="*/ 358 w 559"/>
              <a:gd name="T41" fmla="*/ 345 h 459"/>
              <a:gd name="T42" fmla="*/ 364 w 559"/>
              <a:gd name="T43" fmla="*/ 342 h 459"/>
              <a:gd name="T44" fmla="*/ 374 w 559"/>
              <a:gd name="T45" fmla="*/ 340 h 459"/>
              <a:gd name="T46" fmla="*/ 379 w 559"/>
              <a:gd name="T47" fmla="*/ 337 h 459"/>
              <a:gd name="T48" fmla="*/ 392 w 559"/>
              <a:gd name="T49" fmla="*/ 328 h 459"/>
              <a:gd name="T50" fmla="*/ 397 w 559"/>
              <a:gd name="T51" fmla="*/ 323 h 459"/>
              <a:gd name="T52" fmla="*/ 401 w 559"/>
              <a:gd name="T53" fmla="*/ 319 h 459"/>
              <a:gd name="T54" fmla="*/ 409 w 559"/>
              <a:gd name="T55" fmla="*/ 316 h 459"/>
              <a:gd name="T56" fmla="*/ 433 w 559"/>
              <a:gd name="T57" fmla="*/ 289 h 459"/>
              <a:gd name="T58" fmla="*/ 490 w 559"/>
              <a:gd name="T59" fmla="*/ 293 h 459"/>
              <a:gd name="T60" fmla="*/ 571 w 559"/>
              <a:gd name="T61" fmla="*/ 316 h 459"/>
              <a:gd name="T62" fmla="*/ 599 w 559"/>
              <a:gd name="T63" fmla="*/ 342 h 459"/>
              <a:gd name="T64" fmla="*/ 643 w 559"/>
              <a:gd name="T65" fmla="*/ 361 h 459"/>
              <a:gd name="T66" fmla="*/ 676 w 559"/>
              <a:gd name="T67" fmla="*/ 366 h 459"/>
              <a:gd name="T68" fmla="*/ 693 w 559"/>
              <a:gd name="T69" fmla="*/ 369 h 459"/>
              <a:gd name="T70" fmla="*/ 721 w 559"/>
              <a:gd name="T71" fmla="*/ 396 h 459"/>
              <a:gd name="T72" fmla="*/ 757 w 559"/>
              <a:gd name="T73" fmla="*/ 418 h 459"/>
              <a:gd name="T74" fmla="*/ 729 w 559"/>
              <a:gd name="T75" fmla="*/ 369 h 459"/>
              <a:gd name="T76" fmla="*/ 676 w 559"/>
              <a:gd name="T77" fmla="*/ 319 h 459"/>
              <a:gd name="T78" fmla="*/ 643 w 559"/>
              <a:gd name="T79" fmla="*/ 328 h 459"/>
              <a:gd name="T80" fmla="*/ 615 w 559"/>
              <a:gd name="T81" fmla="*/ 307 h 459"/>
              <a:gd name="T82" fmla="*/ 685 w 559"/>
              <a:gd name="T83" fmla="*/ 49 h 459"/>
              <a:gd name="T84" fmla="*/ 581 w 559"/>
              <a:gd name="T85" fmla="*/ 38 h 459"/>
              <a:gd name="T86" fmla="*/ 465 w 559"/>
              <a:gd name="T87" fmla="*/ 6 h 459"/>
              <a:gd name="T88" fmla="*/ 407 w 559"/>
              <a:gd name="T89" fmla="*/ 3 h 45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59"/>
              <a:gd name="T136" fmla="*/ 0 h 459"/>
              <a:gd name="T137" fmla="*/ 559 w 559"/>
              <a:gd name="T138" fmla="*/ 459 h 45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59" h="459">
                <a:moveTo>
                  <a:pt x="284" y="0"/>
                </a:moveTo>
                <a:lnTo>
                  <a:pt x="267" y="14"/>
                </a:lnTo>
                <a:lnTo>
                  <a:pt x="232" y="14"/>
                </a:lnTo>
                <a:lnTo>
                  <a:pt x="223" y="29"/>
                </a:lnTo>
                <a:lnTo>
                  <a:pt x="184" y="32"/>
                </a:lnTo>
                <a:lnTo>
                  <a:pt x="167" y="65"/>
                </a:lnTo>
                <a:lnTo>
                  <a:pt x="108" y="76"/>
                </a:lnTo>
                <a:lnTo>
                  <a:pt x="103" y="88"/>
                </a:lnTo>
                <a:lnTo>
                  <a:pt x="135" y="114"/>
                </a:lnTo>
                <a:lnTo>
                  <a:pt x="187" y="132"/>
                </a:lnTo>
                <a:lnTo>
                  <a:pt x="152" y="140"/>
                </a:lnTo>
                <a:lnTo>
                  <a:pt x="126" y="146"/>
                </a:lnTo>
                <a:lnTo>
                  <a:pt x="114" y="129"/>
                </a:lnTo>
                <a:lnTo>
                  <a:pt x="97" y="135"/>
                </a:lnTo>
                <a:lnTo>
                  <a:pt x="97" y="146"/>
                </a:lnTo>
                <a:lnTo>
                  <a:pt x="67" y="149"/>
                </a:lnTo>
                <a:lnTo>
                  <a:pt x="59" y="159"/>
                </a:lnTo>
                <a:lnTo>
                  <a:pt x="76" y="167"/>
                </a:lnTo>
                <a:lnTo>
                  <a:pt x="73" y="187"/>
                </a:lnTo>
                <a:lnTo>
                  <a:pt x="87" y="194"/>
                </a:lnTo>
                <a:lnTo>
                  <a:pt x="121" y="194"/>
                </a:lnTo>
                <a:lnTo>
                  <a:pt x="146" y="181"/>
                </a:lnTo>
                <a:lnTo>
                  <a:pt x="154" y="189"/>
                </a:lnTo>
                <a:lnTo>
                  <a:pt x="140" y="197"/>
                </a:lnTo>
                <a:lnTo>
                  <a:pt x="138" y="219"/>
                </a:lnTo>
                <a:lnTo>
                  <a:pt x="114" y="219"/>
                </a:lnTo>
                <a:lnTo>
                  <a:pt x="105" y="234"/>
                </a:lnTo>
                <a:lnTo>
                  <a:pt x="91" y="223"/>
                </a:lnTo>
                <a:lnTo>
                  <a:pt x="67" y="234"/>
                </a:lnTo>
                <a:lnTo>
                  <a:pt x="65" y="254"/>
                </a:lnTo>
                <a:lnTo>
                  <a:pt x="41" y="264"/>
                </a:lnTo>
                <a:lnTo>
                  <a:pt x="52" y="281"/>
                </a:lnTo>
                <a:lnTo>
                  <a:pt x="65" y="286"/>
                </a:lnTo>
                <a:lnTo>
                  <a:pt x="44" y="296"/>
                </a:lnTo>
                <a:lnTo>
                  <a:pt x="59" y="316"/>
                </a:lnTo>
                <a:lnTo>
                  <a:pt x="76" y="313"/>
                </a:lnTo>
                <a:lnTo>
                  <a:pt x="87" y="296"/>
                </a:lnTo>
                <a:lnTo>
                  <a:pt x="87" y="321"/>
                </a:lnTo>
                <a:lnTo>
                  <a:pt x="76" y="337"/>
                </a:lnTo>
                <a:lnTo>
                  <a:pt x="81" y="354"/>
                </a:lnTo>
                <a:lnTo>
                  <a:pt x="105" y="345"/>
                </a:lnTo>
                <a:lnTo>
                  <a:pt x="114" y="354"/>
                </a:lnTo>
                <a:lnTo>
                  <a:pt x="135" y="345"/>
                </a:lnTo>
                <a:lnTo>
                  <a:pt x="138" y="372"/>
                </a:lnTo>
                <a:lnTo>
                  <a:pt x="70" y="418"/>
                </a:lnTo>
                <a:lnTo>
                  <a:pt x="21" y="439"/>
                </a:lnTo>
                <a:lnTo>
                  <a:pt x="0" y="451"/>
                </a:lnTo>
                <a:lnTo>
                  <a:pt x="0" y="458"/>
                </a:lnTo>
                <a:lnTo>
                  <a:pt x="79" y="445"/>
                </a:lnTo>
                <a:lnTo>
                  <a:pt x="162" y="389"/>
                </a:lnTo>
                <a:lnTo>
                  <a:pt x="170" y="380"/>
                </a:lnTo>
                <a:lnTo>
                  <a:pt x="184" y="369"/>
                </a:lnTo>
                <a:lnTo>
                  <a:pt x="208" y="355"/>
                </a:lnTo>
                <a:lnTo>
                  <a:pt x="202" y="340"/>
                </a:lnTo>
                <a:lnTo>
                  <a:pt x="229" y="316"/>
                </a:lnTo>
                <a:lnTo>
                  <a:pt x="261" y="278"/>
                </a:lnTo>
                <a:lnTo>
                  <a:pt x="288" y="284"/>
                </a:lnTo>
                <a:lnTo>
                  <a:pt x="246" y="316"/>
                </a:lnTo>
                <a:lnTo>
                  <a:pt x="254" y="326"/>
                </a:lnTo>
                <a:lnTo>
                  <a:pt x="243" y="337"/>
                </a:lnTo>
                <a:lnTo>
                  <a:pt x="254" y="345"/>
                </a:lnTo>
                <a:lnTo>
                  <a:pt x="256" y="345"/>
                </a:lnTo>
                <a:lnTo>
                  <a:pt x="258" y="345"/>
                </a:lnTo>
                <a:lnTo>
                  <a:pt x="261" y="345"/>
                </a:lnTo>
                <a:lnTo>
                  <a:pt x="264" y="345"/>
                </a:lnTo>
                <a:lnTo>
                  <a:pt x="264" y="342"/>
                </a:lnTo>
                <a:lnTo>
                  <a:pt x="267" y="342"/>
                </a:lnTo>
                <a:lnTo>
                  <a:pt x="270" y="342"/>
                </a:lnTo>
                <a:lnTo>
                  <a:pt x="270" y="340"/>
                </a:lnTo>
                <a:lnTo>
                  <a:pt x="272" y="340"/>
                </a:lnTo>
                <a:lnTo>
                  <a:pt x="272" y="337"/>
                </a:lnTo>
                <a:lnTo>
                  <a:pt x="275" y="337"/>
                </a:lnTo>
                <a:lnTo>
                  <a:pt x="278" y="334"/>
                </a:lnTo>
                <a:lnTo>
                  <a:pt x="281" y="331"/>
                </a:lnTo>
                <a:lnTo>
                  <a:pt x="284" y="328"/>
                </a:lnTo>
                <a:lnTo>
                  <a:pt x="287" y="328"/>
                </a:lnTo>
                <a:lnTo>
                  <a:pt x="287" y="326"/>
                </a:lnTo>
                <a:lnTo>
                  <a:pt x="288" y="323"/>
                </a:lnTo>
                <a:lnTo>
                  <a:pt x="288" y="321"/>
                </a:lnTo>
                <a:lnTo>
                  <a:pt x="291" y="321"/>
                </a:lnTo>
                <a:lnTo>
                  <a:pt x="291" y="319"/>
                </a:lnTo>
                <a:lnTo>
                  <a:pt x="294" y="319"/>
                </a:lnTo>
                <a:lnTo>
                  <a:pt x="294" y="316"/>
                </a:lnTo>
                <a:lnTo>
                  <a:pt x="296" y="316"/>
                </a:lnTo>
                <a:lnTo>
                  <a:pt x="296" y="313"/>
                </a:lnTo>
                <a:lnTo>
                  <a:pt x="310" y="307"/>
                </a:lnTo>
                <a:lnTo>
                  <a:pt x="313" y="289"/>
                </a:lnTo>
                <a:lnTo>
                  <a:pt x="334" y="281"/>
                </a:lnTo>
                <a:lnTo>
                  <a:pt x="340" y="291"/>
                </a:lnTo>
                <a:lnTo>
                  <a:pt x="355" y="293"/>
                </a:lnTo>
                <a:lnTo>
                  <a:pt x="355" y="307"/>
                </a:lnTo>
                <a:lnTo>
                  <a:pt x="407" y="310"/>
                </a:lnTo>
                <a:lnTo>
                  <a:pt x="413" y="316"/>
                </a:lnTo>
                <a:lnTo>
                  <a:pt x="416" y="326"/>
                </a:lnTo>
                <a:lnTo>
                  <a:pt x="431" y="328"/>
                </a:lnTo>
                <a:lnTo>
                  <a:pt x="434" y="342"/>
                </a:lnTo>
                <a:lnTo>
                  <a:pt x="448" y="342"/>
                </a:lnTo>
                <a:lnTo>
                  <a:pt x="454" y="354"/>
                </a:lnTo>
                <a:lnTo>
                  <a:pt x="466" y="361"/>
                </a:lnTo>
                <a:lnTo>
                  <a:pt x="472" y="348"/>
                </a:lnTo>
                <a:lnTo>
                  <a:pt x="480" y="361"/>
                </a:lnTo>
                <a:lnTo>
                  <a:pt x="490" y="366"/>
                </a:lnTo>
                <a:lnTo>
                  <a:pt x="496" y="361"/>
                </a:lnTo>
                <a:lnTo>
                  <a:pt x="504" y="364"/>
                </a:lnTo>
                <a:lnTo>
                  <a:pt x="501" y="369"/>
                </a:lnTo>
                <a:lnTo>
                  <a:pt x="501" y="386"/>
                </a:lnTo>
                <a:lnTo>
                  <a:pt x="510" y="393"/>
                </a:lnTo>
                <a:lnTo>
                  <a:pt x="521" y="396"/>
                </a:lnTo>
                <a:lnTo>
                  <a:pt x="521" y="410"/>
                </a:lnTo>
                <a:lnTo>
                  <a:pt x="534" y="418"/>
                </a:lnTo>
                <a:lnTo>
                  <a:pt x="548" y="418"/>
                </a:lnTo>
                <a:lnTo>
                  <a:pt x="558" y="404"/>
                </a:lnTo>
                <a:lnTo>
                  <a:pt x="534" y="399"/>
                </a:lnTo>
                <a:lnTo>
                  <a:pt x="528" y="369"/>
                </a:lnTo>
                <a:lnTo>
                  <a:pt x="521" y="366"/>
                </a:lnTo>
                <a:lnTo>
                  <a:pt x="515" y="345"/>
                </a:lnTo>
                <a:lnTo>
                  <a:pt x="490" y="319"/>
                </a:lnTo>
                <a:lnTo>
                  <a:pt x="480" y="316"/>
                </a:lnTo>
                <a:lnTo>
                  <a:pt x="478" y="328"/>
                </a:lnTo>
                <a:lnTo>
                  <a:pt x="466" y="328"/>
                </a:lnTo>
                <a:lnTo>
                  <a:pt x="463" y="337"/>
                </a:lnTo>
                <a:lnTo>
                  <a:pt x="448" y="328"/>
                </a:lnTo>
                <a:lnTo>
                  <a:pt x="445" y="307"/>
                </a:lnTo>
                <a:lnTo>
                  <a:pt x="437" y="299"/>
                </a:lnTo>
                <a:lnTo>
                  <a:pt x="421" y="307"/>
                </a:lnTo>
                <a:lnTo>
                  <a:pt x="496" y="49"/>
                </a:lnTo>
                <a:lnTo>
                  <a:pt x="480" y="32"/>
                </a:lnTo>
                <a:lnTo>
                  <a:pt x="440" y="38"/>
                </a:lnTo>
                <a:lnTo>
                  <a:pt x="421" y="38"/>
                </a:lnTo>
                <a:lnTo>
                  <a:pt x="407" y="27"/>
                </a:lnTo>
                <a:lnTo>
                  <a:pt x="355" y="29"/>
                </a:lnTo>
                <a:lnTo>
                  <a:pt x="337" y="6"/>
                </a:lnTo>
                <a:lnTo>
                  <a:pt x="322" y="22"/>
                </a:lnTo>
                <a:lnTo>
                  <a:pt x="296" y="20"/>
                </a:lnTo>
                <a:lnTo>
                  <a:pt x="294" y="3"/>
                </a:lnTo>
                <a:lnTo>
                  <a:pt x="284" y="0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109" name="Freeform 74">
            <a:extLst>
              <a:ext uri="{FF2B5EF4-FFF2-40B4-BE49-F238E27FC236}">
                <a16:creationId xmlns:a16="http://schemas.microsoft.com/office/drawing/2014/main" id="{B1151BD4-55D1-4F16-B402-F5FC24518420}"/>
              </a:ext>
            </a:extLst>
          </p:cNvPr>
          <p:cNvSpPr>
            <a:spLocks/>
          </p:cNvSpPr>
          <p:nvPr/>
        </p:nvSpPr>
        <p:spPr bwMode="auto">
          <a:xfrm>
            <a:off x="3663542" y="3309555"/>
            <a:ext cx="884412" cy="363208"/>
          </a:xfrm>
          <a:custGeom>
            <a:avLst/>
            <a:gdLst>
              <a:gd name="T0" fmla="*/ 702 w 948"/>
              <a:gd name="T1" fmla="*/ 13 h 532"/>
              <a:gd name="T2" fmla="*/ 853 w 948"/>
              <a:gd name="T3" fmla="*/ 15 h 532"/>
              <a:gd name="T4" fmla="*/ 947 w 948"/>
              <a:gd name="T5" fmla="*/ 83 h 532"/>
              <a:gd name="T6" fmla="*/ 928 w 948"/>
              <a:gd name="T7" fmla="*/ 159 h 532"/>
              <a:gd name="T8" fmla="*/ 1033 w 948"/>
              <a:gd name="T9" fmla="*/ 124 h 532"/>
              <a:gd name="T10" fmla="*/ 1114 w 948"/>
              <a:gd name="T11" fmla="*/ 88 h 532"/>
              <a:gd name="T12" fmla="*/ 1236 w 948"/>
              <a:gd name="T13" fmla="*/ 59 h 532"/>
              <a:gd name="T14" fmla="*/ 1287 w 948"/>
              <a:gd name="T15" fmla="*/ 83 h 532"/>
              <a:gd name="T16" fmla="*/ 1271 w 948"/>
              <a:gd name="T17" fmla="*/ 102 h 532"/>
              <a:gd name="T18" fmla="*/ 1239 w 948"/>
              <a:gd name="T19" fmla="*/ 121 h 532"/>
              <a:gd name="T20" fmla="*/ 1207 w 948"/>
              <a:gd name="T21" fmla="*/ 147 h 532"/>
              <a:gd name="T22" fmla="*/ 1161 w 948"/>
              <a:gd name="T23" fmla="*/ 173 h 532"/>
              <a:gd name="T24" fmla="*/ 1123 w 948"/>
              <a:gd name="T25" fmla="*/ 197 h 532"/>
              <a:gd name="T26" fmla="*/ 1089 w 948"/>
              <a:gd name="T27" fmla="*/ 243 h 532"/>
              <a:gd name="T28" fmla="*/ 1081 w 948"/>
              <a:gd name="T29" fmla="*/ 267 h 532"/>
              <a:gd name="T30" fmla="*/ 1057 w 948"/>
              <a:gd name="T31" fmla="*/ 320 h 532"/>
              <a:gd name="T32" fmla="*/ 996 w 948"/>
              <a:gd name="T33" fmla="*/ 337 h 532"/>
              <a:gd name="T34" fmla="*/ 947 w 948"/>
              <a:gd name="T35" fmla="*/ 369 h 532"/>
              <a:gd name="T36" fmla="*/ 941 w 948"/>
              <a:gd name="T37" fmla="*/ 434 h 532"/>
              <a:gd name="T38" fmla="*/ 957 w 948"/>
              <a:gd name="T39" fmla="*/ 474 h 532"/>
              <a:gd name="T40" fmla="*/ 947 w 948"/>
              <a:gd name="T41" fmla="*/ 519 h 532"/>
              <a:gd name="T42" fmla="*/ 899 w 948"/>
              <a:gd name="T43" fmla="*/ 463 h 532"/>
              <a:gd name="T44" fmla="*/ 862 w 948"/>
              <a:gd name="T45" fmla="*/ 410 h 532"/>
              <a:gd name="T46" fmla="*/ 759 w 948"/>
              <a:gd name="T47" fmla="*/ 407 h 532"/>
              <a:gd name="T48" fmla="*/ 728 w 948"/>
              <a:gd name="T49" fmla="*/ 437 h 532"/>
              <a:gd name="T50" fmla="*/ 679 w 948"/>
              <a:gd name="T51" fmla="*/ 411 h 532"/>
              <a:gd name="T52" fmla="*/ 646 w 948"/>
              <a:gd name="T53" fmla="*/ 411 h 532"/>
              <a:gd name="T54" fmla="*/ 601 w 948"/>
              <a:gd name="T55" fmla="*/ 446 h 532"/>
              <a:gd name="T56" fmla="*/ 549 w 948"/>
              <a:gd name="T57" fmla="*/ 493 h 532"/>
              <a:gd name="T58" fmla="*/ 496 w 948"/>
              <a:gd name="T59" fmla="*/ 463 h 532"/>
              <a:gd name="T60" fmla="*/ 449 w 948"/>
              <a:gd name="T61" fmla="*/ 411 h 532"/>
              <a:gd name="T62" fmla="*/ 406 w 948"/>
              <a:gd name="T63" fmla="*/ 407 h 532"/>
              <a:gd name="T64" fmla="*/ 367 w 948"/>
              <a:gd name="T65" fmla="*/ 385 h 532"/>
              <a:gd name="T66" fmla="*/ 324 w 948"/>
              <a:gd name="T67" fmla="*/ 376 h 532"/>
              <a:gd name="T68" fmla="*/ 262 w 948"/>
              <a:gd name="T69" fmla="*/ 396 h 532"/>
              <a:gd name="T70" fmla="*/ 179 w 948"/>
              <a:gd name="T71" fmla="*/ 366 h 532"/>
              <a:gd name="T72" fmla="*/ 125 w 948"/>
              <a:gd name="T73" fmla="*/ 340 h 532"/>
              <a:gd name="T74" fmla="*/ 52 w 948"/>
              <a:gd name="T75" fmla="*/ 312 h 532"/>
              <a:gd name="T76" fmla="*/ 30 w 948"/>
              <a:gd name="T77" fmla="*/ 272 h 532"/>
              <a:gd name="T78" fmla="*/ 3 w 948"/>
              <a:gd name="T79" fmla="*/ 229 h 532"/>
              <a:gd name="T80" fmla="*/ 3 w 948"/>
              <a:gd name="T81" fmla="*/ 161 h 532"/>
              <a:gd name="T82" fmla="*/ 12 w 948"/>
              <a:gd name="T83" fmla="*/ 126 h 532"/>
              <a:gd name="T84" fmla="*/ 37 w 948"/>
              <a:gd name="T85" fmla="*/ 83 h 532"/>
              <a:gd name="T86" fmla="*/ 40 w 948"/>
              <a:gd name="T87" fmla="*/ 32 h 532"/>
              <a:gd name="T88" fmla="*/ 76 w 948"/>
              <a:gd name="T89" fmla="*/ 27 h 53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948"/>
              <a:gd name="T136" fmla="*/ 0 h 532"/>
              <a:gd name="T137" fmla="*/ 948 w 948"/>
              <a:gd name="T138" fmla="*/ 532 h 532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948" h="532">
                <a:moveTo>
                  <a:pt x="65" y="3"/>
                </a:moveTo>
                <a:lnTo>
                  <a:pt x="513" y="0"/>
                </a:lnTo>
                <a:lnTo>
                  <a:pt x="510" y="13"/>
                </a:lnTo>
                <a:lnTo>
                  <a:pt x="542" y="13"/>
                </a:lnTo>
                <a:lnTo>
                  <a:pt x="588" y="15"/>
                </a:lnTo>
                <a:lnTo>
                  <a:pt x="618" y="15"/>
                </a:lnTo>
                <a:lnTo>
                  <a:pt x="642" y="35"/>
                </a:lnTo>
                <a:lnTo>
                  <a:pt x="669" y="48"/>
                </a:lnTo>
                <a:lnTo>
                  <a:pt x="688" y="83"/>
                </a:lnTo>
                <a:lnTo>
                  <a:pt x="704" y="115"/>
                </a:lnTo>
                <a:lnTo>
                  <a:pt x="683" y="145"/>
                </a:lnTo>
                <a:lnTo>
                  <a:pt x="674" y="159"/>
                </a:lnTo>
                <a:lnTo>
                  <a:pt x="698" y="170"/>
                </a:lnTo>
                <a:lnTo>
                  <a:pt x="736" y="138"/>
                </a:lnTo>
                <a:lnTo>
                  <a:pt x="750" y="124"/>
                </a:lnTo>
                <a:lnTo>
                  <a:pt x="788" y="126"/>
                </a:lnTo>
                <a:lnTo>
                  <a:pt x="795" y="100"/>
                </a:lnTo>
                <a:lnTo>
                  <a:pt x="809" y="88"/>
                </a:lnTo>
                <a:lnTo>
                  <a:pt x="876" y="91"/>
                </a:lnTo>
                <a:lnTo>
                  <a:pt x="890" y="76"/>
                </a:lnTo>
                <a:lnTo>
                  <a:pt x="897" y="59"/>
                </a:lnTo>
                <a:lnTo>
                  <a:pt x="909" y="32"/>
                </a:lnTo>
                <a:lnTo>
                  <a:pt x="933" y="35"/>
                </a:lnTo>
                <a:lnTo>
                  <a:pt x="935" y="83"/>
                </a:lnTo>
                <a:lnTo>
                  <a:pt x="947" y="88"/>
                </a:lnTo>
                <a:lnTo>
                  <a:pt x="935" y="100"/>
                </a:lnTo>
                <a:lnTo>
                  <a:pt x="923" y="102"/>
                </a:lnTo>
                <a:lnTo>
                  <a:pt x="914" y="112"/>
                </a:lnTo>
                <a:lnTo>
                  <a:pt x="903" y="109"/>
                </a:lnTo>
                <a:lnTo>
                  <a:pt x="900" y="121"/>
                </a:lnTo>
                <a:lnTo>
                  <a:pt x="888" y="121"/>
                </a:lnTo>
                <a:lnTo>
                  <a:pt x="882" y="135"/>
                </a:lnTo>
                <a:lnTo>
                  <a:pt x="876" y="147"/>
                </a:lnTo>
                <a:lnTo>
                  <a:pt x="890" y="159"/>
                </a:lnTo>
                <a:lnTo>
                  <a:pt x="874" y="170"/>
                </a:lnTo>
                <a:lnTo>
                  <a:pt x="844" y="173"/>
                </a:lnTo>
                <a:lnTo>
                  <a:pt x="838" y="185"/>
                </a:lnTo>
                <a:lnTo>
                  <a:pt x="833" y="194"/>
                </a:lnTo>
                <a:lnTo>
                  <a:pt x="815" y="197"/>
                </a:lnTo>
                <a:lnTo>
                  <a:pt x="806" y="208"/>
                </a:lnTo>
                <a:lnTo>
                  <a:pt x="801" y="237"/>
                </a:lnTo>
                <a:lnTo>
                  <a:pt x="791" y="243"/>
                </a:lnTo>
                <a:lnTo>
                  <a:pt x="782" y="250"/>
                </a:lnTo>
                <a:lnTo>
                  <a:pt x="774" y="261"/>
                </a:lnTo>
                <a:lnTo>
                  <a:pt x="785" y="267"/>
                </a:lnTo>
                <a:lnTo>
                  <a:pt x="782" y="302"/>
                </a:lnTo>
                <a:lnTo>
                  <a:pt x="768" y="307"/>
                </a:lnTo>
                <a:lnTo>
                  <a:pt x="768" y="320"/>
                </a:lnTo>
                <a:lnTo>
                  <a:pt x="747" y="320"/>
                </a:lnTo>
                <a:lnTo>
                  <a:pt x="739" y="331"/>
                </a:lnTo>
                <a:lnTo>
                  <a:pt x="723" y="337"/>
                </a:lnTo>
                <a:lnTo>
                  <a:pt x="715" y="352"/>
                </a:lnTo>
                <a:lnTo>
                  <a:pt x="704" y="355"/>
                </a:lnTo>
                <a:lnTo>
                  <a:pt x="688" y="369"/>
                </a:lnTo>
                <a:lnTo>
                  <a:pt x="683" y="385"/>
                </a:lnTo>
                <a:lnTo>
                  <a:pt x="683" y="411"/>
                </a:lnTo>
                <a:lnTo>
                  <a:pt x="683" y="434"/>
                </a:lnTo>
                <a:lnTo>
                  <a:pt x="691" y="437"/>
                </a:lnTo>
                <a:lnTo>
                  <a:pt x="691" y="466"/>
                </a:lnTo>
                <a:lnTo>
                  <a:pt x="694" y="474"/>
                </a:lnTo>
                <a:lnTo>
                  <a:pt x="701" y="514"/>
                </a:lnTo>
                <a:lnTo>
                  <a:pt x="695" y="531"/>
                </a:lnTo>
                <a:lnTo>
                  <a:pt x="688" y="519"/>
                </a:lnTo>
                <a:lnTo>
                  <a:pt x="669" y="510"/>
                </a:lnTo>
                <a:lnTo>
                  <a:pt x="660" y="487"/>
                </a:lnTo>
                <a:lnTo>
                  <a:pt x="653" y="463"/>
                </a:lnTo>
                <a:lnTo>
                  <a:pt x="656" y="437"/>
                </a:lnTo>
                <a:lnTo>
                  <a:pt x="642" y="423"/>
                </a:lnTo>
                <a:lnTo>
                  <a:pt x="626" y="410"/>
                </a:lnTo>
                <a:lnTo>
                  <a:pt x="607" y="414"/>
                </a:lnTo>
                <a:lnTo>
                  <a:pt x="591" y="404"/>
                </a:lnTo>
                <a:lnTo>
                  <a:pt x="551" y="407"/>
                </a:lnTo>
                <a:lnTo>
                  <a:pt x="539" y="414"/>
                </a:lnTo>
                <a:lnTo>
                  <a:pt x="548" y="434"/>
                </a:lnTo>
                <a:lnTo>
                  <a:pt x="528" y="437"/>
                </a:lnTo>
                <a:lnTo>
                  <a:pt x="510" y="431"/>
                </a:lnTo>
                <a:lnTo>
                  <a:pt x="507" y="407"/>
                </a:lnTo>
                <a:lnTo>
                  <a:pt x="493" y="411"/>
                </a:lnTo>
                <a:lnTo>
                  <a:pt x="492" y="431"/>
                </a:lnTo>
                <a:lnTo>
                  <a:pt x="480" y="425"/>
                </a:lnTo>
                <a:lnTo>
                  <a:pt x="469" y="411"/>
                </a:lnTo>
                <a:lnTo>
                  <a:pt x="459" y="420"/>
                </a:lnTo>
                <a:lnTo>
                  <a:pt x="448" y="431"/>
                </a:lnTo>
                <a:lnTo>
                  <a:pt x="437" y="446"/>
                </a:lnTo>
                <a:lnTo>
                  <a:pt x="426" y="458"/>
                </a:lnTo>
                <a:lnTo>
                  <a:pt x="407" y="466"/>
                </a:lnTo>
                <a:lnTo>
                  <a:pt x="399" y="493"/>
                </a:lnTo>
                <a:lnTo>
                  <a:pt x="378" y="493"/>
                </a:lnTo>
                <a:lnTo>
                  <a:pt x="372" y="472"/>
                </a:lnTo>
                <a:lnTo>
                  <a:pt x="360" y="463"/>
                </a:lnTo>
                <a:lnTo>
                  <a:pt x="354" y="439"/>
                </a:lnTo>
                <a:lnTo>
                  <a:pt x="343" y="425"/>
                </a:lnTo>
                <a:lnTo>
                  <a:pt x="326" y="411"/>
                </a:lnTo>
                <a:lnTo>
                  <a:pt x="319" y="437"/>
                </a:lnTo>
                <a:lnTo>
                  <a:pt x="302" y="437"/>
                </a:lnTo>
                <a:lnTo>
                  <a:pt x="294" y="407"/>
                </a:lnTo>
                <a:lnTo>
                  <a:pt x="284" y="404"/>
                </a:lnTo>
                <a:lnTo>
                  <a:pt x="281" y="387"/>
                </a:lnTo>
                <a:lnTo>
                  <a:pt x="267" y="385"/>
                </a:lnTo>
                <a:lnTo>
                  <a:pt x="261" y="366"/>
                </a:lnTo>
                <a:lnTo>
                  <a:pt x="251" y="376"/>
                </a:lnTo>
                <a:lnTo>
                  <a:pt x="235" y="376"/>
                </a:lnTo>
                <a:lnTo>
                  <a:pt x="232" y="387"/>
                </a:lnTo>
                <a:lnTo>
                  <a:pt x="208" y="387"/>
                </a:lnTo>
                <a:lnTo>
                  <a:pt x="190" y="396"/>
                </a:lnTo>
                <a:lnTo>
                  <a:pt x="162" y="390"/>
                </a:lnTo>
                <a:lnTo>
                  <a:pt x="143" y="372"/>
                </a:lnTo>
                <a:lnTo>
                  <a:pt x="129" y="366"/>
                </a:lnTo>
                <a:lnTo>
                  <a:pt x="126" y="355"/>
                </a:lnTo>
                <a:lnTo>
                  <a:pt x="90" y="355"/>
                </a:lnTo>
                <a:lnTo>
                  <a:pt x="90" y="340"/>
                </a:lnTo>
                <a:lnTo>
                  <a:pt x="67" y="334"/>
                </a:lnTo>
                <a:lnTo>
                  <a:pt x="55" y="320"/>
                </a:lnTo>
                <a:lnTo>
                  <a:pt x="38" y="312"/>
                </a:lnTo>
                <a:lnTo>
                  <a:pt x="41" y="291"/>
                </a:lnTo>
                <a:lnTo>
                  <a:pt x="20" y="285"/>
                </a:lnTo>
                <a:lnTo>
                  <a:pt x="22" y="272"/>
                </a:lnTo>
                <a:lnTo>
                  <a:pt x="27" y="255"/>
                </a:lnTo>
                <a:lnTo>
                  <a:pt x="17" y="243"/>
                </a:lnTo>
                <a:lnTo>
                  <a:pt x="3" y="229"/>
                </a:lnTo>
                <a:lnTo>
                  <a:pt x="0" y="177"/>
                </a:lnTo>
                <a:lnTo>
                  <a:pt x="11" y="170"/>
                </a:lnTo>
                <a:lnTo>
                  <a:pt x="3" y="161"/>
                </a:lnTo>
                <a:lnTo>
                  <a:pt x="0" y="153"/>
                </a:lnTo>
                <a:lnTo>
                  <a:pt x="6" y="145"/>
                </a:lnTo>
                <a:lnTo>
                  <a:pt x="8" y="126"/>
                </a:lnTo>
                <a:lnTo>
                  <a:pt x="17" y="121"/>
                </a:lnTo>
                <a:lnTo>
                  <a:pt x="17" y="88"/>
                </a:lnTo>
                <a:lnTo>
                  <a:pt x="27" y="83"/>
                </a:lnTo>
                <a:lnTo>
                  <a:pt x="32" y="48"/>
                </a:lnTo>
                <a:lnTo>
                  <a:pt x="41" y="45"/>
                </a:lnTo>
                <a:lnTo>
                  <a:pt x="29" y="32"/>
                </a:lnTo>
                <a:lnTo>
                  <a:pt x="29" y="15"/>
                </a:lnTo>
                <a:lnTo>
                  <a:pt x="46" y="13"/>
                </a:lnTo>
                <a:lnTo>
                  <a:pt x="55" y="27"/>
                </a:lnTo>
                <a:lnTo>
                  <a:pt x="62" y="35"/>
                </a:lnTo>
                <a:lnTo>
                  <a:pt x="65" y="3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110" name="Freeform 75">
            <a:extLst>
              <a:ext uri="{FF2B5EF4-FFF2-40B4-BE49-F238E27FC236}">
                <a16:creationId xmlns:a16="http://schemas.microsoft.com/office/drawing/2014/main" id="{9BE14A51-53DA-4EC3-AA29-0F558EB25471}"/>
              </a:ext>
            </a:extLst>
          </p:cNvPr>
          <p:cNvSpPr>
            <a:spLocks/>
          </p:cNvSpPr>
          <p:nvPr/>
        </p:nvSpPr>
        <p:spPr bwMode="auto">
          <a:xfrm>
            <a:off x="3531403" y="2905766"/>
            <a:ext cx="1196916" cy="520732"/>
          </a:xfrm>
          <a:custGeom>
            <a:avLst/>
            <a:gdLst>
              <a:gd name="T0" fmla="*/ 2147483647 w 1284"/>
              <a:gd name="T1" fmla="*/ 2147483647 h 762"/>
              <a:gd name="T2" fmla="*/ 2147483647 w 1284"/>
              <a:gd name="T3" fmla="*/ 2147483647 h 762"/>
              <a:gd name="T4" fmla="*/ 2147483647 w 1284"/>
              <a:gd name="T5" fmla="*/ 2147483647 h 762"/>
              <a:gd name="T6" fmla="*/ 2147483647 w 1284"/>
              <a:gd name="T7" fmla="*/ 2147483647 h 762"/>
              <a:gd name="T8" fmla="*/ 2147483647 w 1284"/>
              <a:gd name="T9" fmla="*/ 2147483647 h 762"/>
              <a:gd name="T10" fmla="*/ 2147483647 w 1284"/>
              <a:gd name="T11" fmla="*/ 2147483647 h 762"/>
              <a:gd name="T12" fmla="*/ 2147483647 w 1284"/>
              <a:gd name="T13" fmla="*/ 2147483647 h 762"/>
              <a:gd name="T14" fmla="*/ 2147483647 w 1284"/>
              <a:gd name="T15" fmla="*/ 2147483647 h 762"/>
              <a:gd name="T16" fmla="*/ 2147483647 w 1284"/>
              <a:gd name="T17" fmla="*/ 2147483647 h 762"/>
              <a:gd name="T18" fmla="*/ 2147483647 w 1284"/>
              <a:gd name="T19" fmla="*/ 2147483647 h 762"/>
              <a:gd name="T20" fmla="*/ 2147483647 w 1284"/>
              <a:gd name="T21" fmla="*/ 2147483647 h 762"/>
              <a:gd name="T22" fmla="*/ 2147483647 w 1284"/>
              <a:gd name="T23" fmla="*/ 2147483647 h 762"/>
              <a:gd name="T24" fmla="*/ 2147483647 w 1284"/>
              <a:gd name="T25" fmla="*/ 2147483647 h 762"/>
              <a:gd name="T26" fmla="*/ 2147483647 w 1284"/>
              <a:gd name="T27" fmla="*/ 2147483647 h 762"/>
              <a:gd name="T28" fmla="*/ 2147483647 w 1284"/>
              <a:gd name="T29" fmla="*/ 2147483647 h 762"/>
              <a:gd name="T30" fmla="*/ 2147483647 w 1284"/>
              <a:gd name="T31" fmla="*/ 2147483647 h 762"/>
              <a:gd name="T32" fmla="*/ 2147483647 w 1284"/>
              <a:gd name="T33" fmla="*/ 2147483647 h 762"/>
              <a:gd name="T34" fmla="*/ 2147483647 w 1284"/>
              <a:gd name="T35" fmla="*/ 2147483647 h 762"/>
              <a:gd name="T36" fmla="*/ 2147483647 w 1284"/>
              <a:gd name="T37" fmla="*/ 2147483647 h 762"/>
              <a:gd name="T38" fmla="*/ 2147483647 w 1284"/>
              <a:gd name="T39" fmla="*/ 2147483647 h 762"/>
              <a:gd name="T40" fmla="*/ 2147483647 w 1284"/>
              <a:gd name="T41" fmla="*/ 2147483647 h 762"/>
              <a:gd name="T42" fmla="*/ 2147483647 w 1284"/>
              <a:gd name="T43" fmla="*/ 2147483647 h 762"/>
              <a:gd name="T44" fmla="*/ 2147483647 w 1284"/>
              <a:gd name="T45" fmla="*/ 2147483647 h 762"/>
              <a:gd name="T46" fmla="*/ 2147483647 w 1284"/>
              <a:gd name="T47" fmla="*/ 2147483647 h 762"/>
              <a:gd name="T48" fmla="*/ 2147483647 w 1284"/>
              <a:gd name="T49" fmla="*/ 2147483647 h 762"/>
              <a:gd name="T50" fmla="*/ 2147483647 w 1284"/>
              <a:gd name="T51" fmla="*/ 2147483647 h 762"/>
              <a:gd name="T52" fmla="*/ 2147483647 w 1284"/>
              <a:gd name="T53" fmla="*/ 2147483647 h 762"/>
              <a:gd name="T54" fmla="*/ 2147483647 w 1284"/>
              <a:gd name="T55" fmla="*/ 2147483647 h 762"/>
              <a:gd name="T56" fmla="*/ 2147483647 w 1284"/>
              <a:gd name="T57" fmla="*/ 2147483647 h 762"/>
              <a:gd name="T58" fmla="*/ 2147483647 w 1284"/>
              <a:gd name="T59" fmla="*/ 2147483647 h 762"/>
              <a:gd name="T60" fmla="*/ 2147483647 w 1284"/>
              <a:gd name="T61" fmla="*/ 2147483647 h 762"/>
              <a:gd name="T62" fmla="*/ 2147483647 w 1284"/>
              <a:gd name="T63" fmla="*/ 2147483647 h 762"/>
              <a:gd name="T64" fmla="*/ 2147483647 w 1284"/>
              <a:gd name="T65" fmla="*/ 2147483647 h 762"/>
              <a:gd name="T66" fmla="*/ 2147483647 w 1284"/>
              <a:gd name="T67" fmla="*/ 2147483647 h 762"/>
              <a:gd name="T68" fmla="*/ 2147483647 w 1284"/>
              <a:gd name="T69" fmla="*/ 2147483647 h 762"/>
              <a:gd name="T70" fmla="*/ 2147483647 w 1284"/>
              <a:gd name="T71" fmla="*/ 2147483647 h 762"/>
              <a:gd name="T72" fmla="*/ 2147483647 w 1284"/>
              <a:gd name="T73" fmla="*/ 2147483647 h 762"/>
              <a:gd name="T74" fmla="*/ 2147483647 w 1284"/>
              <a:gd name="T75" fmla="*/ 2147483647 h 762"/>
              <a:gd name="T76" fmla="*/ 2147483647 w 1284"/>
              <a:gd name="T77" fmla="*/ 2147483647 h 762"/>
              <a:gd name="T78" fmla="*/ 2147483647 w 1284"/>
              <a:gd name="T79" fmla="*/ 2147483647 h 762"/>
              <a:gd name="T80" fmla="*/ 2147483647 w 1284"/>
              <a:gd name="T81" fmla="*/ 2147483647 h 762"/>
              <a:gd name="T82" fmla="*/ 2147483647 w 1284"/>
              <a:gd name="T83" fmla="*/ 2147483647 h 762"/>
              <a:gd name="T84" fmla="*/ 2147483647 w 1284"/>
              <a:gd name="T85" fmla="*/ 2147483647 h 762"/>
              <a:gd name="T86" fmla="*/ 2147483647 w 1284"/>
              <a:gd name="T87" fmla="*/ 2147483647 h 762"/>
              <a:gd name="T88" fmla="*/ 2147483647 w 1284"/>
              <a:gd name="T89" fmla="*/ 2147483647 h 762"/>
              <a:gd name="T90" fmla="*/ 2147483647 w 1284"/>
              <a:gd name="T91" fmla="*/ 2147483647 h 762"/>
              <a:gd name="T92" fmla="*/ 2147483647 w 1284"/>
              <a:gd name="T93" fmla="*/ 2147483647 h 762"/>
              <a:gd name="T94" fmla="*/ 2147483647 w 1284"/>
              <a:gd name="T95" fmla="*/ 2147483647 h 762"/>
              <a:gd name="T96" fmla="*/ 2147483647 w 1284"/>
              <a:gd name="T97" fmla="*/ 2147483647 h 762"/>
              <a:gd name="T98" fmla="*/ 2147483647 w 1284"/>
              <a:gd name="T99" fmla="*/ 2147483647 h 762"/>
              <a:gd name="T100" fmla="*/ 2147483647 w 1284"/>
              <a:gd name="T101" fmla="*/ 2147483647 h 762"/>
              <a:gd name="T102" fmla="*/ 2147483647 w 1284"/>
              <a:gd name="T103" fmla="*/ 2147483647 h 762"/>
              <a:gd name="T104" fmla="*/ 2147483647 w 1284"/>
              <a:gd name="T105" fmla="*/ 2147483647 h 762"/>
              <a:gd name="T106" fmla="*/ 2147483647 w 1284"/>
              <a:gd name="T107" fmla="*/ 2147483647 h 762"/>
              <a:gd name="T108" fmla="*/ 2147483647 w 1284"/>
              <a:gd name="T109" fmla="*/ 2147483647 h 762"/>
              <a:gd name="T110" fmla="*/ 2147483647 w 1284"/>
              <a:gd name="T111" fmla="*/ 2147483647 h 762"/>
              <a:gd name="T112" fmla="*/ 2147483647 w 1284"/>
              <a:gd name="T113" fmla="*/ 2147483647 h 76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284"/>
              <a:gd name="T172" fmla="*/ 0 h 762"/>
              <a:gd name="T173" fmla="*/ 1284 w 1284"/>
              <a:gd name="T174" fmla="*/ 762 h 76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284" h="762">
                <a:moveTo>
                  <a:pt x="1172" y="316"/>
                </a:moveTo>
                <a:lnTo>
                  <a:pt x="1180" y="330"/>
                </a:lnTo>
                <a:lnTo>
                  <a:pt x="1186" y="351"/>
                </a:lnTo>
                <a:lnTo>
                  <a:pt x="1200" y="351"/>
                </a:lnTo>
                <a:lnTo>
                  <a:pt x="1204" y="380"/>
                </a:lnTo>
                <a:lnTo>
                  <a:pt x="1212" y="380"/>
                </a:lnTo>
                <a:lnTo>
                  <a:pt x="1212" y="392"/>
                </a:lnTo>
                <a:lnTo>
                  <a:pt x="1204" y="397"/>
                </a:lnTo>
                <a:lnTo>
                  <a:pt x="1204" y="410"/>
                </a:lnTo>
                <a:lnTo>
                  <a:pt x="1215" y="413"/>
                </a:lnTo>
                <a:lnTo>
                  <a:pt x="1221" y="439"/>
                </a:lnTo>
                <a:lnTo>
                  <a:pt x="1245" y="436"/>
                </a:lnTo>
                <a:lnTo>
                  <a:pt x="1242" y="450"/>
                </a:lnTo>
                <a:lnTo>
                  <a:pt x="1259" y="445"/>
                </a:lnTo>
                <a:lnTo>
                  <a:pt x="1247" y="462"/>
                </a:lnTo>
                <a:lnTo>
                  <a:pt x="1242" y="474"/>
                </a:lnTo>
                <a:lnTo>
                  <a:pt x="1221" y="480"/>
                </a:lnTo>
                <a:lnTo>
                  <a:pt x="1229" y="486"/>
                </a:lnTo>
                <a:lnTo>
                  <a:pt x="1247" y="480"/>
                </a:lnTo>
                <a:lnTo>
                  <a:pt x="1264" y="472"/>
                </a:lnTo>
                <a:lnTo>
                  <a:pt x="1280" y="472"/>
                </a:lnTo>
                <a:lnTo>
                  <a:pt x="1283" y="488"/>
                </a:lnTo>
                <a:lnTo>
                  <a:pt x="1283" y="507"/>
                </a:lnTo>
                <a:lnTo>
                  <a:pt x="1283" y="521"/>
                </a:lnTo>
                <a:lnTo>
                  <a:pt x="1283" y="529"/>
                </a:lnTo>
                <a:lnTo>
                  <a:pt x="1262" y="533"/>
                </a:lnTo>
                <a:lnTo>
                  <a:pt x="1245" y="533"/>
                </a:lnTo>
                <a:lnTo>
                  <a:pt x="1221" y="553"/>
                </a:lnTo>
                <a:lnTo>
                  <a:pt x="1180" y="559"/>
                </a:lnTo>
                <a:lnTo>
                  <a:pt x="1139" y="559"/>
                </a:lnTo>
                <a:lnTo>
                  <a:pt x="1118" y="556"/>
                </a:lnTo>
                <a:lnTo>
                  <a:pt x="1104" y="568"/>
                </a:lnTo>
                <a:lnTo>
                  <a:pt x="1083" y="577"/>
                </a:lnTo>
                <a:lnTo>
                  <a:pt x="1062" y="603"/>
                </a:lnTo>
                <a:lnTo>
                  <a:pt x="1097" y="591"/>
                </a:lnTo>
                <a:lnTo>
                  <a:pt x="1118" y="580"/>
                </a:lnTo>
                <a:lnTo>
                  <a:pt x="1139" y="591"/>
                </a:lnTo>
                <a:lnTo>
                  <a:pt x="1127" y="612"/>
                </a:lnTo>
                <a:lnTo>
                  <a:pt x="1145" y="633"/>
                </a:lnTo>
                <a:lnTo>
                  <a:pt x="1191" y="655"/>
                </a:lnTo>
                <a:lnTo>
                  <a:pt x="1148" y="679"/>
                </a:lnTo>
                <a:lnTo>
                  <a:pt x="1107" y="706"/>
                </a:lnTo>
                <a:lnTo>
                  <a:pt x="1100" y="696"/>
                </a:lnTo>
                <a:lnTo>
                  <a:pt x="1148" y="650"/>
                </a:lnTo>
                <a:lnTo>
                  <a:pt x="1145" y="641"/>
                </a:lnTo>
                <a:lnTo>
                  <a:pt x="1132" y="641"/>
                </a:lnTo>
                <a:lnTo>
                  <a:pt x="1089" y="679"/>
                </a:lnTo>
                <a:lnTo>
                  <a:pt x="1077" y="674"/>
                </a:lnTo>
                <a:lnTo>
                  <a:pt x="1075" y="626"/>
                </a:lnTo>
                <a:lnTo>
                  <a:pt x="1051" y="623"/>
                </a:lnTo>
                <a:lnTo>
                  <a:pt x="1040" y="650"/>
                </a:lnTo>
                <a:lnTo>
                  <a:pt x="1033" y="667"/>
                </a:lnTo>
                <a:lnTo>
                  <a:pt x="1018" y="682"/>
                </a:lnTo>
                <a:lnTo>
                  <a:pt x="951" y="679"/>
                </a:lnTo>
                <a:lnTo>
                  <a:pt x="937" y="690"/>
                </a:lnTo>
                <a:lnTo>
                  <a:pt x="930" y="717"/>
                </a:lnTo>
                <a:lnTo>
                  <a:pt x="892" y="714"/>
                </a:lnTo>
                <a:lnTo>
                  <a:pt x="878" y="728"/>
                </a:lnTo>
                <a:lnTo>
                  <a:pt x="840" y="761"/>
                </a:lnTo>
                <a:lnTo>
                  <a:pt x="816" y="749"/>
                </a:lnTo>
                <a:lnTo>
                  <a:pt x="825" y="735"/>
                </a:lnTo>
                <a:lnTo>
                  <a:pt x="846" y="706"/>
                </a:lnTo>
                <a:lnTo>
                  <a:pt x="830" y="674"/>
                </a:lnTo>
                <a:lnTo>
                  <a:pt x="811" y="639"/>
                </a:lnTo>
                <a:lnTo>
                  <a:pt x="784" y="626"/>
                </a:lnTo>
                <a:lnTo>
                  <a:pt x="760" y="606"/>
                </a:lnTo>
                <a:lnTo>
                  <a:pt x="731" y="606"/>
                </a:lnTo>
                <a:lnTo>
                  <a:pt x="684" y="603"/>
                </a:lnTo>
                <a:lnTo>
                  <a:pt x="652" y="603"/>
                </a:lnTo>
                <a:lnTo>
                  <a:pt x="655" y="591"/>
                </a:lnTo>
                <a:lnTo>
                  <a:pt x="207" y="594"/>
                </a:lnTo>
                <a:lnTo>
                  <a:pt x="185" y="567"/>
                </a:lnTo>
                <a:lnTo>
                  <a:pt x="164" y="550"/>
                </a:lnTo>
                <a:lnTo>
                  <a:pt x="145" y="532"/>
                </a:lnTo>
                <a:lnTo>
                  <a:pt x="145" y="504"/>
                </a:lnTo>
                <a:lnTo>
                  <a:pt x="142" y="486"/>
                </a:lnTo>
                <a:lnTo>
                  <a:pt x="126" y="486"/>
                </a:lnTo>
                <a:lnTo>
                  <a:pt x="126" y="469"/>
                </a:lnTo>
                <a:lnTo>
                  <a:pt x="115" y="467"/>
                </a:lnTo>
                <a:lnTo>
                  <a:pt x="118" y="439"/>
                </a:lnTo>
                <a:lnTo>
                  <a:pt x="126" y="429"/>
                </a:lnTo>
                <a:lnTo>
                  <a:pt x="136" y="415"/>
                </a:lnTo>
                <a:lnTo>
                  <a:pt x="112" y="410"/>
                </a:lnTo>
                <a:lnTo>
                  <a:pt x="107" y="380"/>
                </a:lnTo>
                <a:lnTo>
                  <a:pt x="100" y="377"/>
                </a:lnTo>
                <a:lnTo>
                  <a:pt x="94" y="356"/>
                </a:lnTo>
                <a:lnTo>
                  <a:pt x="69" y="330"/>
                </a:lnTo>
                <a:lnTo>
                  <a:pt x="59" y="327"/>
                </a:lnTo>
                <a:lnTo>
                  <a:pt x="56" y="340"/>
                </a:lnTo>
                <a:lnTo>
                  <a:pt x="45" y="340"/>
                </a:lnTo>
                <a:lnTo>
                  <a:pt x="42" y="348"/>
                </a:lnTo>
                <a:lnTo>
                  <a:pt x="27" y="340"/>
                </a:lnTo>
                <a:lnTo>
                  <a:pt x="24" y="319"/>
                </a:lnTo>
                <a:lnTo>
                  <a:pt x="15" y="310"/>
                </a:lnTo>
                <a:lnTo>
                  <a:pt x="0" y="319"/>
                </a:lnTo>
                <a:lnTo>
                  <a:pt x="74" y="60"/>
                </a:lnTo>
                <a:lnTo>
                  <a:pt x="124" y="67"/>
                </a:lnTo>
                <a:lnTo>
                  <a:pt x="169" y="90"/>
                </a:lnTo>
                <a:lnTo>
                  <a:pt x="185" y="90"/>
                </a:lnTo>
                <a:lnTo>
                  <a:pt x="188" y="73"/>
                </a:lnTo>
                <a:lnTo>
                  <a:pt x="204" y="60"/>
                </a:lnTo>
                <a:lnTo>
                  <a:pt x="244" y="34"/>
                </a:lnTo>
                <a:lnTo>
                  <a:pt x="256" y="41"/>
                </a:lnTo>
                <a:lnTo>
                  <a:pt x="226" y="60"/>
                </a:lnTo>
                <a:lnTo>
                  <a:pt x="258" y="60"/>
                </a:lnTo>
                <a:lnTo>
                  <a:pt x="268" y="49"/>
                </a:lnTo>
                <a:lnTo>
                  <a:pt x="277" y="34"/>
                </a:lnTo>
                <a:lnTo>
                  <a:pt x="285" y="31"/>
                </a:lnTo>
                <a:lnTo>
                  <a:pt x="301" y="55"/>
                </a:lnTo>
                <a:lnTo>
                  <a:pt x="320" y="58"/>
                </a:lnTo>
                <a:lnTo>
                  <a:pt x="329" y="49"/>
                </a:lnTo>
                <a:lnTo>
                  <a:pt x="341" y="66"/>
                </a:lnTo>
                <a:lnTo>
                  <a:pt x="355" y="55"/>
                </a:lnTo>
                <a:lnTo>
                  <a:pt x="420" y="73"/>
                </a:lnTo>
                <a:lnTo>
                  <a:pt x="458" y="76"/>
                </a:lnTo>
                <a:lnTo>
                  <a:pt x="487" y="90"/>
                </a:lnTo>
                <a:lnTo>
                  <a:pt x="482" y="111"/>
                </a:lnTo>
                <a:lnTo>
                  <a:pt x="523" y="98"/>
                </a:lnTo>
                <a:lnTo>
                  <a:pt x="549" y="128"/>
                </a:lnTo>
                <a:lnTo>
                  <a:pt x="570" y="125"/>
                </a:lnTo>
                <a:lnTo>
                  <a:pt x="568" y="111"/>
                </a:lnTo>
                <a:lnTo>
                  <a:pt x="590" y="87"/>
                </a:lnTo>
                <a:lnTo>
                  <a:pt x="617" y="105"/>
                </a:lnTo>
                <a:lnTo>
                  <a:pt x="690" y="111"/>
                </a:lnTo>
                <a:lnTo>
                  <a:pt x="702" y="95"/>
                </a:lnTo>
                <a:lnTo>
                  <a:pt x="725" y="93"/>
                </a:lnTo>
                <a:lnTo>
                  <a:pt x="738" y="108"/>
                </a:lnTo>
                <a:lnTo>
                  <a:pt x="754" y="98"/>
                </a:lnTo>
                <a:lnTo>
                  <a:pt x="770" y="87"/>
                </a:lnTo>
                <a:lnTo>
                  <a:pt x="763" y="55"/>
                </a:lnTo>
                <a:lnTo>
                  <a:pt x="740" y="38"/>
                </a:lnTo>
                <a:lnTo>
                  <a:pt x="757" y="28"/>
                </a:lnTo>
                <a:lnTo>
                  <a:pt x="768" y="14"/>
                </a:lnTo>
                <a:lnTo>
                  <a:pt x="790" y="0"/>
                </a:lnTo>
                <a:lnTo>
                  <a:pt x="813" y="20"/>
                </a:lnTo>
                <a:lnTo>
                  <a:pt x="805" y="38"/>
                </a:lnTo>
                <a:lnTo>
                  <a:pt x="808" y="55"/>
                </a:lnTo>
                <a:lnTo>
                  <a:pt x="825" y="67"/>
                </a:lnTo>
                <a:lnTo>
                  <a:pt x="833" y="93"/>
                </a:lnTo>
                <a:lnTo>
                  <a:pt x="851" y="67"/>
                </a:lnTo>
                <a:lnTo>
                  <a:pt x="863" y="90"/>
                </a:lnTo>
                <a:lnTo>
                  <a:pt x="860" y="122"/>
                </a:lnTo>
                <a:lnTo>
                  <a:pt x="872" y="122"/>
                </a:lnTo>
                <a:lnTo>
                  <a:pt x="881" y="102"/>
                </a:lnTo>
                <a:lnTo>
                  <a:pt x="900" y="81"/>
                </a:lnTo>
                <a:lnTo>
                  <a:pt x="910" y="55"/>
                </a:lnTo>
                <a:lnTo>
                  <a:pt x="945" y="60"/>
                </a:lnTo>
                <a:lnTo>
                  <a:pt x="957" y="87"/>
                </a:lnTo>
                <a:lnTo>
                  <a:pt x="943" y="95"/>
                </a:lnTo>
                <a:lnTo>
                  <a:pt x="948" y="128"/>
                </a:lnTo>
                <a:lnTo>
                  <a:pt x="902" y="154"/>
                </a:lnTo>
                <a:lnTo>
                  <a:pt x="895" y="140"/>
                </a:lnTo>
                <a:lnTo>
                  <a:pt x="870" y="143"/>
                </a:lnTo>
                <a:lnTo>
                  <a:pt x="865" y="163"/>
                </a:lnTo>
                <a:lnTo>
                  <a:pt x="836" y="163"/>
                </a:lnTo>
                <a:lnTo>
                  <a:pt x="827" y="154"/>
                </a:lnTo>
                <a:lnTo>
                  <a:pt x="816" y="157"/>
                </a:lnTo>
                <a:lnTo>
                  <a:pt x="816" y="167"/>
                </a:lnTo>
                <a:lnTo>
                  <a:pt x="846" y="178"/>
                </a:lnTo>
                <a:lnTo>
                  <a:pt x="837" y="205"/>
                </a:lnTo>
                <a:lnTo>
                  <a:pt x="822" y="216"/>
                </a:lnTo>
                <a:lnTo>
                  <a:pt x="801" y="219"/>
                </a:lnTo>
                <a:lnTo>
                  <a:pt x="787" y="237"/>
                </a:lnTo>
                <a:lnTo>
                  <a:pt x="754" y="262"/>
                </a:lnTo>
                <a:lnTo>
                  <a:pt x="728" y="286"/>
                </a:lnTo>
                <a:lnTo>
                  <a:pt x="705" y="321"/>
                </a:lnTo>
                <a:lnTo>
                  <a:pt x="702" y="345"/>
                </a:lnTo>
                <a:lnTo>
                  <a:pt x="725" y="348"/>
                </a:lnTo>
                <a:lnTo>
                  <a:pt x="735" y="392"/>
                </a:lnTo>
                <a:lnTo>
                  <a:pt x="781" y="397"/>
                </a:lnTo>
                <a:lnTo>
                  <a:pt x="808" y="424"/>
                </a:lnTo>
                <a:lnTo>
                  <a:pt x="827" y="429"/>
                </a:lnTo>
                <a:lnTo>
                  <a:pt x="846" y="445"/>
                </a:lnTo>
                <a:lnTo>
                  <a:pt x="875" y="445"/>
                </a:lnTo>
                <a:lnTo>
                  <a:pt x="872" y="480"/>
                </a:lnTo>
                <a:lnTo>
                  <a:pt x="870" y="512"/>
                </a:lnTo>
                <a:lnTo>
                  <a:pt x="881" y="536"/>
                </a:lnTo>
                <a:lnTo>
                  <a:pt x="895" y="536"/>
                </a:lnTo>
                <a:lnTo>
                  <a:pt x="905" y="526"/>
                </a:lnTo>
                <a:lnTo>
                  <a:pt x="919" y="536"/>
                </a:lnTo>
                <a:lnTo>
                  <a:pt x="924" y="523"/>
                </a:lnTo>
                <a:lnTo>
                  <a:pt x="933" y="486"/>
                </a:lnTo>
                <a:lnTo>
                  <a:pt x="930" y="472"/>
                </a:lnTo>
                <a:lnTo>
                  <a:pt x="933" y="445"/>
                </a:lnTo>
                <a:lnTo>
                  <a:pt x="959" y="434"/>
                </a:lnTo>
                <a:lnTo>
                  <a:pt x="959" y="432"/>
                </a:lnTo>
                <a:lnTo>
                  <a:pt x="959" y="429"/>
                </a:lnTo>
                <a:lnTo>
                  <a:pt x="959" y="427"/>
                </a:lnTo>
                <a:lnTo>
                  <a:pt x="959" y="424"/>
                </a:lnTo>
                <a:lnTo>
                  <a:pt x="959" y="421"/>
                </a:lnTo>
                <a:lnTo>
                  <a:pt x="959" y="418"/>
                </a:lnTo>
                <a:lnTo>
                  <a:pt x="959" y="415"/>
                </a:lnTo>
                <a:lnTo>
                  <a:pt x="962" y="413"/>
                </a:lnTo>
                <a:lnTo>
                  <a:pt x="962" y="410"/>
                </a:lnTo>
                <a:lnTo>
                  <a:pt x="962" y="404"/>
                </a:lnTo>
                <a:lnTo>
                  <a:pt x="962" y="401"/>
                </a:lnTo>
                <a:lnTo>
                  <a:pt x="962" y="400"/>
                </a:lnTo>
                <a:lnTo>
                  <a:pt x="962" y="394"/>
                </a:lnTo>
                <a:lnTo>
                  <a:pt x="962" y="392"/>
                </a:lnTo>
                <a:lnTo>
                  <a:pt x="962" y="386"/>
                </a:lnTo>
                <a:lnTo>
                  <a:pt x="962" y="383"/>
                </a:lnTo>
                <a:lnTo>
                  <a:pt x="962" y="380"/>
                </a:lnTo>
                <a:lnTo>
                  <a:pt x="962" y="375"/>
                </a:lnTo>
                <a:lnTo>
                  <a:pt x="962" y="372"/>
                </a:lnTo>
                <a:lnTo>
                  <a:pt x="959" y="369"/>
                </a:lnTo>
                <a:lnTo>
                  <a:pt x="959" y="366"/>
                </a:lnTo>
                <a:lnTo>
                  <a:pt x="959" y="362"/>
                </a:lnTo>
                <a:lnTo>
                  <a:pt x="959" y="359"/>
                </a:lnTo>
                <a:lnTo>
                  <a:pt x="957" y="356"/>
                </a:lnTo>
                <a:lnTo>
                  <a:pt x="954" y="354"/>
                </a:lnTo>
                <a:lnTo>
                  <a:pt x="954" y="351"/>
                </a:lnTo>
                <a:lnTo>
                  <a:pt x="951" y="351"/>
                </a:lnTo>
                <a:lnTo>
                  <a:pt x="948" y="348"/>
                </a:lnTo>
                <a:lnTo>
                  <a:pt x="965" y="340"/>
                </a:lnTo>
                <a:lnTo>
                  <a:pt x="969" y="307"/>
                </a:lnTo>
                <a:lnTo>
                  <a:pt x="968" y="295"/>
                </a:lnTo>
                <a:lnTo>
                  <a:pt x="969" y="269"/>
                </a:lnTo>
                <a:lnTo>
                  <a:pt x="989" y="243"/>
                </a:lnTo>
                <a:lnTo>
                  <a:pt x="1016" y="257"/>
                </a:lnTo>
                <a:lnTo>
                  <a:pt x="1051" y="257"/>
                </a:lnTo>
                <a:lnTo>
                  <a:pt x="1068" y="272"/>
                </a:lnTo>
                <a:lnTo>
                  <a:pt x="1080" y="289"/>
                </a:lnTo>
                <a:lnTo>
                  <a:pt x="1104" y="298"/>
                </a:lnTo>
                <a:lnTo>
                  <a:pt x="1094" y="310"/>
                </a:lnTo>
                <a:lnTo>
                  <a:pt x="1097" y="356"/>
                </a:lnTo>
                <a:lnTo>
                  <a:pt x="1121" y="365"/>
                </a:lnTo>
                <a:lnTo>
                  <a:pt x="1148" y="354"/>
                </a:lnTo>
                <a:lnTo>
                  <a:pt x="1156" y="340"/>
                </a:lnTo>
                <a:lnTo>
                  <a:pt x="1172" y="31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11" name="Freeform 76">
            <a:extLst>
              <a:ext uri="{FF2B5EF4-FFF2-40B4-BE49-F238E27FC236}">
                <a16:creationId xmlns:a16="http://schemas.microsoft.com/office/drawing/2014/main" id="{9E7463C4-CEDC-4178-B971-4C8A846B6479}"/>
              </a:ext>
            </a:extLst>
          </p:cNvPr>
          <p:cNvSpPr>
            <a:spLocks/>
          </p:cNvSpPr>
          <p:nvPr/>
        </p:nvSpPr>
        <p:spPr bwMode="auto">
          <a:xfrm>
            <a:off x="3307680" y="3167499"/>
            <a:ext cx="31837" cy="25284"/>
          </a:xfrm>
          <a:custGeom>
            <a:avLst/>
            <a:gdLst>
              <a:gd name="T0" fmla="*/ 2147483647 w 34"/>
              <a:gd name="T1" fmla="*/ 2147483647 h 37"/>
              <a:gd name="T2" fmla="*/ 2147483647 w 34"/>
              <a:gd name="T3" fmla="*/ 0 h 37"/>
              <a:gd name="T4" fmla="*/ 2147483647 w 34"/>
              <a:gd name="T5" fmla="*/ 0 h 37"/>
              <a:gd name="T6" fmla="*/ 2147483647 w 34"/>
              <a:gd name="T7" fmla="*/ 2147483647 h 37"/>
              <a:gd name="T8" fmla="*/ 2147483647 w 34"/>
              <a:gd name="T9" fmla="*/ 2147483647 h 37"/>
              <a:gd name="T10" fmla="*/ 0 w 34"/>
              <a:gd name="T11" fmla="*/ 2147483647 h 37"/>
              <a:gd name="T12" fmla="*/ 2147483647 w 34"/>
              <a:gd name="T13" fmla="*/ 2147483647 h 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"/>
              <a:gd name="T22" fmla="*/ 0 h 37"/>
              <a:gd name="T23" fmla="*/ 34 w 34"/>
              <a:gd name="T24" fmla="*/ 37 h 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" h="37">
                <a:moveTo>
                  <a:pt x="10" y="11"/>
                </a:moveTo>
                <a:lnTo>
                  <a:pt x="16" y="0"/>
                </a:lnTo>
                <a:lnTo>
                  <a:pt x="33" y="0"/>
                </a:lnTo>
                <a:lnTo>
                  <a:pt x="33" y="14"/>
                </a:lnTo>
                <a:lnTo>
                  <a:pt x="13" y="36"/>
                </a:lnTo>
                <a:lnTo>
                  <a:pt x="0" y="21"/>
                </a:lnTo>
                <a:lnTo>
                  <a:pt x="10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12" name="Freeform 77">
            <a:extLst>
              <a:ext uri="{FF2B5EF4-FFF2-40B4-BE49-F238E27FC236}">
                <a16:creationId xmlns:a16="http://schemas.microsoft.com/office/drawing/2014/main" id="{922D9C57-5442-4DA4-A77B-721BC4E77D51}"/>
              </a:ext>
            </a:extLst>
          </p:cNvPr>
          <p:cNvSpPr>
            <a:spLocks/>
          </p:cNvSpPr>
          <p:nvPr/>
        </p:nvSpPr>
        <p:spPr bwMode="auto">
          <a:xfrm>
            <a:off x="4668945" y="3276156"/>
            <a:ext cx="86047" cy="69021"/>
          </a:xfrm>
          <a:custGeom>
            <a:avLst/>
            <a:gdLst>
              <a:gd name="T0" fmla="*/ 2147483647 w 93"/>
              <a:gd name="T1" fmla="*/ 0 h 101"/>
              <a:gd name="T2" fmla="*/ 2147483647 w 93"/>
              <a:gd name="T3" fmla="*/ 2147483647 h 101"/>
              <a:gd name="T4" fmla="*/ 2147483647 w 93"/>
              <a:gd name="T5" fmla="*/ 2147483647 h 101"/>
              <a:gd name="T6" fmla="*/ 2147483647 w 93"/>
              <a:gd name="T7" fmla="*/ 2147483647 h 101"/>
              <a:gd name="T8" fmla="*/ 2147483647 w 93"/>
              <a:gd name="T9" fmla="*/ 2147483647 h 101"/>
              <a:gd name="T10" fmla="*/ 0 w 93"/>
              <a:gd name="T11" fmla="*/ 2147483647 h 101"/>
              <a:gd name="T12" fmla="*/ 0 w 93"/>
              <a:gd name="T13" fmla="*/ 2147483647 h 101"/>
              <a:gd name="T14" fmla="*/ 2147483647 w 93"/>
              <a:gd name="T15" fmla="*/ 2147483647 h 101"/>
              <a:gd name="T16" fmla="*/ 2147483647 w 93"/>
              <a:gd name="T17" fmla="*/ 2147483647 h 101"/>
              <a:gd name="T18" fmla="*/ 2147483647 w 93"/>
              <a:gd name="T19" fmla="*/ 2147483647 h 101"/>
              <a:gd name="T20" fmla="*/ 2147483647 w 93"/>
              <a:gd name="T21" fmla="*/ 2147483647 h 101"/>
              <a:gd name="T22" fmla="*/ 2147483647 w 93"/>
              <a:gd name="T23" fmla="*/ 2147483647 h 101"/>
              <a:gd name="T24" fmla="*/ 2147483647 w 93"/>
              <a:gd name="T25" fmla="*/ 2147483647 h 101"/>
              <a:gd name="T26" fmla="*/ 2147483647 w 93"/>
              <a:gd name="T27" fmla="*/ 2147483647 h 101"/>
              <a:gd name="T28" fmla="*/ 2147483647 w 93"/>
              <a:gd name="T29" fmla="*/ 2147483647 h 101"/>
              <a:gd name="T30" fmla="*/ 2147483647 w 93"/>
              <a:gd name="T31" fmla="*/ 2147483647 h 101"/>
              <a:gd name="T32" fmla="*/ 2147483647 w 93"/>
              <a:gd name="T33" fmla="*/ 2147483647 h 101"/>
              <a:gd name="T34" fmla="*/ 2147483647 w 93"/>
              <a:gd name="T35" fmla="*/ 2147483647 h 101"/>
              <a:gd name="T36" fmla="*/ 2147483647 w 93"/>
              <a:gd name="T37" fmla="*/ 2147483647 h 101"/>
              <a:gd name="T38" fmla="*/ 2147483647 w 93"/>
              <a:gd name="T39" fmla="*/ 2147483647 h 101"/>
              <a:gd name="T40" fmla="*/ 2147483647 w 93"/>
              <a:gd name="T41" fmla="*/ 2147483647 h 101"/>
              <a:gd name="T42" fmla="*/ 2147483647 w 93"/>
              <a:gd name="T43" fmla="*/ 2147483647 h 101"/>
              <a:gd name="T44" fmla="*/ 2147483647 w 93"/>
              <a:gd name="T45" fmla="*/ 0 h 101"/>
              <a:gd name="T46" fmla="*/ 2147483647 w 93"/>
              <a:gd name="T47" fmla="*/ 0 h 1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93"/>
              <a:gd name="T73" fmla="*/ 0 h 101"/>
              <a:gd name="T74" fmla="*/ 93 w 93"/>
              <a:gd name="T75" fmla="*/ 101 h 1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93" h="101">
                <a:moveTo>
                  <a:pt x="49" y="0"/>
                </a:moveTo>
                <a:lnTo>
                  <a:pt x="38" y="6"/>
                </a:lnTo>
                <a:lnTo>
                  <a:pt x="32" y="17"/>
                </a:lnTo>
                <a:lnTo>
                  <a:pt x="21" y="29"/>
                </a:lnTo>
                <a:lnTo>
                  <a:pt x="6" y="38"/>
                </a:lnTo>
                <a:lnTo>
                  <a:pt x="0" y="55"/>
                </a:lnTo>
                <a:lnTo>
                  <a:pt x="0" y="79"/>
                </a:lnTo>
                <a:lnTo>
                  <a:pt x="15" y="81"/>
                </a:lnTo>
                <a:lnTo>
                  <a:pt x="32" y="73"/>
                </a:lnTo>
                <a:lnTo>
                  <a:pt x="49" y="73"/>
                </a:lnTo>
                <a:lnTo>
                  <a:pt x="49" y="94"/>
                </a:lnTo>
                <a:lnTo>
                  <a:pt x="62" y="100"/>
                </a:lnTo>
                <a:lnTo>
                  <a:pt x="62" y="84"/>
                </a:lnTo>
                <a:lnTo>
                  <a:pt x="73" y="87"/>
                </a:lnTo>
                <a:lnTo>
                  <a:pt x="76" y="100"/>
                </a:lnTo>
                <a:lnTo>
                  <a:pt x="86" y="79"/>
                </a:lnTo>
                <a:lnTo>
                  <a:pt x="92" y="62"/>
                </a:lnTo>
                <a:lnTo>
                  <a:pt x="89" y="35"/>
                </a:lnTo>
                <a:lnTo>
                  <a:pt x="76" y="32"/>
                </a:lnTo>
                <a:lnTo>
                  <a:pt x="62" y="32"/>
                </a:lnTo>
                <a:lnTo>
                  <a:pt x="56" y="17"/>
                </a:lnTo>
                <a:lnTo>
                  <a:pt x="56" y="8"/>
                </a:lnTo>
                <a:lnTo>
                  <a:pt x="46" y="0"/>
                </a:lnTo>
                <a:lnTo>
                  <a:pt x="49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13" name="Freeform 78">
            <a:extLst>
              <a:ext uri="{FF2B5EF4-FFF2-40B4-BE49-F238E27FC236}">
                <a16:creationId xmlns:a16="http://schemas.microsoft.com/office/drawing/2014/main" id="{AB660686-A65E-476A-B298-242D8FE3B890}"/>
              </a:ext>
            </a:extLst>
          </p:cNvPr>
          <p:cNvSpPr>
            <a:spLocks/>
          </p:cNvSpPr>
          <p:nvPr/>
        </p:nvSpPr>
        <p:spPr bwMode="auto">
          <a:xfrm>
            <a:off x="3837731" y="2834695"/>
            <a:ext cx="154023" cy="77905"/>
          </a:xfrm>
          <a:custGeom>
            <a:avLst/>
            <a:gdLst>
              <a:gd name="T0" fmla="*/ 2147483647 w 165"/>
              <a:gd name="T1" fmla="*/ 2147483647 h 114"/>
              <a:gd name="T2" fmla="*/ 2147483647 w 165"/>
              <a:gd name="T3" fmla="*/ 2147483647 h 114"/>
              <a:gd name="T4" fmla="*/ 2147483647 w 165"/>
              <a:gd name="T5" fmla="*/ 2147483647 h 114"/>
              <a:gd name="T6" fmla="*/ 0 w 165"/>
              <a:gd name="T7" fmla="*/ 2147483647 h 114"/>
              <a:gd name="T8" fmla="*/ 2147483647 w 165"/>
              <a:gd name="T9" fmla="*/ 2147483647 h 114"/>
              <a:gd name="T10" fmla="*/ 2147483647 w 165"/>
              <a:gd name="T11" fmla="*/ 2147483647 h 114"/>
              <a:gd name="T12" fmla="*/ 2147483647 w 165"/>
              <a:gd name="T13" fmla="*/ 2147483647 h 114"/>
              <a:gd name="T14" fmla="*/ 2147483647 w 165"/>
              <a:gd name="T15" fmla="*/ 2147483647 h 114"/>
              <a:gd name="T16" fmla="*/ 2147483647 w 165"/>
              <a:gd name="T17" fmla="*/ 2147483647 h 114"/>
              <a:gd name="T18" fmla="*/ 2147483647 w 165"/>
              <a:gd name="T19" fmla="*/ 2147483647 h 114"/>
              <a:gd name="T20" fmla="*/ 2147483647 w 165"/>
              <a:gd name="T21" fmla="*/ 2147483647 h 114"/>
              <a:gd name="T22" fmla="*/ 2147483647 w 165"/>
              <a:gd name="T23" fmla="*/ 2147483647 h 114"/>
              <a:gd name="T24" fmla="*/ 2147483647 w 165"/>
              <a:gd name="T25" fmla="*/ 0 h 114"/>
              <a:gd name="T26" fmla="*/ 2147483647 w 165"/>
              <a:gd name="T27" fmla="*/ 2147483647 h 114"/>
              <a:gd name="T28" fmla="*/ 2147483647 w 165"/>
              <a:gd name="T29" fmla="*/ 2147483647 h 11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65"/>
              <a:gd name="T46" fmla="*/ 0 h 114"/>
              <a:gd name="T47" fmla="*/ 165 w 165"/>
              <a:gd name="T48" fmla="*/ 114 h 11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65" h="114">
                <a:moveTo>
                  <a:pt x="53" y="4"/>
                </a:moveTo>
                <a:lnTo>
                  <a:pt x="32" y="37"/>
                </a:lnTo>
                <a:lnTo>
                  <a:pt x="21" y="59"/>
                </a:lnTo>
                <a:lnTo>
                  <a:pt x="0" y="83"/>
                </a:lnTo>
                <a:lnTo>
                  <a:pt x="13" y="100"/>
                </a:lnTo>
                <a:lnTo>
                  <a:pt x="38" y="113"/>
                </a:lnTo>
                <a:lnTo>
                  <a:pt x="80" y="91"/>
                </a:lnTo>
                <a:lnTo>
                  <a:pt x="105" y="75"/>
                </a:lnTo>
                <a:lnTo>
                  <a:pt x="138" y="68"/>
                </a:lnTo>
                <a:lnTo>
                  <a:pt x="164" y="51"/>
                </a:lnTo>
                <a:lnTo>
                  <a:pt x="134" y="24"/>
                </a:lnTo>
                <a:lnTo>
                  <a:pt x="96" y="15"/>
                </a:lnTo>
                <a:lnTo>
                  <a:pt x="80" y="0"/>
                </a:lnTo>
                <a:lnTo>
                  <a:pt x="64" y="18"/>
                </a:lnTo>
                <a:lnTo>
                  <a:pt x="53" y="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14" name="Freeform 79">
            <a:extLst>
              <a:ext uri="{FF2B5EF4-FFF2-40B4-BE49-F238E27FC236}">
                <a16:creationId xmlns:a16="http://schemas.microsoft.com/office/drawing/2014/main" id="{85F365DA-4CBD-4FFC-AE4F-746E65D661E1}"/>
              </a:ext>
            </a:extLst>
          </p:cNvPr>
          <p:cNvSpPr>
            <a:spLocks/>
          </p:cNvSpPr>
          <p:nvPr/>
        </p:nvSpPr>
        <p:spPr bwMode="auto">
          <a:xfrm>
            <a:off x="3935825" y="2869547"/>
            <a:ext cx="221141" cy="86789"/>
          </a:xfrm>
          <a:custGeom>
            <a:avLst/>
            <a:gdLst>
              <a:gd name="T0" fmla="*/ 2147483647 w 237"/>
              <a:gd name="T1" fmla="*/ 2147483647 h 127"/>
              <a:gd name="T2" fmla="*/ 2147483647 w 237"/>
              <a:gd name="T3" fmla="*/ 2147483647 h 127"/>
              <a:gd name="T4" fmla="*/ 2147483647 w 237"/>
              <a:gd name="T5" fmla="*/ 2147483647 h 127"/>
              <a:gd name="T6" fmla="*/ 2147483647 w 237"/>
              <a:gd name="T7" fmla="*/ 2147483647 h 127"/>
              <a:gd name="T8" fmla="*/ 0 w 237"/>
              <a:gd name="T9" fmla="*/ 2147483647 h 127"/>
              <a:gd name="T10" fmla="*/ 2147483647 w 237"/>
              <a:gd name="T11" fmla="*/ 2147483647 h 127"/>
              <a:gd name="T12" fmla="*/ 2147483647 w 237"/>
              <a:gd name="T13" fmla="*/ 2147483647 h 127"/>
              <a:gd name="T14" fmla="*/ 2147483647 w 237"/>
              <a:gd name="T15" fmla="*/ 2147483647 h 127"/>
              <a:gd name="T16" fmla="*/ 2147483647 w 237"/>
              <a:gd name="T17" fmla="*/ 2147483647 h 127"/>
              <a:gd name="T18" fmla="*/ 2147483647 w 237"/>
              <a:gd name="T19" fmla="*/ 2147483647 h 127"/>
              <a:gd name="T20" fmla="*/ 2147483647 w 237"/>
              <a:gd name="T21" fmla="*/ 2147483647 h 127"/>
              <a:gd name="T22" fmla="*/ 2147483647 w 237"/>
              <a:gd name="T23" fmla="*/ 2147483647 h 127"/>
              <a:gd name="T24" fmla="*/ 2147483647 w 237"/>
              <a:gd name="T25" fmla="*/ 2147483647 h 127"/>
              <a:gd name="T26" fmla="*/ 2147483647 w 237"/>
              <a:gd name="T27" fmla="*/ 2147483647 h 127"/>
              <a:gd name="T28" fmla="*/ 2147483647 w 237"/>
              <a:gd name="T29" fmla="*/ 2147483647 h 127"/>
              <a:gd name="T30" fmla="*/ 2147483647 w 237"/>
              <a:gd name="T31" fmla="*/ 2147483647 h 127"/>
              <a:gd name="T32" fmla="*/ 2147483647 w 237"/>
              <a:gd name="T33" fmla="*/ 2147483647 h 127"/>
              <a:gd name="T34" fmla="*/ 2147483647 w 237"/>
              <a:gd name="T35" fmla="*/ 2147483647 h 127"/>
              <a:gd name="T36" fmla="*/ 2147483647 w 237"/>
              <a:gd name="T37" fmla="*/ 0 h 127"/>
              <a:gd name="T38" fmla="*/ 2147483647 w 237"/>
              <a:gd name="T39" fmla="*/ 2147483647 h 127"/>
              <a:gd name="T40" fmla="*/ 2147483647 w 237"/>
              <a:gd name="T41" fmla="*/ 2147483647 h 127"/>
              <a:gd name="T42" fmla="*/ 2147483647 w 237"/>
              <a:gd name="T43" fmla="*/ 2147483647 h 127"/>
              <a:gd name="T44" fmla="*/ 2147483647 w 237"/>
              <a:gd name="T45" fmla="*/ 2147483647 h 127"/>
              <a:gd name="T46" fmla="*/ 2147483647 w 237"/>
              <a:gd name="T47" fmla="*/ 2147483647 h 127"/>
              <a:gd name="T48" fmla="*/ 2147483647 w 237"/>
              <a:gd name="T49" fmla="*/ 2147483647 h 12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37"/>
              <a:gd name="T76" fmla="*/ 0 h 127"/>
              <a:gd name="T77" fmla="*/ 237 w 237"/>
              <a:gd name="T78" fmla="*/ 127 h 12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37" h="127">
                <a:moveTo>
                  <a:pt x="72" y="11"/>
                </a:moveTo>
                <a:lnTo>
                  <a:pt x="39" y="29"/>
                </a:lnTo>
                <a:lnTo>
                  <a:pt x="39" y="43"/>
                </a:lnTo>
                <a:lnTo>
                  <a:pt x="1" y="46"/>
                </a:lnTo>
                <a:lnTo>
                  <a:pt x="0" y="61"/>
                </a:lnTo>
                <a:lnTo>
                  <a:pt x="62" y="73"/>
                </a:lnTo>
                <a:lnTo>
                  <a:pt x="13" y="84"/>
                </a:lnTo>
                <a:lnTo>
                  <a:pt x="4" y="94"/>
                </a:lnTo>
                <a:lnTo>
                  <a:pt x="36" y="110"/>
                </a:lnTo>
                <a:lnTo>
                  <a:pt x="67" y="126"/>
                </a:lnTo>
                <a:lnTo>
                  <a:pt x="107" y="126"/>
                </a:lnTo>
                <a:lnTo>
                  <a:pt x="177" y="120"/>
                </a:lnTo>
                <a:lnTo>
                  <a:pt x="223" y="113"/>
                </a:lnTo>
                <a:lnTo>
                  <a:pt x="209" y="84"/>
                </a:lnTo>
                <a:lnTo>
                  <a:pt x="236" y="78"/>
                </a:lnTo>
                <a:lnTo>
                  <a:pt x="209" y="61"/>
                </a:lnTo>
                <a:lnTo>
                  <a:pt x="191" y="24"/>
                </a:lnTo>
                <a:lnTo>
                  <a:pt x="199" y="6"/>
                </a:lnTo>
                <a:lnTo>
                  <a:pt x="164" y="0"/>
                </a:lnTo>
                <a:lnTo>
                  <a:pt x="156" y="38"/>
                </a:lnTo>
                <a:lnTo>
                  <a:pt x="136" y="17"/>
                </a:lnTo>
                <a:lnTo>
                  <a:pt x="123" y="6"/>
                </a:lnTo>
                <a:lnTo>
                  <a:pt x="112" y="24"/>
                </a:lnTo>
                <a:lnTo>
                  <a:pt x="100" y="3"/>
                </a:lnTo>
                <a:lnTo>
                  <a:pt x="72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15" name="Freeform 80">
            <a:extLst>
              <a:ext uri="{FF2B5EF4-FFF2-40B4-BE49-F238E27FC236}">
                <a16:creationId xmlns:a16="http://schemas.microsoft.com/office/drawing/2014/main" id="{2AAEAE86-C489-4E10-83CC-FFF27C7C3E82}"/>
              </a:ext>
            </a:extLst>
          </p:cNvPr>
          <p:cNvSpPr>
            <a:spLocks/>
          </p:cNvSpPr>
          <p:nvPr/>
        </p:nvSpPr>
        <p:spPr bwMode="auto">
          <a:xfrm>
            <a:off x="4111360" y="2853146"/>
            <a:ext cx="34418" cy="11618"/>
          </a:xfrm>
          <a:custGeom>
            <a:avLst/>
            <a:gdLst>
              <a:gd name="T0" fmla="*/ 2147483647 w 37"/>
              <a:gd name="T1" fmla="*/ 2147483647 h 17"/>
              <a:gd name="T2" fmla="*/ 2147483647 w 37"/>
              <a:gd name="T3" fmla="*/ 2147483647 h 17"/>
              <a:gd name="T4" fmla="*/ 2147483647 w 37"/>
              <a:gd name="T5" fmla="*/ 2147483647 h 17"/>
              <a:gd name="T6" fmla="*/ 2147483647 w 37"/>
              <a:gd name="T7" fmla="*/ 2147483647 h 17"/>
              <a:gd name="T8" fmla="*/ 2147483647 w 37"/>
              <a:gd name="T9" fmla="*/ 2147483647 h 17"/>
              <a:gd name="T10" fmla="*/ 2147483647 w 37"/>
              <a:gd name="T11" fmla="*/ 2147483647 h 17"/>
              <a:gd name="T12" fmla="*/ 2147483647 w 37"/>
              <a:gd name="T13" fmla="*/ 2147483647 h 17"/>
              <a:gd name="T14" fmla="*/ 2147483647 w 37"/>
              <a:gd name="T15" fmla="*/ 2147483647 h 17"/>
              <a:gd name="T16" fmla="*/ 2147483647 w 37"/>
              <a:gd name="T17" fmla="*/ 2147483647 h 17"/>
              <a:gd name="T18" fmla="*/ 2147483647 w 37"/>
              <a:gd name="T19" fmla="*/ 2147483647 h 17"/>
              <a:gd name="T20" fmla="*/ 2147483647 w 37"/>
              <a:gd name="T21" fmla="*/ 2147483647 h 17"/>
              <a:gd name="T22" fmla="*/ 2147483647 w 37"/>
              <a:gd name="T23" fmla="*/ 2147483647 h 17"/>
              <a:gd name="T24" fmla="*/ 2147483647 w 37"/>
              <a:gd name="T25" fmla="*/ 2147483647 h 17"/>
              <a:gd name="T26" fmla="*/ 2147483647 w 37"/>
              <a:gd name="T27" fmla="*/ 2147483647 h 17"/>
              <a:gd name="T28" fmla="*/ 2147483647 w 37"/>
              <a:gd name="T29" fmla="*/ 2147483647 h 17"/>
              <a:gd name="T30" fmla="*/ 2147483647 w 37"/>
              <a:gd name="T31" fmla="*/ 0 h 17"/>
              <a:gd name="T32" fmla="*/ 2147483647 w 37"/>
              <a:gd name="T33" fmla="*/ 0 h 17"/>
              <a:gd name="T34" fmla="*/ 2147483647 w 37"/>
              <a:gd name="T35" fmla="*/ 0 h 17"/>
              <a:gd name="T36" fmla="*/ 2147483647 w 37"/>
              <a:gd name="T37" fmla="*/ 0 h 17"/>
              <a:gd name="T38" fmla="*/ 2147483647 w 37"/>
              <a:gd name="T39" fmla="*/ 0 h 17"/>
              <a:gd name="T40" fmla="*/ 2147483647 w 37"/>
              <a:gd name="T41" fmla="*/ 0 h 17"/>
              <a:gd name="T42" fmla="*/ 2147483647 w 37"/>
              <a:gd name="T43" fmla="*/ 0 h 17"/>
              <a:gd name="T44" fmla="*/ 2147483647 w 37"/>
              <a:gd name="T45" fmla="*/ 2147483647 h 17"/>
              <a:gd name="T46" fmla="*/ 2147483647 w 37"/>
              <a:gd name="T47" fmla="*/ 2147483647 h 17"/>
              <a:gd name="T48" fmla="*/ 2147483647 w 37"/>
              <a:gd name="T49" fmla="*/ 2147483647 h 17"/>
              <a:gd name="T50" fmla="*/ 2147483647 w 37"/>
              <a:gd name="T51" fmla="*/ 2147483647 h 17"/>
              <a:gd name="T52" fmla="*/ 2147483647 w 37"/>
              <a:gd name="T53" fmla="*/ 2147483647 h 17"/>
              <a:gd name="T54" fmla="*/ 0 w 37"/>
              <a:gd name="T55" fmla="*/ 2147483647 h 17"/>
              <a:gd name="T56" fmla="*/ 0 w 37"/>
              <a:gd name="T57" fmla="*/ 2147483647 h 17"/>
              <a:gd name="T58" fmla="*/ 2147483647 w 37"/>
              <a:gd name="T59" fmla="*/ 2147483647 h 17"/>
              <a:gd name="T60" fmla="*/ 2147483647 w 37"/>
              <a:gd name="T61" fmla="*/ 2147483647 h 17"/>
              <a:gd name="T62" fmla="*/ 2147483647 w 37"/>
              <a:gd name="T63" fmla="*/ 2147483647 h 17"/>
              <a:gd name="T64" fmla="*/ 2147483647 w 37"/>
              <a:gd name="T65" fmla="*/ 2147483647 h 17"/>
              <a:gd name="T66" fmla="*/ 2147483647 w 37"/>
              <a:gd name="T67" fmla="*/ 2147483647 h 17"/>
              <a:gd name="T68" fmla="*/ 2147483647 w 37"/>
              <a:gd name="T69" fmla="*/ 2147483647 h 17"/>
              <a:gd name="T70" fmla="*/ 2147483647 w 37"/>
              <a:gd name="T71" fmla="*/ 2147483647 h 1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7"/>
              <a:gd name="T109" fmla="*/ 0 h 17"/>
              <a:gd name="T110" fmla="*/ 37 w 37"/>
              <a:gd name="T111" fmla="*/ 17 h 1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7" h="17">
                <a:moveTo>
                  <a:pt x="16" y="16"/>
                </a:moveTo>
                <a:lnTo>
                  <a:pt x="18" y="16"/>
                </a:lnTo>
                <a:lnTo>
                  <a:pt x="21" y="16"/>
                </a:lnTo>
                <a:lnTo>
                  <a:pt x="24" y="16"/>
                </a:lnTo>
                <a:lnTo>
                  <a:pt x="27" y="16"/>
                </a:lnTo>
                <a:lnTo>
                  <a:pt x="30" y="13"/>
                </a:lnTo>
                <a:lnTo>
                  <a:pt x="33" y="13"/>
                </a:lnTo>
                <a:lnTo>
                  <a:pt x="33" y="10"/>
                </a:lnTo>
                <a:lnTo>
                  <a:pt x="36" y="10"/>
                </a:lnTo>
                <a:lnTo>
                  <a:pt x="36" y="8"/>
                </a:lnTo>
                <a:lnTo>
                  <a:pt x="33" y="8"/>
                </a:lnTo>
                <a:lnTo>
                  <a:pt x="33" y="6"/>
                </a:lnTo>
                <a:lnTo>
                  <a:pt x="33" y="3"/>
                </a:lnTo>
                <a:lnTo>
                  <a:pt x="30" y="3"/>
                </a:lnTo>
                <a:lnTo>
                  <a:pt x="27" y="3"/>
                </a:lnTo>
                <a:lnTo>
                  <a:pt x="24" y="0"/>
                </a:lnTo>
                <a:lnTo>
                  <a:pt x="21" y="0"/>
                </a:lnTo>
                <a:lnTo>
                  <a:pt x="18" y="0"/>
                </a:lnTo>
                <a:lnTo>
                  <a:pt x="16" y="0"/>
                </a:lnTo>
                <a:lnTo>
                  <a:pt x="13" y="0"/>
                </a:lnTo>
                <a:lnTo>
                  <a:pt x="11" y="0"/>
                </a:lnTo>
                <a:lnTo>
                  <a:pt x="9" y="0"/>
                </a:lnTo>
                <a:lnTo>
                  <a:pt x="9" y="3"/>
                </a:lnTo>
                <a:lnTo>
                  <a:pt x="6" y="3"/>
                </a:lnTo>
                <a:lnTo>
                  <a:pt x="3" y="3"/>
                </a:lnTo>
                <a:lnTo>
                  <a:pt x="3" y="6"/>
                </a:lnTo>
                <a:lnTo>
                  <a:pt x="3" y="8"/>
                </a:lnTo>
                <a:lnTo>
                  <a:pt x="0" y="8"/>
                </a:lnTo>
                <a:lnTo>
                  <a:pt x="0" y="10"/>
                </a:lnTo>
                <a:lnTo>
                  <a:pt x="3" y="10"/>
                </a:lnTo>
                <a:lnTo>
                  <a:pt x="3" y="13"/>
                </a:lnTo>
                <a:lnTo>
                  <a:pt x="6" y="13"/>
                </a:lnTo>
                <a:lnTo>
                  <a:pt x="9" y="16"/>
                </a:lnTo>
                <a:lnTo>
                  <a:pt x="11" y="16"/>
                </a:lnTo>
                <a:lnTo>
                  <a:pt x="13" y="16"/>
                </a:lnTo>
                <a:lnTo>
                  <a:pt x="16" y="1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16" name="Freeform 81">
            <a:extLst>
              <a:ext uri="{FF2B5EF4-FFF2-40B4-BE49-F238E27FC236}">
                <a16:creationId xmlns:a16="http://schemas.microsoft.com/office/drawing/2014/main" id="{6E29E303-D8A6-4B78-8E58-BD125231BF3C}"/>
              </a:ext>
            </a:extLst>
          </p:cNvPr>
          <p:cNvSpPr>
            <a:spLocks/>
          </p:cNvSpPr>
          <p:nvPr/>
        </p:nvSpPr>
        <p:spPr bwMode="auto">
          <a:xfrm>
            <a:off x="3917754" y="2773191"/>
            <a:ext cx="96373" cy="43053"/>
          </a:xfrm>
          <a:custGeom>
            <a:avLst/>
            <a:gdLst>
              <a:gd name="T0" fmla="*/ 2147483647 w 104"/>
              <a:gd name="T1" fmla="*/ 0 h 63"/>
              <a:gd name="T2" fmla="*/ 2147483647 w 104"/>
              <a:gd name="T3" fmla="*/ 2147483647 h 63"/>
              <a:gd name="T4" fmla="*/ 2147483647 w 104"/>
              <a:gd name="T5" fmla="*/ 2147483647 h 63"/>
              <a:gd name="T6" fmla="*/ 2147483647 w 104"/>
              <a:gd name="T7" fmla="*/ 2147483647 h 63"/>
              <a:gd name="T8" fmla="*/ 0 w 104"/>
              <a:gd name="T9" fmla="*/ 2147483647 h 63"/>
              <a:gd name="T10" fmla="*/ 2147483647 w 104"/>
              <a:gd name="T11" fmla="*/ 2147483647 h 63"/>
              <a:gd name="T12" fmla="*/ 2147483647 w 104"/>
              <a:gd name="T13" fmla="*/ 2147483647 h 63"/>
              <a:gd name="T14" fmla="*/ 2147483647 w 104"/>
              <a:gd name="T15" fmla="*/ 2147483647 h 63"/>
              <a:gd name="T16" fmla="*/ 2147483647 w 104"/>
              <a:gd name="T17" fmla="*/ 0 h 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4"/>
              <a:gd name="T28" fmla="*/ 0 h 63"/>
              <a:gd name="T29" fmla="*/ 104 w 104"/>
              <a:gd name="T30" fmla="*/ 63 h 6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4" h="63">
                <a:moveTo>
                  <a:pt x="103" y="0"/>
                </a:moveTo>
                <a:lnTo>
                  <a:pt x="76" y="11"/>
                </a:lnTo>
                <a:lnTo>
                  <a:pt x="38" y="27"/>
                </a:lnTo>
                <a:lnTo>
                  <a:pt x="6" y="38"/>
                </a:lnTo>
                <a:lnTo>
                  <a:pt x="0" y="57"/>
                </a:lnTo>
                <a:lnTo>
                  <a:pt x="46" y="62"/>
                </a:lnTo>
                <a:lnTo>
                  <a:pt x="76" y="32"/>
                </a:lnTo>
                <a:lnTo>
                  <a:pt x="103" y="32"/>
                </a:lnTo>
                <a:lnTo>
                  <a:pt x="103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17" name="Freeform 82">
            <a:extLst>
              <a:ext uri="{FF2B5EF4-FFF2-40B4-BE49-F238E27FC236}">
                <a16:creationId xmlns:a16="http://schemas.microsoft.com/office/drawing/2014/main" id="{07CCB2E0-42A7-40AA-9064-83CA5465C0F6}"/>
              </a:ext>
            </a:extLst>
          </p:cNvPr>
          <p:cNvSpPr>
            <a:spLocks/>
          </p:cNvSpPr>
          <p:nvPr/>
        </p:nvSpPr>
        <p:spPr bwMode="auto">
          <a:xfrm>
            <a:off x="3977987" y="2814877"/>
            <a:ext cx="16349" cy="20501"/>
          </a:xfrm>
          <a:custGeom>
            <a:avLst/>
            <a:gdLst>
              <a:gd name="T0" fmla="*/ 2147483647 w 18"/>
              <a:gd name="T1" fmla="*/ 2147483647 h 30"/>
              <a:gd name="T2" fmla="*/ 2147483647 w 18"/>
              <a:gd name="T3" fmla="*/ 2147483647 h 30"/>
              <a:gd name="T4" fmla="*/ 2147483647 w 18"/>
              <a:gd name="T5" fmla="*/ 2147483647 h 30"/>
              <a:gd name="T6" fmla="*/ 2147483647 w 18"/>
              <a:gd name="T7" fmla="*/ 2147483647 h 30"/>
              <a:gd name="T8" fmla="*/ 2147483647 w 18"/>
              <a:gd name="T9" fmla="*/ 2147483647 h 30"/>
              <a:gd name="T10" fmla="*/ 0 w 18"/>
              <a:gd name="T11" fmla="*/ 2147483647 h 30"/>
              <a:gd name="T12" fmla="*/ 0 w 18"/>
              <a:gd name="T13" fmla="*/ 2147483647 h 30"/>
              <a:gd name="T14" fmla="*/ 0 w 18"/>
              <a:gd name="T15" fmla="*/ 2147483647 h 30"/>
              <a:gd name="T16" fmla="*/ 0 w 18"/>
              <a:gd name="T17" fmla="*/ 2147483647 h 30"/>
              <a:gd name="T18" fmla="*/ 0 w 18"/>
              <a:gd name="T19" fmla="*/ 2147483647 h 30"/>
              <a:gd name="T20" fmla="*/ 0 w 18"/>
              <a:gd name="T21" fmla="*/ 2147483647 h 30"/>
              <a:gd name="T22" fmla="*/ 0 w 18"/>
              <a:gd name="T23" fmla="*/ 2147483647 h 30"/>
              <a:gd name="T24" fmla="*/ 0 w 18"/>
              <a:gd name="T25" fmla="*/ 2147483647 h 30"/>
              <a:gd name="T26" fmla="*/ 0 w 18"/>
              <a:gd name="T27" fmla="*/ 2147483647 h 30"/>
              <a:gd name="T28" fmla="*/ 2147483647 w 18"/>
              <a:gd name="T29" fmla="*/ 2147483647 h 30"/>
              <a:gd name="T30" fmla="*/ 2147483647 w 18"/>
              <a:gd name="T31" fmla="*/ 0 h 30"/>
              <a:gd name="T32" fmla="*/ 2147483647 w 18"/>
              <a:gd name="T33" fmla="*/ 0 h 30"/>
              <a:gd name="T34" fmla="*/ 2147483647 w 18"/>
              <a:gd name="T35" fmla="*/ 0 h 30"/>
              <a:gd name="T36" fmla="*/ 2147483647 w 18"/>
              <a:gd name="T37" fmla="*/ 0 h 30"/>
              <a:gd name="T38" fmla="*/ 2147483647 w 18"/>
              <a:gd name="T39" fmla="*/ 2147483647 h 30"/>
              <a:gd name="T40" fmla="*/ 2147483647 w 18"/>
              <a:gd name="T41" fmla="*/ 2147483647 h 30"/>
              <a:gd name="T42" fmla="*/ 2147483647 w 18"/>
              <a:gd name="T43" fmla="*/ 2147483647 h 30"/>
              <a:gd name="T44" fmla="*/ 2147483647 w 18"/>
              <a:gd name="T45" fmla="*/ 2147483647 h 30"/>
              <a:gd name="T46" fmla="*/ 2147483647 w 18"/>
              <a:gd name="T47" fmla="*/ 2147483647 h 30"/>
              <a:gd name="T48" fmla="*/ 2147483647 w 18"/>
              <a:gd name="T49" fmla="*/ 2147483647 h 30"/>
              <a:gd name="T50" fmla="*/ 2147483647 w 18"/>
              <a:gd name="T51" fmla="*/ 2147483647 h 30"/>
              <a:gd name="T52" fmla="*/ 2147483647 w 18"/>
              <a:gd name="T53" fmla="*/ 2147483647 h 30"/>
              <a:gd name="T54" fmla="*/ 2147483647 w 18"/>
              <a:gd name="T55" fmla="*/ 2147483647 h 30"/>
              <a:gd name="T56" fmla="*/ 2147483647 w 18"/>
              <a:gd name="T57" fmla="*/ 2147483647 h 30"/>
              <a:gd name="T58" fmla="*/ 2147483647 w 18"/>
              <a:gd name="T59" fmla="*/ 2147483647 h 30"/>
              <a:gd name="T60" fmla="*/ 2147483647 w 18"/>
              <a:gd name="T61" fmla="*/ 2147483647 h 30"/>
              <a:gd name="T62" fmla="*/ 2147483647 w 18"/>
              <a:gd name="T63" fmla="*/ 2147483647 h 30"/>
              <a:gd name="T64" fmla="*/ 2147483647 w 18"/>
              <a:gd name="T65" fmla="*/ 2147483647 h 3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8"/>
              <a:gd name="T100" fmla="*/ 0 h 30"/>
              <a:gd name="T101" fmla="*/ 18 w 18"/>
              <a:gd name="T102" fmla="*/ 30 h 3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8" h="30">
                <a:moveTo>
                  <a:pt x="8" y="29"/>
                </a:moveTo>
                <a:lnTo>
                  <a:pt x="6" y="29"/>
                </a:lnTo>
                <a:lnTo>
                  <a:pt x="6" y="26"/>
                </a:lnTo>
                <a:lnTo>
                  <a:pt x="3" y="26"/>
                </a:lnTo>
                <a:lnTo>
                  <a:pt x="3" y="23"/>
                </a:lnTo>
                <a:lnTo>
                  <a:pt x="0" y="23"/>
                </a:lnTo>
                <a:lnTo>
                  <a:pt x="0" y="20"/>
                </a:lnTo>
                <a:lnTo>
                  <a:pt x="0" y="18"/>
                </a:lnTo>
                <a:lnTo>
                  <a:pt x="0" y="15"/>
                </a:lnTo>
                <a:lnTo>
                  <a:pt x="0" y="12"/>
                </a:lnTo>
                <a:lnTo>
                  <a:pt x="0" y="10"/>
                </a:lnTo>
                <a:lnTo>
                  <a:pt x="0" y="7"/>
                </a:lnTo>
                <a:lnTo>
                  <a:pt x="0" y="4"/>
                </a:lnTo>
                <a:lnTo>
                  <a:pt x="0" y="1"/>
                </a:lnTo>
                <a:lnTo>
                  <a:pt x="3" y="1"/>
                </a:lnTo>
                <a:lnTo>
                  <a:pt x="3" y="0"/>
                </a:lnTo>
                <a:lnTo>
                  <a:pt x="6" y="0"/>
                </a:lnTo>
                <a:lnTo>
                  <a:pt x="8" y="0"/>
                </a:lnTo>
                <a:lnTo>
                  <a:pt x="11" y="0"/>
                </a:lnTo>
                <a:lnTo>
                  <a:pt x="11" y="1"/>
                </a:lnTo>
                <a:lnTo>
                  <a:pt x="14" y="1"/>
                </a:lnTo>
                <a:lnTo>
                  <a:pt x="14" y="4"/>
                </a:lnTo>
                <a:lnTo>
                  <a:pt x="14" y="7"/>
                </a:lnTo>
                <a:lnTo>
                  <a:pt x="17" y="7"/>
                </a:lnTo>
                <a:lnTo>
                  <a:pt x="17" y="10"/>
                </a:lnTo>
                <a:lnTo>
                  <a:pt x="17" y="12"/>
                </a:lnTo>
                <a:lnTo>
                  <a:pt x="17" y="15"/>
                </a:lnTo>
                <a:lnTo>
                  <a:pt x="17" y="18"/>
                </a:lnTo>
                <a:lnTo>
                  <a:pt x="14" y="20"/>
                </a:lnTo>
                <a:lnTo>
                  <a:pt x="14" y="23"/>
                </a:lnTo>
                <a:lnTo>
                  <a:pt x="11" y="26"/>
                </a:lnTo>
                <a:lnTo>
                  <a:pt x="8" y="26"/>
                </a:lnTo>
                <a:lnTo>
                  <a:pt x="8" y="29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18" name="Freeform 83">
            <a:extLst>
              <a:ext uri="{FF2B5EF4-FFF2-40B4-BE49-F238E27FC236}">
                <a16:creationId xmlns:a16="http://schemas.microsoft.com/office/drawing/2014/main" id="{2F38F97D-1857-4850-9AB8-AD0E37D8CD31}"/>
              </a:ext>
            </a:extLst>
          </p:cNvPr>
          <p:cNvSpPr>
            <a:spLocks/>
          </p:cNvSpPr>
          <p:nvPr/>
        </p:nvSpPr>
        <p:spPr bwMode="auto">
          <a:xfrm>
            <a:off x="4010685" y="2793693"/>
            <a:ext cx="142839" cy="52620"/>
          </a:xfrm>
          <a:custGeom>
            <a:avLst/>
            <a:gdLst>
              <a:gd name="T0" fmla="*/ 2147483647 w 153"/>
              <a:gd name="T1" fmla="*/ 2147483647 h 77"/>
              <a:gd name="T2" fmla="*/ 2147483647 w 153"/>
              <a:gd name="T3" fmla="*/ 2147483647 h 77"/>
              <a:gd name="T4" fmla="*/ 2147483647 w 153"/>
              <a:gd name="T5" fmla="*/ 2147483647 h 77"/>
              <a:gd name="T6" fmla="*/ 0 w 153"/>
              <a:gd name="T7" fmla="*/ 2147483647 h 77"/>
              <a:gd name="T8" fmla="*/ 2147483647 w 153"/>
              <a:gd name="T9" fmla="*/ 2147483647 h 77"/>
              <a:gd name="T10" fmla="*/ 2147483647 w 153"/>
              <a:gd name="T11" fmla="*/ 2147483647 h 77"/>
              <a:gd name="T12" fmla="*/ 2147483647 w 153"/>
              <a:gd name="T13" fmla="*/ 2147483647 h 77"/>
              <a:gd name="T14" fmla="*/ 2147483647 w 153"/>
              <a:gd name="T15" fmla="*/ 2147483647 h 77"/>
              <a:gd name="T16" fmla="*/ 2147483647 w 153"/>
              <a:gd name="T17" fmla="*/ 2147483647 h 77"/>
              <a:gd name="T18" fmla="*/ 2147483647 w 153"/>
              <a:gd name="T19" fmla="*/ 2147483647 h 77"/>
              <a:gd name="T20" fmla="*/ 2147483647 w 153"/>
              <a:gd name="T21" fmla="*/ 2147483647 h 77"/>
              <a:gd name="T22" fmla="*/ 2147483647 w 153"/>
              <a:gd name="T23" fmla="*/ 0 h 77"/>
              <a:gd name="T24" fmla="*/ 2147483647 w 153"/>
              <a:gd name="T25" fmla="*/ 2147483647 h 77"/>
              <a:gd name="T26" fmla="*/ 2147483647 w 153"/>
              <a:gd name="T27" fmla="*/ 2147483647 h 77"/>
              <a:gd name="T28" fmla="*/ 2147483647 w 153"/>
              <a:gd name="T29" fmla="*/ 2147483647 h 7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53"/>
              <a:gd name="T46" fmla="*/ 0 h 77"/>
              <a:gd name="T47" fmla="*/ 153 w 153"/>
              <a:gd name="T48" fmla="*/ 77 h 7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53" h="77">
                <a:moveTo>
                  <a:pt x="52" y="25"/>
                </a:moveTo>
                <a:lnTo>
                  <a:pt x="38" y="41"/>
                </a:lnTo>
                <a:lnTo>
                  <a:pt x="6" y="41"/>
                </a:lnTo>
                <a:lnTo>
                  <a:pt x="0" y="64"/>
                </a:lnTo>
                <a:lnTo>
                  <a:pt x="35" y="76"/>
                </a:lnTo>
                <a:lnTo>
                  <a:pt x="65" y="67"/>
                </a:lnTo>
                <a:lnTo>
                  <a:pt x="88" y="60"/>
                </a:lnTo>
                <a:lnTo>
                  <a:pt x="121" y="55"/>
                </a:lnTo>
                <a:lnTo>
                  <a:pt x="152" y="63"/>
                </a:lnTo>
                <a:lnTo>
                  <a:pt x="138" y="31"/>
                </a:lnTo>
                <a:lnTo>
                  <a:pt x="105" y="22"/>
                </a:lnTo>
                <a:lnTo>
                  <a:pt x="97" y="0"/>
                </a:lnTo>
                <a:lnTo>
                  <a:pt x="73" y="3"/>
                </a:lnTo>
                <a:lnTo>
                  <a:pt x="70" y="22"/>
                </a:lnTo>
                <a:lnTo>
                  <a:pt x="52" y="2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19" name="Freeform 84">
            <a:extLst>
              <a:ext uri="{FF2B5EF4-FFF2-40B4-BE49-F238E27FC236}">
                <a16:creationId xmlns:a16="http://schemas.microsoft.com/office/drawing/2014/main" id="{436A8D3A-00A4-4CAE-98D2-E41ADECD8660}"/>
              </a:ext>
            </a:extLst>
          </p:cNvPr>
          <p:cNvSpPr>
            <a:spLocks/>
          </p:cNvSpPr>
          <p:nvPr/>
        </p:nvSpPr>
        <p:spPr bwMode="auto">
          <a:xfrm>
            <a:off x="4056291" y="2766357"/>
            <a:ext cx="45605" cy="25284"/>
          </a:xfrm>
          <a:custGeom>
            <a:avLst/>
            <a:gdLst>
              <a:gd name="T0" fmla="*/ 2147483647 w 49"/>
              <a:gd name="T1" fmla="*/ 2147483647 h 37"/>
              <a:gd name="T2" fmla="*/ 2147483647 w 49"/>
              <a:gd name="T3" fmla="*/ 2147483647 h 37"/>
              <a:gd name="T4" fmla="*/ 0 w 49"/>
              <a:gd name="T5" fmla="*/ 2147483647 h 37"/>
              <a:gd name="T6" fmla="*/ 0 w 49"/>
              <a:gd name="T7" fmla="*/ 2147483647 h 37"/>
              <a:gd name="T8" fmla="*/ 2147483647 w 49"/>
              <a:gd name="T9" fmla="*/ 2147483647 h 37"/>
              <a:gd name="T10" fmla="*/ 2147483647 w 49"/>
              <a:gd name="T11" fmla="*/ 2147483647 h 37"/>
              <a:gd name="T12" fmla="*/ 2147483647 w 49"/>
              <a:gd name="T13" fmla="*/ 0 h 37"/>
              <a:gd name="T14" fmla="*/ 2147483647 w 49"/>
              <a:gd name="T15" fmla="*/ 2147483647 h 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9"/>
              <a:gd name="T25" fmla="*/ 0 h 37"/>
              <a:gd name="T26" fmla="*/ 49 w 49"/>
              <a:gd name="T27" fmla="*/ 37 h 3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9" h="37">
                <a:moveTo>
                  <a:pt x="29" y="3"/>
                </a:moveTo>
                <a:lnTo>
                  <a:pt x="7" y="3"/>
                </a:lnTo>
                <a:lnTo>
                  <a:pt x="0" y="21"/>
                </a:lnTo>
                <a:lnTo>
                  <a:pt x="0" y="36"/>
                </a:lnTo>
                <a:lnTo>
                  <a:pt x="21" y="24"/>
                </a:lnTo>
                <a:lnTo>
                  <a:pt x="42" y="18"/>
                </a:lnTo>
                <a:lnTo>
                  <a:pt x="48" y="0"/>
                </a:lnTo>
                <a:lnTo>
                  <a:pt x="29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0" name="Freeform 85">
            <a:extLst>
              <a:ext uri="{FF2B5EF4-FFF2-40B4-BE49-F238E27FC236}">
                <a16:creationId xmlns:a16="http://schemas.microsoft.com/office/drawing/2014/main" id="{0DCD2570-7163-466D-ABC4-5CD419CF8BE8}"/>
              </a:ext>
            </a:extLst>
          </p:cNvPr>
          <p:cNvSpPr>
            <a:spLocks/>
          </p:cNvSpPr>
          <p:nvPr/>
        </p:nvSpPr>
        <p:spPr bwMode="auto">
          <a:xfrm>
            <a:off x="4053710" y="2739023"/>
            <a:ext cx="56790" cy="21185"/>
          </a:xfrm>
          <a:custGeom>
            <a:avLst/>
            <a:gdLst>
              <a:gd name="T0" fmla="*/ 2147483647 w 61"/>
              <a:gd name="T1" fmla="*/ 2147483647 h 31"/>
              <a:gd name="T2" fmla="*/ 2147483647 w 61"/>
              <a:gd name="T3" fmla="*/ 0 h 31"/>
              <a:gd name="T4" fmla="*/ 2147483647 w 61"/>
              <a:gd name="T5" fmla="*/ 2147483647 h 31"/>
              <a:gd name="T6" fmla="*/ 2147483647 w 61"/>
              <a:gd name="T7" fmla="*/ 2147483647 h 31"/>
              <a:gd name="T8" fmla="*/ 2147483647 w 61"/>
              <a:gd name="T9" fmla="*/ 2147483647 h 31"/>
              <a:gd name="T10" fmla="*/ 0 w 61"/>
              <a:gd name="T11" fmla="*/ 2147483647 h 31"/>
              <a:gd name="T12" fmla="*/ 2147483647 w 61"/>
              <a:gd name="T13" fmla="*/ 2147483647 h 3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1"/>
              <a:gd name="T22" fmla="*/ 0 h 31"/>
              <a:gd name="T23" fmla="*/ 61 w 61"/>
              <a:gd name="T24" fmla="*/ 31 h 3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1" h="31">
                <a:moveTo>
                  <a:pt x="13" y="8"/>
                </a:moveTo>
                <a:lnTo>
                  <a:pt x="30" y="0"/>
                </a:lnTo>
                <a:lnTo>
                  <a:pt x="51" y="3"/>
                </a:lnTo>
                <a:lnTo>
                  <a:pt x="60" y="18"/>
                </a:lnTo>
                <a:lnTo>
                  <a:pt x="33" y="27"/>
                </a:lnTo>
                <a:lnTo>
                  <a:pt x="0" y="30"/>
                </a:lnTo>
                <a:lnTo>
                  <a:pt x="13" y="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1" name="Freeform 86">
            <a:extLst>
              <a:ext uri="{FF2B5EF4-FFF2-40B4-BE49-F238E27FC236}">
                <a16:creationId xmlns:a16="http://schemas.microsoft.com/office/drawing/2014/main" id="{73E0A8D2-F110-4520-A874-2EE9CFAA2566}"/>
              </a:ext>
            </a:extLst>
          </p:cNvPr>
          <p:cNvSpPr>
            <a:spLocks/>
          </p:cNvSpPr>
          <p:nvPr/>
        </p:nvSpPr>
        <p:spPr bwMode="auto">
          <a:xfrm>
            <a:off x="4161267" y="2739023"/>
            <a:ext cx="74861" cy="35536"/>
          </a:xfrm>
          <a:custGeom>
            <a:avLst/>
            <a:gdLst>
              <a:gd name="T0" fmla="*/ 2147483647 w 80"/>
              <a:gd name="T1" fmla="*/ 0 h 52"/>
              <a:gd name="T2" fmla="*/ 2147483647 w 80"/>
              <a:gd name="T3" fmla="*/ 2147483647 h 52"/>
              <a:gd name="T4" fmla="*/ 2147483647 w 80"/>
              <a:gd name="T5" fmla="*/ 2147483647 h 52"/>
              <a:gd name="T6" fmla="*/ 2147483647 w 80"/>
              <a:gd name="T7" fmla="*/ 2147483647 h 52"/>
              <a:gd name="T8" fmla="*/ 2147483647 w 80"/>
              <a:gd name="T9" fmla="*/ 2147483647 h 52"/>
              <a:gd name="T10" fmla="*/ 2147483647 w 80"/>
              <a:gd name="T11" fmla="*/ 2147483647 h 52"/>
              <a:gd name="T12" fmla="*/ 2147483647 w 80"/>
              <a:gd name="T13" fmla="*/ 2147483647 h 52"/>
              <a:gd name="T14" fmla="*/ 2147483647 w 80"/>
              <a:gd name="T15" fmla="*/ 2147483647 h 52"/>
              <a:gd name="T16" fmla="*/ 0 w 80"/>
              <a:gd name="T17" fmla="*/ 2147483647 h 52"/>
              <a:gd name="T18" fmla="*/ 2147483647 w 80"/>
              <a:gd name="T19" fmla="*/ 0 h 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0"/>
              <a:gd name="T31" fmla="*/ 0 h 52"/>
              <a:gd name="T32" fmla="*/ 80 w 80"/>
              <a:gd name="T33" fmla="*/ 52 h 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0" h="52">
                <a:moveTo>
                  <a:pt x="14" y="0"/>
                </a:moveTo>
                <a:lnTo>
                  <a:pt x="32" y="3"/>
                </a:lnTo>
                <a:lnTo>
                  <a:pt x="55" y="8"/>
                </a:lnTo>
                <a:lnTo>
                  <a:pt x="73" y="30"/>
                </a:lnTo>
                <a:lnTo>
                  <a:pt x="79" y="45"/>
                </a:lnTo>
                <a:lnTo>
                  <a:pt x="44" y="51"/>
                </a:lnTo>
                <a:lnTo>
                  <a:pt x="32" y="35"/>
                </a:lnTo>
                <a:lnTo>
                  <a:pt x="14" y="32"/>
                </a:lnTo>
                <a:lnTo>
                  <a:pt x="0" y="11"/>
                </a:lnTo>
                <a:lnTo>
                  <a:pt x="14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2" name="Freeform 87">
            <a:extLst>
              <a:ext uri="{FF2B5EF4-FFF2-40B4-BE49-F238E27FC236}">
                <a16:creationId xmlns:a16="http://schemas.microsoft.com/office/drawing/2014/main" id="{99AE3CF2-3D68-4B45-BF7B-B37E83646494}"/>
              </a:ext>
            </a:extLst>
          </p:cNvPr>
          <p:cNvSpPr>
            <a:spLocks/>
          </p:cNvSpPr>
          <p:nvPr/>
        </p:nvSpPr>
        <p:spPr bwMode="auto">
          <a:xfrm>
            <a:off x="4161267" y="2851096"/>
            <a:ext cx="72279" cy="54671"/>
          </a:xfrm>
          <a:custGeom>
            <a:avLst/>
            <a:gdLst>
              <a:gd name="T0" fmla="*/ 2147483647 w 77"/>
              <a:gd name="T1" fmla="*/ 2147483647 h 80"/>
              <a:gd name="T2" fmla="*/ 2147483647 w 77"/>
              <a:gd name="T3" fmla="*/ 2147483647 h 80"/>
              <a:gd name="T4" fmla="*/ 2147483647 w 77"/>
              <a:gd name="T5" fmla="*/ 2147483647 h 80"/>
              <a:gd name="T6" fmla="*/ 0 w 77"/>
              <a:gd name="T7" fmla="*/ 2147483647 h 80"/>
              <a:gd name="T8" fmla="*/ 0 w 77"/>
              <a:gd name="T9" fmla="*/ 2147483647 h 80"/>
              <a:gd name="T10" fmla="*/ 2147483647 w 77"/>
              <a:gd name="T11" fmla="*/ 2147483647 h 80"/>
              <a:gd name="T12" fmla="*/ 2147483647 w 77"/>
              <a:gd name="T13" fmla="*/ 2147483647 h 80"/>
              <a:gd name="T14" fmla="*/ 2147483647 w 77"/>
              <a:gd name="T15" fmla="*/ 2147483647 h 80"/>
              <a:gd name="T16" fmla="*/ 2147483647 w 77"/>
              <a:gd name="T17" fmla="*/ 2147483647 h 80"/>
              <a:gd name="T18" fmla="*/ 2147483647 w 77"/>
              <a:gd name="T19" fmla="*/ 2147483647 h 80"/>
              <a:gd name="T20" fmla="*/ 2147483647 w 77"/>
              <a:gd name="T21" fmla="*/ 0 h 80"/>
              <a:gd name="T22" fmla="*/ 2147483647 w 77"/>
              <a:gd name="T23" fmla="*/ 2147483647 h 8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7"/>
              <a:gd name="T37" fmla="*/ 0 h 80"/>
              <a:gd name="T38" fmla="*/ 77 w 77"/>
              <a:gd name="T39" fmla="*/ 80 h 8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7" h="80">
                <a:moveTo>
                  <a:pt x="25" y="6"/>
                </a:moveTo>
                <a:lnTo>
                  <a:pt x="32" y="24"/>
                </a:lnTo>
                <a:lnTo>
                  <a:pt x="27" y="44"/>
                </a:lnTo>
                <a:lnTo>
                  <a:pt x="0" y="29"/>
                </a:lnTo>
                <a:lnTo>
                  <a:pt x="0" y="46"/>
                </a:lnTo>
                <a:lnTo>
                  <a:pt x="22" y="62"/>
                </a:lnTo>
                <a:lnTo>
                  <a:pt x="32" y="76"/>
                </a:lnTo>
                <a:lnTo>
                  <a:pt x="59" y="79"/>
                </a:lnTo>
                <a:lnTo>
                  <a:pt x="76" y="51"/>
                </a:lnTo>
                <a:lnTo>
                  <a:pt x="64" y="32"/>
                </a:lnTo>
                <a:lnTo>
                  <a:pt x="70" y="0"/>
                </a:lnTo>
                <a:lnTo>
                  <a:pt x="25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3" name="Freeform 88">
            <a:extLst>
              <a:ext uri="{FF2B5EF4-FFF2-40B4-BE49-F238E27FC236}">
                <a16:creationId xmlns:a16="http://schemas.microsoft.com/office/drawing/2014/main" id="{AF91B5F5-45AD-4B55-87EC-E1961A7C2E75}"/>
              </a:ext>
            </a:extLst>
          </p:cNvPr>
          <p:cNvSpPr>
            <a:spLocks/>
          </p:cNvSpPr>
          <p:nvPr/>
        </p:nvSpPr>
        <p:spPr bwMode="auto">
          <a:xfrm>
            <a:off x="4176756" y="2929684"/>
            <a:ext cx="46466" cy="26651"/>
          </a:xfrm>
          <a:custGeom>
            <a:avLst/>
            <a:gdLst>
              <a:gd name="T0" fmla="*/ 2147483647 w 50"/>
              <a:gd name="T1" fmla="*/ 0 h 39"/>
              <a:gd name="T2" fmla="*/ 2147483647 w 50"/>
              <a:gd name="T3" fmla="*/ 2147483647 h 39"/>
              <a:gd name="T4" fmla="*/ 0 w 50"/>
              <a:gd name="T5" fmla="*/ 2147483647 h 39"/>
              <a:gd name="T6" fmla="*/ 2147483647 w 50"/>
              <a:gd name="T7" fmla="*/ 2147483647 h 39"/>
              <a:gd name="T8" fmla="*/ 2147483647 w 50"/>
              <a:gd name="T9" fmla="*/ 2147483647 h 39"/>
              <a:gd name="T10" fmla="*/ 2147483647 w 50"/>
              <a:gd name="T11" fmla="*/ 0 h 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0"/>
              <a:gd name="T19" fmla="*/ 0 h 39"/>
              <a:gd name="T20" fmla="*/ 50 w 50"/>
              <a:gd name="T21" fmla="*/ 39 h 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0" h="39">
                <a:moveTo>
                  <a:pt x="24" y="0"/>
                </a:moveTo>
                <a:lnTo>
                  <a:pt x="6" y="14"/>
                </a:lnTo>
                <a:lnTo>
                  <a:pt x="0" y="32"/>
                </a:lnTo>
                <a:lnTo>
                  <a:pt x="30" y="38"/>
                </a:lnTo>
                <a:lnTo>
                  <a:pt x="49" y="25"/>
                </a:lnTo>
                <a:lnTo>
                  <a:pt x="24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4" name="Freeform 89">
            <a:extLst>
              <a:ext uri="{FF2B5EF4-FFF2-40B4-BE49-F238E27FC236}">
                <a16:creationId xmlns:a16="http://schemas.microsoft.com/office/drawing/2014/main" id="{359DB339-406D-4DA5-96FA-18E012C68C38}"/>
              </a:ext>
            </a:extLst>
          </p:cNvPr>
          <p:cNvSpPr>
            <a:spLocks/>
          </p:cNvSpPr>
          <p:nvPr/>
        </p:nvSpPr>
        <p:spPr bwMode="auto">
          <a:xfrm>
            <a:off x="4250757" y="2849046"/>
            <a:ext cx="77442" cy="43053"/>
          </a:xfrm>
          <a:custGeom>
            <a:avLst/>
            <a:gdLst>
              <a:gd name="T0" fmla="*/ 0 w 83"/>
              <a:gd name="T1" fmla="*/ 2147483647 h 63"/>
              <a:gd name="T2" fmla="*/ 2147483647 w 83"/>
              <a:gd name="T3" fmla="*/ 2147483647 h 63"/>
              <a:gd name="T4" fmla="*/ 2147483647 w 83"/>
              <a:gd name="T5" fmla="*/ 2147483647 h 63"/>
              <a:gd name="T6" fmla="*/ 2147483647 w 83"/>
              <a:gd name="T7" fmla="*/ 0 h 63"/>
              <a:gd name="T8" fmla="*/ 2147483647 w 83"/>
              <a:gd name="T9" fmla="*/ 2147483647 h 63"/>
              <a:gd name="T10" fmla="*/ 2147483647 w 83"/>
              <a:gd name="T11" fmla="*/ 2147483647 h 63"/>
              <a:gd name="T12" fmla="*/ 2147483647 w 83"/>
              <a:gd name="T13" fmla="*/ 2147483647 h 63"/>
              <a:gd name="T14" fmla="*/ 2147483647 w 83"/>
              <a:gd name="T15" fmla="*/ 2147483647 h 63"/>
              <a:gd name="T16" fmla="*/ 2147483647 w 83"/>
              <a:gd name="T17" fmla="*/ 2147483647 h 63"/>
              <a:gd name="T18" fmla="*/ 2147483647 w 83"/>
              <a:gd name="T19" fmla="*/ 2147483647 h 63"/>
              <a:gd name="T20" fmla="*/ 0 w 83"/>
              <a:gd name="T21" fmla="*/ 2147483647 h 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3"/>
              <a:gd name="T34" fmla="*/ 0 h 63"/>
              <a:gd name="T35" fmla="*/ 83 w 83"/>
              <a:gd name="T36" fmla="*/ 63 h 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3" h="63">
                <a:moveTo>
                  <a:pt x="0" y="62"/>
                </a:moveTo>
                <a:lnTo>
                  <a:pt x="6" y="35"/>
                </a:lnTo>
                <a:lnTo>
                  <a:pt x="14" y="11"/>
                </a:lnTo>
                <a:lnTo>
                  <a:pt x="41" y="0"/>
                </a:lnTo>
                <a:lnTo>
                  <a:pt x="63" y="3"/>
                </a:lnTo>
                <a:lnTo>
                  <a:pt x="82" y="8"/>
                </a:lnTo>
                <a:lnTo>
                  <a:pt x="65" y="27"/>
                </a:lnTo>
                <a:lnTo>
                  <a:pt x="44" y="43"/>
                </a:lnTo>
                <a:lnTo>
                  <a:pt x="25" y="43"/>
                </a:lnTo>
                <a:lnTo>
                  <a:pt x="20" y="62"/>
                </a:lnTo>
                <a:lnTo>
                  <a:pt x="0" y="62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5" name="Freeform 90">
            <a:extLst>
              <a:ext uri="{FF2B5EF4-FFF2-40B4-BE49-F238E27FC236}">
                <a16:creationId xmlns:a16="http://schemas.microsoft.com/office/drawing/2014/main" id="{DB7114DE-5DEF-4091-93D3-96FFA6DB34D1}"/>
              </a:ext>
            </a:extLst>
          </p:cNvPr>
          <p:cNvSpPr>
            <a:spLocks/>
          </p:cNvSpPr>
          <p:nvPr/>
        </p:nvSpPr>
        <p:spPr bwMode="auto">
          <a:xfrm>
            <a:off x="4333361" y="2853146"/>
            <a:ext cx="351072" cy="233031"/>
          </a:xfrm>
          <a:custGeom>
            <a:avLst/>
            <a:gdLst>
              <a:gd name="T0" fmla="*/ 2147483647 w 377"/>
              <a:gd name="T1" fmla="*/ 0 h 341"/>
              <a:gd name="T2" fmla="*/ 2147483647 w 377"/>
              <a:gd name="T3" fmla="*/ 2147483647 h 341"/>
              <a:gd name="T4" fmla="*/ 0 w 377"/>
              <a:gd name="T5" fmla="*/ 2147483647 h 341"/>
              <a:gd name="T6" fmla="*/ 2147483647 w 377"/>
              <a:gd name="T7" fmla="*/ 2147483647 h 341"/>
              <a:gd name="T8" fmla="*/ 2147483647 w 377"/>
              <a:gd name="T9" fmla="*/ 2147483647 h 341"/>
              <a:gd name="T10" fmla="*/ 2147483647 w 377"/>
              <a:gd name="T11" fmla="*/ 2147483647 h 341"/>
              <a:gd name="T12" fmla="*/ 2147483647 w 377"/>
              <a:gd name="T13" fmla="*/ 2147483647 h 341"/>
              <a:gd name="T14" fmla="*/ 2147483647 w 377"/>
              <a:gd name="T15" fmla="*/ 2147483647 h 341"/>
              <a:gd name="T16" fmla="*/ 2147483647 w 377"/>
              <a:gd name="T17" fmla="*/ 2147483647 h 341"/>
              <a:gd name="T18" fmla="*/ 2147483647 w 377"/>
              <a:gd name="T19" fmla="*/ 2147483647 h 341"/>
              <a:gd name="T20" fmla="*/ 2147483647 w 377"/>
              <a:gd name="T21" fmla="*/ 2147483647 h 341"/>
              <a:gd name="T22" fmla="*/ 2147483647 w 377"/>
              <a:gd name="T23" fmla="*/ 2147483647 h 341"/>
              <a:gd name="T24" fmla="*/ 2147483647 w 377"/>
              <a:gd name="T25" fmla="*/ 2147483647 h 341"/>
              <a:gd name="T26" fmla="*/ 2147483647 w 377"/>
              <a:gd name="T27" fmla="*/ 2147483647 h 341"/>
              <a:gd name="T28" fmla="*/ 2147483647 w 377"/>
              <a:gd name="T29" fmla="*/ 2147483647 h 341"/>
              <a:gd name="T30" fmla="*/ 2147483647 w 377"/>
              <a:gd name="T31" fmla="*/ 2147483647 h 341"/>
              <a:gd name="T32" fmla="*/ 2147483647 w 377"/>
              <a:gd name="T33" fmla="*/ 2147483647 h 341"/>
              <a:gd name="T34" fmla="*/ 2147483647 w 377"/>
              <a:gd name="T35" fmla="*/ 2147483647 h 341"/>
              <a:gd name="T36" fmla="*/ 2147483647 w 377"/>
              <a:gd name="T37" fmla="*/ 2147483647 h 341"/>
              <a:gd name="T38" fmla="*/ 2147483647 w 377"/>
              <a:gd name="T39" fmla="*/ 2147483647 h 341"/>
              <a:gd name="T40" fmla="*/ 2147483647 w 377"/>
              <a:gd name="T41" fmla="*/ 2147483647 h 341"/>
              <a:gd name="T42" fmla="*/ 2147483647 w 377"/>
              <a:gd name="T43" fmla="*/ 2147483647 h 341"/>
              <a:gd name="T44" fmla="*/ 2147483647 w 377"/>
              <a:gd name="T45" fmla="*/ 2147483647 h 341"/>
              <a:gd name="T46" fmla="*/ 2147483647 w 377"/>
              <a:gd name="T47" fmla="*/ 2147483647 h 341"/>
              <a:gd name="T48" fmla="*/ 2147483647 w 377"/>
              <a:gd name="T49" fmla="*/ 2147483647 h 341"/>
              <a:gd name="T50" fmla="*/ 2147483647 w 377"/>
              <a:gd name="T51" fmla="*/ 2147483647 h 341"/>
              <a:gd name="T52" fmla="*/ 2147483647 w 377"/>
              <a:gd name="T53" fmla="*/ 2147483647 h 341"/>
              <a:gd name="T54" fmla="*/ 2147483647 w 377"/>
              <a:gd name="T55" fmla="*/ 2147483647 h 341"/>
              <a:gd name="T56" fmla="*/ 2147483647 w 377"/>
              <a:gd name="T57" fmla="*/ 2147483647 h 341"/>
              <a:gd name="T58" fmla="*/ 2147483647 w 377"/>
              <a:gd name="T59" fmla="*/ 2147483647 h 341"/>
              <a:gd name="T60" fmla="*/ 2147483647 w 377"/>
              <a:gd name="T61" fmla="*/ 2147483647 h 341"/>
              <a:gd name="T62" fmla="*/ 2147483647 w 377"/>
              <a:gd name="T63" fmla="*/ 2147483647 h 341"/>
              <a:gd name="T64" fmla="*/ 2147483647 w 377"/>
              <a:gd name="T65" fmla="*/ 2147483647 h 341"/>
              <a:gd name="T66" fmla="*/ 2147483647 w 377"/>
              <a:gd name="T67" fmla="*/ 2147483647 h 341"/>
              <a:gd name="T68" fmla="*/ 2147483647 w 377"/>
              <a:gd name="T69" fmla="*/ 2147483647 h 341"/>
              <a:gd name="T70" fmla="*/ 2147483647 w 377"/>
              <a:gd name="T71" fmla="*/ 2147483647 h 341"/>
              <a:gd name="T72" fmla="*/ 2147483647 w 377"/>
              <a:gd name="T73" fmla="*/ 2147483647 h 341"/>
              <a:gd name="T74" fmla="*/ 2147483647 w 377"/>
              <a:gd name="T75" fmla="*/ 2147483647 h 341"/>
              <a:gd name="T76" fmla="*/ 2147483647 w 377"/>
              <a:gd name="T77" fmla="*/ 2147483647 h 341"/>
              <a:gd name="T78" fmla="*/ 2147483647 w 377"/>
              <a:gd name="T79" fmla="*/ 2147483647 h 341"/>
              <a:gd name="T80" fmla="*/ 2147483647 w 377"/>
              <a:gd name="T81" fmla="*/ 2147483647 h 341"/>
              <a:gd name="T82" fmla="*/ 2147483647 w 377"/>
              <a:gd name="T83" fmla="*/ 2147483647 h 341"/>
              <a:gd name="T84" fmla="*/ 2147483647 w 377"/>
              <a:gd name="T85" fmla="*/ 2147483647 h 341"/>
              <a:gd name="T86" fmla="*/ 2147483647 w 377"/>
              <a:gd name="T87" fmla="*/ 0 h 341"/>
              <a:gd name="T88" fmla="*/ 2147483647 w 377"/>
              <a:gd name="T89" fmla="*/ 2147483647 h 341"/>
              <a:gd name="T90" fmla="*/ 2147483647 w 377"/>
              <a:gd name="T91" fmla="*/ 2147483647 h 341"/>
              <a:gd name="T92" fmla="*/ 2147483647 w 377"/>
              <a:gd name="T93" fmla="*/ 2147483647 h 341"/>
              <a:gd name="T94" fmla="*/ 2147483647 w 377"/>
              <a:gd name="T95" fmla="*/ 0 h 34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77"/>
              <a:gd name="T145" fmla="*/ 0 h 341"/>
              <a:gd name="T146" fmla="*/ 377 w 377"/>
              <a:gd name="T147" fmla="*/ 341 h 34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77" h="341">
                <a:moveTo>
                  <a:pt x="56" y="0"/>
                </a:moveTo>
                <a:lnTo>
                  <a:pt x="21" y="10"/>
                </a:lnTo>
                <a:lnTo>
                  <a:pt x="0" y="45"/>
                </a:lnTo>
                <a:lnTo>
                  <a:pt x="3" y="77"/>
                </a:lnTo>
                <a:lnTo>
                  <a:pt x="29" y="91"/>
                </a:lnTo>
                <a:lnTo>
                  <a:pt x="18" y="102"/>
                </a:lnTo>
                <a:lnTo>
                  <a:pt x="24" y="112"/>
                </a:lnTo>
                <a:lnTo>
                  <a:pt x="77" y="105"/>
                </a:lnTo>
                <a:lnTo>
                  <a:pt x="115" y="123"/>
                </a:lnTo>
                <a:lnTo>
                  <a:pt x="140" y="105"/>
                </a:lnTo>
                <a:lnTo>
                  <a:pt x="172" y="135"/>
                </a:lnTo>
                <a:lnTo>
                  <a:pt x="170" y="156"/>
                </a:lnTo>
                <a:lnTo>
                  <a:pt x="199" y="156"/>
                </a:lnTo>
                <a:lnTo>
                  <a:pt x="217" y="170"/>
                </a:lnTo>
                <a:lnTo>
                  <a:pt x="220" y="202"/>
                </a:lnTo>
                <a:lnTo>
                  <a:pt x="188" y="237"/>
                </a:lnTo>
                <a:lnTo>
                  <a:pt x="135" y="247"/>
                </a:lnTo>
                <a:lnTo>
                  <a:pt x="123" y="267"/>
                </a:lnTo>
                <a:lnTo>
                  <a:pt x="143" y="288"/>
                </a:lnTo>
                <a:lnTo>
                  <a:pt x="188" y="275"/>
                </a:lnTo>
                <a:lnTo>
                  <a:pt x="231" y="310"/>
                </a:lnTo>
                <a:lnTo>
                  <a:pt x="290" y="340"/>
                </a:lnTo>
                <a:lnTo>
                  <a:pt x="269" y="293"/>
                </a:lnTo>
                <a:lnTo>
                  <a:pt x="311" y="320"/>
                </a:lnTo>
                <a:lnTo>
                  <a:pt x="322" y="290"/>
                </a:lnTo>
                <a:lnTo>
                  <a:pt x="314" y="255"/>
                </a:lnTo>
                <a:lnTo>
                  <a:pt x="285" y="247"/>
                </a:lnTo>
                <a:lnTo>
                  <a:pt x="287" y="215"/>
                </a:lnTo>
                <a:lnTo>
                  <a:pt x="301" y="210"/>
                </a:lnTo>
                <a:lnTo>
                  <a:pt x="349" y="258"/>
                </a:lnTo>
                <a:lnTo>
                  <a:pt x="366" y="229"/>
                </a:lnTo>
                <a:lnTo>
                  <a:pt x="376" y="208"/>
                </a:lnTo>
                <a:lnTo>
                  <a:pt x="349" y="188"/>
                </a:lnTo>
                <a:lnTo>
                  <a:pt x="317" y="177"/>
                </a:lnTo>
                <a:lnTo>
                  <a:pt x="293" y="145"/>
                </a:lnTo>
                <a:lnTo>
                  <a:pt x="311" y="126"/>
                </a:lnTo>
                <a:lnTo>
                  <a:pt x="296" y="100"/>
                </a:lnTo>
                <a:lnTo>
                  <a:pt x="249" y="77"/>
                </a:lnTo>
                <a:lnTo>
                  <a:pt x="220" y="65"/>
                </a:lnTo>
                <a:lnTo>
                  <a:pt x="196" y="27"/>
                </a:lnTo>
                <a:lnTo>
                  <a:pt x="137" y="32"/>
                </a:lnTo>
                <a:lnTo>
                  <a:pt x="121" y="56"/>
                </a:lnTo>
                <a:lnTo>
                  <a:pt x="129" y="3"/>
                </a:lnTo>
                <a:lnTo>
                  <a:pt x="88" y="0"/>
                </a:lnTo>
                <a:lnTo>
                  <a:pt x="67" y="27"/>
                </a:lnTo>
                <a:lnTo>
                  <a:pt x="64" y="45"/>
                </a:lnTo>
                <a:lnTo>
                  <a:pt x="42" y="44"/>
                </a:lnTo>
                <a:lnTo>
                  <a:pt x="56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6" name="Freeform 91">
            <a:extLst>
              <a:ext uri="{FF2B5EF4-FFF2-40B4-BE49-F238E27FC236}">
                <a16:creationId xmlns:a16="http://schemas.microsoft.com/office/drawing/2014/main" id="{29D6A424-B9D1-44B2-B639-5A48BCEDB7C3}"/>
              </a:ext>
            </a:extLst>
          </p:cNvPr>
          <p:cNvSpPr>
            <a:spLocks/>
          </p:cNvSpPr>
          <p:nvPr/>
        </p:nvSpPr>
        <p:spPr bwMode="auto">
          <a:xfrm>
            <a:off x="4466735" y="2974104"/>
            <a:ext cx="28395" cy="24601"/>
          </a:xfrm>
          <a:custGeom>
            <a:avLst/>
            <a:gdLst>
              <a:gd name="T0" fmla="*/ 2147483647 w 31"/>
              <a:gd name="T1" fmla="*/ 2147483647 h 36"/>
              <a:gd name="T2" fmla="*/ 0 w 31"/>
              <a:gd name="T3" fmla="*/ 2147483647 h 36"/>
              <a:gd name="T4" fmla="*/ 0 w 31"/>
              <a:gd name="T5" fmla="*/ 2147483647 h 36"/>
              <a:gd name="T6" fmla="*/ 0 w 31"/>
              <a:gd name="T7" fmla="*/ 2147483647 h 36"/>
              <a:gd name="T8" fmla="*/ 0 w 31"/>
              <a:gd name="T9" fmla="*/ 2147483647 h 36"/>
              <a:gd name="T10" fmla="*/ 0 w 31"/>
              <a:gd name="T11" fmla="*/ 2147483647 h 36"/>
              <a:gd name="T12" fmla="*/ 2147483647 w 31"/>
              <a:gd name="T13" fmla="*/ 2147483647 h 36"/>
              <a:gd name="T14" fmla="*/ 2147483647 w 31"/>
              <a:gd name="T15" fmla="*/ 2147483647 h 36"/>
              <a:gd name="T16" fmla="*/ 2147483647 w 31"/>
              <a:gd name="T17" fmla="*/ 2147483647 h 36"/>
              <a:gd name="T18" fmla="*/ 2147483647 w 31"/>
              <a:gd name="T19" fmla="*/ 2147483647 h 36"/>
              <a:gd name="T20" fmla="*/ 2147483647 w 31"/>
              <a:gd name="T21" fmla="*/ 2147483647 h 36"/>
              <a:gd name="T22" fmla="*/ 2147483647 w 31"/>
              <a:gd name="T23" fmla="*/ 2147483647 h 36"/>
              <a:gd name="T24" fmla="*/ 2147483647 w 31"/>
              <a:gd name="T25" fmla="*/ 2147483647 h 36"/>
              <a:gd name="T26" fmla="*/ 2147483647 w 31"/>
              <a:gd name="T27" fmla="*/ 2147483647 h 36"/>
              <a:gd name="T28" fmla="*/ 2147483647 w 31"/>
              <a:gd name="T29" fmla="*/ 2147483647 h 36"/>
              <a:gd name="T30" fmla="*/ 2147483647 w 31"/>
              <a:gd name="T31" fmla="*/ 2147483647 h 36"/>
              <a:gd name="T32" fmla="*/ 2147483647 w 31"/>
              <a:gd name="T33" fmla="*/ 2147483647 h 36"/>
              <a:gd name="T34" fmla="*/ 2147483647 w 31"/>
              <a:gd name="T35" fmla="*/ 2147483647 h 36"/>
              <a:gd name="T36" fmla="*/ 2147483647 w 31"/>
              <a:gd name="T37" fmla="*/ 0 h 36"/>
              <a:gd name="T38" fmla="*/ 2147483647 w 31"/>
              <a:gd name="T39" fmla="*/ 0 h 36"/>
              <a:gd name="T40" fmla="*/ 2147483647 w 31"/>
              <a:gd name="T41" fmla="*/ 0 h 36"/>
              <a:gd name="T42" fmla="*/ 2147483647 w 31"/>
              <a:gd name="T43" fmla="*/ 0 h 36"/>
              <a:gd name="T44" fmla="*/ 2147483647 w 31"/>
              <a:gd name="T45" fmla="*/ 0 h 36"/>
              <a:gd name="T46" fmla="*/ 2147483647 w 31"/>
              <a:gd name="T47" fmla="*/ 2147483647 h 36"/>
              <a:gd name="T48" fmla="*/ 2147483647 w 31"/>
              <a:gd name="T49" fmla="*/ 2147483647 h 36"/>
              <a:gd name="T50" fmla="*/ 2147483647 w 31"/>
              <a:gd name="T51" fmla="*/ 2147483647 h 36"/>
              <a:gd name="T52" fmla="*/ 2147483647 w 31"/>
              <a:gd name="T53" fmla="*/ 2147483647 h 36"/>
              <a:gd name="T54" fmla="*/ 2147483647 w 31"/>
              <a:gd name="T55" fmla="*/ 2147483647 h 36"/>
              <a:gd name="T56" fmla="*/ 2147483647 w 31"/>
              <a:gd name="T57" fmla="*/ 2147483647 h 36"/>
              <a:gd name="T58" fmla="*/ 2147483647 w 31"/>
              <a:gd name="T59" fmla="*/ 2147483647 h 36"/>
              <a:gd name="T60" fmla="*/ 2147483647 w 31"/>
              <a:gd name="T61" fmla="*/ 2147483647 h 36"/>
              <a:gd name="T62" fmla="*/ 2147483647 w 31"/>
              <a:gd name="T63" fmla="*/ 2147483647 h 36"/>
              <a:gd name="T64" fmla="*/ 2147483647 w 31"/>
              <a:gd name="T65" fmla="*/ 2147483647 h 36"/>
              <a:gd name="T66" fmla="*/ 2147483647 w 31"/>
              <a:gd name="T67" fmla="*/ 2147483647 h 36"/>
              <a:gd name="T68" fmla="*/ 2147483647 w 31"/>
              <a:gd name="T69" fmla="*/ 2147483647 h 36"/>
              <a:gd name="T70" fmla="*/ 2147483647 w 31"/>
              <a:gd name="T71" fmla="*/ 2147483647 h 36"/>
              <a:gd name="T72" fmla="*/ 2147483647 w 31"/>
              <a:gd name="T73" fmla="*/ 2147483647 h 36"/>
              <a:gd name="T74" fmla="*/ 2147483647 w 31"/>
              <a:gd name="T75" fmla="*/ 2147483647 h 36"/>
              <a:gd name="T76" fmla="*/ 2147483647 w 31"/>
              <a:gd name="T77" fmla="*/ 2147483647 h 36"/>
              <a:gd name="T78" fmla="*/ 2147483647 w 31"/>
              <a:gd name="T79" fmla="*/ 2147483647 h 36"/>
              <a:gd name="T80" fmla="*/ 2147483647 w 31"/>
              <a:gd name="T81" fmla="*/ 2147483647 h 36"/>
              <a:gd name="T82" fmla="*/ 2147483647 w 31"/>
              <a:gd name="T83" fmla="*/ 2147483647 h 36"/>
              <a:gd name="T84" fmla="*/ 2147483647 w 31"/>
              <a:gd name="T85" fmla="*/ 2147483647 h 36"/>
              <a:gd name="T86" fmla="*/ 2147483647 w 31"/>
              <a:gd name="T87" fmla="*/ 2147483647 h 36"/>
              <a:gd name="T88" fmla="*/ 2147483647 w 31"/>
              <a:gd name="T89" fmla="*/ 2147483647 h 36"/>
              <a:gd name="T90" fmla="*/ 2147483647 w 31"/>
              <a:gd name="T91" fmla="*/ 2147483647 h 36"/>
              <a:gd name="T92" fmla="*/ 2147483647 w 31"/>
              <a:gd name="T93" fmla="*/ 2147483647 h 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1"/>
              <a:gd name="T142" fmla="*/ 0 h 36"/>
              <a:gd name="T143" fmla="*/ 31 w 31"/>
              <a:gd name="T144" fmla="*/ 36 h 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1" h="36">
                <a:moveTo>
                  <a:pt x="1" y="35"/>
                </a:moveTo>
                <a:lnTo>
                  <a:pt x="0" y="35"/>
                </a:lnTo>
                <a:lnTo>
                  <a:pt x="0" y="33"/>
                </a:lnTo>
                <a:lnTo>
                  <a:pt x="0" y="30"/>
                </a:lnTo>
                <a:lnTo>
                  <a:pt x="0" y="28"/>
                </a:lnTo>
                <a:lnTo>
                  <a:pt x="0" y="25"/>
                </a:lnTo>
                <a:lnTo>
                  <a:pt x="1" y="25"/>
                </a:lnTo>
                <a:lnTo>
                  <a:pt x="1" y="22"/>
                </a:lnTo>
                <a:lnTo>
                  <a:pt x="1" y="19"/>
                </a:lnTo>
                <a:lnTo>
                  <a:pt x="1" y="17"/>
                </a:lnTo>
                <a:lnTo>
                  <a:pt x="1" y="14"/>
                </a:lnTo>
                <a:lnTo>
                  <a:pt x="1" y="11"/>
                </a:lnTo>
                <a:lnTo>
                  <a:pt x="4" y="11"/>
                </a:lnTo>
                <a:lnTo>
                  <a:pt x="4" y="8"/>
                </a:lnTo>
                <a:lnTo>
                  <a:pt x="4" y="6"/>
                </a:lnTo>
                <a:lnTo>
                  <a:pt x="7" y="6"/>
                </a:lnTo>
                <a:lnTo>
                  <a:pt x="7" y="3"/>
                </a:lnTo>
                <a:lnTo>
                  <a:pt x="10" y="3"/>
                </a:lnTo>
                <a:lnTo>
                  <a:pt x="10" y="0"/>
                </a:lnTo>
                <a:lnTo>
                  <a:pt x="13" y="0"/>
                </a:lnTo>
                <a:lnTo>
                  <a:pt x="15" y="0"/>
                </a:lnTo>
                <a:lnTo>
                  <a:pt x="18" y="0"/>
                </a:lnTo>
                <a:lnTo>
                  <a:pt x="21" y="0"/>
                </a:lnTo>
                <a:lnTo>
                  <a:pt x="21" y="3"/>
                </a:lnTo>
                <a:lnTo>
                  <a:pt x="24" y="3"/>
                </a:lnTo>
                <a:lnTo>
                  <a:pt x="24" y="6"/>
                </a:lnTo>
                <a:lnTo>
                  <a:pt x="27" y="6"/>
                </a:lnTo>
                <a:lnTo>
                  <a:pt x="27" y="8"/>
                </a:lnTo>
                <a:lnTo>
                  <a:pt x="27" y="11"/>
                </a:lnTo>
                <a:lnTo>
                  <a:pt x="30" y="11"/>
                </a:lnTo>
                <a:lnTo>
                  <a:pt x="30" y="14"/>
                </a:lnTo>
                <a:lnTo>
                  <a:pt x="30" y="17"/>
                </a:lnTo>
                <a:lnTo>
                  <a:pt x="27" y="17"/>
                </a:lnTo>
                <a:lnTo>
                  <a:pt x="27" y="19"/>
                </a:lnTo>
                <a:lnTo>
                  <a:pt x="24" y="22"/>
                </a:lnTo>
                <a:lnTo>
                  <a:pt x="21" y="25"/>
                </a:lnTo>
                <a:lnTo>
                  <a:pt x="18" y="25"/>
                </a:lnTo>
                <a:lnTo>
                  <a:pt x="18" y="28"/>
                </a:lnTo>
                <a:lnTo>
                  <a:pt x="15" y="28"/>
                </a:lnTo>
                <a:lnTo>
                  <a:pt x="15" y="30"/>
                </a:lnTo>
                <a:lnTo>
                  <a:pt x="13" y="30"/>
                </a:lnTo>
                <a:lnTo>
                  <a:pt x="10" y="30"/>
                </a:lnTo>
                <a:lnTo>
                  <a:pt x="10" y="33"/>
                </a:lnTo>
                <a:lnTo>
                  <a:pt x="7" y="33"/>
                </a:lnTo>
                <a:lnTo>
                  <a:pt x="4" y="33"/>
                </a:lnTo>
                <a:lnTo>
                  <a:pt x="4" y="35"/>
                </a:lnTo>
                <a:lnTo>
                  <a:pt x="1" y="3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7" name="Freeform 92">
            <a:extLst>
              <a:ext uri="{FF2B5EF4-FFF2-40B4-BE49-F238E27FC236}">
                <a16:creationId xmlns:a16="http://schemas.microsoft.com/office/drawing/2014/main" id="{13383B9F-9890-409D-958F-12A9382676D9}"/>
              </a:ext>
            </a:extLst>
          </p:cNvPr>
          <p:cNvSpPr>
            <a:spLocks/>
          </p:cNvSpPr>
          <p:nvPr/>
        </p:nvSpPr>
        <p:spPr bwMode="auto">
          <a:xfrm>
            <a:off x="4447805" y="2941301"/>
            <a:ext cx="16349" cy="24601"/>
          </a:xfrm>
          <a:custGeom>
            <a:avLst/>
            <a:gdLst>
              <a:gd name="T0" fmla="*/ 2147483647 w 18"/>
              <a:gd name="T1" fmla="*/ 2147483647 h 36"/>
              <a:gd name="T2" fmla="*/ 2147483647 w 18"/>
              <a:gd name="T3" fmla="*/ 2147483647 h 36"/>
              <a:gd name="T4" fmla="*/ 2147483647 w 18"/>
              <a:gd name="T5" fmla="*/ 2147483647 h 36"/>
              <a:gd name="T6" fmla="*/ 2147483647 w 18"/>
              <a:gd name="T7" fmla="*/ 2147483647 h 36"/>
              <a:gd name="T8" fmla="*/ 2147483647 w 18"/>
              <a:gd name="T9" fmla="*/ 2147483647 h 36"/>
              <a:gd name="T10" fmla="*/ 0 w 18"/>
              <a:gd name="T11" fmla="*/ 2147483647 h 36"/>
              <a:gd name="T12" fmla="*/ 0 w 18"/>
              <a:gd name="T13" fmla="*/ 2147483647 h 36"/>
              <a:gd name="T14" fmla="*/ 0 w 18"/>
              <a:gd name="T15" fmla="*/ 2147483647 h 36"/>
              <a:gd name="T16" fmla="*/ 0 w 18"/>
              <a:gd name="T17" fmla="*/ 2147483647 h 36"/>
              <a:gd name="T18" fmla="*/ 0 w 18"/>
              <a:gd name="T19" fmla="*/ 2147483647 h 36"/>
              <a:gd name="T20" fmla="*/ 0 w 18"/>
              <a:gd name="T21" fmla="*/ 2147483647 h 36"/>
              <a:gd name="T22" fmla="*/ 0 w 18"/>
              <a:gd name="T23" fmla="*/ 2147483647 h 36"/>
              <a:gd name="T24" fmla="*/ 0 w 18"/>
              <a:gd name="T25" fmla="*/ 2147483647 h 36"/>
              <a:gd name="T26" fmla="*/ 2147483647 w 18"/>
              <a:gd name="T27" fmla="*/ 2147483647 h 36"/>
              <a:gd name="T28" fmla="*/ 2147483647 w 18"/>
              <a:gd name="T29" fmla="*/ 2147483647 h 36"/>
              <a:gd name="T30" fmla="*/ 2147483647 w 18"/>
              <a:gd name="T31" fmla="*/ 2147483647 h 36"/>
              <a:gd name="T32" fmla="*/ 2147483647 w 18"/>
              <a:gd name="T33" fmla="*/ 2147483647 h 36"/>
              <a:gd name="T34" fmla="*/ 2147483647 w 18"/>
              <a:gd name="T35" fmla="*/ 0 h 36"/>
              <a:gd name="T36" fmla="*/ 2147483647 w 18"/>
              <a:gd name="T37" fmla="*/ 0 h 36"/>
              <a:gd name="T38" fmla="*/ 2147483647 w 18"/>
              <a:gd name="T39" fmla="*/ 2147483647 h 36"/>
              <a:gd name="T40" fmla="*/ 2147483647 w 18"/>
              <a:gd name="T41" fmla="*/ 2147483647 h 36"/>
              <a:gd name="T42" fmla="*/ 2147483647 w 18"/>
              <a:gd name="T43" fmla="*/ 2147483647 h 36"/>
              <a:gd name="T44" fmla="*/ 2147483647 w 18"/>
              <a:gd name="T45" fmla="*/ 2147483647 h 36"/>
              <a:gd name="T46" fmla="*/ 2147483647 w 18"/>
              <a:gd name="T47" fmla="*/ 2147483647 h 36"/>
              <a:gd name="T48" fmla="*/ 2147483647 w 18"/>
              <a:gd name="T49" fmla="*/ 2147483647 h 36"/>
              <a:gd name="T50" fmla="*/ 2147483647 w 18"/>
              <a:gd name="T51" fmla="*/ 2147483647 h 36"/>
              <a:gd name="T52" fmla="*/ 2147483647 w 18"/>
              <a:gd name="T53" fmla="*/ 2147483647 h 36"/>
              <a:gd name="T54" fmla="*/ 2147483647 w 18"/>
              <a:gd name="T55" fmla="*/ 2147483647 h 36"/>
              <a:gd name="T56" fmla="*/ 2147483647 w 18"/>
              <a:gd name="T57" fmla="*/ 2147483647 h 36"/>
              <a:gd name="T58" fmla="*/ 2147483647 w 18"/>
              <a:gd name="T59" fmla="*/ 2147483647 h 36"/>
              <a:gd name="T60" fmla="*/ 2147483647 w 18"/>
              <a:gd name="T61" fmla="*/ 2147483647 h 36"/>
              <a:gd name="T62" fmla="*/ 2147483647 w 18"/>
              <a:gd name="T63" fmla="*/ 2147483647 h 36"/>
              <a:gd name="T64" fmla="*/ 2147483647 w 18"/>
              <a:gd name="T65" fmla="*/ 2147483647 h 36"/>
              <a:gd name="T66" fmla="*/ 2147483647 w 18"/>
              <a:gd name="T67" fmla="*/ 2147483647 h 36"/>
              <a:gd name="T68" fmla="*/ 2147483647 w 18"/>
              <a:gd name="T69" fmla="*/ 2147483647 h 36"/>
              <a:gd name="T70" fmla="*/ 2147483647 w 18"/>
              <a:gd name="T71" fmla="*/ 2147483647 h 36"/>
              <a:gd name="T72" fmla="*/ 2147483647 w 18"/>
              <a:gd name="T73" fmla="*/ 2147483647 h 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8"/>
              <a:gd name="T112" fmla="*/ 0 h 36"/>
              <a:gd name="T113" fmla="*/ 18 w 18"/>
              <a:gd name="T114" fmla="*/ 36 h 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8" h="36">
                <a:moveTo>
                  <a:pt x="8" y="35"/>
                </a:moveTo>
                <a:lnTo>
                  <a:pt x="6" y="32"/>
                </a:lnTo>
                <a:lnTo>
                  <a:pt x="3" y="32"/>
                </a:lnTo>
                <a:lnTo>
                  <a:pt x="3" y="29"/>
                </a:lnTo>
                <a:lnTo>
                  <a:pt x="3" y="26"/>
                </a:lnTo>
                <a:lnTo>
                  <a:pt x="0" y="26"/>
                </a:lnTo>
                <a:lnTo>
                  <a:pt x="0" y="24"/>
                </a:lnTo>
                <a:lnTo>
                  <a:pt x="0" y="21"/>
                </a:lnTo>
                <a:lnTo>
                  <a:pt x="0" y="18"/>
                </a:lnTo>
                <a:lnTo>
                  <a:pt x="0" y="15"/>
                </a:lnTo>
                <a:lnTo>
                  <a:pt x="0" y="14"/>
                </a:lnTo>
                <a:lnTo>
                  <a:pt x="0" y="11"/>
                </a:lnTo>
                <a:lnTo>
                  <a:pt x="0" y="8"/>
                </a:lnTo>
                <a:lnTo>
                  <a:pt x="3" y="8"/>
                </a:lnTo>
                <a:lnTo>
                  <a:pt x="3" y="6"/>
                </a:lnTo>
                <a:lnTo>
                  <a:pt x="3" y="3"/>
                </a:lnTo>
                <a:lnTo>
                  <a:pt x="6" y="3"/>
                </a:lnTo>
                <a:lnTo>
                  <a:pt x="8" y="0"/>
                </a:lnTo>
                <a:lnTo>
                  <a:pt x="11" y="0"/>
                </a:lnTo>
                <a:lnTo>
                  <a:pt x="11" y="3"/>
                </a:lnTo>
                <a:lnTo>
                  <a:pt x="14" y="3"/>
                </a:lnTo>
                <a:lnTo>
                  <a:pt x="14" y="6"/>
                </a:lnTo>
                <a:lnTo>
                  <a:pt x="14" y="8"/>
                </a:lnTo>
                <a:lnTo>
                  <a:pt x="17" y="8"/>
                </a:lnTo>
                <a:lnTo>
                  <a:pt x="17" y="11"/>
                </a:lnTo>
                <a:lnTo>
                  <a:pt x="17" y="14"/>
                </a:lnTo>
                <a:lnTo>
                  <a:pt x="17" y="15"/>
                </a:lnTo>
                <a:lnTo>
                  <a:pt x="17" y="18"/>
                </a:lnTo>
                <a:lnTo>
                  <a:pt x="17" y="21"/>
                </a:lnTo>
                <a:lnTo>
                  <a:pt x="17" y="24"/>
                </a:lnTo>
                <a:lnTo>
                  <a:pt x="17" y="26"/>
                </a:lnTo>
                <a:lnTo>
                  <a:pt x="14" y="26"/>
                </a:lnTo>
                <a:lnTo>
                  <a:pt x="14" y="29"/>
                </a:lnTo>
                <a:lnTo>
                  <a:pt x="14" y="32"/>
                </a:lnTo>
                <a:lnTo>
                  <a:pt x="11" y="32"/>
                </a:lnTo>
                <a:lnTo>
                  <a:pt x="11" y="35"/>
                </a:lnTo>
                <a:lnTo>
                  <a:pt x="8" y="3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8" name="Freeform 93">
            <a:extLst>
              <a:ext uri="{FF2B5EF4-FFF2-40B4-BE49-F238E27FC236}">
                <a16:creationId xmlns:a16="http://schemas.microsoft.com/office/drawing/2014/main" id="{B980E257-B035-4560-86E0-45EE35762328}"/>
              </a:ext>
            </a:extLst>
          </p:cNvPr>
          <p:cNvSpPr>
            <a:spLocks/>
          </p:cNvSpPr>
          <p:nvPr/>
        </p:nvSpPr>
        <p:spPr bwMode="auto">
          <a:xfrm>
            <a:off x="4327338" y="3027407"/>
            <a:ext cx="64535" cy="39636"/>
          </a:xfrm>
          <a:custGeom>
            <a:avLst/>
            <a:gdLst>
              <a:gd name="T0" fmla="*/ 2147483647 w 69"/>
              <a:gd name="T1" fmla="*/ 0 h 58"/>
              <a:gd name="T2" fmla="*/ 2147483647 w 69"/>
              <a:gd name="T3" fmla="*/ 2147483647 h 58"/>
              <a:gd name="T4" fmla="*/ 2147483647 w 69"/>
              <a:gd name="T5" fmla="*/ 2147483647 h 58"/>
              <a:gd name="T6" fmla="*/ 2147483647 w 69"/>
              <a:gd name="T7" fmla="*/ 2147483647 h 58"/>
              <a:gd name="T8" fmla="*/ 2147483647 w 69"/>
              <a:gd name="T9" fmla="*/ 2147483647 h 58"/>
              <a:gd name="T10" fmla="*/ 0 w 69"/>
              <a:gd name="T11" fmla="*/ 2147483647 h 58"/>
              <a:gd name="T12" fmla="*/ 2147483647 w 69"/>
              <a:gd name="T13" fmla="*/ 2147483647 h 58"/>
              <a:gd name="T14" fmla="*/ 2147483647 w 69"/>
              <a:gd name="T15" fmla="*/ 0 h 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9"/>
              <a:gd name="T25" fmla="*/ 0 h 58"/>
              <a:gd name="T26" fmla="*/ 69 w 69"/>
              <a:gd name="T27" fmla="*/ 58 h 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9" h="58">
                <a:moveTo>
                  <a:pt x="30" y="0"/>
                </a:moveTo>
                <a:lnTo>
                  <a:pt x="59" y="8"/>
                </a:lnTo>
                <a:lnTo>
                  <a:pt x="68" y="24"/>
                </a:lnTo>
                <a:lnTo>
                  <a:pt x="44" y="35"/>
                </a:lnTo>
                <a:lnTo>
                  <a:pt x="15" y="57"/>
                </a:lnTo>
                <a:lnTo>
                  <a:pt x="0" y="35"/>
                </a:lnTo>
                <a:lnTo>
                  <a:pt x="3" y="11"/>
                </a:lnTo>
                <a:lnTo>
                  <a:pt x="3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29" name="Freeform 94">
            <a:extLst>
              <a:ext uri="{FF2B5EF4-FFF2-40B4-BE49-F238E27FC236}">
                <a16:creationId xmlns:a16="http://schemas.microsoft.com/office/drawing/2014/main" id="{4E53D74D-EF21-441B-BBD6-03403CC6A2B9}"/>
              </a:ext>
            </a:extLst>
          </p:cNvPr>
          <p:cNvSpPr>
            <a:spLocks/>
          </p:cNvSpPr>
          <p:nvPr/>
        </p:nvSpPr>
        <p:spPr bwMode="auto">
          <a:xfrm>
            <a:off x="4161267" y="2793693"/>
            <a:ext cx="79163" cy="38269"/>
          </a:xfrm>
          <a:custGeom>
            <a:avLst/>
            <a:gdLst>
              <a:gd name="T0" fmla="*/ 2147483647 w 85"/>
              <a:gd name="T1" fmla="*/ 2147483647 h 56"/>
              <a:gd name="T2" fmla="*/ 2147483647 w 85"/>
              <a:gd name="T3" fmla="*/ 2147483647 h 56"/>
              <a:gd name="T4" fmla="*/ 2147483647 w 85"/>
              <a:gd name="T5" fmla="*/ 2147483647 h 56"/>
              <a:gd name="T6" fmla="*/ 2147483647 w 85"/>
              <a:gd name="T7" fmla="*/ 2147483647 h 56"/>
              <a:gd name="T8" fmla="*/ 2147483647 w 85"/>
              <a:gd name="T9" fmla="*/ 2147483647 h 56"/>
              <a:gd name="T10" fmla="*/ 2147483647 w 85"/>
              <a:gd name="T11" fmla="*/ 2147483647 h 56"/>
              <a:gd name="T12" fmla="*/ 0 w 85"/>
              <a:gd name="T13" fmla="*/ 2147483647 h 56"/>
              <a:gd name="T14" fmla="*/ 2147483647 w 85"/>
              <a:gd name="T15" fmla="*/ 0 h 56"/>
              <a:gd name="T16" fmla="*/ 2147483647 w 85"/>
              <a:gd name="T17" fmla="*/ 2147483647 h 56"/>
              <a:gd name="T18" fmla="*/ 2147483647 w 85"/>
              <a:gd name="T19" fmla="*/ 2147483647 h 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5"/>
              <a:gd name="T31" fmla="*/ 0 h 56"/>
              <a:gd name="T32" fmla="*/ 85 w 85"/>
              <a:gd name="T33" fmla="*/ 56 h 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5" h="56">
                <a:moveTo>
                  <a:pt x="38" y="22"/>
                </a:moveTo>
                <a:lnTo>
                  <a:pt x="59" y="8"/>
                </a:lnTo>
                <a:lnTo>
                  <a:pt x="84" y="11"/>
                </a:lnTo>
                <a:lnTo>
                  <a:pt x="81" y="46"/>
                </a:lnTo>
                <a:lnTo>
                  <a:pt x="32" y="55"/>
                </a:lnTo>
                <a:lnTo>
                  <a:pt x="17" y="35"/>
                </a:lnTo>
                <a:lnTo>
                  <a:pt x="0" y="14"/>
                </a:lnTo>
                <a:lnTo>
                  <a:pt x="14" y="0"/>
                </a:lnTo>
                <a:lnTo>
                  <a:pt x="26" y="20"/>
                </a:lnTo>
                <a:lnTo>
                  <a:pt x="38" y="22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0" name="Freeform 95">
            <a:extLst>
              <a:ext uri="{FF2B5EF4-FFF2-40B4-BE49-F238E27FC236}">
                <a16:creationId xmlns:a16="http://schemas.microsoft.com/office/drawing/2014/main" id="{24C741C5-EF55-4174-99F1-47E275C6D418}"/>
              </a:ext>
            </a:extLst>
          </p:cNvPr>
          <p:cNvSpPr>
            <a:spLocks/>
          </p:cNvSpPr>
          <p:nvPr/>
        </p:nvSpPr>
        <p:spPr bwMode="auto">
          <a:xfrm>
            <a:off x="4261942" y="2744489"/>
            <a:ext cx="39582" cy="30069"/>
          </a:xfrm>
          <a:custGeom>
            <a:avLst/>
            <a:gdLst>
              <a:gd name="T0" fmla="*/ 0 w 42"/>
              <a:gd name="T1" fmla="*/ 2147483647 h 44"/>
              <a:gd name="T2" fmla="*/ 0 w 42"/>
              <a:gd name="T3" fmla="*/ 2147483647 h 44"/>
              <a:gd name="T4" fmla="*/ 2147483647 w 42"/>
              <a:gd name="T5" fmla="*/ 2147483647 h 44"/>
              <a:gd name="T6" fmla="*/ 2147483647 w 42"/>
              <a:gd name="T7" fmla="*/ 2147483647 h 44"/>
              <a:gd name="T8" fmla="*/ 2147483647 w 42"/>
              <a:gd name="T9" fmla="*/ 2147483647 h 44"/>
              <a:gd name="T10" fmla="*/ 2147483647 w 42"/>
              <a:gd name="T11" fmla="*/ 0 h 44"/>
              <a:gd name="T12" fmla="*/ 0 w 42"/>
              <a:gd name="T13" fmla="*/ 2147483647 h 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"/>
              <a:gd name="T22" fmla="*/ 0 h 44"/>
              <a:gd name="T23" fmla="*/ 42 w 42"/>
              <a:gd name="T24" fmla="*/ 44 h 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" h="44">
                <a:moveTo>
                  <a:pt x="0" y="10"/>
                </a:moveTo>
                <a:lnTo>
                  <a:pt x="0" y="30"/>
                </a:lnTo>
                <a:lnTo>
                  <a:pt x="14" y="43"/>
                </a:lnTo>
                <a:lnTo>
                  <a:pt x="32" y="40"/>
                </a:lnTo>
                <a:lnTo>
                  <a:pt x="41" y="21"/>
                </a:lnTo>
                <a:lnTo>
                  <a:pt x="27" y="0"/>
                </a:lnTo>
                <a:lnTo>
                  <a:pt x="0" y="1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1" name="Freeform 96">
            <a:extLst>
              <a:ext uri="{FF2B5EF4-FFF2-40B4-BE49-F238E27FC236}">
                <a16:creationId xmlns:a16="http://schemas.microsoft.com/office/drawing/2014/main" id="{6CCEF332-2539-4B05-A30F-1485E697C0D5}"/>
              </a:ext>
            </a:extLst>
          </p:cNvPr>
          <p:cNvSpPr>
            <a:spLocks/>
          </p:cNvSpPr>
          <p:nvPr/>
        </p:nvSpPr>
        <p:spPr bwMode="auto">
          <a:xfrm>
            <a:off x="4250757" y="2715104"/>
            <a:ext cx="29257" cy="15034"/>
          </a:xfrm>
          <a:custGeom>
            <a:avLst/>
            <a:gdLst>
              <a:gd name="T0" fmla="*/ 2147483647 w 31"/>
              <a:gd name="T1" fmla="*/ 0 h 22"/>
              <a:gd name="T2" fmla="*/ 0 w 31"/>
              <a:gd name="T3" fmla="*/ 2147483647 h 22"/>
              <a:gd name="T4" fmla="*/ 2147483647 w 31"/>
              <a:gd name="T5" fmla="*/ 2147483647 h 22"/>
              <a:gd name="T6" fmla="*/ 2147483647 w 31"/>
              <a:gd name="T7" fmla="*/ 2147483647 h 22"/>
              <a:gd name="T8" fmla="*/ 2147483647 w 31"/>
              <a:gd name="T9" fmla="*/ 0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"/>
              <a:gd name="T16" fmla="*/ 0 h 22"/>
              <a:gd name="T17" fmla="*/ 31 w 31"/>
              <a:gd name="T18" fmla="*/ 22 h 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" h="22">
                <a:moveTo>
                  <a:pt x="6" y="0"/>
                </a:moveTo>
                <a:lnTo>
                  <a:pt x="0" y="21"/>
                </a:lnTo>
                <a:lnTo>
                  <a:pt x="25" y="21"/>
                </a:lnTo>
                <a:lnTo>
                  <a:pt x="30" y="5"/>
                </a:lnTo>
                <a:lnTo>
                  <a:pt x="6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2" name="Freeform 97">
            <a:extLst>
              <a:ext uri="{FF2B5EF4-FFF2-40B4-BE49-F238E27FC236}">
                <a16:creationId xmlns:a16="http://schemas.microsoft.com/office/drawing/2014/main" id="{E6FFC637-6E8F-43E7-82C6-95BB2F1BBC95}"/>
              </a:ext>
            </a:extLst>
          </p:cNvPr>
          <p:cNvSpPr>
            <a:spLocks/>
          </p:cNvSpPr>
          <p:nvPr/>
        </p:nvSpPr>
        <p:spPr bwMode="auto">
          <a:xfrm>
            <a:off x="4310989" y="2689135"/>
            <a:ext cx="91211" cy="71070"/>
          </a:xfrm>
          <a:custGeom>
            <a:avLst/>
            <a:gdLst>
              <a:gd name="T0" fmla="*/ 2147483647 w 98"/>
              <a:gd name="T1" fmla="*/ 0 h 104"/>
              <a:gd name="T2" fmla="*/ 2147483647 w 98"/>
              <a:gd name="T3" fmla="*/ 2147483647 h 104"/>
              <a:gd name="T4" fmla="*/ 0 w 98"/>
              <a:gd name="T5" fmla="*/ 2147483647 h 104"/>
              <a:gd name="T6" fmla="*/ 2147483647 w 98"/>
              <a:gd name="T7" fmla="*/ 2147483647 h 104"/>
              <a:gd name="T8" fmla="*/ 2147483647 w 98"/>
              <a:gd name="T9" fmla="*/ 2147483647 h 104"/>
              <a:gd name="T10" fmla="*/ 2147483647 w 98"/>
              <a:gd name="T11" fmla="*/ 2147483647 h 104"/>
              <a:gd name="T12" fmla="*/ 2147483647 w 98"/>
              <a:gd name="T13" fmla="*/ 2147483647 h 104"/>
              <a:gd name="T14" fmla="*/ 2147483647 w 98"/>
              <a:gd name="T15" fmla="*/ 2147483647 h 104"/>
              <a:gd name="T16" fmla="*/ 2147483647 w 98"/>
              <a:gd name="T17" fmla="*/ 2147483647 h 104"/>
              <a:gd name="T18" fmla="*/ 2147483647 w 98"/>
              <a:gd name="T19" fmla="*/ 2147483647 h 104"/>
              <a:gd name="T20" fmla="*/ 2147483647 w 98"/>
              <a:gd name="T21" fmla="*/ 2147483647 h 104"/>
              <a:gd name="T22" fmla="*/ 2147483647 w 98"/>
              <a:gd name="T23" fmla="*/ 0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8"/>
              <a:gd name="T37" fmla="*/ 0 h 104"/>
              <a:gd name="T38" fmla="*/ 98 w 98"/>
              <a:gd name="T39" fmla="*/ 104 h 10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8" h="104">
                <a:moveTo>
                  <a:pt x="32" y="0"/>
                </a:moveTo>
                <a:lnTo>
                  <a:pt x="18" y="18"/>
                </a:lnTo>
                <a:lnTo>
                  <a:pt x="0" y="41"/>
                </a:lnTo>
                <a:lnTo>
                  <a:pt x="1" y="65"/>
                </a:lnTo>
                <a:lnTo>
                  <a:pt x="24" y="65"/>
                </a:lnTo>
                <a:lnTo>
                  <a:pt x="21" y="79"/>
                </a:lnTo>
                <a:lnTo>
                  <a:pt x="27" y="97"/>
                </a:lnTo>
                <a:lnTo>
                  <a:pt x="80" y="103"/>
                </a:lnTo>
                <a:lnTo>
                  <a:pt x="94" y="82"/>
                </a:lnTo>
                <a:lnTo>
                  <a:pt x="97" y="49"/>
                </a:lnTo>
                <a:lnTo>
                  <a:pt x="77" y="21"/>
                </a:lnTo>
                <a:lnTo>
                  <a:pt x="32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3" name="Freeform 98">
            <a:extLst>
              <a:ext uri="{FF2B5EF4-FFF2-40B4-BE49-F238E27FC236}">
                <a16:creationId xmlns:a16="http://schemas.microsoft.com/office/drawing/2014/main" id="{841C2A0C-DF1D-4578-B9F1-F51C8281724D}"/>
              </a:ext>
            </a:extLst>
          </p:cNvPr>
          <p:cNvSpPr>
            <a:spLocks/>
          </p:cNvSpPr>
          <p:nvPr/>
        </p:nvSpPr>
        <p:spPr bwMode="auto">
          <a:xfrm>
            <a:off x="4362618" y="2648817"/>
            <a:ext cx="387212" cy="161276"/>
          </a:xfrm>
          <a:custGeom>
            <a:avLst/>
            <a:gdLst>
              <a:gd name="T0" fmla="*/ 2147483647 w 415"/>
              <a:gd name="T1" fmla="*/ 2147483647 h 236"/>
              <a:gd name="T2" fmla="*/ 2147483647 w 415"/>
              <a:gd name="T3" fmla="*/ 2147483647 h 236"/>
              <a:gd name="T4" fmla="*/ 2147483647 w 415"/>
              <a:gd name="T5" fmla="*/ 2147483647 h 236"/>
              <a:gd name="T6" fmla="*/ 2147483647 w 415"/>
              <a:gd name="T7" fmla="*/ 2147483647 h 236"/>
              <a:gd name="T8" fmla="*/ 2147483647 w 415"/>
              <a:gd name="T9" fmla="*/ 2147483647 h 236"/>
              <a:gd name="T10" fmla="*/ 2147483647 w 415"/>
              <a:gd name="T11" fmla="*/ 2147483647 h 236"/>
              <a:gd name="T12" fmla="*/ 2147483647 w 415"/>
              <a:gd name="T13" fmla="*/ 2147483647 h 236"/>
              <a:gd name="T14" fmla="*/ 2147483647 w 415"/>
              <a:gd name="T15" fmla="*/ 2147483647 h 236"/>
              <a:gd name="T16" fmla="*/ 2147483647 w 415"/>
              <a:gd name="T17" fmla="*/ 2147483647 h 236"/>
              <a:gd name="T18" fmla="*/ 2147483647 w 415"/>
              <a:gd name="T19" fmla="*/ 2147483647 h 236"/>
              <a:gd name="T20" fmla="*/ 2147483647 w 415"/>
              <a:gd name="T21" fmla="*/ 2147483647 h 236"/>
              <a:gd name="T22" fmla="*/ 2147483647 w 415"/>
              <a:gd name="T23" fmla="*/ 2147483647 h 236"/>
              <a:gd name="T24" fmla="*/ 2147483647 w 415"/>
              <a:gd name="T25" fmla="*/ 2147483647 h 236"/>
              <a:gd name="T26" fmla="*/ 2147483647 w 415"/>
              <a:gd name="T27" fmla="*/ 2147483647 h 236"/>
              <a:gd name="T28" fmla="*/ 2147483647 w 415"/>
              <a:gd name="T29" fmla="*/ 2147483647 h 236"/>
              <a:gd name="T30" fmla="*/ 2147483647 w 415"/>
              <a:gd name="T31" fmla="*/ 2147483647 h 236"/>
              <a:gd name="T32" fmla="*/ 2147483647 w 415"/>
              <a:gd name="T33" fmla="*/ 2147483647 h 236"/>
              <a:gd name="T34" fmla="*/ 2147483647 w 415"/>
              <a:gd name="T35" fmla="*/ 2147483647 h 236"/>
              <a:gd name="T36" fmla="*/ 2147483647 w 415"/>
              <a:gd name="T37" fmla="*/ 2147483647 h 236"/>
              <a:gd name="T38" fmla="*/ 2147483647 w 415"/>
              <a:gd name="T39" fmla="*/ 2147483647 h 236"/>
              <a:gd name="T40" fmla="*/ 0 w 415"/>
              <a:gd name="T41" fmla="*/ 2147483647 h 236"/>
              <a:gd name="T42" fmla="*/ 2147483647 w 415"/>
              <a:gd name="T43" fmla="*/ 2147483647 h 236"/>
              <a:gd name="T44" fmla="*/ 2147483647 w 415"/>
              <a:gd name="T45" fmla="*/ 2147483647 h 236"/>
              <a:gd name="T46" fmla="*/ 2147483647 w 415"/>
              <a:gd name="T47" fmla="*/ 2147483647 h 236"/>
              <a:gd name="T48" fmla="*/ 2147483647 w 415"/>
              <a:gd name="T49" fmla="*/ 2147483647 h 236"/>
              <a:gd name="T50" fmla="*/ 2147483647 w 415"/>
              <a:gd name="T51" fmla="*/ 2147483647 h 236"/>
              <a:gd name="T52" fmla="*/ 2147483647 w 415"/>
              <a:gd name="T53" fmla="*/ 2147483647 h 236"/>
              <a:gd name="T54" fmla="*/ 2147483647 w 415"/>
              <a:gd name="T55" fmla="*/ 2147483647 h 236"/>
              <a:gd name="T56" fmla="*/ 2147483647 w 415"/>
              <a:gd name="T57" fmla="*/ 2147483647 h 236"/>
              <a:gd name="T58" fmla="*/ 2147483647 w 415"/>
              <a:gd name="T59" fmla="*/ 2147483647 h 236"/>
              <a:gd name="T60" fmla="*/ 2147483647 w 415"/>
              <a:gd name="T61" fmla="*/ 2147483647 h 236"/>
              <a:gd name="T62" fmla="*/ 2147483647 w 415"/>
              <a:gd name="T63" fmla="*/ 2147483647 h 236"/>
              <a:gd name="T64" fmla="*/ 2147483647 w 415"/>
              <a:gd name="T65" fmla="*/ 2147483647 h 236"/>
              <a:gd name="T66" fmla="*/ 2147483647 w 415"/>
              <a:gd name="T67" fmla="*/ 2147483647 h 236"/>
              <a:gd name="T68" fmla="*/ 2147483647 w 415"/>
              <a:gd name="T69" fmla="*/ 2147483647 h 236"/>
              <a:gd name="T70" fmla="*/ 2147483647 w 415"/>
              <a:gd name="T71" fmla="*/ 2147483647 h 236"/>
              <a:gd name="T72" fmla="*/ 2147483647 w 415"/>
              <a:gd name="T73" fmla="*/ 2147483647 h 236"/>
              <a:gd name="T74" fmla="*/ 2147483647 w 415"/>
              <a:gd name="T75" fmla="*/ 2147483647 h 236"/>
              <a:gd name="T76" fmla="*/ 2147483647 w 415"/>
              <a:gd name="T77" fmla="*/ 0 h 236"/>
              <a:gd name="T78" fmla="*/ 2147483647 w 415"/>
              <a:gd name="T79" fmla="*/ 2147483647 h 236"/>
              <a:gd name="T80" fmla="*/ 2147483647 w 415"/>
              <a:gd name="T81" fmla="*/ 0 h 236"/>
              <a:gd name="T82" fmla="*/ 2147483647 w 415"/>
              <a:gd name="T83" fmla="*/ 2147483647 h 236"/>
              <a:gd name="T84" fmla="*/ 2147483647 w 415"/>
              <a:gd name="T85" fmla="*/ 2147483647 h 236"/>
              <a:gd name="T86" fmla="*/ 2147483647 w 415"/>
              <a:gd name="T87" fmla="*/ 2147483647 h 236"/>
              <a:gd name="T88" fmla="*/ 2147483647 w 415"/>
              <a:gd name="T89" fmla="*/ 2147483647 h 236"/>
              <a:gd name="T90" fmla="*/ 2147483647 w 415"/>
              <a:gd name="T91" fmla="*/ 2147483647 h 236"/>
              <a:gd name="T92" fmla="*/ 2147483647 w 415"/>
              <a:gd name="T93" fmla="*/ 2147483647 h 236"/>
              <a:gd name="T94" fmla="*/ 2147483647 w 415"/>
              <a:gd name="T95" fmla="*/ 2147483647 h 236"/>
              <a:gd name="T96" fmla="*/ 2147483647 w 415"/>
              <a:gd name="T97" fmla="*/ 2147483647 h 2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15"/>
              <a:gd name="T148" fmla="*/ 0 h 236"/>
              <a:gd name="T149" fmla="*/ 415 w 415"/>
              <a:gd name="T150" fmla="*/ 236 h 2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15" h="236">
                <a:moveTo>
                  <a:pt x="32" y="42"/>
                </a:moveTo>
                <a:lnTo>
                  <a:pt x="41" y="62"/>
                </a:lnTo>
                <a:lnTo>
                  <a:pt x="56" y="77"/>
                </a:lnTo>
                <a:lnTo>
                  <a:pt x="70" y="86"/>
                </a:lnTo>
                <a:lnTo>
                  <a:pt x="100" y="94"/>
                </a:lnTo>
                <a:lnTo>
                  <a:pt x="126" y="80"/>
                </a:lnTo>
                <a:lnTo>
                  <a:pt x="161" y="73"/>
                </a:lnTo>
                <a:lnTo>
                  <a:pt x="172" y="67"/>
                </a:lnTo>
                <a:lnTo>
                  <a:pt x="172" y="86"/>
                </a:lnTo>
                <a:lnTo>
                  <a:pt x="135" y="97"/>
                </a:lnTo>
                <a:lnTo>
                  <a:pt x="111" y="108"/>
                </a:lnTo>
                <a:lnTo>
                  <a:pt x="132" y="118"/>
                </a:lnTo>
                <a:lnTo>
                  <a:pt x="94" y="118"/>
                </a:lnTo>
                <a:lnTo>
                  <a:pt x="77" y="105"/>
                </a:lnTo>
                <a:lnTo>
                  <a:pt x="73" y="129"/>
                </a:lnTo>
                <a:lnTo>
                  <a:pt x="88" y="150"/>
                </a:lnTo>
                <a:lnTo>
                  <a:pt x="70" y="164"/>
                </a:lnTo>
                <a:lnTo>
                  <a:pt x="56" y="176"/>
                </a:lnTo>
                <a:lnTo>
                  <a:pt x="38" y="188"/>
                </a:lnTo>
                <a:lnTo>
                  <a:pt x="29" y="202"/>
                </a:lnTo>
                <a:lnTo>
                  <a:pt x="0" y="197"/>
                </a:lnTo>
                <a:lnTo>
                  <a:pt x="13" y="223"/>
                </a:lnTo>
                <a:lnTo>
                  <a:pt x="97" y="235"/>
                </a:lnTo>
                <a:lnTo>
                  <a:pt x="143" y="226"/>
                </a:lnTo>
                <a:lnTo>
                  <a:pt x="164" y="202"/>
                </a:lnTo>
                <a:lnTo>
                  <a:pt x="147" y="177"/>
                </a:lnTo>
                <a:lnTo>
                  <a:pt x="164" y="173"/>
                </a:lnTo>
                <a:lnTo>
                  <a:pt x="185" y="167"/>
                </a:lnTo>
                <a:lnTo>
                  <a:pt x="215" y="138"/>
                </a:lnTo>
                <a:lnTo>
                  <a:pt x="223" y="124"/>
                </a:lnTo>
                <a:lnTo>
                  <a:pt x="247" y="108"/>
                </a:lnTo>
                <a:lnTo>
                  <a:pt x="279" y="118"/>
                </a:lnTo>
                <a:lnTo>
                  <a:pt x="336" y="67"/>
                </a:lnTo>
                <a:lnTo>
                  <a:pt x="325" y="45"/>
                </a:lnTo>
                <a:lnTo>
                  <a:pt x="377" y="38"/>
                </a:lnTo>
                <a:lnTo>
                  <a:pt x="414" y="24"/>
                </a:lnTo>
                <a:lnTo>
                  <a:pt x="393" y="3"/>
                </a:lnTo>
                <a:lnTo>
                  <a:pt x="358" y="3"/>
                </a:lnTo>
                <a:lnTo>
                  <a:pt x="269" y="0"/>
                </a:lnTo>
                <a:lnTo>
                  <a:pt x="240" y="24"/>
                </a:lnTo>
                <a:lnTo>
                  <a:pt x="215" y="0"/>
                </a:lnTo>
                <a:lnTo>
                  <a:pt x="210" y="10"/>
                </a:lnTo>
                <a:lnTo>
                  <a:pt x="161" y="8"/>
                </a:lnTo>
                <a:lnTo>
                  <a:pt x="137" y="35"/>
                </a:lnTo>
                <a:lnTo>
                  <a:pt x="115" y="35"/>
                </a:lnTo>
                <a:lnTo>
                  <a:pt x="102" y="18"/>
                </a:lnTo>
                <a:lnTo>
                  <a:pt x="77" y="27"/>
                </a:lnTo>
                <a:lnTo>
                  <a:pt x="70" y="38"/>
                </a:lnTo>
                <a:lnTo>
                  <a:pt x="32" y="42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4" name="Freeform 99">
            <a:extLst>
              <a:ext uri="{FF2B5EF4-FFF2-40B4-BE49-F238E27FC236}">
                <a16:creationId xmlns:a16="http://schemas.microsoft.com/office/drawing/2014/main" id="{964F91E1-1E4E-4B6E-A945-83E12FF80A63}"/>
              </a:ext>
            </a:extLst>
          </p:cNvPr>
          <p:cNvSpPr>
            <a:spLocks/>
          </p:cNvSpPr>
          <p:nvPr/>
        </p:nvSpPr>
        <p:spPr bwMode="auto">
          <a:xfrm>
            <a:off x="4298083" y="2784809"/>
            <a:ext cx="175537" cy="57404"/>
          </a:xfrm>
          <a:custGeom>
            <a:avLst/>
            <a:gdLst>
              <a:gd name="T0" fmla="*/ 2147483647 w 189"/>
              <a:gd name="T1" fmla="*/ 0 h 84"/>
              <a:gd name="T2" fmla="*/ 0 w 189"/>
              <a:gd name="T3" fmla="*/ 2147483647 h 84"/>
              <a:gd name="T4" fmla="*/ 2147483647 w 189"/>
              <a:gd name="T5" fmla="*/ 2147483647 h 84"/>
              <a:gd name="T6" fmla="*/ 2147483647 w 189"/>
              <a:gd name="T7" fmla="*/ 2147483647 h 84"/>
              <a:gd name="T8" fmla="*/ 2147483647 w 189"/>
              <a:gd name="T9" fmla="*/ 2147483647 h 84"/>
              <a:gd name="T10" fmla="*/ 2147483647 w 189"/>
              <a:gd name="T11" fmla="*/ 2147483647 h 84"/>
              <a:gd name="T12" fmla="*/ 2147483647 w 189"/>
              <a:gd name="T13" fmla="*/ 2147483647 h 84"/>
              <a:gd name="T14" fmla="*/ 2147483647 w 189"/>
              <a:gd name="T15" fmla="*/ 2147483647 h 84"/>
              <a:gd name="T16" fmla="*/ 2147483647 w 189"/>
              <a:gd name="T17" fmla="*/ 2147483647 h 84"/>
              <a:gd name="T18" fmla="*/ 2147483647 w 189"/>
              <a:gd name="T19" fmla="*/ 2147483647 h 84"/>
              <a:gd name="T20" fmla="*/ 2147483647 w 189"/>
              <a:gd name="T21" fmla="*/ 2147483647 h 84"/>
              <a:gd name="T22" fmla="*/ 2147483647 w 189"/>
              <a:gd name="T23" fmla="*/ 0 h 8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89"/>
              <a:gd name="T37" fmla="*/ 0 h 84"/>
              <a:gd name="T38" fmla="*/ 189 w 189"/>
              <a:gd name="T39" fmla="*/ 84 h 8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89" h="84">
                <a:moveTo>
                  <a:pt x="24" y="0"/>
                </a:moveTo>
                <a:lnTo>
                  <a:pt x="0" y="21"/>
                </a:lnTo>
                <a:lnTo>
                  <a:pt x="14" y="41"/>
                </a:lnTo>
                <a:lnTo>
                  <a:pt x="41" y="70"/>
                </a:lnTo>
                <a:lnTo>
                  <a:pt x="67" y="80"/>
                </a:lnTo>
                <a:lnTo>
                  <a:pt x="143" y="73"/>
                </a:lnTo>
                <a:lnTo>
                  <a:pt x="188" y="83"/>
                </a:lnTo>
                <a:lnTo>
                  <a:pt x="181" y="53"/>
                </a:lnTo>
                <a:lnTo>
                  <a:pt x="120" y="48"/>
                </a:lnTo>
                <a:lnTo>
                  <a:pt x="64" y="35"/>
                </a:lnTo>
                <a:lnTo>
                  <a:pt x="56" y="3"/>
                </a:lnTo>
                <a:lnTo>
                  <a:pt x="24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5" name="Freeform 100">
            <a:extLst>
              <a:ext uri="{FF2B5EF4-FFF2-40B4-BE49-F238E27FC236}">
                <a16:creationId xmlns:a16="http://schemas.microsoft.com/office/drawing/2014/main" id="{4B75809F-07FF-431C-878D-523DE8EF9D9B}"/>
              </a:ext>
            </a:extLst>
          </p:cNvPr>
          <p:cNvSpPr>
            <a:spLocks/>
          </p:cNvSpPr>
          <p:nvPr/>
        </p:nvSpPr>
        <p:spPr bwMode="auto">
          <a:xfrm>
            <a:off x="4259361" y="2817611"/>
            <a:ext cx="36140" cy="19818"/>
          </a:xfrm>
          <a:custGeom>
            <a:avLst/>
            <a:gdLst>
              <a:gd name="T0" fmla="*/ 2147483647 w 39"/>
              <a:gd name="T1" fmla="*/ 0 h 29"/>
              <a:gd name="T2" fmla="*/ 0 w 39"/>
              <a:gd name="T3" fmla="*/ 2147483647 h 29"/>
              <a:gd name="T4" fmla="*/ 2147483647 w 39"/>
              <a:gd name="T5" fmla="*/ 2147483647 h 29"/>
              <a:gd name="T6" fmla="*/ 2147483647 w 39"/>
              <a:gd name="T7" fmla="*/ 2147483647 h 29"/>
              <a:gd name="T8" fmla="*/ 2147483647 w 39"/>
              <a:gd name="T9" fmla="*/ 2147483647 h 29"/>
              <a:gd name="T10" fmla="*/ 2147483647 w 39"/>
              <a:gd name="T11" fmla="*/ 0 h 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9"/>
              <a:gd name="T19" fmla="*/ 0 h 29"/>
              <a:gd name="T20" fmla="*/ 39 w 39"/>
              <a:gd name="T21" fmla="*/ 29 h 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9" h="29">
                <a:moveTo>
                  <a:pt x="14" y="0"/>
                </a:moveTo>
                <a:lnTo>
                  <a:pt x="0" y="19"/>
                </a:lnTo>
                <a:lnTo>
                  <a:pt x="19" y="28"/>
                </a:lnTo>
                <a:lnTo>
                  <a:pt x="38" y="19"/>
                </a:lnTo>
                <a:lnTo>
                  <a:pt x="35" y="6"/>
                </a:lnTo>
                <a:lnTo>
                  <a:pt x="14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6" name="Freeform 101">
            <a:extLst>
              <a:ext uri="{FF2B5EF4-FFF2-40B4-BE49-F238E27FC236}">
                <a16:creationId xmlns:a16="http://schemas.microsoft.com/office/drawing/2014/main" id="{ACD3DD02-CD94-4C47-BCF0-19C5FD6AB973}"/>
              </a:ext>
            </a:extLst>
          </p:cNvPr>
          <p:cNvSpPr>
            <a:spLocks/>
          </p:cNvSpPr>
          <p:nvPr/>
        </p:nvSpPr>
        <p:spPr bwMode="auto">
          <a:xfrm>
            <a:off x="4595805" y="2630366"/>
            <a:ext cx="784750" cy="488614"/>
          </a:xfrm>
          <a:custGeom>
            <a:avLst/>
            <a:gdLst>
              <a:gd name="T0" fmla="*/ 2147483647 w 842"/>
              <a:gd name="T1" fmla="*/ 2147483647 h 715"/>
              <a:gd name="T2" fmla="*/ 2147483647 w 842"/>
              <a:gd name="T3" fmla="*/ 2147483647 h 715"/>
              <a:gd name="T4" fmla="*/ 2147483647 w 842"/>
              <a:gd name="T5" fmla="*/ 2147483647 h 715"/>
              <a:gd name="T6" fmla="*/ 2147483647 w 842"/>
              <a:gd name="T7" fmla="*/ 2147483647 h 715"/>
              <a:gd name="T8" fmla="*/ 2147483647 w 842"/>
              <a:gd name="T9" fmla="*/ 2147483647 h 715"/>
              <a:gd name="T10" fmla="*/ 2147483647 w 842"/>
              <a:gd name="T11" fmla="*/ 2147483647 h 715"/>
              <a:gd name="T12" fmla="*/ 2147483647 w 842"/>
              <a:gd name="T13" fmla="*/ 2147483647 h 715"/>
              <a:gd name="T14" fmla="*/ 2147483647 w 842"/>
              <a:gd name="T15" fmla="*/ 2147483647 h 715"/>
              <a:gd name="T16" fmla="*/ 2147483647 w 842"/>
              <a:gd name="T17" fmla="*/ 2147483647 h 715"/>
              <a:gd name="T18" fmla="*/ 2147483647 w 842"/>
              <a:gd name="T19" fmla="*/ 2147483647 h 715"/>
              <a:gd name="T20" fmla="*/ 2147483647 w 842"/>
              <a:gd name="T21" fmla="*/ 2147483647 h 715"/>
              <a:gd name="T22" fmla="*/ 2147483647 w 842"/>
              <a:gd name="T23" fmla="*/ 2147483647 h 715"/>
              <a:gd name="T24" fmla="*/ 2147483647 w 842"/>
              <a:gd name="T25" fmla="*/ 2147483647 h 715"/>
              <a:gd name="T26" fmla="*/ 2147483647 w 842"/>
              <a:gd name="T27" fmla="*/ 2147483647 h 715"/>
              <a:gd name="T28" fmla="*/ 2147483647 w 842"/>
              <a:gd name="T29" fmla="*/ 2147483647 h 715"/>
              <a:gd name="T30" fmla="*/ 2147483647 w 842"/>
              <a:gd name="T31" fmla="*/ 2147483647 h 715"/>
              <a:gd name="T32" fmla="*/ 2147483647 w 842"/>
              <a:gd name="T33" fmla="*/ 2147483647 h 715"/>
              <a:gd name="T34" fmla="*/ 2147483647 w 842"/>
              <a:gd name="T35" fmla="*/ 2147483647 h 715"/>
              <a:gd name="T36" fmla="*/ 2147483647 w 842"/>
              <a:gd name="T37" fmla="*/ 2147483647 h 715"/>
              <a:gd name="T38" fmla="*/ 2147483647 w 842"/>
              <a:gd name="T39" fmla="*/ 2147483647 h 715"/>
              <a:gd name="T40" fmla="*/ 2147483647 w 842"/>
              <a:gd name="T41" fmla="*/ 2147483647 h 715"/>
              <a:gd name="T42" fmla="*/ 2147483647 w 842"/>
              <a:gd name="T43" fmla="*/ 2147483647 h 715"/>
              <a:gd name="T44" fmla="*/ 2147483647 w 842"/>
              <a:gd name="T45" fmla="*/ 2147483647 h 715"/>
              <a:gd name="T46" fmla="*/ 2147483647 w 842"/>
              <a:gd name="T47" fmla="*/ 2147483647 h 715"/>
              <a:gd name="T48" fmla="*/ 2147483647 w 842"/>
              <a:gd name="T49" fmla="*/ 2147483647 h 715"/>
              <a:gd name="T50" fmla="*/ 2147483647 w 842"/>
              <a:gd name="T51" fmla="*/ 2147483647 h 715"/>
              <a:gd name="T52" fmla="*/ 2147483647 w 842"/>
              <a:gd name="T53" fmla="*/ 2147483647 h 715"/>
              <a:gd name="T54" fmla="*/ 2147483647 w 842"/>
              <a:gd name="T55" fmla="*/ 2147483647 h 715"/>
              <a:gd name="T56" fmla="*/ 2147483647 w 842"/>
              <a:gd name="T57" fmla="*/ 2147483647 h 715"/>
              <a:gd name="T58" fmla="*/ 2147483647 w 842"/>
              <a:gd name="T59" fmla="*/ 2147483647 h 715"/>
              <a:gd name="T60" fmla="*/ 2147483647 w 842"/>
              <a:gd name="T61" fmla="*/ 2147483647 h 715"/>
              <a:gd name="T62" fmla="*/ 2147483647 w 842"/>
              <a:gd name="T63" fmla="*/ 2147483647 h 715"/>
              <a:gd name="T64" fmla="*/ 2147483647 w 842"/>
              <a:gd name="T65" fmla="*/ 2147483647 h 715"/>
              <a:gd name="T66" fmla="*/ 2147483647 w 842"/>
              <a:gd name="T67" fmla="*/ 2147483647 h 715"/>
              <a:gd name="T68" fmla="*/ 2147483647 w 842"/>
              <a:gd name="T69" fmla="*/ 2147483647 h 715"/>
              <a:gd name="T70" fmla="*/ 2147483647 w 842"/>
              <a:gd name="T71" fmla="*/ 2147483647 h 715"/>
              <a:gd name="T72" fmla="*/ 2147483647 w 842"/>
              <a:gd name="T73" fmla="*/ 2147483647 h 715"/>
              <a:gd name="T74" fmla="*/ 2147483647 w 842"/>
              <a:gd name="T75" fmla="*/ 2147483647 h 715"/>
              <a:gd name="T76" fmla="*/ 2147483647 w 842"/>
              <a:gd name="T77" fmla="*/ 2147483647 h 715"/>
              <a:gd name="T78" fmla="*/ 2147483647 w 842"/>
              <a:gd name="T79" fmla="*/ 2147483647 h 715"/>
              <a:gd name="T80" fmla="*/ 2147483647 w 842"/>
              <a:gd name="T81" fmla="*/ 2147483647 h 715"/>
              <a:gd name="T82" fmla="*/ 2147483647 w 842"/>
              <a:gd name="T83" fmla="*/ 2147483647 h 715"/>
              <a:gd name="T84" fmla="*/ 2147483647 w 842"/>
              <a:gd name="T85" fmla="*/ 2147483647 h 715"/>
              <a:gd name="T86" fmla="*/ 2147483647 w 842"/>
              <a:gd name="T87" fmla="*/ 2147483647 h 715"/>
              <a:gd name="T88" fmla="*/ 2147483647 w 842"/>
              <a:gd name="T89" fmla="*/ 2147483647 h 715"/>
              <a:gd name="T90" fmla="*/ 2147483647 w 842"/>
              <a:gd name="T91" fmla="*/ 2147483647 h 715"/>
              <a:gd name="T92" fmla="*/ 2147483647 w 842"/>
              <a:gd name="T93" fmla="*/ 2147483647 h 715"/>
              <a:gd name="T94" fmla="*/ 2147483647 w 842"/>
              <a:gd name="T95" fmla="*/ 2147483647 h 715"/>
              <a:gd name="T96" fmla="*/ 2147483647 w 842"/>
              <a:gd name="T97" fmla="*/ 2147483647 h 715"/>
              <a:gd name="T98" fmla="*/ 2147483647 w 842"/>
              <a:gd name="T99" fmla="*/ 2147483647 h 715"/>
              <a:gd name="T100" fmla="*/ 2147483647 w 842"/>
              <a:gd name="T101" fmla="*/ 2147483647 h 7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2"/>
              <a:gd name="T154" fmla="*/ 0 h 715"/>
              <a:gd name="T155" fmla="*/ 842 w 842"/>
              <a:gd name="T156" fmla="*/ 715 h 7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2" h="715">
                <a:moveTo>
                  <a:pt x="175" y="74"/>
                </a:moveTo>
                <a:lnTo>
                  <a:pt x="160" y="97"/>
                </a:lnTo>
                <a:lnTo>
                  <a:pt x="111" y="107"/>
                </a:lnTo>
                <a:lnTo>
                  <a:pt x="108" y="145"/>
                </a:lnTo>
                <a:lnTo>
                  <a:pt x="70" y="156"/>
                </a:lnTo>
                <a:lnTo>
                  <a:pt x="35" y="183"/>
                </a:lnTo>
                <a:lnTo>
                  <a:pt x="0" y="194"/>
                </a:lnTo>
                <a:lnTo>
                  <a:pt x="3" y="204"/>
                </a:lnTo>
                <a:lnTo>
                  <a:pt x="62" y="202"/>
                </a:lnTo>
                <a:lnTo>
                  <a:pt x="76" y="221"/>
                </a:lnTo>
                <a:lnTo>
                  <a:pt x="49" y="226"/>
                </a:lnTo>
                <a:lnTo>
                  <a:pt x="22" y="229"/>
                </a:lnTo>
                <a:lnTo>
                  <a:pt x="62" y="258"/>
                </a:lnTo>
                <a:lnTo>
                  <a:pt x="167" y="258"/>
                </a:lnTo>
                <a:lnTo>
                  <a:pt x="192" y="288"/>
                </a:lnTo>
                <a:lnTo>
                  <a:pt x="210" y="334"/>
                </a:lnTo>
                <a:lnTo>
                  <a:pt x="219" y="382"/>
                </a:lnTo>
                <a:lnTo>
                  <a:pt x="222" y="402"/>
                </a:lnTo>
                <a:lnTo>
                  <a:pt x="246" y="391"/>
                </a:lnTo>
                <a:lnTo>
                  <a:pt x="257" y="414"/>
                </a:lnTo>
                <a:lnTo>
                  <a:pt x="227" y="426"/>
                </a:lnTo>
                <a:lnTo>
                  <a:pt x="267" y="444"/>
                </a:lnTo>
                <a:lnTo>
                  <a:pt x="261" y="476"/>
                </a:lnTo>
                <a:lnTo>
                  <a:pt x="229" y="496"/>
                </a:lnTo>
                <a:lnTo>
                  <a:pt x="219" y="523"/>
                </a:lnTo>
                <a:lnTo>
                  <a:pt x="234" y="573"/>
                </a:lnTo>
                <a:lnTo>
                  <a:pt x="254" y="631"/>
                </a:lnTo>
                <a:lnTo>
                  <a:pt x="281" y="684"/>
                </a:lnTo>
                <a:lnTo>
                  <a:pt x="310" y="690"/>
                </a:lnTo>
                <a:lnTo>
                  <a:pt x="324" y="714"/>
                </a:lnTo>
                <a:lnTo>
                  <a:pt x="351" y="705"/>
                </a:lnTo>
                <a:lnTo>
                  <a:pt x="380" y="634"/>
                </a:lnTo>
                <a:lnTo>
                  <a:pt x="401" y="605"/>
                </a:lnTo>
                <a:lnTo>
                  <a:pt x="404" y="569"/>
                </a:lnTo>
                <a:lnTo>
                  <a:pt x="453" y="558"/>
                </a:lnTo>
                <a:lnTo>
                  <a:pt x="507" y="546"/>
                </a:lnTo>
                <a:lnTo>
                  <a:pt x="533" y="493"/>
                </a:lnTo>
                <a:lnTo>
                  <a:pt x="598" y="499"/>
                </a:lnTo>
                <a:lnTo>
                  <a:pt x="655" y="461"/>
                </a:lnTo>
                <a:lnTo>
                  <a:pt x="679" y="431"/>
                </a:lnTo>
                <a:lnTo>
                  <a:pt x="650" y="423"/>
                </a:lnTo>
                <a:lnTo>
                  <a:pt x="615" y="417"/>
                </a:lnTo>
                <a:lnTo>
                  <a:pt x="623" y="396"/>
                </a:lnTo>
                <a:lnTo>
                  <a:pt x="641" y="391"/>
                </a:lnTo>
                <a:lnTo>
                  <a:pt x="665" y="406"/>
                </a:lnTo>
                <a:lnTo>
                  <a:pt x="688" y="420"/>
                </a:lnTo>
                <a:lnTo>
                  <a:pt x="700" y="402"/>
                </a:lnTo>
                <a:lnTo>
                  <a:pt x="688" y="371"/>
                </a:lnTo>
                <a:lnTo>
                  <a:pt x="655" y="361"/>
                </a:lnTo>
                <a:lnTo>
                  <a:pt x="658" y="339"/>
                </a:lnTo>
                <a:lnTo>
                  <a:pt x="679" y="339"/>
                </a:lnTo>
                <a:lnTo>
                  <a:pt x="688" y="350"/>
                </a:lnTo>
                <a:lnTo>
                  <a:pt x="697" y="334"/>
                </a:lnTo>
                <a:lnTo>
                  <a:pt x="720" y="329"/>
                </a:lnTo>
                <a:lnTo>
                  <a:pt x="711" y="315"/>
                </a:lnTo>
                <a:lnTo>
                  <a:pt x="733" y="315"/>
                </a:lnTo>
                <a:lnTo>
                  <a:pt x="752" y="296"/>
                </a:lnTo>
                <a:lnTo>
                  <a:pt x="758" y="280"/>
                </a:lnTo>
                <a:lnTo>
                  <a:pt x="730" y="267"/>
                </a:lnTo>
                <a:lnTo>
                  <a:pt x="728" y="247"/>
                </a:lnTo>
                <a:lnTo>
                  <a:pt x="738" y="232"/>
                </a:lnTo>
                <a:lnTo>
                  <a:pt x="755" y="229"/>
                </a:lnTo>
                <a:lnTo>
                  <a:pt x="752" y="202"/>
                </a:lnTo>
                <a:lnTo>
                  <a:pt x="700" y="197"/>
                </a:lnTo>
                <a:lnTo>
                  <a:pt x="711" y="167"/>
                </a:lnTo>
                <a:lnTo>
                  <a:pt x="738" y="150"/>
                </a:lnTo>
                <a:lnTo>
                  <a:pt x="755" y="136"/>
                </a:lnTo>
                <a:lnTo>
                  <a:pt x="726" y="124"/>
                </a:lnTo>
                <a:lnTo>
                  <a:pt x="744" y="112"/>
                </a:lnTo>
                <a:lnTo>
                  <a:pt x="762" y="112"/>
                </a:lnTo>
                <a:lnTo>
                  <a:pt x="803" y="100"/>
                </a:lnTo>
                <a:lnTo>
                  <a:pt x="841" y="72"/>
                </a:lnTo>
                <a:lnTo>
                  <a:pt x="768" y="67"/>
                </a:lnTo>
                <a:lnTo>
                  <a:pt x="730" y="77"/>
                </a:lnTo>
                <a:lnTo>
                  <a:pt x="676" y="104"/>
                </a:lnTo>
                <a:lnTo>
                  <a:pt x="703" y="59"/>
                </a:lnTo>
                <a:lnTo>
                  <a:pt x="644" y="77"/>
                </a:lnTo>
                <a:lnTo>
                  <a:pt x="647" y="53"/>
                </a:lnTo>
                <a:lnTo>
                  <a:pt x="550" y="62"/>
                </a:lnTo>
                <a:lnTo>
                  <a:pt x="606" y="42"/>
                </a:lnTo>
                <a:lnTo>
                  <a:pt x="676" y="32"/>
                </a:lnTo>
                <a:lnTo>
                  <a:pt x="700" y="27"/>
                </a:lnTo>
                <a:lnTo>
                  <a:pt x="655" y="7"/>
                </a:lnTo>
                <a:lnTo>
                  <a:pt x="550" y="24"/>
                </a:lnTo>
                <a:lnTo>
                  <a:pt x="606" y="0"/>
                </a:lnTo>
                <a:lnTo>
                  <a:pt x="483" y="3"/>
                </a:lnTo>
                <a:lnTo>
                  <a:pt x="448" y="35"/>
                </a:lnTo>
                <a:lnTo>
                  <a:pt x="399" y="18"/>
                </a:lnTo>
                <a:lnTo>
                  <a:pt x="399" y="39"/>
                </a:lnTo>
                <a:lnTo>
                  <a:pt x="389" y="67"/>
                </a:lnTo>
                <a:lnTo>
                  <a:pt x="372" y="45"/>
                </a:lnTo>
                <a:lnTo>
                  <a:pt x="356" y="45"/>
                </a:lnTo>
                <a:lnTo>
                  <a:pt x="331" y="45"/>
                </a:lnTo>
                <a:lnTo>
                  <a:pt x="331" y="74"/>
                </a:lnTo>
                <a:lnTo>
                  <a:pt x="305" y="74"/>
                </a:lnTo>
                <a:lnTo>
                  <a:pt x="302" y="53"/>
                </a:lnTo>
                <a:lnTo>
                  <a:pt x="275" y="51"/>
                </a:lnTo>
                <a:lnTo>
                  <a:pt x="281" y="65"/>
                </a:lnTo>
                <a:lnTo>
                  <a:pt x="234" y="45"/>
                </a:lnTo>
                <a:lnTo>
                  <a:pt x="213" y="59"/>
                </a:lnTo>
                <a:lnTo>
                  <a:pt x="196" y="59"/>
                </a:lnTo>
                <a:lnTo>
                  <a:pt x="175" y="7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7" name="Freeform 102">
            <a:extLst>
              <a:ext uri="{FF2B5EF4-FFF2-40B4-BE49-F238E27FC236}">
                <a16:creationId xmlns:a16="http://schemas.microsoft.com/office/drawing/2014/main" id="{EC476CC5-8D65-46D6-98F9-B3D35851C08E}"/>
              </a:ext>
            </a:extLst>
          </p:cNvPr>
          <p:cNvSpPr>
            <a:spLocks/>
          </p:cNvSpPr>
          <p:nvPr/>
        </p:nvSpPr>
        <p:spPr bwMode="auto">
          <a:xfrm>
            <a:off x="5407230" y="2905766"/>
            <a:ext cx="24954" cy="23918"/>
          </a:xfrm>
          <a:custGeom>
            <a:avLst/>
            <a:gdLst>
              <a:gd name="T0" fmla="*/ 2147483647 w 27"/>
              <a:gd name="T1" fmla="*/ 0 h 35"/>
              <a:gd name="T2" fmla="*/ 0 w 27"/>
              <a:gd name="T3" fmla="*/ 2147483647 h 35"/>
              <a:gd name="T4" fmla="*/ 2147483647 w 27"/>
              <a:gd name="T5" fmla="*/ 2147483647 h 35"/>
              <a:gd name="T6" fmla="*/ 2147483647 w 27"/>
              <a:gd name="T7" fmla="*/ 0 h 35"/>
              <a:gd name="T8" fmla="*/ 0 60000 65536"/>
              <a:gd name="T9" fmla="*/ 0 60000 65536"/>
              <a:gd name="T10" fmla="*/ 0 60000 65536"/>
              <a:gd name="T11" fmla="*/ 0 60000 65536"/>
              <a:gd name="T12" fmla="*/ 0 w 27"/>
              <a:gd name="T13" fmla="*/ 0 h 35"/>
              <a:gd name="T14" fmla="*/ 27 w 27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" h="35">
                <a:moveTo>
                  <a:pt x="9" y="0"/>
                </a:moveTo>
                <a:lnTo>
                  <a:pt x="0" y="34"/>
                </a:lnTo>
                <a:lnTo>
                  <a:pt x="26" y="11"/>
                </a:lnTo>
                <a:lnTo>
                  <a:pt x="9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8" name="Freeform 103">
            <a:extLst>
              <a:ext uri="{FF2B5EF4-FFF2-40B4-BE49-F238E27FC236}">
                <a16:creationId xmlns:a16="http://schemas.microsoft.com/office/drawing/2014/main" id="{B833EB3C-61B3-40BC-B61F-F1EDD236F8CE}"/>
              </a:ext>
            </a:extLst>
          </p:cNvPr>
          <p:cNvSpPr>
            <a:spLocks/>
          </p:cNvSpPr>
          <p:nvPr/>
        </p:nvSpPr>
        <p:spPr bwMode="auto">
          <a:xfrm>
            <a:off x="5683441" y="3972515"/>
            <a:ext cx="27535" cy="11618"/>
          </a:xfrm>
          <a:custGeom>
            <a:avLst/>
            <a:gdLst>
              <a:gd name="T0" fmla="*/ 2147483647 w 29"/>
              <a:gd name="T1" fmla="*/ 2147483647 h 17"/>
              <a:gd name="T2" fmla="*/ 2147483647 w 29"/>
              <a:gd name="T3" fmla="*/ 0 h 17"/>
              <a:gd name="T4" fmla="*/ 2147483647 w 29"/>
              <a:gd name="T5" fmla="*/ 2147483647 h 17"/>
              <a:gd name="T6" fmla="*/ 2147483647 w 29"/>
              <a:gd name="T7" fmla="*/ 2147483647 h 17"/>
              <a:gd name="T8" fmla="*/ 0 w 29"/>
              <a:gd name="T9" fmla="*/ 2147483647 h 17"/>
              <a:gd name="T10" fmla="*/ 2147483647 w 29"/>
              <a:gd name="T11" fmla="*/ 2147483647 h 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"/>
              <a:gd name="T19" fmla="*/ 0 h 17"/>
              <a:gd name="T20" fmla="*/ 29 w 29"/>
              <a:gd name="T21" fmla="*/ 17 h 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" h="17">
                <a:moveTo>
                  <a:pt x="3" y="3"/>
                </a:moveTo>
                <a:lnTo>
                  <a:pt x="28" y="0"/>
                </a:lnTo>
                <a:lnTo>
                  <a:pt x="22" y="13"/>
                </a:lnTo>
                <a:lnTo>
                  <a:pt x="6" y="16"/>
                </a:lnTo>
                <a:lnTo>
                  <a:pt x="0" y="10"/>
                </a:lnTo>
                <a:lnTo>
                  <a:pt x="3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39" name="Freeform 104">
            <a:extLst>
              <a:ext uri="{FF2B5EF4-FFF2-40B4-BE49-F238E27FC236}">
                <a16:creationId xmlns:a16="http://schemas.microsoft.com/office/drawing/2014/main" id="{E8649581-D155-481D-BD9E-27893E451320}"/>
              </a:ext>
            </a:extLst>
          </p:cNvPr>
          <p:cNvSpPr>
            <a:spLocks/>
          </p:cNvSpPr>
          <p:nvPr/>
        </p:nvSpPr>
        <p:spPr bwMode="auto">
          <a:xfrm>
            <a:off x="6650610" y="3231736"/>
            <a:ext cx="896611" cy="483830"/>
          </a:xfrm>
          <a:custGeom>
            <a:avLst/>
            <a:gdLst>
              <a:gd name="T0" fmla="*/ 2147483647 w 962"/>
              <a:gd name="T1" fmla="*/ 2147483647 h 708"/>
              <a:gd name="T2" fmla="*/ 2147483647 w 962"/>
              <a:gd name="T3" fmla="*/ 2147483647 h 708"/>
              <a:gd name="T4" fmla="*/ 2147483647 w 962"/>
              <a:gd name="T5" fmla="*/ 2147483647 h 708"/>
              <a:gd name="T6" fmla="*/ 2147483647 w 962"/>
              <a:gd name="T7" fmla="*/ 2147483647 h 708"/>
              <a:gd name="T8" fmla="*/ 2147483647 w 962"/>
              <a:gd name="T9" fmla="*/ 2147483647 h 708"/>
              <a:gd name="T10" fmla="*/ 2147483647 w 962"/>
              <a:gd name="T11" fmla="*/ 2147483647 h 708"/>
              <a:gd name="T12" fmla="*/ 2147483647 w 962"/>
              <a:gd name="T13" fmla="*/ 2147483647 h 708"/>
              <a:gd name="T14" fmla="*/ 2147483647 w 962"/>
              <a:gd name="T15" fmla="*/ 2147483647 h 708"/>
              <a:gd name="T16" fmla="*/ 2147483647 w 962"/>
              <a:gd name="T17" fmla="*/ 2147483647 h 708"/>
              <a:gd name="T18" fmla="*/ 2147483647 w 962"/>
              <a:gd name="T19" fmla="*/ 2147483647 h 708"/>
              <a:gd name="T20" fmla="*/ 2147483647 w 962"/>
              <a:gd name="T21" fmla="*/ 2147483647 h 708"/>
              <a:gd name="T22" fmla="*/ 2147483647 w 962"/>
              <a:gd name="T23" fmla="*/ 2147483647 h 708"/>
              <a:gd name="T24" fmla="*/ 2147483647 w 962"/>
              <a:gd name="T25" fmla="*/ 2147483647 h 708"/>
              <a:gd name="T26" fmla="*/ 2147483647 w 962"/>
              <a:gd name="T27" fmla="*/ 2147483647 h 708"/>
              <a:gd name="T28" fmla="*/ 2147483647 w 962"/>
              <a:gd name="T29" fmla="*/ 2147483647 h 708"/>
              <a:gd name="T30" fmla="*/ 2147483647 w 962"/>
              <a:gd name="T31" fmla="*/ 2147483647 h 708"/>
              <a:gd name="T32" fmla="*/ 2147483647 w 962"/>
              <a:gd name="T33" fmla="*/ 2147483647 h 708"/>
              <a:gd name="T34" fmla="*/ 2147483647 w 962"/>
              <a:gd name="T35" fmla="*/ 2147483647 h 708"/>
              <a:gd name="T36" fmla="*/ 2147483647 w 962"/>
              <a:gd name="T37" fmla="*/ 2147483647 h 708"/>
              <a:gd name="T38" fmla="*/ 2147483647 w 962"/>
              <a:gd name="T39" fmla="*/ 2147483647 h 708"/>
              <a:gd name="T40" fmla="*/ 2147483647 w 962"/>
              <a:gd name="T41" fmla="*/ 2147483647 h 708"/>
              <a:gd name="T42" fmla="*/ 2147483647 w 962"/>
              <a:gd name="T43" fmla="*/ 2147483647 h 708"/>
              <a:gd name="T44" fmla="*/ 2147483647 w 962"/>
              <a:gd name="T45" fmla="*/ 2147483647 h 708"/>
              <a:gd name="T46" fmla="*/ 2147483647 w 962"/>
              <a:gd name="T47" fmla="*/ 2147483647 h 708"/>
              <a:gd name="T48" fmla="*/ 2147483647 w 962"/>
              <a:gd name="T49" fmla="*/ 2147483647 h 708"/>
              <a:gd name="T50" fmla="*/ 2147483647 w 962"/>
              <a:gd name="T51" fmla="*/ 2147483647 h 708"/>
              <a:gd name="T52" fmla="*/ 2147483647 w 962"/>
              <a:gd name="T53" fmla="*/ 2147483647 h 708"/>
              <a:gd name="T54" fmla="*/ 2147483647 w 962"/>
              <a:gd name="T55" fmla="*/ 2147483647 h 708"/>
              <a:gd name="T56" fmla="*/ 2147483647 w 962"/>
              <a:gd name="T57" fmla="*/ 2147483647 h 708"/>
              <a:gd name="T58" fmla="*/ 2147483647 w 962"/>
              <a:gd name="T59" fmla="*/ 2147483647 h 708"/>
              <a:gd name="T60" fmla="*/ 2147483647 w 962"/>
              <a:gd name="T61" fmla="*/ 2147483647 h 708"/>
              <a:gd name="T62" fmla="*/ 2147483647 w 962"/>
              <a:gd name="T63" fmla="*/ 2147483647 h 708"/>
              <a:gd name="T64" fmla="*/ 2147483647 w 962"/>
              <a:gd name="T65" fmla="*/ 2147483647 h 708"/>
              <a:gd name="T66" fmla="*/ 2147483647 w 962"/>
              <a:gd name="T67" fmla="*/ 2147483647 h 708"/>
              <a:gd name="T68" fmla="*/ 2147483647 w 962"/>
              <a:gd name="T69" fmla="*/ 2147483647 h 708"/>
              <a:gd name="T70" fmla="*/ 2147483647 w 962"/>
              <a:gd name="T71" fmla="*/ 2147483647 h 708"/>
              <a:gd name="T72" fmla="*/ 2147483647 w 962"/>
              <a:gd name="T73" fmla="*/ 2147483647 h 708"/>
              <a:gd name="T74" fmla="*/ 2147483647 w 962"/>
              <a:gd name="T75" fmla="*/ 2147483647 h 708"/>
              <a:gd name="T76" fmla="*/ 2147483647 w 962"/>
              <a:gd name="T77" fmla="*/ 2147483647 h 708"/>
              <a:gd name="T78" fmla="*/ 2147483647 w 962"/>
              <a:gd name="T79" fmla="*/ 2147483647 h 708"/>
              <a:gd name="T80" fmla="*/ 2147483647 w 962"/>
              <a:gd name="T81" fmla="*/ 2147483647 h 708"/>
              <a:gd name="T82" fmla="*/ 2147483647 w 962"/>
              <a:gd name="T83" fmla="*/ 2147483647 h 708"/>
              <a:gd name="T84" fmla="*/ 2147483647 w 962"/>
              <a:gd name="T85" fmla="*/ 2147483647 h 708"/>
              <a:gd name="T86" fmla="*/ 2147483647 w 962"/>
              <a:gd name="T87" fmla="*/ 2147483647 h 708"/>
              <a:gd name="T88" fmla="*/ 2147483647 w 962"/>
              <a:gd name="T89" fmla="*/ 2147483647 h 708"/>
              <a:gd name="T90" fmla="*/ 2147483647 w 962"/>
              <a:gd name="T91" fmla="*/ 0 h 708"/>
              <a:gd name="T92" fmla="*/ 2147483647 w 962"/>
              <a:gd name="T93" fmla="*/ 2147483647 h 708"/>
              <a:gd name="T94" fmla="*/ 2147483647 w 962"/>
              <a:gd name="T95" fmla="*/ 2147483647 h 708"/>
              <a:gd name="T96" fmla="*/ 2147483647 w 962"/>
              <a:gd name="T97" fmla="*/ 2147483647 h 708"/>
              <a:gd name="T98" fmla="*/ 2147483647 w 962"/>
              <a:gd name="T99" fmla="*/ 2147483647 h 708"/>
              <a:gd name="T100" fmla="*/ 2147483647 w 962"/>
              <a:gd name="T101" fmla="*/ 2147483647 h 708"/>
              <a:gd name="T102" fmla="*/ 2147483647 w 962"/>
              <a:gd name="T103" fmla="*/ 2147483647 h 708"/>
              <a:gd name="T104" fmla="*/ 2147483647 w 962"/>
              <a:gd name="T105" fmla="*/ 2147483647 h 708"/>
              <a:gd name="T106" fmla="*/ 2147483647 w 962"/>
              <a:gd name="T107" fmla="*/ 2147483647 h 708"/>
              <a:gd name="T108" fmla="*/ 2147483647 w 962"/>
              <a:gd name="T109" fmla="*/ 2147483647 h 708"/>
              <a:gd name="T110" fmla="*/ 2147483647 w 962"/>
              <a:gd name="T111" fmla="*/ 2147483647 h 708"/>
              <a:gd name="T112" fmla="*/ 2147483647 w 962"/>
              <a:gd name="T113" fmla="*/ 2147483647 h 70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62"/>
              <a:gd name="T172" fmla="*/ 0 h 708"/>
              <a:gd name="T173" fmla="*/ 962 w 962"/>
              <a:gd name="T174" fmla="*/ 708 h 70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62" h="708">
                <a:moveTo>
                  <a:pt x="756" y="305"/>
                </a:moveTo>
                <a:lnTo>
                  <a:pt x="730" y="322"/>
                </a:lnTo>
                <a:lnTo>
                  <a:pt x="730" y="340"/>
                </a:lnTo>
                <a:lnTo>
                  <a:pt x="750" y="354"/>
                </a:lnTo>
                <a:lnTo>
                  <a:pt x="765" y="357"/>
                </a:lnTo>
                <a:lnTo>
                  <a:pt x="779" y="343"/>
                </a:lnTo>
                <a:lnTo>
                  <a:pt x="806" y="346"/>
                </a:lnTo>
                <a:lnTo>
                  <a:pt x="812" y="369"/>
                </a:lnTo>
                <a:lnTo>
                  <a:pt x="791" y="375"/>
                </a:lnTo>
                <a:lnTo>
                  <a:pt x="768" y="391"/>
                </a:lnTo>
                <a:lnTo>
                  <a:pt x="777" y="416"/>
                </a:lnTo>
                <a:lnTo>
                  <a:pt x="793" y="445"/>
                </a:lnTo>
                <a:lnTo>
                  <a:pt x="815" y="466"/>
                </a:lnTo>
                <a:lnTo>
                  <a:pt x="815" y="486"/>
                </a:lnTo>
                <a:lnTo>
                  <a:pt x="817" y="504"/>
                </a:lnTo>
                <a:lnTo>
                  <a:pt x="829" y="553"/>
                </a:lnTo>
                <a:lnTo>
                  <a:pt x="815" y="556"/>
                </a:lnTo>
                <a:lnTo>
                  <a:pt x="812" y="572"/>
                </a:lnTo>
                <a:lnTo>
                  <a:pt x="796" y="589"/>
                </a:lnTo>
                <a:lnTo>
                  <a:pt x="798" y="610"/>
                </a:lnTo>
                <a:lnTo>
                  <a:pt x="782" y="621"/>
                </a:lnTo>
                <a:lnTo>
                  <a:pt x="768" y="624"/>
                </a:lnTo>
                <a:lnTo>
                  <a:pt x="765" y="642"/>
                </a:lnTo>
                <a:lnTo>
                  <a:pt x="753" y="645"/>
                </a:lnTo>
                <a:lnTo>
                  <a:pt x="753" y="660"/>
                </a:lnTo>
                <a:lnTo>
                  <a:pt x="720" y="669"/>
                </a:lnTo>
                <a:lnTo>
                  <a:pt x="698" y="666"/>
                </a:lnTo>
                <a:lnTo>
                  <a:pt x="671" y="674"/>
                </a:lnTo>
                <a:lnTo>
                  <a:pt x="647" y="695"/>
                </a:lnTo>
                <a:lnTo>
                  <a:pt x="633" y="707"/>
                </a:lnTo>
                <a:lnTo>
                  <a:pt x="629" y="683"/>
                </a:lnTo>
                <a:lnTo>
                  <a:pt x="618" y="677"/>
                </a:lnTo>
                <a:lnTo>
                  <a:pt x="610" y="698"/>
                </a:lnTo>
                <a:lnTo>
                  <a:pt x="586" y="660"/>
                </a:lnTo>
                <a:lnTo>
                  <a:pt x="559" y="653"/>
                </a:lnTo>
                <a:lnTo>
                  <a:pt x="542" y="653"/>
                </a:lnTo>
                <a:lnTo>
                  <a:pt x="515" y="666"/>
                </a:lnTo>
                <a:lnTo>
                  <a:pt x="501" y="674"/>
                </a:lnTo>
                <a:lnTo>
                  <a:pt x="504" y="691"/>
                </a:lnTo>
                <a:lnTo>
                  <a:pt x="480" y="693"/>
                </a:lnTo>
                <a:lnTo>
                  <a:pt x="477" y="683"/>
                </a:lnTo>
                <a:lnTo>
                  <a:pt x="462" y="680"/>
                </a:lnTo>
                <a:lnTo>
                  <a:pt x="456" y="650"/>
                </a:lnTo>
                <a:lnTo>
                  <a:pt x="448" y="634"/>
                </a:lnTo>
                <a:lnTo>
                  <a:pt x="428" y="631"/>
                </a:lnTo>
                <a:lnTo>
                  <a:pt x="428" y="615"/>
                </a:lnTo>
                <a:lnTo>
                  <a:pt x="442" y="607"/>
                </a:lnTo>
                <a:lnTo>
                  <a:pt x="448" y="593"/>
                </a:lnTo>
                <a:lnTo>
                  <a:pt x="442" y="572"/>
                </a:lnTo>
                <a:lnTo>
                  <a:pt x="437" y="563"/>
                </a:lnTo>
                <a:lnTo>
                  <a:pt x="419" y="566"/>
                </a:lnTo>
                <a:lnTo>
                  <a:pt x="407" y="548"/>
                </a:lnTo>
                <a:lnTo>
                  <a:pt x="386" y="537"/>
                </a:lnTo>
                <a:lnTo>
                  <a:pt x="361" y="537"/>
                </a:lnTo>
                <a:lnTo>
                  <a:pt x="340" y="551"/>
                </a:lnTo>
                <a:lnTo>
                  <a:pt x="329" y="560"/>
                </a:lnTo>
                <a:lnTo>
                  <a:pt x="302" y="560"/>
                </a:lnTo>
                <a:lnTo>
                  <a:pt x="284" y="553"/>
                </a:lnTo>
                <a:lnTo>
                  <a:pt x="275" y="569"/>
                </a:lnTo>
                <a:lnTo>
                  <a:pt x="260" y="563"/>
                </a:lnTo>
                <a:lnTo>
                  <a:pt x="222" y="560"/>
                </a:lnTo>
                <a:lnTo>
                  <a:pt x="205" y="553"/>
                </a:lnTo>
                <a:lnTo>
                  <a:pt x="192" y="545"/>
                </a:lnTo>
                <a:lnTo>
                  <a:pt x="190" y="525"/>
                </a:lnTo>
                <a:lnTo>
                  <a:pt x="184" y="537"/>
                </a:lnTo>
                <a:lnTo>
                  <a:pt x="167" y="528"/>
                </a:lnTo>
                <a:lnTo>
                  <a:pt x="152" y="516"/>
                </a:lnTo>
                <a:lnTo>
                  <a:pt x="132" y="516"/>
                </a:lnTo>
                <a:lnTo>
                  <a:pt x="119" y="499"/>
                </a:lnTo>
                <a:lnTo>
                  <a:pt x="94" y="496"/>
                </a:lnTo>
                <a:lnTo>
                  <a:pt x="94" y="464"/>
                </a:lnTo>
                <a:lnTo>
                  <a:pt x="81" y="454"/>
                </a:lnTo>
                <a:lnTo>
                  <a:pt x="62" y="454"/>
                </a:lnTo>
                <a:lnTo>
                  <a:pt x="38" y="466"/>
                </a:lnTo>
                <a:lnTo>
                  <a:pt x="22" y="457"/>
                </a:lnTo>
                <a:lnTo>
                  <a:pt x="22" y="431"/>
                </a:lnTo>
                <a:lnTo>
                  <a:pt x="14" y="421"/>
                </a:lnTo>
                <a:lnTo>
                  <a:pt x="17" y="405"/>
                </a:lnTo>
                <a:lnTo>
                  <a:pt x="22" y="375"/>
                </a:lnTo>
                <a:lnTo>
                  <a:pt x="22" y="361"/>
                </a:lnTo>
                <a:lnTo>
                  <a:pt x="20" y="364"/>
                </a:lnTo>
                <a:lnTo>
                  <a:pt x="0" y="351"/>
                </a:lnTo>
                <a:lnTo>
                  <a:pt x="3" y="326"/>
                </a:lnTo>
                <a:lnTo>
                  <a:pt x="17" y="316"/>
                </a:lnTo>
                <a:lnTo>
                  <a:pt x="41" y="332"/>
                </a:lnTo>
                <a:lnTo>
                  <a:pt x="49" y="323"/>
                </a:lnTo>
                <a:lnTo>
                  <a:pt x="46" y="313"/>
                </a:lnTo>
                <a:lnTo>
                  <a:pt x="79" y="308"/>
                </a:lnTo>
                <a:lnTo>
                  <a:pt x="84" y="296"/>
                </a:lnTo>
                <a:lnTo>
                  <a:pt x="94" y="291"/>
                </a:lnTo>
                <a:lnTo>
                  <a:pt x="97" y="243"/>
                </a:lnTo>
                <a:lnTo>
                  <a:pt x="84" y="237"/>
                </a:lnTo>
                <a:lnTo>
                  <a:pt x="90" y="226"/>
                </a:lnTo>
                <a:lnTo>
                  <a:pt x="125" y="222"/>
                </a:lnTo>
                <a:lnTo>
                  <a:pt x="129" y="214"/>
                </a:lnTo>
                <a:lnTo>
                  <a:pt x="132" y="190"/>
                </a:lnTo>
                <a:lnTo>
                  <a:pt x="149" y="181"/>
                </a:lnTo>
                <a:lnTo>
                  <a:pt x="170" y="187"/>
                </a:lnTo>
                <a:lnTo>
                  <a:pt x="176" y="149"/>
                </a:lnTo>
                <a:lnTo>
                  <a:pt x="187" y="138"/>
                </a:lnTo>
                <a:lnTo>
                  <a:pt x="199" y="135"/>
                </a:lnTo>
                <a:lnTo>
                  <a:pt x="202" y="122"/>
                </a:lnTo>
                <a:lnTo>
                  <a:pt x="213" y="117"/>
                </a:lnTo>
                <a:lnTo>
                  <a:pt x="222" y="126"/>
                </a:lnTo>
                <a:lnTo>
                  <a:pt x="249" y="140"/>
                </a:lnTo>
                <a:lnTo>
                  <a:pt x="254" y="159"/>
                </a:lnTo>
                <a:lnTo>
                  <a:pt x="264" y="190"/>
                </a:lnTo>
                <a:lnTo>
                  <a:pt x="302" y="194"/>
                </a:lnTo>
                <a:lnTo>
                  <a:pt x="322" y="199"/>
                </a:lnTo>
                <a:lnTo>
                  <a:pt x="340" y="211"/>
                </a:lnTo>
                <a:lnTo>
                  <a:pt x="351" y="229"/>
                </a:lnTo>
                <a:lnTo>
                  <a:pt x="364" y="243"/>
                </a:lnTo>
                <a:lnTo>
                  <a:pt x="459" y="251"/>
                </a:lnTo>
                <a:lnTo>
                  <a:pt x="477" y="257"/>
                </a:lnTo>
                <a:lnTo>
                  <a:pt x="501" y="270"/>
                </a:lnTo>
                <a:lnTo>
                  <a:pt x="528" y="261"/>
                </a:lnTo>
                <a:lnTo>
                  <a:pt x="542" y="251"/>
                </a:lnTo>
                <a:lnTo>
                  <a:pt x="574" y="257"/>
                </a:lnTo>
                <a:lnTo>
                  <a:pt x="601" y="235"/>
                </a:lnTo>
                <a:lnTo>
                  <a:pt x="604" y="214"/>
                </a:lnTo>
                <a:lnTo>
                  <a:pt x="601" y="194"/>
                </a:lnTo>
                <a:lnTo>
                  <a:pt x="626" y="202"/>
                </a:lnTo>
                <a:lnTo>
                  <a:pt x="642" y="187"/>
                </a:lnTo>
                <a:lnTo>
                  <a:pt x="656" y="173"/>
                </a:lnTo>
                <a:lnTo>
                  <a:pt x="683" y="159"/>
                </a:lnTo>
                <a:lnTo>
                  <a:pt x="712" y="146"/>
                </a:lnTo>
                <a:lnTo>
                  <a:pt x="698" y="126"/>
                </a:lnTo>
                <a:lnTo>
                  <a:pt x="671" y="129"/>
                </a:lnTo>
                <a:lnTo>
                  <a:pt x="656" y="135"/>
                </a:lnTo>
                <a:lnTo>
                  <a:pt x="653" y="126"/>
                </a:lnTo>
                <a:lnTo>
                  <a:pt x="650" y="90"/>
                </a:lnTo>
                <a:lnTo>
                  <a:pt x="656" y="76"/>
                </a:lnTo>
                <a:lnTo>
                  <a:pt x="668" y="90"/>
                </a:lnTo>
                <a:lnTo>
                  <a:pt x="691" y="90"/>
                </a:lnTo>
                <a:lnTo>
                  <a:pt x="695" y="56"/>
                </a:lnTo>
                <a:lnTo>
                  <a:pt x="709" y="46"/>
                </a:lnTo>
                <a:lnTo>
                  <a:pt x="695" y="17"/>
                </a:lnTo>
                <a:lnTo>
                  <a:pt x="704" y="0"/>
                </a:lnTo>
                <a:lnTo>
                  <a:pt x="777" y="0"/>
                </a:lnTo>
                <a:lnTo>
                  <a:pt x="796" y="20"/>
                </a:lnTo>
                <a:lnTo>
                  <a:pt x="812" y="32"/>
                </a:lnTo>
                <a:lnTo>
                  <a:pt x="823" y="49"/>
                </a:lnTo>
                <a:lnTo>
                  <a:pt x="829" y="70"/>
                </a:lnTo>
                <a:lnTo>
                  <a:pt x="841" y="87"/>
                </a:lnTo>
                <a:lnTo>
                  <a:pt x="868" y="91"/>
                </a:lnTo>
                <a:lnTo>
                  <a:pt x="885" y="103"/>
                </a:lnTo>
                <a:lnTo>
                  <a:pt x="897" y="114"/>
                </a:lnTo>
                <a:lnTo>
                  <a:pt x="903" y="124"/>
                </a:lnTo>
                <a:lnTo>
                  <a:pt x="923" y="124"/>
                </a:lnTo>
                <a:lnTo>
                  <a:pt x="949" y="119"/>
                </a:lnTo>
                <a:lnTo>
                  <a:pt x="958" y="126"/>
                </a:lnTo>
                <a:lnTo>
                  <a:pt x="961" y="143"/>
                </a:lnTo>
                <a:lnTo>
                  <a:pt x="949" y="152"/>
                </a:lnTo>
                <a:lnTo>
                  <a:pt x="947" y="194"/>
                </a:lnTo>
                <a:lnTo>
                  <a:pt x="930" y="191"/>
                </a:lnTo>
                <a:lnTo>
                  <a:pt x="923" y="208"/>
                </a:lnTo>
                <a:lnTo>
                  <a:pt x="923" y="229"/>
                </a:lnTo>
                <a:lnTo>
                  <a:pt x="938" y="229"/>
                </a:lnTo>
                <a:lnTo>
                  <a:pt x="923" y="246"/>
                </a:lnTo>
                <a:lnTo>
                  <a:pt x="906" y="251"/>
                </a:lnTo>
                <a:lnTo>
                  <a:pt x="888" y="270"/>
                </a:lnTo>
                <a:lnTo>
                  <a:pt x="871" y="270"/>
                </a:lnTo>
                <a:lnTo>
                  <a:pt x="858" y="261"/>
                </a:lnTo>
                <a:lnTo>
                  <a:pt x="847" y="291"/>
                </a:lnTo>
                <a:lnTo>
                  <a:pt x="830" y="302"/>
                </a:lnTo>
                <a:lnTo>
                  <a:pt x="812" y="316"/>
                </a:lnTo>
                <a:lnTo>
                  <a:pt x="785" y="323"/>
                </a:lnTo>
                <a:lnTo>
                  <a:pt x="785" y="302"/>
                </a:lnTo>
                <a:lnTo>
                  <a:pt x="779" y="284"/>
                </a:lnTo>
                <a:lnTo>
                  <a:pt x="774" y="284"/>
                </a:lnTo>
                <a:lnTo>
                  <a:pt x="763" y="291"/>
                </a:lnTo>
                <a:lnTo>
                  <a:pt x="756" y="30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0" name="Freeform 105">
            <a:extLst>
              <a:ext uri="{FF2B5EF4-FFF2-40B4-BE49-F238E27FC236}">
                <a16:creationId xmlns:a16="http://schemas.microsoft.com/office/drawing/2014/main" id="{000E6471-2789-44B0-95A5-141A90E4E1DB}"/>
              </a:ext>
            </a:extLst>
          </p:cNvPr>
          <p:cNvSpPr>
            <a:spLocks/>
          </p:cNvSpPr>
          <p:nvPr/>
        </p:nvSpPr>
        <p:spPr bwMode="auto">
          <a:xfrm>
            <a:off x="7424174" y="3401896"/>
            <a:ext cx="77442" cy="72438"/>
          </a:xfrm>
          <a:custGeom>
            <a:avLst/>
            <a:gdLst>
              <a:gd name="T0" fmla="*/ 2147483647 w 83"/>
              <a:gd name="T1" fmla="*/ 0 h 106"/>
              <a:gd name="T2" fmla="*/ 2147483647 w 83"/>
              <a:gd name="T3" fmla="*/ 2147483647 h 106"/>
              <a:gd name="T4" fmla="*/ 2147483647 w 83"/>
              <a:gd name="T5" fmla="*/ 2147483647 h 106"/>
              <a:gd name="T6" fmla="*/ 2147483647 w 83"/>
              <a:gd name="T7" fmla="*/ 2147483647 h 106"/>
              <a:gd name="T8" fmla="*/ 2147483647 w 83"/>
              <a:gd name="T9" fmla="*/ 2147483647 h 106"/>
              <a:gd name="T10" fmla="*/ 2147483647 w 83"/>
              <a:gd name="T11" fmla="*/ 2147483647 h 106"/>
              <a:gd name="T12" fmla="*/ 2147483647 w 83"/>
              <a:gd name="T13" fmla="*/ 2147483647 h 106"/>
              <a:gd name="T14" fmla="*/ 2147483647 w 83"/>
              <a:gd name="T15" fmla="*/ 2147483647 h 106"/>
              <a:gd name="T16" fmla="*/ 2147483647 w 83"/>
              <a:gd name="T17" fmla="*/ 2147483647 h 106"/>
              <a:gd name="T18" fmla="*/ 2147483647 w 83"/>
              <a:gd name="T19" fmla="*/ 2147483647 h 106"/>
              <a:gd name="T20" fmla="*/ 2147483647 w 83"/>
              <a:gd name="T21" fmla="*/ 2147483647 h 106"/>
              <a:gd name="T22" fmla="*/ 2147483647 w 83"/>
              <a:gd name="T23" fmla="*/ 2147483647 h 106"/>
              <a:gd name="T24" fmla="*/ 2147483647 w 83"/>
              <a:gd name="T25" fmla="*/ 2147483647 h 106"/>
              <a:gd name="T26" fmla="*/ 0 w 83"/>
              <a:gd name="T27" fmla="*/ 2147483647 h 106"/>
              <a:gd name="T28" fmla="*/ 2147483647 w 83"/>
              <a:gd name="T29" fmla="*/ 2147483647 h 106"/>
              <a:gd name="T30" fmla="*/ 2147483647 w 83"/>
              <a:gd name="T31" fmla="*/ 2147483647 h 106"/>
              <a:gd name="T32" fmla="*/ 2147483647 w 83"/>
              <a:gd name="T33" fmla="*/ 2147483647 h 106"/>
              <a:gd name="T34" fmla="*/ 2147483647 w 83"/>
              <a:gd name="T35" fmla="*/ 2147483647 h 106"/>
              <a:gd name="T36" fmla="*/ 2147483647 w 83"/>
              <a:gd name="T37" fmla="*/ 2147483647 h 106"/>
              <a:gd name="T38" fmla="*/ 2147483647 w 83"/>
              <a:gd name="T39" fmla="*/ 0 h 10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3"/>
              <a:gd name="T61" fmla="*/ 0 h 106"/>
              <a:gd name="T62" fmla="*/ 83 w 83"/>
              <a:gd name="T63" fmla="*/ 106 h 10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3" h="106">
                <a:moveTo>
                  <a:pt x="82" y="0"/>
                </a:moveTo>
                <a:lnTo>
                  <a:pt x="82" y="29"/>
                </a:lnTo>
                <a:lnTo>
                  <a:pt x="70" y="38"/>
                </a:lnTo>
                <a:lnTo>
                  <a:pt x="63" y="53"/>
                </a:lnTo>
                <a:lnTo>
                  <a:pt x="46" y="61"/>
                </a:lnTo>
                <a:lnTo>
                  <a:pt x="66" y="77"/>
                </a:lnTo>
                <a:lnTo>
                  <a:pt x="60" y="96"/>
                </a:lnTo>
                <a:lnTo>
                  <a:pt x="35" y="105"/>
                </a:lnTo>
                <a:lnTo>
                  <a:pt x="28" y="93"/>
                </a:lnTo>
                <a:lnTo>
                  <a:pt x="6" y="85"/>
                </a:lnTo>
                <a:lnTo>
                  <a:pt x="20" y="77"/>
                </a:lnTo>
                <a:lnTo>
                  <a:pt x="20" y="56"/>
                </a:lnTo>
                <a:lnTo>
                  <a:pt x="6" y="53"/>
                </a:lnTo>
                <a:lnTo>
                  <a:pt x="0" y="53"/>
                </a:lnTo>
                <a:lnTo>
                  <a:pt x="17" y="42"/>
                </a:lnTo>
                <a:lnTo>
                  <a:pt x="28" y="13"/>
                </a:lnTo>
                <a:lnTo>
                  <a:pt x="41" y="21"/>
                </a:lnTo>
                <a:lnTo>
                  <a:pt x="58" y="21"/>
                </a:lnTo>
                <a:lnTo>
                  <a:pt x="76" y="3"/>
                </a:lnTo>
                <a:lnTo>
                  <a:pt x="82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1" name="Freeform 106">
            <a:extLst>
              <a:ext uri="{FF2B5EF4-FFF2-40B4-BE49-F238E27FC236}">
                <a16:creationId xmlns:a16="http://schemas.microsoft.com/office/drawing/2014/main" id="{572CCD44-C552-47DE-8689-68D798A404AF}"/>
              </a:ext>
            </a:extLst>
          </p:cNvPr>
          <p:cNvSpPr>
            <a:spLocks/>
          </p:cNvSpPr>
          <p:nvPr/>
        </p:nvSpPr>
        <p:spPr bwMode="auto">
          <a:xfrm>
            <a:off x="7546360" y="4007366"/>
            <a:ext cx="20651" cy="6151"/>
          </a:xfrm>
          <a:custGeom>
            <a:avLst/>
            <a:gdLst>
              <a:gd name="T0" fmla="*/ 2147483647 w 22"/>
              <a:gd name="T1" fmla="*/ 2147483647 h 9"/>
              <a:gd name="T2" fmla="*/ 2147483647 w 22"/>
              <a:gd name="T3" fmla="*/ 2147483647 h 9"/>
              <a:gd name="T4" fmla="*/ 2147483647 w 22"/>
              <a:gd name="T5" fmla="*/ 2147483647 h 9"/>
              <a:gd name="T6" fmla="*/ 2147483647 w 22"/>
              <a:gd name="T7" fmla="*/ 2147483647 h 9"/>
              <a:gd name="T8" fmla="*/ 2147483647 w 22"/>
              <a:gd name="T9" fmla="*/ 2147483647 h 9"/>
              <a:gd name="T10" fmla="*/ 0 w 22"/>
              <a:gd name="T11" fmla="*/ 2147483647 h 9"/>
              <a:gd name="T12" fmla="*/ 0 w 22"/>
              <a:gd name="T13" fmla="*/ 2147483647 h 9"/>
              <a:gd name="T14" fmla="*/ 2147483647 w 22"/>
              <a:gd name="T15" fmla="*/ 2147483647 h 9"/>
              <a:gd name="T16" fmla="*/ 2147483647 w 22"/>
              <a:gd name="T17" fmla="*/ 0 h 9"/>
              <a:gd name="T18" fmla="*/ 2147483647 w 22"/>
              <a:gd name="T19" fmla="*/ 0 h 9"/>
              <a:gd name="T20" fmla="*/ 2147483647 w 22"/>
              <a:gd name="T21" fmla="*/ 0 h 9"/>
              <a:gd name="T22" fmla="*/ 2147483647 w 22"/>
              <a:gd name="T23" fmla="*/ 0 h 9"/>
              <a:gd name="T24" fmla="*/ 2147483647 w 22"/>
              <a:gd name="T25" fmla="*/ 0 h 9"/>
              <a:gd name="T26" fmla="*/ 2147483647 w 22"/>
              <a:gd name="T27" fmla="*/ 0 h 9"/>
              <a:gd name="T28" fmla="*/ 2147483647 w 22"/>
              <a:gd name="T29" fmla="*/ 0 h 9"/>
              <a:gd name="T30" fmla="*/ 2147483647 w 22"/>
              <a:gd name="T31" fmla="*/ 2147483647 h 9"/>
              <a:gd name="T32" fmla="*/ 2147483647 w 22"/>
              <a:gd name="T33" fmla="*/ 2147483647 h 9"/>
              <a:gd name="T34" fmla="*/ 2147483647 w 22"/>
              <a:gd name="T35" fmla="*/ 2147483647 h 9"/>
              <a:gd name="T36" fmla="*/ 2147483647 w 22"/>
              <a:gd name="T37" fmla="*/ 2147483647 h 9"/>
              <a:gd name="T38" fmla="*/ 2147483647 w 22"/>
              <a:gd name="T39" fmla="*/ 2147483647 h 9"/>
              <a:gd name="T40" fmla="*/ 2147483647 w 22"/>
              <a:gd name="T41" fmla="*/ 2147483647 h 9"/>
              <a:gd name="T42" fmla="*/ 2147483647 w 22"/>
              <a:gd name="T43" fmla="*/ 2147483647 h 9"/>
              <a:gd name="T44" fmla="*/ 2147483647 w 22"/>
              <a:gd name="T45" fmla="*/ 2147483647 h 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2"/>
              <a:gd name="T70" fmla="*/ 0 h 9"/>
              <a:gd name="T71" fmla="*/ 22 w 22"/>
              <a:gd name="T72" fmla="*/ 9 h 9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2" h="9">
                <a:moveTo>
                  <a:pt x="10" y="8"/>
                </a:moveTo>
                <a:lnTo>
                  <a:pt x="7" y="8"/>
                </a:lnTo>
                <a:lnTo>
                  <a:pt x="4" y="8"/>
                </a:lnTo>
                <a:lnTo>
                  <a:pt x="1" y="8"/>
                </a:lnTo>
                <a:lnTo>
                  <a:pt x="1" y="5"/>
                </a:lnTo>
                <a:lnTo>
                  <a:pt x="0" y="5"/>
                </a:lnTo>
                <a:lnTo>
                  <a:pt x="0" y="3"/>
                </a:lnTo>
                <a:lnTo>
                  <a:pt x="1" y="3"/>
                </a:lnTo>
                <a:lnTo>
                  <a:pt x="1" y="0"/>
                </a:lnTo>
                <a:lnTo>
                  <a:pt x="4" y="0"/>
                </a:lnTo>
                <a:lnTo>
                  <a:pt x="7" y="0"/>
                </a:lnTo>
                <a:lnTo>
                  <a:pt x="10" y="0"/>
                </a:lnTo>
                <a:lnTo>
                  <a:pt x="12" y="0"/>
                </a:lnTo>
                <a:lnTo>
                  <a:pt x="15" y="0"/>
                </a:lnTo>
                <a:lnTo>
                  <a:pt x="18" y="0"/>
                </a:lnTo>
                <a:lnTo>
                  <a:pt x="18" y="3"/>
                </a:lnTo>
                <a:lnTo>
                  <a:pt x="21" y="3"/>
                </a:lnTo>
                <a:lnTo>
                  <a:pt x="21" y="5"/>
                </a:lnTo>
                <a:lnTo>
                  <a:pt x="18" y="5"/>
                </a:lnTo>
                <a:lnTo>
                  <a:pt x="18" y="8"/>
                </a:lnTo>
                <a:lnTo>
                  <a:pt x="15" y="8"/>
                </a:lnTo>
                <a:lnTo>
                  <a:pt x="12" y="8"/>
                </a:lnTo>
                <a:lnTo>
                  <a:pt x="10" y="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2" name="Freeform 107">
            <a:extLst>
              <a:ext uri="{FF2B5EF4-FFF2-40B4-BE49-F238E27FC236}">
                <a16:creationId xmlns:a16="http://schemas.microsoft.com/office/drawing/2014/main" id="{91A88406-6F41-4307-B1FB-DBC69ED42E7F}"/>
              </a:ext>
            </a:extLst>
          </p:cNvPr>
          <p:cNvSpPr>
            <a:spLocks/>
          </p:cNvSpPr>
          <p:nvPr/>
        </p:nvSpPr>
        <p:spPr bwMode="auto">
          <a:xfrm>
            <a:off x="6977590" y="3616476"/>
            <a:ext cx="122186" cy="231665"/>
          </a:xfrm>
          <a:custGeom>
            <a:avLst/>
            <a:gdLst>
              <a:gd name="T0" fmla="*/ 0 w 131"/>
              <a:gd name="T1" fmla="*/ 2147483647 h 339"/>
              <a:gd name="T2" fmla="*/ 2147483647 w 131"/>
              <a:gd name="T3" fmla="*/ 2147483647 h 339"/>
              <a:gd name="T4" fmla="*/ 2147483647 w 131"/>
              <a:gd name="T5" fmla="*/ 2147483647 h 339"/>
              <a:gd name="T6" fmla="*/ 2147483647 w 131"/>
              <a:gd name="T7" fmla="*/ 2147483647 h 339"/>
              <a:gd name="T8" fmla="*/ 2147483647 w 131"/>
              <a:gd name="T9" fmla="*/ 2147483647 h 339"/>
              <a:gd name="T10" fmla="*/ 2147483647 w 131"/>
              <a:gd name="T11" fmla="*/ 2147483647 h 339"/>
              <a:gd name="T12" fmla="*/ 2147483647 w 131"/>
              <a:gd name="T13" fmla="*/ 2147483647 h 339"/>
              <a:gd name="T14" fmla="*/ 2147483647 w 131"/>
              <a:gd name="T15" fmla="*/ 2147483647 h 339"/>
              <a:gd name="T16" fmla="*/ 2147483647 w 131"/>
              <a:gd name="T17" fmla="*/ 0 h 339"/>
              <a:gd name="T18" fmla="*/ 2147483647 w 131"/>
              <a:gd name="T19" fmla="*/ 2147483647 h 339"/>
              <a:gd name="T20" fmla="*/ 2147483647 w 131"/>
              <a:gd name="T21" fmla="*/ 2147483647 h 339"/>
              <a:gd name="T22" fmla="*/ 2147483647 w 131"/>
              <a:gd name="T23" fmla="*/ 2147483647 h 339"/>
              <a:gd name="T24" fmla="*/ 2147483647 w 131"/>
              <a:gd name="T25" fmla="*/ 2147483647 h 339"/>
              <a:gd name="T26" fmla="*/ 2147483647 w 131"/>
              <a:gd name="T27" fmla="*/ 2147483647 h 339"/>
              <a:gd name="T28" fmla="*/ 2147483647 w 131"/>
              <a:gd name="T29" fmla="*/ 2147483647 h 339"/>
              <a:gd name="T30" fmla="*/ 2147483647 w 131"/>
              <a:gd name="T31" fmla="*/ 2147483647 h 339"/>
              <a:gd name="T32" fmla="*/ 2147483647 w 131"/>
              <a:gd name="T33" fmla="*/ 2147483647 h 339"/>
              <a:gd name="T34" fmla="*/ 2147483647 w 131"/>
              <a:gd name="T35" fmla="*/ 2147483647 h 339"/>
              <a:gd name="T36" fmla="*/ 2147483647 w 131"/>
              <a:gd name="T37" fmla="*/ 2147483647 h 339"/>
              <a:gd name="T38" fmla="*/ 2147483647 w 131"/>
              <a:gd name="T39" fmla="*/ 2147483647 h 339"/>
              <a:gd name="T40" fmla="*/ 2147483647 w 131"/>
              <a:gd name="T41" fmla="*/ 2147483647 h 339"/>
              <a:gd name="T42" fmla="*/ 2147483647 w 131"/>
              <a:gd name="T43" fmla="*/ 2147483647 h 339"/>
              <a:gd name="T44" fmla="*/ 2147483647 w 131"/>
              <a:gd name="T45" fmla="*/ 2147483647 h 339"/>
              <a:gd name="T46" fmla="*/ 2147483647 w 131"/>
              <a:gd name="T47" fmla="*/ 2147483647 h 339"/>
              <a:gd name="T48" fmla="*/ 2147483647 w 131"/>
              <a:gd name="T49" fmla="*/ 2147483647 h 339"/>
              <a:gd name="T50" fmla="*/ 2147483647 w 131"/>
              <a:gd name="T51" fmla="*/ 2147483647 h 339"/>
              <a:gd name="T52" fmla="*/ 2147483647 w 131"/>
              <a:gd name="T53" fmla="*/ 2147483647 h 339"/>
              <a:gd name="T54" fmla="*/ 2147483647 w 131"/>
              <a:gd name="T55" fmla="*/ 2147483647 h 339"/>
              <a:gd name="T56" fmla="*/ 2147483647 w 131"/>
              <a:gd name="T57" fmla="*/ 2147483647 h 339"/>
              <a:gd name="T58" fmla="*/ 2147483647 w 131"/>
              <a:gd name="T59" fmla="*/ 2147483647 h 339"/>
              <a:gd name="T60" fmla="*/ 2147483647 w 131"/>
              <a:gd name="T61" fmla="*/ 2147483647 h 339"/>
              <a:gd name="T62" fmla="*/ 2147483647 w 131"/>
              <a:gd name="T63" fmla="*/ 2147483647 h 339"/>
              <a:gd name="T64" fmla="*/ 2147483647 w 131"/>
              <a:gd name="T65" fmla="*/ 2147483647 h 339"/>
              <a:gd name="T66" fmla="*/ 2147483647 w 131"/>
              <a:gd name="T67" fmla="*/ 2147483647 h 339"/>
              <a:gd name="T68" fmla="*/ 2147483647 w 131"/>
              <a:gd name="T69" fmla="*/ 2147483647 h 339"/>
              <a:gd name="T70" fmla="*/ 2147483647 w 131"/>
              <a:gd name="T71" fmla="*/ 2147483647 h 339"/>
              <a:gd name="T72" fmla="*/ 2147483647 w 131"/>
              <a:gd name="T73" fmla="*/ 2147483647 h 339"/>
              <a:gd name="T74" fmla="*/ 2147483647 w 131"/>
              <a:gd name="T75" fmla="*/ 2147483647 h 339"/>
              <a:gd name="T76" fmla="*/ 2147483647 w 131"/>
              <a:gd name="T77" fmla="*/ 2147483647 h 339"/>
              <a:gd name="T78" fmla="*/ 2147483647 w 131"/>
              <a:gd name="T79" fmla="*/ 2147483647 h 339"/>
              <a:gd name="T80" fmla="*/ 2147483647 w 131"/>
              <a:gd name="T81" fmla="*/ 2147483647 h 339"/>
              <a:gd name="T82" fmla="*/ 2147483647 w 131"/>
              <a:gd name="T83" fmla="*/ 2147483647 h 339"/>
              <a:gd name="T84" fmla="*/ 0 w 131"/>
              <a:gd name="T85" fmla="*/ 2147483647 h 339"/>
              <a:gd name="T86" fmla="*/ 0 w 131"/>
              <a:gd name="T87" fmla="*/ 2147483647 h 33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31"/>
              <a:gd name="T133" fmla="*/ 0 h 339"/>
              <a:gd name="T134" fmla="*/ 131 w 131"/>
              <a:gd name="T135" fmla="*/ 339 h 339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31" h="339">
                <a:moveTo>
                  <a:pt x="0" y="128"/>
                </a:moveTo>
                <a:lnTo>
                  <a:pt x="8" y="114"/>
                </a:lnTo>
                <a:lnTo>
                  <a:pt x="8" y="79"/>
                </a:lnTo>
                <a:lnTo>
                  <a:pt x="21" y="62"/>
                </a:lnTo>
                <a:lnTo>
                  <a:pt x="30" y="41"/>
                </a:lnTo>
                <a:lnTo>
                  <a:pt x="44" y="23"/>
                </a:lnTo>
                <a:lnTo>
                  <a:pt x="65" y="14"/>
                </a:lnTo>
                <a:lnTo>
                  <a:pt x="68" y="3"/>
                </a:lnTo>
                <a:lnTo>
                  <a:pt x="86" y="0"/>
                </a:lnTo>
                <a:lnTo>
                  <a:pt x="92" y="8"/>
                </a:lnTo>
                <a:lnTo>
                  <a:pt x="97" y="30"/>
                </a:lnTo>
                <a:lnTo>
                  <a:pt x="92" y="44"/>
                </a:lnTo>
                <a:lnTo>
                  <a:pt x="77" y="52"/>
                </a:lnTo>
                <a:lnTo>
                  <a:pt x="77" y="68"/>
                </a:lnTo>
                <a:lnTo>
                  <a:pt x="97" y="70"/>
                </a:lnTo>
                <a:lnTo>
                  <a:pt x="106" y="87"/>
                </a:lnTo>
                <a:lnTo>
                  <a:pt x="111" y="117"/>
                </a:lnTo>
                <a:lnTo>
                  <a:pt x="127" y="120"/>
                </a:lnTo>
                <a:lnTo>
                  <a:pt x="130" y="129"/>
                </a:lnTo>
                <a:lnTo>
                  <a:pt x="124" y="146"/>
                </a:lnTo>
                <a:lnTo>
                  <a:pt x="113" y="155"/>
                </a:lnTo>
                <a:lnTo>
                  <a:pt x="94" y="162"/>
                </a:lnTo>
                <a:lnTo>
                  <a:pt x="94" y="193"/>
                </a:lnTo>
                <a:lnTo>
                  <a:pt x="97" y="205"/>
                </a:lnTo>
                <a:lnTo>
                  <a:pt x="111" y="222"/>
                </a:lnTo>
                <a:lnTo>
                  <a:pt x="108" y="252"/>
                </a:lnTo>
                <a:lnTo>
                  <a:pt x="108" y="267"/>
                </a:lnTo>
                <a:lnTo>
                  <a:pt x="113" y="290"/>
                </a:lnTo>
                <a:lnTo>
                  <a:pt x="130" y="302"/>
                </a:lnTo>
                <a:lnTo>
                  <a:pt x="116" y="328"/>
                </a:lnTo>
                <a:lnTo>
                  <a:pt x="111" y="338"/>
                </a:lnTo>
                <a:lnTo>
                  <a:pt x="103" y="305"/>
                </a:lnTo>
                <a:lnTo>
                  <a:pt x="97" y="284"/>
                </a:lnTo>
                <a:lnTo>
                  <a:pt x="83" y="273"/>
                </a:lnTo>
                <a:lnTo>
                  <a:pt x="92" y="232"/>
                </a:lnTo>
                <a:lnTo>
                  <a:pt x="76" y="205"/>
                </a:lnTo>
                <a:lnTo>
                  <a:pt x="65" y="219"/>
                </a:lnTo>
                <a:lnTo>
                  <a:pt x="54" y="232"/>
                </a:lnTo>
                <a:lnTo>
                  <a:pt x="35" y="225"/>
                </a:lnTo>
                <a:lnTo>
                  <a:pt x="32" y="187"/>
                </a:lnTo>
                <a:lnTo>
                  <a:pt x="27" y="170"/>
                </a:lnTo>
                <a:lnTo>
                  <a:pt x="13" y="152"/>
                </a:lnTo>
                <a:lnTo>
                  <a:pt x="0" y="138"/>
                </a:lnTo>
                <a:lnTo>
                  <a:pt x="0" y="12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3" name="Freeform 108">
            <a:extLst>
              <a:ext uri="{FF2B5EF4-FFF2-40B4-BE49-F238E27FC236}">
                <a16:creationId xmlns:a16="http://schemas.microsoft.com/office/drawing/2014/main" id="{2F4718FF-5FA2-41DF-ADC3-60C148E93E50}"/>
              </a:ext>
            </a:extLst>
          </p:cNvPr>
          <p:cNvSpPr>
            <a:spLocks/>
          </p:cNvSpPr>
          <p:nvPr/>
        </p:nvSpPr>
        <p:spPr bwMode="auto">
          <a:xfrm>
            <a:off x="7024915" y="3915112"/>
            <a:ext cx="185002" cy="150342"/>
          </a:xfrm>
          <a:custGeom>
            <a:avLst/>
            <a:gdLst>
              <a:gd name="T0" fmla="*/ 2147483647 w 198"/>
              <a:gd name="T1" fmla="*/ 2147483647 h 220"/>
              <a:gd name="T2" fmla="*/ 2147483647 w 198"/>
              <a:gd name="T3" fmla="*/ 2147483647 h 220"/>
              <a:gd name="T4" fmla="*/ 2147483647 w 198"/>
              <a:gd name="T5" fmla="*/ 0 h 220"/>
              <a:gd name="T6" fmla="*/ 2147483647 w 198"/>
              <a:gd name="T7" fmla="*/ 2147483647 h 220"/>
              <a:gd name="T8" fmla="*/ 0 w 198"/>
              <a:gd name="T9" fmla="*/ 2147483647 h 220"/>
              <a:gd name="T10" fmla="*/ 2147483647 w 198"/>
              <a:gd name="T11" fmla="*/ 2147483647 h 220"/>
              <a:gd name="T12" fmla="*/ 2147483647 w 198"/>
              <a:gd name="T13" fmla="*/ 2147483647 h 220"/>
              <a:gd name="T14" fmla="*/ 2147483647 w 198"/>
              <a:gd name="T15" fmla="*/ 2147483647 h 220"/>
              <a:gd name="T16" fmla="*/ 2147483647 w 198"/>
              <a:gd name="T17" fmla="*/ 2147483647 h 220"/>
              <a:gd name="T18" fmla="*/ 2147483647 w 198"/>
              <a:gd name="T19" fmla="*/ 2147483647 h 220"/>
              <a:gd name="T20" fmla="*/ 2147483647 w 198"/>
              <a:gd name="T21" fmla="*/ 2147483647 h 220"/>
              <a:gd name="T22" fmla="*/ 2147483647 w 198"/>
              <a:gd name="T23" fmla="*/ 2147483647 h 220"/>
              <a:gd name="T24" fmla="*/ 2147483647 w 198"/>
              <a:gd name="T25" fmla="*/ 2147483647 h 220"/>
              <a:gd name="T26" fmla="*/ 2147483647 w 198"/>
              <a:gd name="T27" fmla="*/ 2147483647 h 220"/>
              <a:gd name="T28" fmla="*/ 2147483647 w 198"/>
              <a:gd name="T29" fmla="*/ 2147483647 h 220"/>
              <a:gd name="T30" fmla="*/ 2147483647 w 198"/>
              <a:gd name="T31" fmla="*/ 2147483647 h 220"/>
              <a:gd name="T32" fmla="*/ 2147483647 w 198"/>
              <a:gd name="T33" fmla="*/ 2147483647 h 220"/>
              <a:gd name="T34" fmla="*/ 2147483647 w 198"/>
              <a:gd name="T35" fmla="*/ 2147483647 h 220"/>
              <a:gd name="T36" fmla="*/ 2147483647 w 198"/>
              <a:gd name="T37" fmla="*/ 2147483647 h 220"/>
              <a:gd name="T38" fmla="*/ 2147483647 w 198"/>
              <a:gd name="T39" fmla="*/ 2147483647 h 220"/>
              <a:gd name="T40" fmla="*/ 2147483647 w 198"/>
              <a:gd name="T41" fmla="*/ 2147483647 h 220"/>
              <a:gd name="T42" fmla="*/ 2147483647 w 198"/>
              <a:gd name="T43" fmla="*/ 2147483647 h 220"/>
              <a:gd name="T44" fmla="*/ 2147483647 w 198"/>
              <a:gd name="T45" fmla="*/ 2147483647 h 220"/>
              <a:gd name="T46" fmla="*/ 2147483647 w 198"/>
              <a:gd name="T47" fmla="*/ 2147483647 h 2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98"/>
              <a:gd name="T73" fmla="*/ 0 h 220"/>
              <a:gd name="T74" fmla="*/ 198 w 198"/>
              <a:gd name="T75" fmla="*/ 220 h 2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98" h="220">
                <a:moveTo>
                  <a:pt x="76" y="35"/>
                </a:moveTo>
                <a:lnTo>
                  <a:pt x="49" y="24"/>
                </a:lnTo>
                <a:lnTo>
                  <a:pt x="29" y="0"/>
                </a:lnTo>
                <a:lnTo>
                  <a:pt x="3" y="6"/>
                </a:lnTo>
                <a:lnTo>
                  <a:pt x="0" y="14"/>
                </a:lnTo>
                <a:lnTo>
                  <a:pt x="29" y="35"/>
                </a:lnTo>
                <a:lnTo>
                  <a:pt x="58" y="59"/>
                </a:lnTo>
                <a:lnTo>
                  <a:pt x="76" y="76"/>
                </a:lnTo>
                <a:lnTo>
                  <a:pt x="81" y="99"/>
                </a:lnTo>
                <a:lnTo>
                  <a:pt x="93" y="122"/>
                </a:lnTo>
                <a:lnTo>
                  <a:pt x="126" y="167"/>
                </a:lnTo>
                <a:lnTo>
                  <a:pt x="157" y="205"/>
                </a:lnTo>
                <a:lnTo>
                  <a:pt x="167" y="219"/>
                </a:lnTo>
                <a:lnTo>
                  <a:pt x="197" y="205"/>
                </a:lnTo>
                <a:lnTo>
                  <a:pt x="194" y="186"/>
                </a:lnTo>
                <a:lnTo>
                  <a:pt x="194" y="161"/>
                </a:lnTo>
                <a:lnTo>
                  <a:pt x="184" y="149"/>
                </a:lnTo>
                <a:lnTo>
                  <a:pt x="160" y="140"/>
                </a:lnTo>
                <a:lnTo>
                  <a:pt x="160" y="129"/>
                </a:lnTo>
                <a:lnTo>
                  <a:pt x="149" y="114"/>
                </a:lnTo>
                <a:lnTo>
                  <a:pt x="149" y="94"/>
                </a:lnTo>
                <a:lnTo>
                  <a:pt x="129" y="76"/>
                </a:lnTo>
                <a:lnTo>
                  <a:pt x="108" y="62"/>
                </a:lnTo>
                <a:lnTo>
                  <a:pt x="76" y="3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4" name="Freeform 109">
            <a:extLst>
              <a:ext uri="{FF2B5EF4-FFF2-40B4-BE49-F238E27FC236}">
                <a16:creationId xmlns:a16="http://schemas.microsoft.com/office/drawing/2014/main" id="{E384F394-6DB6-4D10-AD3B-A1E9ECE550A9}"/>
              </a:ext>
            </a:extLst>
          </p:cNvPr>
          <p:cNvSpPr>
            <a:spLocks/>
          </p:cNvSpPr>
          <p:nvPr/>
        </p:nvSpPr>
        <p:spPr bwMode="auto">
          <a:xfrm>
            <a:off x="7197009" y="4003266"/>
            <a:ext cx="28395" cy="21185"/>
          </a:xfrm>
          <a:custGeom>
            <a:avLst/>
            <a:gdLst>
              <a:gd name="T0" fmla="*/ 2147483647 w 31"/>
              <a:gd name="T1" fmla="*/ 0 h 31"/>
              <a:gd name="T2" fmla="*/ 2147483647 w 31"/>
              <a:gd name="T3" fmla="*/ 2147483647 h 31"/>
              <a:gd name="T4" fmla="*/ 2147483647 w 31"/>
              <a:gd name="T5" fmla="*/ 2147483647 h 31"/>
              <a:gd name="T6" fmla="*/ 2147483647 w 31"/>
              <a:gd name="T7" fmla="*/ 2147483647 h 31"/>
              <a:gd name="T8" fmla="*/ 2147483647 w 31"/>
              <a:gd name="T9" fmla="*/ 2147483647 h 31"/>
              <a:gd name="T10" fmla="*/ 0 w 31"/>
              <a:gd name="T11" fmla="*/ 2147483647 h 31"/>
              <a:gd name="T12" fmla="*/ 2147483647 w 31"/>
              <a:gd name="T13" fmla="*/ 0 h 3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"/>
              <a:gd name="T22" fmla="*/ 0 h 31"/>
              <a:gd name="T23" fmla="*/ 31 w 31"/>
              <a:gd name="T24" fmla="*/ 31 h 3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" h="31">
                <a:moveTo>
                  <a:pt x="3" y="0"/>
                </a:moveTo>
                <a:lnTo>
                  <a:pt x="15" y="3"/>
                </a:lnTo>
                <a:lnTo>
                  <a:pt x="27" y="14"/>
                </a:lnTo>
                <a:lnTo>
                  <a:pt x="30" y="28"/>
                </a:lnTo>
                <a:lnTo>
                  <a:pt x="18" y="30"/>
                </a:lnTo>
                <a:lnTo>
                  <a:pt x="0" y="11"/>
                </a:lnTo>
                <a:lnTo>
                  <a:pt x="3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5" name="Freeform 110">
            <a:extLst>
              <a:ext uri="{FF2B5EF4-FFF2-40B4-BE49-F238E27FC236}">
                <a16:creationId xmlns:a16="http://schemas.microsoft.com/office/drawing/2014/main" id="{A17E501B-1C51-47C2-B303-C9D13061E19B}"/>
              </a:ext>
            </a:extLst>
          </p:cNvPr>
          <p:cNvSpPr>
            <a:spLocks/>
          </p:cNvSpPr>
          <p:nvPr/>
        </p:nvSpPr>
        <p:spPr bwMode="auto">
          <a:xfrm>
            <a:off x="7201311" y="4062720"/>
            <a:ext cx="147140" cy="35536"/>
          </a:xfrm>
          <a:custGeom>
            <a:avLst/>
            <a:gdLst>
              <a:gd name="T0" fmla="*/ 2147483647 w 158"/>
              <a:gd name="T1" fmla="*/ 0 h 52"/>
              <a:gd name="T2" fmla="*/ 2147483647 w 158"/>
              <a:gd name="T3" fmla="*/ 2147483647 h 52"/>
              <a:gd name="T4" fmla="*/ 0 w 158"/>
              <a:gd name="T5" fmla="*/ 2147483647 h 52"/>
              <a:gd name="T6" fmla="*/ 2147483647 w 158"/>
              <a:gd name="T7" fmla="*/ 2147483647 h 52"/>
              <a:gd name="T8" fmla="*/ 2147483647 w 158"/>
              <a:gd name="T9" fmla="*/ 2147483647 h 52"/>
              <a:gd name="T10" fmla="*/ 2147483647 w 158"/>
              <a:gd name="T11" fmla="*/ 2147483647 h 52"/>
              <a:gd name="T12" fmla="*/ 2147483647 w 158"/>
              <a:gd name="T13" fmla="*/ 2147483647 h 52"/>
              <a:gd name="T14" fmla="*/ 2147483647 w 158"/>
              <a:gd name="T15" fmla="*/ 2147483647 h 52"/>
              <a:gd name="T16" fmla="*/ 2147483647 w 158"/>
              <a:gd name="T17" fmla="*/ 2147483647 h 52"/>
              <a:gd name="T18" fmla="*/ 2147483647 w 158"/>
              <a:gd name="T19" fmla="*/ 2147483647 h 52"/>
              <a:gd name="T20" fmla="*/ 2147483647 w 158"/>
              <a:gd name="T21" fmla="*/ 2147483647 h 52"/>
              <a:gd name="T22" fmla="*/ 2147483647 w 158"/>
              <a:gd name="T23" fmla="*/ 2147483647 h 52"/>
              <a:gd name="T24" fmla="*/ 2147483647 w 158"/>
              <a:gd name="T25" fmla="*/ 2147483647 h 52"/>
              <a:gd name="T26" fmla="*/ 2147483647 w 158"/>
              <a:gd name="T27" fmla="*/ 2147483647 h 52"/>
              <a:gd name="T28" fmla="*/ 2147483647 w 158"/>
              <a:gd name="T29" fmla="*/ 2147483647 h 52"/>
              <a:gd name="T30" fmla="*/ 2147483647 w 158"/>
              <a:gd name="T31" fmla="*/ 2147483647 h 52"/>
              <a:gd name="T32" fmla="*/ 2147483647 w 158"/>
              <a:gd name="T33" fmla="*/ 2147483647 h 52"/>
              <a:gd name="T34" fmla="*/ 2147483647 w 158"/>
              <a:gd name="T35" fmla="*/ 2147483647 h 52"/>
              <a:gd name="T36" fmla="*/ 2147483647 w 158"/>
              <a:gd name="T37" fmla="*/ 0 h 52"/>
              <a:gd name="T38" fmla="*/ 2147483647 w 158"/>
              <a:gd name="T39" fmla="*/ 0 h 5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58"/>
              <a:gd name="T61" fmla="*/ 0 h 52"/>
              <a:gd name="T62" fmla="*/ 158 w 158"/>
              <a:gd name="T63" fmla="*/ 52 h 5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58" h="52">
                <a:moveTo>
                  <a:pt x="21" y="0"/>
                </a:moveTo>
                <a:lnTo>
                  <a:pt x="7" y="8"/>
                </a:lnTo>
                <a:lnTo>
                  <a:pt x="0" y="18"/>
                </a:lnTo>
                <a:lnTo>
                  <a:pt x="7" y="35"/>
                </a:lnTo>
                <a:lnTo>
                  <a:pt x="39" y="35"/>
                </a:lnTo>
                <a:lnTo>
                  <a:pt x="51" y="41"/>
                </a:lnTo>
                <a:lnTo>
                  <a:pt x="80" y="41"/>
                </a:lnTo>
                <a:lnTo>
                  <a:pt x="80" y="51"/>
                </a:lnTo>
                <a:lnTo>
                  <a:pt x="130" y="51"/>
                </a:lnTo>
                <a:lnTo>
                  <a:pt x="145" y="51"/>
                </a:lnTo>
                <a:lnTo>
                  <a:pt x="157" y="51"/>
                </a:lnTo>
                <a:lnTo>
                  <a:pt x="157" y="41"/>
                </a:lnTo>
                <a:lnTo>
                  <a:pt x="140" y="32"/>
                </a:lnTo>
                <a:lnTo>
                  <a:pt x="145" y="18"/>
                </a:lnTo>
                <a:lnTo>
                  <a:pt x="130" y="18"/>
                </a:lnTo>
                <a:lnTo>
                  <a:pt x="110" y="18"/>
                </a:lnTo>
                <a:lnTo>
                  <a:pt x="97" y="10"/>
                </a:lnTo>
                <a:lnTo>
                  <a:pt x="71" y="8"/>
                </a:lnTo>
                <a:lnTo>
                  <a:pt x="45" y="0"/>
                </a:lnTo>
                <a:lnTo>
                  <a:pt x="21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6" name="Freeform 111">
            <a:extLst>
              <a:ext uri="{FF2B5EF4-FFF2-40B4-BE49-F238E27FC236}">
                <a16:creationId xmlns:a16="http://schemas.microsoft.com/office/drawing/2014/main" id="{0F9C183F-0E78-461D-8394-C4C0C3B3C3B9}"/>
              </a:ext>
            </a:extLst>
          </p:cNvPr>
          <p:cNvSpPr>
            <a:spLocks/>
          </p:cNvSpPr>
          <p:nvPr/>
        </p:nvSpPr>
        <p:spPr bwMode="auto">
          <a:xfrm>
            <a:off x="7357058" y="4095522"/>
            <a:ext cx="12907" cy="8200"/>
          </a:xfrm>
          <a:custGeom>
            <a:avLst/>
            <a:gdLst>
              <a:gd name="T0" fmla="*/ 2147483647 w 14"/>
              <a:gd name="T1" fmla="*/ 2147483647 h 12"/>
              <a:gd name="T2" fmla="*/ 2147483647 w 14"/>
              <a:gd name="T3" fmla="*/ 2147483647 h 12"/>
              <a:gd name="T4" fmla="*/ 2147483647 w 14"/>
              <a:gd name="T5" fmla="*/ 2147483647 h 12"/>
              <a:gd name="T6" fmla="*/ 2147483647 w 14"/>
              <a:gd name="T7" fmla="*/ 2147483647 h 12"/>
              <a:gd name="T8" fmla="*/ 2147483647 w 14"/>
              <a:gd name="T9" fmla="*/ 2147483647 h 12"/>
              <a:gd name="T10" fmla="*/ 2147483647 w 14"/>
              <a:gd name="T11" fmla="*/ 2147483647 h 12"/>
              <a:gd name="T12" fmla="*/ 2147483647 w 14"/>
              <a:gd name="T13" fmla="*/ 0 h 12"/>
              <a:gd name="T14" fmla="*/ 2147483647 w 14"/>
              <a:gd name="T15" fmla="*/ 0 h 12"/>
              <a:gd name="T16" fmla="*/ 2147483647 w 14"/>
              <a:gd name="T17" fmla="*/ 0 h 12"/>
              <a:gd name="T18" fmla="*/ 2147483647 w 14"/>
              <a:gd name="T19" fmla="*/ 0 h 12"/>
              <a:gd name="T20" fmla="*/ 2147483647 w 14"/>
              <a:gd name="T21" fmla="*/ 0 h 12"/>
              <a:gd name="T22" fmla="*/ 2147483647 w 14"/>
              <a:gd name="T23" fmla="*/ 2147483647 h 12"/>
              <a:gd name="T24" fmla="*/ 0 w 14"/>
              <a:gd name="T25" fmla="*/ 2147483647 h 12"/>
              <a:gd name="T26" fmla="*/ 0 w 14"/>
              <a:gd name="T27" fmla="*/ 2147483647 h 12"/>
              <a:gd name="T28" fmla="*/ 0 w 14"/>
              <a:gd name="T29" fmla="*/ 2147483647 h 12"/>
              <a:gd name="T30" fmla="*/ 2147483647 w 14"/>
              <a:gd name="T31" fmla="*/ 2147483647 h 12"/>
              <a:gd name="T32" fmla="*/ 2147483647 w 14"/>
              <a:gd name="T33" fmla="*/ 2147483647 h 12"/>
              <a:gd name="T34" fmla="*/ 2147483647 w 14"/>
              <a:gd name="T35" fmla="*/ 2147483647 h 12"/>
              <a:gd name="T36" fmla="*/ 2147483647 w 14"/>
              <a:gd name="T37" fmla="*/ 2147483647 h 1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"/>
              <a:gd name="T58" fmla="*/ 0 h 12"/>
              <a:gd name="T59" fmla="*/ 14 w 14"/>
              <a:gd name="T60" fmla="*/ 12 h 1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" h="12">
                <a:moveTo>
                  <a:pt x="7" y="11"/>
                </a:moveTo>
                <a:lnTo>
                  <a:pt x="10" y="11"/>
                </a:lnTo>
                <a:lnTo>
                  <a:pt x="10" y="8"/>
                </a:lnTo>
                <a:lnTo>
                  <a:pt x="13" y="8"/>
                </a:lnTo>
                <a:lnTo>
                  <a:pt x="13" y="5"/>
                </a:lnTo>
                <a:lnTo>
                  <a:pt x="13" y="3"/>
                </a:lnTo>
                <a:lnTo>
                  <a:pt x="13" y="0"/>
                </a:lnTo>
                <a:lnTo>
                  <a:pt x="10" y="0"/>
                </a:lnTo>
                <a:lnTo>
                  <a:pt x="7" y="0"/>
                </a:lnTo>
                <a:lnTo>
                  <a:pt x="4" y="0"/>
                </a:lnTo>
                <a:lnTo>
                  <a:pt x="3" y="0"/>
                </a:lnTo>
                <a:lnTo>
                  <a:pt x="3" y="3"/>
                </a:lnTo>
                <a:lnTo>
                  <a:pt x="0" y="3"/>
                </a:lnTo>
                <a:lnTo>
                  <a:pt x="0" y="5"/>
                </a:lnTo>
                <a:lnTo>
                  <a:pt x="0" y="8"/>
                </a:lnTo>
                <a:lnTo>
                  <a:pt x="3" y="8"/>
                </a:lnTo>
                <a:lnTo>
                  <a:pt x="3" y="11"/>
                </a:lnTo>
                <a:lnTo>
                  <a:pt x="4" y="11"/>
                </a:lnTo>
                <a:lnTo>
                  <a:pt x="7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7" name="Freeform 112">
            <a:extLst>
              <a:ext uri="{FF2B5EF4-FFF2-40B4-BE49-F238E27FC236}">
                <a16:creationId xmlns:a16="http://schemas.microsoft.com/office/drawing/2014/main" id="{C67FA0BB-97AA-4B96-A478-768E57246E1A}"/>
              </a:ext>
            </a:extLst>
          </p:cNvPr>
          <p:cNvSpPr>
            <a:spLocks/>
          </p:cNvSpPr>
          <p:nvPr/>
        </p:nvSpPr>
        <p:spPr bwMode="auto">
          <a:xfrm>
            <a:off x="7376847" y="4095522"/>
            <a:ext cx="6022" cy="8200"/>
          </a:xfrm>
          <a:custGeom>
            <a:avLst/>
            <a:gdLst>
              <a:gd name="T0" fmla="*/ 2147483647 w 7"/>
              <a:gd name="T1" fmla="*/ 2147483647 h 12"/>
              <a:gd name="T2" fmla="*/ 2147483647 w 7"/>
              <a:gd name="T3" fmla="*/ 2147483647 h 12"/>
              <a:gd name="T4" fmla="*/ 0 w 7"/>
              <a:gd name="T5" fmla="*/ 2147483647 h 12"/>
              <a:gd name="T6" fmla="*/ 0 w 7"/>
              <a:gd name="T7" fmla="*/ 2147483647 h 12"/>
              <a:gd name="T8" fmla="*/ 0 w 7"/>
              <a:gd name="T9" fmla="*/ 2147483647 h 12"/>
              <a:gd name="T10" fmla="*/ 0 w 7"/>
              <a:gd name="T11" fmla="*/ 0 h 12"/>
              <a:gd name="T12" fmla="*/ 2147483647 w 7"/>
              <a:gd name="T13" fmla="*/ 0 h 12"/>
              <a:gd name="T14" fmla="*/ 2147483647 w 7"/>
              <a:gd name="T15" fmla="*/ 0 h 12"/>
              <a:gd name="T16" fmla="*/ 2147483647 w 7"/>
              <a:gd name="T17" fmla="*/ 2147483647 h 12"/>
              <a:gd name="T18" fmla="*/ 2147483647 w 7"/>
              <a:gd name="T19" fmla="*/ 2147483647 h 12"/>
              <a:gd name="T20" fmla="*/ 2147483647 w 7"/>
              <a:gd name="T21" fmla="*/ 2147483647 h 12"/>
              <a:gd name="T22" fmla="*/ 2147483647 w 7"/>
              <a:gd name="T23" fmla="*/ 2147483647 h 12"/>
              <a:gd name="T24" fmla="*/ 2147483647 w 7"/>
              <a:gd name="T25" fmla="*/ 2147483647 h 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"/>
              <a:gd name="T40" fmla="*/ 0 h 12"/>
              <a:gd name="T41" fmla="*/ 7 w 7"/>
              <a:gd name="T42" fmla="*/ 12 h 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" h="12">
                <a:moveTo>
                  <a:pt x="3" y="11"/>
                </a:moveTo>
                <a:lnTo>
                  <a:pt x="3" y="8"/>
                </a:lnTo>
                <a:lnTo>
                  <a:pt x="0" y="8"/>
                </a:lnTo>
                <a:lnTo>
                  <a:pt x="0" y="5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6" y="0"/>
                </a:lnTo>
                <a:lnTo>
                  <a:pt x="6" y="3"/>
                </a:lnTo>
                <a:lnTo>
                  <a:pt x="6" y="5"/>
                </a:lnTo>
                <a:lnTo>
                  <a:pt x="6" y="8"/>
                </a:lnTo>
                <a:lnTo>
                  <a:pt x="6" y="11"/>
                </a:lnTo>
                <a:lnTo>
                  <a:pt x="3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8" name="Freeform 113">
            <a:extLst>
              <a:ext uri="{FF2B5EF4-FFF2-40B4-BE49-F238E27FC236}">
                <a16:creationId xmlns:a16="http://schemas.microsoft.com/office/drawing/2014/main" id="{9583031A-2C5A-4531-ACE0-55C1B94BD3ED}"/>
              </a:ext>
            </a:extLst>
          </p:cNvPr>
          <p:cNvSpPr>
            <a:spLocks/>
          </p:cNvSpPr>
          <p:nvPr/>
        </p:nvSpPr>
        <p:spPr bwMode="auto">
          <a:xfrm>
            <a:off x="7394057" y="4091423"/>
            <a:ext cx="17210" cy="12300"/>
          </a:xfrm>
          <a:custGeom>
            <a:avLst/>
            <a:gdLst>
              <a:gd name="T0" fmla="*/ 0 w 18"/>
              <a:gd name="T1" fmla="*/ 2147483647 h 18"/>
              <a:gd name="T2" fmla="*/ 2147483647 w 18"/>
              <a:gd name="T3" fmla="*/ 0 h 18"/>
              <a:gd name="T4" fmla="*/ 2147483647 w 18"/>
              <a:gd name="T5" fmla="*/ 2147483647 h 18"/>
              <a:gd name="T6" fmla="*/ 2147483647 w 18"/>
              <a:gd name="T7" fmla="*/ 2147483647 h 18"/>
              <a:gd name="T8" fmla="*/ 0 w 18"/>
              <a:gd name="T9" fmla="*/ 2147483647 h 18"/>
              <a:gd name="T10" fmla="*/ 0 w 18"/>
              <a:gd name="T11" fmla="*/ 2147483647 h 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"/>
              <a:gd name="T19" fmla="*/ 0 h 18"/>
              <a:gd name="T20" fmla="*/ 18 w 18"/>
              <a:gd name="T21" fmla="*/ 18 h 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" h="18">
                <a:moveTo>
                  <a:pt x="0" y="6"/>
                </a:moveTo>
                <a:lnTo>
                  <a:pt x="11" y="0"/>
                </a:lnTo>
                <a:lnTo>
                  <a:pt x="17" y="6"/>
                </a:lnTo>
                <a:lnTo>
                  <a:pt x="17" y="17"/>
                </a:lnTo>
                <a:lnTo>
                  <a:pt x="0" y="11"/>
                </a:lnTo>
                <a:lnTo>
                  <a:pt x="0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49" name="Freeform 114">
            <a:extLst>
              <a:ext uri="{FF2B5EF4-FFF2-40B4-BE49-F238E27FC236}">
                <a16:creationId xmlns:a16="http://schemas.microsoft.com/office/drawing/2014/main" id="{B7A92240-1CF0-41B7-A125-54B4E31FF836}"/>
              </a:ext>
            </a:extLst>
          </p:cNvPr>
          <p:cNvSpPr>
            <a:spLocks/>
          </p:cNvSpPr>
          <p:nvPr/>
        </p:nvSpPr>
        <p:spPr bwMode="auto">
          <a:xfrm>
            <a:off x="7417289" y="4112606"/>
            <a:ext cx="20651" cy="9567"/>
          </a:xfrm>
          <a:custGeom>
            <a:avLst/>
            <a:gdLst>
              <a:gd name="T0" fmla="*/ 2147483647 w 22"/>
              <a:gd name="T1" fmla="*/ 2147483647 h 14"/>
              <a:gd name="T2" fmla="*/ 0 w 22"/>
              <a:gd name="T3" fmla="*/ 2147483647 h 14"/>
              <a:gd name="T4" fmla="*/ 2147483647 w 22"/>
              <a:gd name="T5" fmla="*/ 2147483647 h 14"/>
              <a:gd name="T6" fmla="*/ 2147483647 w 22"/>
              <a:gd name="T7" fmla="*/ 0 h 14"/>
              <a:gd name="T8" fmla="*/ 2147483647 w 22"/>
              <a:gd name="T9" fmla="*/ 2147483647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"/>
              <a:gd name="T16" fmla="*/ 0 h 14"/>
              <a:gd name="T17" fmla="*/ 22 w 22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" h="14">
                <a:moveTo>
                  <a:pt x="3" y="1"/>
                </a:moveTo>
                <a:lnTo>
                  <a:pt x="0" y="13"/>
                </a:lnTo>
                <a:lnTo>
                  <a:pt x="15" y="7"/>
                </a:lnTo>
                <a:lnTo>
                  <a:pt x="21" y="0"/>
                </a:lnTo>
                <a:lnTo>
                  <a:pt x="3" y="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0" name="Freeform 115">
            <a:extLst>
              <a:ext uri="{FF2B5EF4-FFF2-40B4-BE49-F238E27FC236}">
                <a16:creationId xmlns:a16="http://schemas.microsoft.com/office/drawing/2014/main" id="{F8FC0E70-3FEC-4668-8D9E-65AEB8DB7862}"/>
              </a:ext>
            </a:extLst>
          </p:cNvPr>
          <p:cNvSpPr>
            <a:spLocks/>
          </p:cNvSpPr>
          <p:nvPr/>
        </p:nvSpPr>
        <p:spPr bwMode="auto">
          <a:xfrm>
            <a:off x="7431917" y="4097572"/>
            <a:ext cx="37001" cy="12300"/>
          </a:xfrm>
          <a:custGeom>
            <a:avLst/>
            <a:gdLst>
              <a:gd name="T0" fmla="*/ 0 w 40"/>
              <a:gd name="T1" fmla="*/ 0 h 18"/>
              <a:gd name="T2" fmla="*/ 2147483647 w 40"/>
              <a:gd name="T3" fmla="*/ 0 h 18"/>
              <a:gd name="T4" fmla="*/ 2147483647 w 40"/>
              <a:gd name="T5" fmla="*/ 2147483647 h 18"/>
              <a:gd name="T6" fmla="*/ 2147483647 w 40"/>
              <a:gd name="T7" fmla="*/ 2147483647 h 18"/>
              <a:gd name="T8" fmla="*/ 2147483647 w 40"/>
              <a:gd name="T9" fmla="*/ 2147483647 h 18"/>
              <a:gd name="T10" fmla="*/ 0 w 40"/>
              <a:gd name="T11" fmla="*/ 0 h 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"/>
              <a:gd name="T19" fmla="*/ 0 h 18"/>
              <a:gd name="T20" fmla="*/ 40 w 40"/>
              <a:gd name="T21" fmla="*/ 18 h 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" h="18">
                <a:moveTo>
                  <a:pt x="0" y="0"/>
                </a:moveTo>
                <a:lnTo>
                  <a:pt x="20" y="0"/>
                </a:lnTo>
                <a:lnTo>
                  <a:pt x="39" y="6"/>
                </a:lnTo>
                <a:lnTo>
                  <a:pt x="24" y="17"/>
                </a:lnTo>
                <a:lnTo>
                  <a:pt x="3" y="11"/>
                </a:lnTo>
                <a:lnTo>
                  <a:pt x="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1" name="Freeform 116">
            <a:extLst>
              <a:ext uri="{FF2B5EF4-FFF2-40B4-BE49-F238E27FC236}">
                <a16:creationId xmlns:a16="http://schemas.microsoft.com/office/drawing/2014/main" id="{A5451728-10E1-43E0-A45B-15ABB14C44CA}"/>
              </a:ext>
            </a:extLst>
          </p:cNvPr>
          <p:cNvSpPr>
            <a:spLocks/>
          </p:cNvSpPr>
          <p:nvPr/>
        </p:nvSpPr>
        <p:spPr bwMode="auto">
          <a:xfrm>
            <a:off x="7475802" y="4112606"/>
            <a:ext cx="19791" cy="11618"/>
          </a:xfrm>
          <a:custGeom>
            <a:avLst/>
            <a:gdLst>
              <a:gd name="T0" fmla="*/ 2147483647 w 22"/>
              <a:gd name="T1" fmla="*/ 0 h 17"/>
              <a:gd name="T2" fmla="*/ 2147483647 w 22"/>
              <a:gd name="T3" fmla="*/ 2147483647 h 17"/>
              <a:gd name="T4" fmla="*/ 0 w 22"/>
              <a:gd name="T5" fmla="*/ 2147483647 h 17"/>
              <a:gd name="T6" fmla="*/ 2147483647 w 22"/>
              <a:gd name="T7" fmla="*/ 2147483647 h 17"/>
              <a:gd name="T8" fmla="*/ 2147483647 w 22"/>
              <a:gd name="T9" fmla="*/ 2147483647 h 17"/>
              <a:gd name="T10" fmla="*/ 2147483647 w 22"/>
              <a:gd name="T11" fmla="*/ 0 h 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"/>
              <a:gd name="T19" fmla="*/ 0 h 17"/>
              <a:gd name="T20" fmla="*/ 22 w 22"/>
              <a:gd name="T21" fmla="*/ 17 h 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" h="17">
                <a:moveTo>
                  <a:pt x="21" y="0"/>
                </a:moveTo>
                <a:lnTo>
                  <a:pt x="8" y="1"/>
                </a:lnTo>
                <a:lnTo>
                  <a:pt x="0" y="16"/>
                </a:lnTo>
                <a:lnTo>
                  <a:pt x="11" y="16"/>
                </a:lnTo>
                <a:lnTo>
                  <a:pt x="21" y="4"/>
                </a:lnTo>
                <a:lnTo>
                  <a:pt x="21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2" name="Freeform 117">
            <a:extLst>
              <a:ext uri="{FF2B5EF4-FFF2-40B4-BE49-F238E27FC236}">
                <a16:creationId xmlns:a16="http://schemas.microsoft.com/office/drawing/2014/main" id="{0B3DDE75-09D8-4A2C-994C-AB0F756C947A}"/>
              </a:ext>
            </a:extLst>
          </p:cNvPr>
          <p:cNvSpPr>
            <a:spLocks/>
          </p:cNvSpPr>
          <p:nvPr/>
        </p:nvSpPr>
        <p:spPr bwMode="auto">
          <a:xfrm>
            <a:off x="7404383" y="3962947"/>
            <a:ext cx="107559" cy="99089"/>
          </a:xfrm>
          <a:custGeom>
            <a:avLst/>
            <a:gdLst>
              <a:gd name="T0" fmla="*/ 2147483647 w 115"/>
              <a:gd name="T1" fmla="*/ 2147483647 h 145"/>
              <a:gd name="T2" fmla="*/ 2147483647 w 115"/>
              <a:gd name="T3" fmla="*/ 2147483647 h 145"/>
              <a:gd name="T4" fmla="*/ 2147483647 w 115"/>
              <a:gd name="T5" fmla="*/ 2147483647 h 145"/>
              <a:gd name="T6" fmla="*/ 2147483647 w 115"/>
              <a:gd name="T7" fmla="*/ 2147483647 h 145"/>
              <a:gd name="T8" fmla="*/ 0 w 115"/>
              <a:gd name="T9" fmla="*/ 2147483647 h 145"/>
              <a:gd name="T10" fmla="*/ 0 w 115"/>
              <a:gd name="T11" fmla="*/ 2147483647 h 145"/>
              <a:gd name="T12" fmla="*/ 2147483647 w 115"/>
              <a:gd name="T13" fmla="*/ 2147483647 h 145"/>
              <a:gd name="T14" fmla="*/ 2147483647 w 115"/>
              <a:gd name="T15" fmla="*/ 2147483647 h 145"/>
              <a:gd name="T16" fmla="*/ 2147483647 w 115"/>
              <a:gd name="T17" fmla="*/ 2147483647 h 145"/>
              <a:gd name="T18" fmla="*/ 2147483647 w 115"/>
              <a:gd name="T19" fmla="*/ 2147483647 h 145"/>
              <a:gd name="T20" fmla="*/ 2147483647 w 115"/>
              <a:gd name="T21" fmla="*/ 2147483647 h 145"/>
              <a:gd name="T22" fmla="*/ 2147483647 w 115"/>
              <a:gd name="T23" fmla="*/ 2147483647 h 145"/>
              <a:gd name="T24" fmla="*/ 2147483647 w 115"/>
              <a:gd name="T25" fmla="*/ 2147483647 h 145"/>
              <a:gd name="T26" fmla="*/ 2147483647 w 115"/>
              <a:gd name="T27" fmla="*/ 2147483647 h 145"/>
              <a:gd name="T28" fmla="*/ 2147483647 w 115"/>
              <a:gd name="T29" fmla="*/ 2147483647 h 145"/>
              <a:gd name="T30" fmla="*/ 2147483647 w 115"/>
              <a:gd name="T31" fmla="*/ 2147483647 h 145"/>
              <a:gd name="T32" fmla="*/ 2147483647 w 115"/>
              <a:gd name="T33" fmla="*/ 2147483647 h 145"/>
              <a:gd name="T34" fmla="*/ 2147483647 w 115"/>
              <a:gd name="T35" fmla="*/ 2147483647 h 145"/>
              <a:gd name="T36" fmla="*/ 2147483647 w 115"/>
              <a:gd name="T37" fmla="*/ 2147483647 h 145"/>
              <a:gd name="T38" fmla="*/ 2147483647 w 115"/>
              <a:gd name="T39" fmla="*/ 2147483647 h 145"/>
              <a:gd name="T40" fmla="*/ 2147483647 w 115"/>
              <a:gd name="T41" fmla="*/ 2147483647 h 145"/>
              <a:gd name="T42" fmla="*/ 2147483647 w 115"/>
              <a:gd name="T43" fmla="*/ 2147483647 h 145"/>
              <a:gd name="T44" fmla="*/ 2147483647 w 115"/>
              <a:gd name="T45" fmla="*/ 2147483647 h 145"/>
              <a:gd name="T46" fmla="*/ 2147483647 w 115"/>
              <a:gd name="T47" fmla="*/ 2147483647 h 145"/>
              <a:gd name="T48" fmla="*/ 2147483647 w 115"/>
              <a:gd name="T49" fmla="*/ 2147483647 h 145"/>
              <a:gd name="T50" fmla="*/ 2147483647 w 115"/>
              <a:gd name="T51" fmla="*/ 2147483647 h 145"/>
              <a:gd name="T52" fmla="*/ 2147483647 w 115"/>
              <a:gd name="T53" fmla="*/ 2147483647 h 145"/>
              <a:gd name="T54" fmla="*/ 2147483647 w 115"/>
              <a:gd name="T55" fmla="*/ 2147483647 h 145"/>
              <a:gd name="T56" fmla="*/ 2147483647 w 115"/>
              <a:gd name="T57" fmla="*/ 2147483647 h 145"/>
              <a:gd name="T58" fmla="*/ 2147483647 w 115"/>
              <a:gd name="T59" fmla="*/ 2147483647 h 145"/>
              <a:gd name="T60" fmla="*/ 2147483647 w 115"/>
              <a:gd name="T61" fmla="*/ 0 h 145"/>
              <a:gd name="T62" fmla="*/ 2147483647 w 115"/>
              <a:gd name="T63" fmla="*/ 0 h 145"/>
              <a:gd name="T64" fmla="*/ 2147483647 w 115"/>
              <a:gd name="T65" fmla="*/ 2147483647 h 145"/>
              <a:gd name="T66" fmla="*/ 2147483647 w 115"/>
              <a:gd name="T67" fmla="*/ 2147483647 h 145"/>
              <a:gd name="T68" fmla="*/ 2147483647 w 115"/>
              <a:gd name="T69" fmla="*/ 2147483647 h 145"/>
              <a:gd name="T70" fmla="*/ 2147483647 w 115"/>
              <a:gd name="T71" fmla="*/ 2147483647 h 14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15"/>
              <a:gd name="T109" fmla="*/ 0 h 145"/>
              <a:gd name="T110" fmla="*/ 115 w 115"/>
              <a:gd name="T111" fmla="*/ 145 h 14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15" h="145">
                <a:moveTo>
                  <a:pt x="27" y="20"/>
                </a:moveTo>
                <a:lnTo>
                  <a:pt x="24" y="44"/>
                </a:lnTo>
                <a:lnTo>
                  <a:pt x="17" y="53"/>
                </a:lnTo>
                <a:lnTo>
                  <a:pt x="14" y="70"/>
                </a:lnTo>
                <a:lnTo>
                  <a:pt x="0" y="79"/>
                </a:lnTo>
                <a:lnTo>
                  <a:pt x="0" y="111"/>
                </a:lnTo>
                <a:lnTo>
                  <a:pt x="14" y="117"/>
                </a:lnTo>
                <a:lnTo>
                  <a:pt x="17" y="138"/>
                </a:lnTo>
                <a:lnTo>
                  <a:pt x="32" y="141"/>
                </a:lnTo>
                <a:lnTo>
                  <a:pt x="38" y="108"/>
                </a:lnTo>
                <a:lnTo>
                  <a:pt x="49" y="106"/>
                </a:lnTo>
                <a:lnTo>
                  <a:pt x="49" y="130"/>
                </a:lnTo>
                <a:lnTo>
                  <a:pt x="59" y="135"/>
                </a:lnTo>
                <a:lnTo>
                  <a:pt x="65" y="144"/>
                </a:lnTo>
                <a:lnTo>
                  <a:pt x="81" y="141"/>
                </a:lnTo>
                <a:lnTo>
                  <a:pt x="79" y="121"/>
                </a:lnTo>
                <a:lnTo>
                  <a:pt x="56" y="84"/>
                </a:lnTo>
                <a:lnTo>
                  <a:pt x="67" y="76"/>
                </a:lnTo>
                <a:lnTo>
                  <a:pt x="79" y="56"/>
                </a:lnTo>
                <a:lnTo>
                  <a:pt x="70" y="49"/>
                </a:lnTo>
                <a:lnTo>
                  <a:pt x="59" y="53"/>
                </a:lnTo>
                <a:lnTo>
                  <a:pt x="49" y="59"/>
                </a:lnTo>
                <a:lnTo>
                  <a:pt x="41" y="38"/>
                </a:lnTo>
                <a:lnTo>
                  <a:pt x="38" y="17"/>
                </a:lnTo>
                <a:lnTo>
                  <a:pt x="46" y="21"/>
                </a:lnTo>
                <a:lnTo>
                  <a:pt x="56" y="27"/>
                </a:lnTo>
                <a:lnTo>
                  <a:pt x="76" y="24"/>
                </a:lnTo>
                <a:lnTo>
                  <a:pt x="84" y="30"/>
                </a:lnTo>
                <a:lnTo>
                  <a:pt x="102" y="24"/>
                </a:lnTo>
                <a:lnTo>
                  <a:pt x="114" y="20"/>
                </a:lnTo>
                <a:lnTo>
                  <a:pt x="108" y="0"/>
                </a:lnTo>
                <a:lnTo>
                  <a:pt x="97" y="0"/>
                </a:lnTo>
                <a:lnTo>
                  <a:pt x="91" y="14"/>
                </a:lnTo>
                <a:lnTo>
                  <a:pt x="52" y="11"/>
                </a:lnTo>
                <a:lnTo>
                  <a:pt x="29" y="11"/>
                </a:lnTo>
                <a:lnTo>
                  <a:pt x="27" y="2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3" name="Freeform 118">
            <a:extLst>
              <a:ext uri="{FF2B5EF4-FFF2-40B4-BE49-F238E27FC236}">
                <a16:creationId xmlns:a16="http://schemas.microsoft.com/office/drawing/2014/main" id="{036EF299-EB68-43EB-A443-A7560E2E41A4}"/>
              </a:ext>
            </a:extLst>
          </p:cNvPr>
          <p:cNvSpPr>
            <a:spLocks/>
          </p:cNvSpPr>
          <p:nvPr/>
        </p:nvSpPr>
        <p:spPr bwMode="auto">
          <a:xfrm>
            <a:off x="7133335" y="3794153"/>
            <a:ext cx="92070" cy="57404"/>
          </a:xfrm>
          <a:custGeom>
            <a:avLst/>
            <a:gdLst>
              <a:gd name="T0" fmla="*/ 2147483647 w 99"/>
              <a:gd name="T1" fmla="*/ 2147483647 h 84"/>
              <a:gd name="T2" fmla="*/ 2147483647 w 99"/>
              <a:gd name="T3" fmla="*/ 2147483647 h 84"/>
              <a:gd name="T4" fmla="*/ 2147483647 w 99"/>
              <a:gd name="T5" fmla="*/ 2147483647 h 84"/>
              <a:gd name="T6" fmla="*/ 0 w 99"/>
              <a:gd name="T7" fmla="*/ 2147483647 h 84"/>
              <a:gd name="T8" fmla="*/ 2147483647 w 99"/>
              <a:gd name="T9" fmla="*/ 2147483647 h 84"/>
              <a:gd name="T10" fmla="*/ 2147483647 w 99"/>
              <a:gd name="T11" fmla="*/ 0 h 84"/>
              <a:gd name="T12" fmla="*/ 2147483647 w 99"/>
              <a:gd name="T13" fmla="*/ 2147483647 h 84"/>
              <a:gd name="T14" fmla="*/ 2147483647 w 99"/>
              <a:gd name="T15" fmla="*/ 2147483647 h 84"/>
              <a:gd name="T16" fmla="*/ 2147483647 w 99"/>
              <a:gd name="T17" fmla="*/ 2147483647 h 84"/>
              <a:gd name="T18" fmla="*/ 2147483647 w 99"/>
              <a:gd name="T19" fmla="*/ 2147483647 h 84"/>
              <a:gd name="T20" fmla="*/ 2147483647 w 99"/>
              <a:gd name="T21" fmla="*/ 2147483647 h 84"/>
              <a:gd name="T22" fmla="*/ 2147483647 w 99"/>
              <a:gd name="T23" fmla="*/ 2147483647 h 84"/>
              <a:gd name="T24" fmla="*/ 2147483647 w 99"/>
              <a:gd name="T25" fmla="*/ 2147483647 h 84"/>
              <a:gd name="T26" fmla="*/ 2147483647 w 99"/>
              <a:gd name="T27" fmla="*/ 2147483647 h 84"/>
              <a:gd name="T28" fmla="*/ 2147483647 w 99"/>
              <a:gd name="T29" fmla="*/ 2147483647 h 84"/>
              <a:gd name="T30" fmla="*/ 2147483647 w 99"/>
              <a:gd name="T31" fmla="*/ 2147483647 h 8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9"/>
              <a:gd name="T49" fmla="*/ 0 h 84"/>
              <a:gd name="T50" fmla="*/ 99 w 99"/>
              <a:gd name="T51" fmla="*/ 84 h 8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9" h="84">
                <a:moveTo>
                  <a:pt x="41" y="69"/>
                </a:moveTo>
                <a:lnTo>
                  <a:pt x="18" y="74"/>
                </a:lnTo>
                <a:lnTo>
                  <a:pt x="16" y="48"/>
                </a:lnTo>
                <a:lnTo>
                  <a:pt x="0" y="36"/>
                </a:lnTo>
                <a:lnTo>
                  <a:pt x="8" y="15"/>
                </a:lnTo>
                <a:lnTo>
                  <a:pt x="24" y="0"/>
                </a:lnTo>
                <a:lnTo>
                  <a:pt x="41" y="10"/>
                </a:lnTo>
                <a:lnTo>
                  <a:pt x="59" y="7"/>
                </a:lnTo>
                <a:lnTo>
                  <a:pt x="71" y="21"/>
                </a:lnTo>
                <a:lnTo>
                  <a:pt x="89" y="7"/>
                </a:lnTo>
                <a:lnTo>
                  <a:pt x="95" y="13"/>
                </a:lnTo>
                <a:lnTo>
                  <a:pt x="98" y="45"/>
                </a:lnTo>
                <a:lnTo>
                  <a:pt x="83" y="53"/>
                </a:lnTo>
                <a:lnTo>
                  <a:pt x="68" y="69"/>
                </a:lnTo>
                <a:lnTo>
                  <a:pt x="51" y="83"/>
                </a:lnTo>
                <a:lnTo>
                  <a:pt x="41" y="69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4" name="Freeform 119">
            <a:extLst>
              <a:ext uri="{FF2B5EF4-FFF2-40B4-BE49-F238E27FC236}">
                <a16:creationId xmlns:a16="http://schemas.microsoft.com/office/drawing/2014/main" id="{CD5A809D-645F-4497-BDBE-65F4D1F5CBE9}"/>
              </a:ext>
            </a:extLst>
          </p:cNvPr>
          <p:cNvSpPr>
            <a:spLocks/>
          </p:cNvSpPr>
          <p:nvPr/>
        </p:nvSpPr>
        <p:spPr bwMode="auto">
          <a:xfrm>
            <a:off x="7098055" y="3686864"/>
            <a:ext cx="119605" cy="122325"/>
          </a:xfrm>
          <a:custGeom>
            <a:avLst/>
            <a:gdLst>
              <a:gd name="T0" fmla="*/ 0 w 128"/>
              <a:gd name="T1" fmla="*/ 2147483647 h 179"/>
              <a:gd name="T2" fmla="*/ 2147483647 w 128"/>
              <a:gd name="T3" fmla="*/ 2147483647 h 179"/>
              <a:gd name="T4" fmla="*/ 2147483647 w 128"/>
              <a:gd name="T5" fmla="*/ 2147483647 h 179"/>
              <a:gd name="T6" fmla="*/ 2147483647 w 128"/>
              <a:gd name="T7" fmla="*/ 2147483647 h 179"/>
              <a:gd name="T8" fmla="*/ 2147483647 w 128"/>
              <a:gd name="T9" fmla="*/ 2147483647 h 179"/>
              <a:gd name="T10" fmla="*/ 2147483647 w 128"/>
              <a:gd name="T11" fmla="*/ 2147483647 h 179"/>
              <a:gd name="T12" fmla="*/ 2147483647 w 128"/>
              <a:gd name="T13" fmla="*/ 2147483647 h 179"/>
              <a:gd name="T14" fmla="*/ 2147483647 w 128"/>
              <a:gd name="T15" fmla="*/ 2147483647 h 179"/>
              <a:gd name="T16" fmla="*/ 2147483647 w 128"/>
              <a:gd name="T17" fmla="*/ 2147483647 h 179"/>
              <a:gd name="T18" fmla="*/ 2147483647 w 128"/>
              <a:gd name="T19" fmla="*/ 2147483647 h 179"/>
              <a:gd name="T20" fmla="*/ 2147483647 w 128"/>
              <a:gd name="T21" fmla="*/ 2147483647 h 179"/>
              <a:gd name="T22" fmla="*/ 2147483647 w 128"/>
              <a:gd name="T23" fmla="*/ 2147483647 h 179"/>
              <a:gd name="T24" fmla="*/ 2147483647 w 128"/>
              <a:gd name="T25" fmla="*/ 2147483647 h 179"/>
              <a:gd name="T26" fmla="*/ 2147483647 w 128"/>
              <a:gd name="T27" fmla="*/ 2147483647 h 179"/>
              <a:gd name="T28" fmla="*/ 2147483647 w 128"/>
              <a:gd name="T29" fmla="*/ 2147483647 h 179"/>
              <a:gd name="T30" fmla="*/ 2147483647 w 128"/>
              <a:gd name="T31" fmla="*/ 2147483647 h 179"/>
              <a:gd name="T32" fmla="*/ 2147483647 w 128"/>
              <a:gd name="T33" fmla="*/ 2147483647 h 179"/>
              <a:gd name="T34" fmla="*/ 2147483647 w 128"/>
              <a:gd name="T35" fmla="*/ 2147483647 h 179"/>
              <a:gd name="T36" fmla="*/ 2147483647 w 128"/>
              <a:gd name="T37" fmla="*/ 2147483647 h 179"/>
              <a:gd name="T38" fmla="*/ 2147483647 w 128"/>
              <a:gd name="T39" fmla="*/ 2147483647 h 179"/>
              <a:gd name="T40" fmla="*/ 2147483647 w 128"/>
              <a:gd name="T41" fmla="*/ 2147483647 h 179"/>
              <a:gd name="T42" fmla="*/ 2147483647 w 128"/>
              <a:gd name="T43" fmla="*/ 0 h 179"/>
              <a:gd name="T44" fmla="*/ 2147483647 w 128"/>
              <a:gd name="T45" fmla="*/ 2147483647 h 179"/>
              <a:gd name="T46" fmla="*/ 2147483647 w 128"/>
              <a:gd name="T47" fmla="*/ 2147483647 h 179"/>
              <a:gd name="T48" fmla="*/ 0 w 128"/>
              <a:gd name="T49" fmla="*/ 2147483647 h 17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28"/>
              <a:gd name="T76" fmla="*/ 0 h 179"/>
              <a:gd name="T77" fmla="*/ 128 w 128"/>
              <a:gd name="T78" fmla="*/ 179 h 17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28" h="179">
                <a:moveTo>
                  <a:pt x="0" y="27"/>
                </a:moveTo>
                <a:lnTo>
                  <a:pt x="3" y="41"/>
                </a:lnTo>
                <a:lnTo>
                  <a:pt x="8" y="59"/>
                </a:lnTo>
                <a:lnTo>
                  <a:pt x="15" y="67"/>
                </a:lnTo>
                <a:lnTo>
                  <a:pt x="30" y="73"/>
                </a:lnTo>
                <a:lnTo>
                  <a:pt x="46" y="94"/>
                </a:lnTo>
                <a:lnTo>
                  <a:pt x="59" y="84"/>
                </a:lnTo>
                <a:lnTo>
                  <a:pt x="73" y="96"/>
                </a:lnTo>
                <a:lnTo>
                  <a:pt x="82" y="122"/>
                </a:lnTo>
                <a:lnTo>
                  <a:pt x="86" y="134"/>
                </a:lnTo>
                <a:lnTo>
                  <a:pt x="97" y="134"/>
                </a:lnTo>
                <a:lnTo>
                  <a:pt x="97" y="164"/>
                </a:lnTo>
                <a:lnTo>
                  <a:pt x="108" y="178"/>
                </a:lnTo>
                <a:lnTo>
                  <a:pt x="127" y="164"/>
                </a:lnTo>
                <a:lnTo>
                  <a:pt x="127" y="129"/>
                </a:lnTo>
                <a:lnTo>
                  <a:pt x="111" y="119"/>
                </a:lnTo>
                <a:lnTo>
                  <a:pt x="83" y="81"/>
                </a:lnTo>
                <a:lnTo>
                  <a:pt x="73" y="67"/>
                </a:lnTo>
                <a:lnTo>
                  <a:pt x="79" y="49"/>
                </a:lnTo>
                <a:lnTo>
                  <a:pt x="73" y="38"/>
                </a:lnTo>
                <a:lnTo>
                  <a:pt x="46" y="27"/>
                </a:lnTo>
                <a:lnTo>
                  <a:pt x="35" y="0"/>
                </a:lnTo>
                <a:lnTo>
                  <a:pt x="21" y="8"/>
                </a:lnTo>
                <a:lnTo>
                  <a:pt x="24" y="25"/>
                </a:lnTo>
                <a:lnTo>
                  <a:pt x="0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5" name="Freeform 120">
            <a:extLst>
              <a:ext uri="{FF2B5EF4-FFF2-40B4-BE49-F238E27FC236}">
                <a16:creationId xmlns:a16="http://schemas.microsoft.com/office/drawing/2014/main" id="{73CF1C17-5BF2-4629-84FB-0AD17EA38BFE}"/>
              </a:ext>
            </a:extLst>
          </p:cNvPr>
          <p:cNvSpPr>
            <a:spLocks/>
          </p:cNvSpPr>
          <p:nvPr/>
        </p:nvSpPr>
        <p:spPr bwMode="auto">
          <a:xfrm>
            <a:off x="7130754" y="3677980"/>
            <a:ext cx="122186" cy="201596"/>
          </a:xfrm>
          <a:custGeom>
            <a:avLst/>
            <a:gdLst>
              <a:gd name="T0" fmla="*/ 0 w 131"/>
              <a:gd name="T1" fmla="*/ 2147483647 h 295"/>
              <a:gd name="T2" fmla="*/ 2147483647 w 131"/>
              <a:gd name="T3" fmla="*/ 2147483647 h 295"/>
              <a:gd name="T4" fmla="*/ 2147483647 w 131"/>
              <a:gd name="T5" fmla="*/ 2147483647 h 295"/>
              <a:gd name="T6" fmla="*/ 2147483647 w 131"/>
              <a:gd name="T7" fmla="*/ 2147483647 h 295"/>
              <a:gd name="T8" fmla="*/ 2147483647 w 131"/>
              <a:gd name="T9" fmla="*/ 2147483647 h 295"/>
              <a:gd name="T10" fmla="*/ 2147483647 w 131"/>
              <a:gd name="T11" fmla="*/ 2147483647 h 295"/>
              <a:gd name="T12" fmla="*/ 2147483647 w 131"/>
              <a:gd name="T13" fmla="*/ 2147483647 h 295"/>
              <a:gd name="T14" fmla="*/ 2147483647 w 131"/>
              <a:gd name="T15" fmla="*/ 2147483647 h 295"/>
              <a:gd name="T16" fmla="*/ 2147483647 w 131"/>
              <a:gd name="T17" fmla="*/ 2147483647 h 295"/>
              <a:gd name="T18" fmla="*/ 2147483647 w 131"/>
              <a:gd name="T19" fmla="*/ 2147483647 h 295"/>
              <a:gd name="T20" fmla="*/ 2147483647 w 131"/>
              <a:gd name="T21" fmla="*/ 2147483647 h 295"/>
              <a:gd name="T22" fmla="*/ 2147483647 w 131"/>
              <a:gd name="T23" fmla="*/ 2147483647 h 295"/>
              <a:gd name="T24" fmla="*/ 2147483647 w 131"/>
              <a:gd name="T25" fmla="*/ 2147483647 h 295"/>
              <a:gd name="T26" fmla="*/ 2147483647 w 131"/>
              <a:gd name="T27" fmla="*/ 2147483647 h 295"/>
              <a:gd name="T28" fmla="*/ 2147483647 w 131"/>
              <a:gd name="T29" fmla="*/ 2147483647 h 295"/>
              <a:gd name="T30" fmla="*/ 2147483647 w 131"/>
              <a:gd name="T31" fmla="*/ 2147483647 h 295"/>
              <a:gd name="T32" fmla="*/ 2147483647 w 131"/>
              <a:gd name="T33" fmla="*/ 2147483647 h 295"/>
              <a:gd name="T34" fmla="*/ 2147483647 w 131"/>
              <a:gd name="T35" fmla="*/ 2147483647 h 295"/>
              <a:gd name="T36" fmla="*/ 2147483647 w 131"/>
              <a:gd name="T37" fmla="*/ 2147483647 h 295"/>
              <a:gd name="T38" fmla="*/ 2147483647 w 131"/>
              <a:gd name="T39" fmla="*/ 2147483647 h 295"/>
              <a:gd name="T40" fmla="*/ 2147483647 w 131"/>
              <a:gd name="T41" fmla="*/ 2147483647 h 295"/>
              <a:gd name="T42" fmla="*/ 2147483647 w 131"/>
              <a:gd name="T43" fmla="*/ 2147483647 h 295"/>
              <a:gd name="T44" fmla="*/ 2147483647 w 131"/>
              <a:gd name="T45" fmla="*/ 2147483647 h 295"/>
              <a:gd name="T46" fmla="*/ 2147483647 w 131"/>
              <a:gd name="T47" fmla="*/ 2147483647 h 295"/>
              <a:gd name="T48" fmla="*/ 2147483647 w 131"/>
              <a:gd name="T49" fmla="*/ 2147483647 h 295"/>
              <a:gd name="T50" fmla="*/ 2147483647 w 131"/>
              <a:gd name="T51" fmla="*/ 2147483647 h 295"/>
              <a:gd name="T52" fmla="*/ 2147483647 w 131"/>
              <a:gd name="T53" fmla="*/ 2147483647 h 295"/>
              <a:gd name="T54" fmla="*/ 2147483647 w 131"/>
              <a:gd name="T55" fmla="*/ 2147483647 h 295"/>
              <a:gd name="T56" fmla="*/ 2147483647 w 131"/>
              <a:gd name="T57" fmla="*/ 0 h 295"/>
              <a:gd name="T58" fmla="*/ 2147483647 w 131"/>
              <a:gd name="T59" fmla="*/ 0 h 295"/>
              <a:gd name="T60" fmla="*/ 0 w 131"/>
              <a:gd name="T61" fmla="*/ 2147483647 h 29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31"/>
              <a:gd name="T94" fmla="*/ 0 h 295"/>
              <a:gd name="T95" fmla="*/ 131 w 131"/>
              <a:gd name="T96" fmla="*/ 295 h 29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31" h="295">
                <a:moveTo>
                  <a:pt x="0" y="13"/>
                </a:moveTo>
                <a:lnTo>
                  <a:pt x="11" y="39"/>
                </a:lnTo>
                <a:lnTo>
                  <a:pt x="38" y="51"/>
                </a:lnTo>
                <a:lnTo>
                  <a:pt x="44" y="62"/>
                </a:lnTo>
                <a:lnTo>
                  <a:pt x="38" y="80"/>
                </a:lnTo>
                <a:lnTo>
                  <a:pt x="48" y="94"/>
                </a:lnTo>
                <a:lnTo>
                  <a:pt x="76" y="132"/>
                </a:lnTo>
                <a:lnTo>
                  <a:pt x="92" y="142"/>
                </a:lnTo>
                <a:lnTo>
                  <a:pt x="92" y="177"/>
                </a:lnTo>
                <a:lnTo>
                  <a:pt x="97" y="183"/>
                </a:lnTo>
                <a:lnTo>
                  <a:pt x="100" y="215"/>
                </a:lnTo>
                <a:lnTo>
                  <a:pt x="86" y="223"/>
                </a:lnTo>
                <a:lnTo>
                  <a:pt x="70" y="239"/>
                </a:lnTo>
                <a:lnTo>
                  <a:pt x="54" y="253"/>
                </a:lnTo>
                <a:lnTo>
                  <a:pt x="62" y="264"/>
                </a:lnTo>
                <a:lnTo>
                  <a:pt x="54" y="274"/>
                </a:lnTo>
                <a:lnTo>
                  <a:pt x="59" y="294"/>
                </a:lnTo>
                <a:lnTo>
                  <a:pt x="92" y="270"/>
                </a:lnTo>
                <a:lnTo>
                  <a:pt x="116" y="244"/>
                </a:lnTo>
                <a:lnTo>
                  <a:pt x="124" y="235"/>
                </a:lnTo>
                <a:lnTo>
                  <a:pt x="130" y="191"/>
                </a:lnTo>
                <a:lnTo>
                  <a:pt x="118" y="153"/>
                </a:lnTo>
                <a:lnTo>
                  <a:pt x="94" y="126"/>
                </a:lnTo>
                <a:lnTo>
                  <a:pt x="65" y="94"/>
                </a:lnTo>
                <a:lnTo>
                  <a:pt x="65" y="70"/>
                </a:lnTo>
                <a:lnTo>
                  <a:pt x="76" y="59"/>
                </a:lnTo>
                <a:lnTo>
                  <a:pt x="94" y="45"/>
                </a:lnTo>
                <a:lnTo>
                  <a:pt x="70" y="7"/>
                </a:lnTo>
                <a:lnTo>
                  <a:pt x="44" y="0"/>
                </a:lnTo>
                <a:lnTo>
                  <a:pt x="27" y="0"/>
                </a:lnTo>
                <a:lnTo>
                  <a:pt x="0" y="1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6" name="Freeform 121">
            <a:extLst>
              <a:ext uri="{FF2B5EF4-FFF2-40B4-BE49-F238E27FC236}">
                <a16:creationId xmlns:a16="http://schemas.microsoft.com/office/drawing/2014/main" id="{04959877-2613-49BD-8470-7DFA0CCE9FBE}"/>
              </a:ext>
            </a:extLst>
          </p:cNvPr>
          <p:cNvSpPr>
            <a:spLocks/>
          </p:cNvSpPr>
          <p:nvPr/>
        </p:nvSpPr>
        <p:spPr bwMode="auto">
          <a:xfrm>
            <a:off x="7642733" y="4005317"/>
            <a:ext cx="157467" cy="104556"/>
          </a:xfrm>
          <a:custGeom>
            <a:avLst/>
            <a:gdLst>
              <a:gd name="T0" fmla="*/ 2147483647 w 169"/>
              <a:gd name="T1" fmla="*/ 2147483647 h 153"/>
              <a:gd name="T2" fmla="*/ 2147483647 w 169"/>
              <a:gd name="T3" fmla="*/ 2147483647 h 153"/>
              <a:gd name="T4" fmla="*/ 2147483647 w 169"/>
              <a:gd name="T5" fmla="*/ 2147483647 h 153"/>
              <a:gd name="T6" fmla="*/ 2147483647 w 169"/>
              <a:gd name="T7" fmla="*/ 0 h 153"/>
              <a:gd name="T8" fmla="*/ 2147483647 w 169"/>
              <a:gd name="T9" fmla="*/ 2147483647 h 153"/>
              <a:gd name="T10" fmla="*/ 2147483647 w 169"/>
              <a:gd name="T11" fmla="*/ 2147483647 h 153"/>
              <a:gd name="T12" fmla="*/ 2147483647 w 169"/>
              <a:gd name="T13" fmla="*/ 2147483647 h 153"/>
              <a:gd name="T14" fmla="*/ 2147483647 w 169"/>
              <a:gd name="T15" fmla="*/ 2147483647 h 153"/>
              <a:gd name="T16" fmla="*/ 0 w 169"/>
              <a:gd name="T17" fmla="*/ 2147483647 h 153"/>
              <a:gd name="T18" fmla="*/ 2147483647 w 169"/>
              <a:gd name="T19" fmla="*/ 2147483647 h 153"/>
              <a:gd name="T20" fmla="*/ 2147483647 w 169"/>
              <a:gd name="T21" fmla="*/ 2147483647 h 153"/>
              <a:gd name="T22" fmla="*/ 2147483647 w 169"/>
              <a:gd name="T23" fmla="*/ 2147483647 h 153"/>
              <a:gd name="T24" fmla="*/ 2147483647 w 169"/>
              <a:gd name="T25" fmla="*/ 2147483647 h 153"/>
              <a:gd name="T26" fmla="*/ 2147483647 w 169"/>
              <a:gd name="T27" fmla="*/ 2147483647 h 153"/>
              <a:gd name="T28" fmla="*/ 2147483647 w 169"/>
              <a:gd name="T29" fmla="*/ 2147483647 h 153"/>
              <a:gd name="T30" fmla="*/ 2147483647 w 169"/>
              <a:gd name="T31" fmla="*/ 2147483647 h 153"/>
              <a:gd name="T32" fmla="*/ 2147483647 w 169"/>
              <a:gd name="T33" fmla="*/ 2147483647 h 153"/>
              <a:gd name="T34" fmla="*/ 2147483647 w 169"/>
              <a:gd name="T35" fmla="*/ 2147483647 h 153"/>
              <a:gd name="T36" fmla="*/ 2147483647 w 169"/>
              <a:gd name="T37" fmla="*/ 2147483647 h 153"/>
              <a:gd name="T38" fmla="*/ 2147483647 w 169"/>
              <a:gd name="T39" fmla="*/ 2147483647 h 153"/>
              <a:gd name="T40" fmla="*/ 2147483647 w 169"/>
              <a:gd name="T41" fmla="*/ 2147483647 h 153"/>
              <a:gd name="T42" fmla="*/ 2147483647 w 169"/>
              <a:gd name="T43" fmla="*/ 2147483647 h 153"/>
              <a:gd name="T44" fmla="*/ 2147483647 w 169"/>
              <a:gd name="T45" fmla="*/ 2147483647 h 153"/>
              <a:gd name="T46" fmla="*/ 2147483647 w 169"/>
              <a:gd name="T47" fmla="*/ 2147483647 h 153"/>
              <a:gd name="T48" fmla="*/ 2147483647 w 169"/>
              <a:gd name="T49" fmla="*/ 2147483647 h 153"/>
              <a:gd name="T50" fmla="*/ 2147483647 w 169"/>
              <a:gd name="T51" fmla="*/ 2147483647 h 15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69"/>
              <a:gd name="T79" fmla="*/ 0 h 153"/>
              <a:gd name="T80" fmla="*/ 169 w 169"/>
              <a:gd name="T81" fmla="*/ 153 h 15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69" h="153">
                <a:moveTo>
                  <a:pt x="149" y="27"/>
                </a:moveTo>
                <a:lnTo>
                  <a:pt x="131" y="22"/>
                </a:lnTo>
                <a:lnTo>
                  <a:pt x="96" y="8"/>
                </a:lnTo>
                <a:lnTo>
                  <a:pt x="84" y="0"/>
                </a:lnTo>
                <a:lnTo>
                  <a:pt x="65" y="3"/>
                </a:lnTo>
                <a:lnTo>
                  <a:pt x="46" y="25"/>
                </a:lnTo>
                <a:lnTo>
                  <a:pt x="28" y="35"/>
                </a:lnTo>
                <a:lnTo>
                  <a:pt x="8" y="38"/>
                </a:lnTo>
                <a:lnTo>
                  <a:pt x="0" y="41"/>
                </a:lnTo>
                <a:lnTo>
                  <a:pt x="8" y="55"/>
                </a:lnTo>
                <a:lnTo>
                  <a:pt x="25" y="52"/>
                </a:lnTo>
                <a:lnTo>
                  <a:pt x="49" y="65"/>
                </a:lnTo>
                <a:lnTo>
                  <a:pt x="65" y="76"/>
                </a:lnTo>
                <a:lnTo>
                  <a:pt x="82" y="90"/>
                </a:lnTo>
                <a:lnTo>
                  <a:pt x="82" y="108"/>
                </a:lnTo>
                <a:lnTo>
                  <a:pt x="79" y="117"/>
                </a:lnTo>
                <a:lnTo>
                  <a:pt x="63" y="125"/>
                </a:lnTo>
                <a:lnTo>
                  <a:pt x="65" y="138"/>
                </a:lnTo>
                <a:lnTo>
                  <a:pt x="90" y="135"/>
                </a:lnTo>
                <a:lnTo>
                  <a:pt x="108" y="135"/>
                </a:lnTo>
                <a:lnTo>
                  <a:pt x="117" y="146"/>
                </a:lnTo>
                <a:lnTo>
                  <a:pt x="131" y="152"/>
                </a:lnTo>
                <a:lnTo>
                  <a:pt x="152" y="143"/>
                </a:lnTo>
                <a:lnTo>
                  <a:pt x="161" y="126"/>
                </a:lnTo>
                <a:lnTo>
                  <a:pt x="168" y="117"/>
                </a:lnTo>
                <a:lnTo>
                  <a:pt x="149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7" name="Freeform 122">
            <a:extLst>
              <a:ext uri="{FF2B5EF4-FFF2-40B4-BE49-F238E27FC236}">
                <a16:creationId xmlns:a16="http://schemas.microsoft.com/office/drawing/2014/main" id="{865ACE8B-8DC4-41F8-93D9-8300608A064C}"/>
              </a:ext>
            </a:extLst>
          </p:cNvPr>
          <p:cNvSpPr>
            <a:spLocks/>
          </p:cNvSpPr>
          <p:nvPr/>
        </p:nvSpPr>
        <p:spPr bwMode="auto">
          <a:xfrm>
            <a:off x="7540337" y="3948597"/>
            <a:ext cx="26676" cy="43053"/>
          </a:xfrm>
          <a:custGeom>
            <a:avLst/>
            <a:gdLst>
              <a:gd name="T0" fmla="*/ 2147483647 w 28"/>
              <a:gd name="T1" fmla="*/ 2147483647 h 63"/>
              <a:gd name="T2" fmla="*/ 0 w 28"/>
              <a:gd name="T3" fmla="*/ 2147483647 h 63"/>
              <a:gd name="T4" fmla="*/ 2147483647 w 28"/>
              <a:gd name="T5" fmla="*/ 2147483647 h 63"/>
              <a:gd name="T6" fmla="*/ 2147483647 w 28"/>
              <a:gd name="T7" fmla="*/ 2147483647 h 63"/>
              <a:gd name="T8" fmla="*/ 2147483647 w 28"/>
              <a:gd name="T9" fmla="*/ 2147483647 h 63"/>
              <a:gd name="T10" fmla="*/ 2147483647 w 28"/>
              <a:gd name="T11" fmla="*/ 2147483647 h 63"/>
              <a:gd name="T12" fmla="*/ 2147483647 w 28"/>
              <a:gd name="T13" fmla="*/ 0 h 63"/>
              <a:gd name="T14" fmla="*/ 2147483647 w 28"/>
              <a:gd name="T15" fmla="*/ 2147483647 h 63"/>
              <a:gd name="T16" fmla="*/ 2147483647 w 28"/>
              <a:gd name="T17" fmla="*/ 2147483647 h 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"/>
              <a:gd name="T28" fmla="*/ 0 h 63"/>
              <a:gd name="T29" fmla="*/ 28 w 28"/>
              <a:gd name="T30" fmla="*/ 63 h 6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" h="63">
                <a:moveTo>
                  <a:pt x="13" y="27"/>
                </a:moveTo>
                <a:lnTo>
                  <a:pt x="0" y="32"/>
                </a:lnTo>
                <a:lnTo>
                  <a:pt x="3" y="50"/>
                </a:lnTo>
                <a:lnTo>
                  <a:pt x="21" y="62"/>
                </a:lnTo>
                <a:lnTo>
                  <a:pt x="27" y="38"/>
                </a:lnTo>
                <a:lnTo>
                  <a:pt x="27" y="15"/>
                </a:lnTo>
                <a:lnTo>
                  <a:pt x="21" y="0"/>
                </a:lnTo>
                <a:lnTo>
                  <a:pt x="13" y="8"/>
                </a:lnTo>
                <a:lnTo>
                  <a:pt x="13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8" name="Freeform 123">
            <a:extLst>
              <a:ext uri="{FF2B5EF4-FFF2-40B4-BE49-F238E27FC236}">
                <a16:creationId xmlns:a16="http://schemas.microsoft.com/office/drawing/2014/main" id="{70361B2F-15CB-4CFD-999D-E37ECA2316EF}"/>
              </a:ext>
            </a:extLst>
          </p:cNvPr>
          <p:cNvSpPr>
            <a:spLocks/>
          </p:cNvSpPr>
          <p:nvPr/>
        </p:nvSpPr>
        <p:spPr bwMode="auto">
          <a:xfrm>
            <a:off x="7560128" y="4020351"/>
            <a:ext cx="42164" cy="15718"/>
          </a:xfrm>
          <a:custGeom>
            <a:avLst/>
            <a:gdLst>
              <a:gd name="T0" fmla="*/ 2147483647 w 45"/>
              <a:gd name="T1" fmla="*/ 2147483647 h 23"/>
              <a:gd name="T2" fmla="*/ 2147483647 w 45"/>
              <a:gd name="T3" fmla="*/ 0 h 23"/>
              <a:gd name="T4" fmla="*/ 2147483647 w 45"/>
              <a:gd name="T5" fmla="*/ 0 h 23"/>
              <a:gd name="T6" fmla="*/ 2147483647 w 45"/>
              <a:gd name="T7" fmla="*/ 2147483647 h 23"/>
              <a:gd name="T8" fmla="*/ 2147483647 w 45"/>
              <a:gd name="T9" fmla="*/ 2147483647 h 23"/>
              <a:gd name="T10" fmla="*/ 2147483647 w 45"/>
              <a:gd name="T11" fmla="*/ 2147483647 h 23"/>
              <a:gd name="T12" fmla="*/ 2147483647 w 45"/>
              <a:gd name="T13" fmla="*/ 2147483647 h 23"/>
              <a:gd name="T14" fmla="*/ 0 w 45"/>
              <a:gd name="T15" fmla="*/ 2147483647 h 23"/>
              <a:gd name="T16" fmla="*/ 2147483647 w 45"/>
              <a:gd name="T17" fmla="*/ 2147483647 h 2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5"/>
              <a:gd name="T28" fmla="*/ 0 h 23"/>
              <a:gd name="T29" fmla="*/ 45 w 45"/>
              <a:gd name="T30" fmla="*/ 23 h 2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5" h="23">
                <a:moveTo>
                  <a:pt x="6" y="4"/>
                </a:moveTo>
                <a:lnTo>
                  <a:pt x="21" y="0"/>
                </a:lnTo>
                <a:lnTo>
                  <a:pt x="32" y="0"/>
                </a:lnTo>
                <a:lnTo>
                  <a:pt x="41" y="10"/>
                </a:lnTo>
                <a:lnTo>
                  <a:pt x="44" y="22"/>
                </a:lnTo>
                <a:lnTo>
                  <a:pt x="30" y="13"/>
                </a:lnTo>
                <a:lnTo>
                  <a:pt x="17" y="10"/>
                </a:lnTo>
                <a:lnTo>
                  <a:pt x="0" y="13"/>
                </a:lnTo>
                <a:lnTo>
                  <a:pt x="6" y="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59" name="Freeform 124">
            <a:extLst>
              <a:ext uri="{FF2B5EF4-FFF2-40B4-BE49-F238E27FC236}">
                <a16:creationId xmlns:a16="http://schemas.microsoft.com/office/drawing/2014/main" id="{DDAFDDD7-E083-4A00-A548-8B088BB376E4}"/>
              </a:ext>
            </a:extLst>
          </p:cNvPr>
          <p:cNvSpPr>
            <a:spLocks/>
          </p:cNvSpPr>
          <p:nvPr/>
        </p:nvSpPr>
        <p:spPr bwMode="auto">
          <a:xfrm>
            <a:off x="7505059" y="4008733"/>
            <a:ext cx="29257" cy="4783"/>
          </a:xfrm>
          <a:custGeom>
            <a:avLst/>
            <a:gdLst>
              <a:gd name="T0" fmla="*/ 2147483647 w 31"/>
              <a:gd name="T1" fmla="*/ 2147483647 h 7"/>
              <a:gd name="T2" fmla="*/ 2147483647 w 31"/>
              <a:gd name="T3" fmla="*/ 2147483647 h 7"/>
              <a:gd name="T4" fmla="*/ 2147483647 w 31"/>
              <a:gd name="T5" fmla="*/ 2147483647 h 7"/>
              <a:gd name="T6" fmla="*/ 2147483647 w 31"/>
              <a:gd name="T7" fmla="*/ 2147483647 h 7"/>
              <a:gd name="T8" fmla="*/ 2147483647 w 31"/>
              <a:gd name="T9" fmla="*/ 2147483647 h 7"/>
              <a:gd name="T10" fmla="*/ 0 w 31"/>
              <a:gd name="T11" fmla="*/ 2147483647 h 7"/>
              <a:gd name="T12" fmla="*/ 0 w 31"/>
              <a:gd name="T13" fmla="*/ 0 h 7"/>
              <a:gd name="T14" fmla="*/ 2147483647 w 31"/>
              <a:gd name="T15" fmla="*/ 0 h 7"/>
              <a:gd name="T16" fmla="*/ 2147483647 w 31"/>
              <a:gd name="T17" fmla="*/ 0 h 7"/>
              <a:gd name="T18" fmla="*/ 2147483647 w 31"/>
              <a:gd name="T19" fmla="*/ 0 h 7"/>
              <a:gd name="T20" fmla="*/ 2147483647 w 31"/>
              <a:gd name="T21" fmla="*/ 0 h 7"/>
              <a:gd name="T22" fmla="*/ 2147483647 w 31"/>
              <a:gd name="T23" fmla="*/ 0 h 7"/>
              <a:gd name="T24" fmla="*/ 2147483647 w 31"/>
              <a:gd name="T25" fmla="*/ 0 h 7"/>
              <a:gd name="T26" fmla="*/ 2147483647 w 31"/>
              <a:gd name="T27" fmla="*/ 0 h 7"/>
              <a:gd name="T28" fmla="*/ 2147483647 w 31"/>
              <a:gd name="T29" fmla="*/ 0 h 7"/>
              <a:gd name="T30" fmla="*/ 2147483647 w 31"/>
              <a:gd name="T31" fmla="*/ 0 h 7"/>
              <a:gd name="T32" fmla="*/ 2147483647 w 31"/>
              <a:gd name="T33" fmla="*/ 0 h 7"/>
              <a:gd name="T34" fmla="*/ 2147483647 w 31"/>
              <a:gd name="T35" fmla="*/ 0 h 7"/>
              <a:gd name="T36" fmla="*/ 2147483647 w 31"/>
              <a:gd name="T37" fmla="*/ 2147483647 h 7"/>
              <a:gd name="T38" fmla="*/ 2147483647 w 31"/>
              <a:gd name="T39" fmla="*/ 2147483647 h 7"/>
              <a:gd name="T40" fmla="*/ 2147483647 w 31"/>
              <a:gd name="T41" fmla="*/ 2147483647 h 7"/>
              <a:gd name="T42" fmla="*/ 2147483647 w 31"/>
              <a:gd name="T43" fmla="*/ 2147483647 h 7"/>
              <a:gd name="T44" fmla="*/ 2147483647 w 31"/>
              <a:gd name="T45" fmla="*/ 2147483647 h 7"/>
              <a:gd name="T46" fmla="*/ 2147483647 w 31"/>
              <a:gd name="T47" fmla="*/ 2147483647 h 7"/>
              <a:gd name="T48" fmla="*/ 2147483647 w 31"/>
              <a:gd name="T49" fmla="*/ 2147483647 h 7"/>
              <a:gd name="T50" fmla="*/ 2147483647 w 31"/>
              <a:gd name="T51" fmla="*/ 2147483647 h 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1"/>
              <a:gd name="T79" fmla="*/ 0 h 7"/>
              <a:gd name="T80" fmla="*/ 31 w 31"/>
              <a:gd name="T81" fmla="*/ 7 h 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1" h="7">
                <a:moveTo>
                  <a:pt x="13" y="6"/>
                </a:moveTo>
                <a:lnTo>
                  <a:pt x="11" y="6"/>
                </a:lnTo>
                <a:lnTo>
                  <a:pt x="8" y="6"/>
                </a:lnTo>
                <a:lnTo>
                  <a:pt x="6" y="6"/>
                </a:lnTo>
                <a:lnTo>
                  <a:pt x="3" y="6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6" y="0"/>
                </a:lnTo>
                <a:lnTo>
                  <a:pt x="8" y="0"/>
                </a:lnTo>
                <a:lnTo>
                  <a:pt x="11" y="0"/>
                </a:lnTo>
                <a:lnTo>
                  <a:pt x="13" y="0"/>
                </a:lnTo>
                <a:lnTo>
                  <a:pt x="15" y="0"/>
                </a:lnTo>
                <a:lnTo>
                  <a:pt x="18" y="0"/>
                </a:lnTo>
                <a:lnTo>
                  <a:pt x="21" y="0"/>
                </a:lnTo>
                <a:lnTo>
                  <a:pt x="24" y="0"/>
                </a:lnTo>
                <a:lnTo>
                  <a:pt x="27" y="0"/>
                </a:lnTo>
                <a:lnTo>
                  <a:pt x="30" y="0"/>
                </a:lnTo>
                <a:lnTo>
                  <a:pt x="30" y="3"/>
                </a:lnTo>
                <a:lnTo>
                  <a:pt x="27" y="3"/>
                </a:lnTo>
                <a:lnTo>
                  <a:pt x="27" y="6"/>
                </a:lnTo>
                <a:lnTo>
                  <a:pt x="24" y="6"/>
                </a:lnTo>
                <a:lnTo>
                  <a:pt x="21" y="6"/>
                </a:lnTo>
                <a:lnTo>
                  <a:pt x="18" y="6"/>
                </a:lnTo>
                <a:lnTo>
                  <a:pt x="15" y="6"/>
                </a:lnTo>
                <a:lnTo>
                  <a:pt x="13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0" name="Freeform 125">
            <a:extLst>
              <a:ext uri="{FF2B5EF4-FFF2-40B4-BE49-F238E27FC236}">
                <a16:creationId xmlns:a16="http://schemas.microsoft.com/office/drawing/2014/main" id="{C921F04D-0879-4B3D-BECC-31F652875433}"/>
              </a:ext>
            </a:extLst>
          </p:cNvPr>
          <p:cNvSpPr>
            <a:spLocks/>
          </p:cNvSpPr>
          <p:nvPr/>
        </p:nvSpPr>
        <p:spPr bwMode="auto">
          <a:xfrm>
            <a:off x="7650479" y="3996433"/>
            <a:ext cx="42164" cy="19135"/>
          </a:xfrm>
          <a:custGeom>
            <a:avLst/>
            <a:gdLst>
              <a:gd name="T0" fmla="*/ 2147483647 w 45"/>
              <a:gd name="T1" fmla="*/ 2147483647 h 28"/>
              <a:gd name="T2" fmla="*/ 0 w 45"/>
              <a:gd name="T3" fmla="*/ 2147483647 h 28"/>
              <a:gd name="T4" fmla="*/ 2147483647 w 45"/>
              <a:gd name="T5" fmla="*/ 2147483647 h 28"/>
              <a:gd name="T6" fmla="*/ 2147483647 w 45"/>
              <a:gd name="T7" fmla="*/ 0 h 28"/>
              <a:gd name="T8" fmla="*/ 2147483647 w 45"/>
              <a:gd name="T9" fmla="*/ 2147483647 h 28"/>
              <a:gd name="T10" fmla="*/ 2147483647 w 45"/>
              <a:gd name="T11" fmla="*/ 2147483647 h 28"/>
              <a:gd name="T12" fmla="*/ 2147483647 w 45"/>
              <a:gd name="T13" fmla="*/ 2147483647 h 28"/>
              <a:gd name="T14" fmla="*/ 2147483647 w 45"/>
              <a:gd name="T15" fmla="*/ 2147483647 h 28"/>
              <a:gd name="T16" fmla="*/ 2147483647 w 45"/>
              <a:gd name="T17" fmla="*/ 2147483647 h 2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5"/>
              <a:gd name="T28" fmla="*/ 0 h 28"/>
              <a:gd name="T29" fmla="*/ 45 w 45"/>
              <a:gd name="T30" fmla="*/ 28 h 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5" h="28">
                <a:moveTo>
                  <a:pt x="17" y="27"/>
                </a:moveTo>
                <a:lnTo>
                  <a:pt x="0" y="27"/>
                </a:lnTo>
                <a:lnTo>
                  <a:pt x="3" y="13"/>
                </a:lnTo>
                <a:lnTo>
                  <a:pt x="11" y="0"/>
                </a:lnTo>
                <a:lnTo>
                  <a:pt x="30" y="3"/>
                </a:lnTo>
                <a:lnTo>
                  <a:pt x="44" y="7"/>
                </a:lnTo>
                <a:lnTo>
                  <a:pt x="38" y="15"/>
                </a:lnTo>
                <a:lnTo>
                  <a:pt x="27" y="27"/>
                </a:lnTo>
                <a:lnTo>
                  <a:pt x="17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1" name="Freeform 126">
            <a:extLst>
              <a:ext uri="{FF2B5EF4-FFF2-40B4-BE49-F238E27FC236}">
                <a16:creationId xmlns:a16="http://schemas.microsoft.com/office/drawing/2014/main" id="{AF27686D-78D0-47A2-8204-036BDFDF78BA}"/>
              </a:ext>
            </a:extLst>
          </p:cNvPr>
          <p:cNvSpPr>
            <a:spLocks/>
          </p:cNvSpPr>
          <p:nvPr/>
        </p:nvSpPr>
        <p:spPr bwMode="auto">
          <a:xfrm>
            <a:off x="7232289" y="3720350"/>
            <a:ext cx="30977" cy="33485"/>
          </a:xfrm>
          <a:custGeom>
            <a:avLst/>
            <a:gdLst>
              <a:gd name="T0" fmla="*/ 2147483647 w 33"/>
              <a:gd name="T1" fmla="*/ 2147483647 h 49"/>
              <a:gd name="T2" fmla="*/ 0 w 33"/>
              <a:gd name="T3" fmla="*/ 2147483647 h 49"/>
              <a:gd name="T4" fmla="*/ 2147483647 w 33"/>
              <a:gd name="T5" fmla="*/ 2147483647 h 49"/>
              <a:gd name="T6" fmla="*/ 2147483647 w 33"/>
              <a:gd name="T7" fmla="*/ 2147483647 h 49"/>
              <a:gd name="T8" fmla="*/ 2147483647 w 33"/>
              <a:gd name="T9" fmla="*/ 2147483647 h 49"/>
              <a:gd name="T10" fmla="*/ 2147483647 w 33"/>
              <a:gd name="T11" fmla="*/ 0 h 49"/>
              <a:gd name="T12" fmla="*/ 2147483647 w 33"/>
              <a:gd name="T13" fmla="*/ 2147483647 h 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"/>
              <a:gd name="T22" fmla="*/ 0 h 49"/>
              <a:gd name="T23" fmla="*/ 33 w 33"/>
              <a:gd name="T24" fmla="*/ 49 h 4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" h="49">
                <a:moveTo>
                  <a:pt x="10" y="10"/>
                </a:moveTo>
                <a:lnTo>
                  <a:pt x="0" y="27"/>
                </a:lnTo>
                <a:lnTo>
                  <a:pt x="3" y="48"/>
                </a:lnTo>
                <a:lnTo>
                  <a:pt x="15" y="48"/>
                </a:lnTo>
                <a:lnTo>
                  <a:pt x="32" y="27"/>
                </a:lnTo>
                <a:lnTo>
                  <a:pt x="23" y="0"/>
                </a:lnTo>
                <a:lnTo>
                  <a:pt x="10" y="1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2" name="Freeform 127">
            <a:extLst>
              <a:ext uri="{FF2B5EF4-FFF2-40B4-BE49-F238E27FC236}">
                <a16:creationId xmlns:a16="http://schemas.microsoft.com/office/drawing/2014/main" id="{60A63A23-7E18-4A68-A174-D7531001C8A1}"/>
              </a:ext>
            </a:extLst>
          </p:cNvPr>
          <p:cNvSpPr>
            <a:spLocks/>
          </p:cNvSpPr>
          <p:nvPr/>
        </p:nvSpPr>
        <p:spPr bwMode="auto">
          <a:xfrm>
            <a:off x="7349313" y="3906227"/>
            <a:ext cx="18930" cy="19135"/>
          </a:xfrm>
          <a:custGeom>
            <a:avLst/>
            <a:gdLst>
              <a:gd name="T0" fmla="*/ 2147483647 w 20"/>
              <a:gd name="T1" fmla="*/ 0 h 28"/>
              <a:gd name="T2" fmla="*/ 2147483647 w 20"/>
              <a:gd name="T3" fmla="*/ 2147483647 h 28"/>
              <a:gd name="T4" fmla="*/ 0 w 20"/>
              <a:gd name="T5" fmla="*/ 2147483647 h 28"/>
              <a:gd name="T6" fmla="*/ 2147483647 w 20"/>
              <a:gd name="T7" fmla="*/ 2147483647 h 28"/>
              <a:gd name="T8" fmla="*/ 2147483647 w 20"/>
              <a:gd name="T9" fmla="*/ 2147483647 h 28"/>
              <a:gd name="T10" fmla="*/ 2147483647 w 20"/>
              <a:gd name="T11" fmla="*/ 0 h 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"/>
              <a:gd name="T19" fmla="*/ 0 h 28"/>
              <a:gd name="T20" fmla="*/ 20 w 20"/>
              <a:gd name="T21" fmla="*/ 28 h 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" h="28">
                <a:moveTo>
                  <a:pt x="19" y="0"/>
                </a:moveTo>
                <a:lnTo>
                  <a:pt x="6" y="7"/>
                </a:lnTo>
                <a:lnTo>
                  <a:pt x="0" y="27"/>
                </a:lnTo>
                <a:lnTo>
                  <a:pt x="16" y="18"/>
                </a:lnTo>
                <a:lnTo>
                  <a:pt x="19" y="7"/>
                </a:lnTo>
                <a:lnTo>
                  <a:pt x="19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3" name="Freeform 128">
            <a:extLst>
              <a:ext uri="{FF2B5EF4-FFF2-40B4-BE49-F238E27FC236}">
                <a16:creationId xmlns:a16="http://schemas.microsoft.com/office/drawing/2014/main" id="{586A7863-B42E-43E0-9881-39AB2CF3A0E1}"/>
              </a:ext>
            </a:extLst>
          </p:cNvPr>
          <p:cNvSpPr>
            <a:spLocks/>
          </p:cNvSpPr>
          <p:nvPr/>
        </p:nvSpPr>
        <p:spPr bwMode="auto">
          <a:xfrm>
            <a:off x="6204026" y="3440166"/>
            <a:ext cx="313212" cy="209113"/>
          </a:xfrm>
          <a:custGeom>
            <a:avLst/>
            <a:gdLst>
              <a:gd name="T0" fmla="*/ 0 w 336"/>
              <a:gd name="T1" fmla="*/ 2147483647 h 306"/>
              <a:gd name="T2" fmla="*/ 2147483647 w 336"/>
              <a:gd name="T3" fmla="*/ 2147483647 h 306"/>
              <a:gd name="T4" fmla="*/ 2147483647 w 336"/>
              <a:gd name="T5" fmla="*/ 2147483647 h 306"/>
              <a:gd name="T6" fmla="*/ 2147483647 w 336"/>
              <a:gd name="T7" fmla="*/ 2147483647 h 306"/>
              <a:gd name="T8" fmla="*/ 2147483647 w 336"/>
              <a:gd name="T9" fmla="*/ 2147483647 h 306"/>
              <a:gd name="T10" fmla="*/ 2147483647 w 336"/>
              <a:gd name="T11" fmla="*/ 2147483647 h 306"/>
              <a:gd name="T12" fmla="*/ 2147483647 w 336"/>
              <a:gd name="T13" fmla="*/ 2147483647 h 306"/>
              <a:gd name="T14" fmla="*/ 2147483647 w 336"/>
              <a:gd name="T15" fmla="*/ 2147483647 h 306"/>
              <a:gd name="T16" fmla="*/ 2147483647 w 336"/>
              <a:gd name="T17" fmla="*/ 2147483647 h 306"/>
              <a:gd name="T18" fmla="*/ 2147483647 w 336"/>
              <a:gd name="T19" fmla="*/ 2147483647 h 306"/>
              <a:gd name="T20" fmla="*/ 2147483647 w 336"/>
              <a:gd name="T21" fmla="*/ 2147483647 h 306"/>
              <a:gd name="T22" fmla="*/ 2147483647 w 336"/>
              <a:gd name="T23" fmla="*/ 2147483647 h 306"/>
              <a:gd name="T24" fmla="*/ 2147483647 w 336"/>
              <a:gd name="T25" fmla="*/ 2147483647 h 306"/>
              <a:gd name="T26" fmla="*/ 2147483647 w 336"/>
              <a:gd name="T27" fmla="*/ 2147483647 h 306"/>
              <a:gd name="T28" fmla="*/ 2147483647 w 336"/>
              <a:gd name="T29" fmla="*/ 2147483647 h 306"/>
              <a:gd name="T30" fmla="*/ 2147483647 w 336"/>
              <a:gd name="T31" fmla="*/ 2147483647 h 306"/>
              <a:gd name="T32" fmla="*/ 2147483647 w 336"/>
              <a:gd name="T33" fmla="*/ 2147483647 h 306"/>
              <a:gd name="T34" fmla="*/ 2147483647 w 336"/>
              <a:gd name="T35" fmla="*/ 2147483647 h 306"/>
              <a:gd name="T36" fmla="*/ 2147483647 w 336"/>
              <a:gd name="T37" fmla="*/ 2147483647 h 306"/>
              <a:gd name="T38" fmla="*/ 2147483647 w 336"/>
              <a:gd name="T39" fmla="*/ 2147483647 h 306"/>
              <a:gd name="T40" fmla="*/ 2147483647 w 336"/>
              <a:gd name="T41" fmla="*/ 2147483647 h 306"/>
              <a:gd name="T42" fmla="*/ 2147483647 w 336"/>
              <a:gd name="T43" fmla="*/ 2147483647 h 306"/>
              <a:gd name="T44" fmla="*/ 2147483647 w 336"/>
              <a:gd name="T45" fmla="*/ 2147483647 h 306"/>
              <a:gd name="T46" fmla="*/ 2147483647 w 336"/>
              <a:gd name="T47" fmla="*/ 2147483647 h 306"/>
              <a:gd name="T48" fmla="*/ 2147483647 w 336"/>
              <a:gd name="T49" fmla="*/ 2147483647 h 306"/>
              <a:gd name="T50" fmla="*/ 2147483647 w 336"/>
              <a:gd name="T51" fmla="*/ 2147483647 h 306"/>
              <a:gd name="T52" fmla="*/ 2147483647 w 336"/>
              <a:gd name="T53" fmla="*/ 2147483647 h 306"/>
              <a:gd name="T54" fmla="*/ 2147483647 w 336"/>
              <a:gd name="T55" fmla="*/ 2147483647 h 306"/>
              <a:gd name="T56" fmla="*/ 2147483647 w 336"/>
              <a:gd name="T57" fmla="*/ 2147483647 h 306"/>
              <a:gd name="T58" fmla="*/ 2147483647 w 336"/>
              <a:gd name="T59" fmla="*/ 2147483647 h 306"/>
              <a:gd name="T60" fmla="*/ 2147483647 w 336"/>
              <a:gd name="T61" fmla="*/ 2147483647 h 306"/>
              <a:gd name="T62" fmla="*/ 2147483647 w 336"/>
              <a:gd name="T63" fmla="*/ 2147483647 h 306"/>
              <a:gd name="T64" fmla="*/ 2147483647 w 336"/>
              <a:gd name="T65" fmla="*/ 0 h 30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6"/>
              <a:gd name="T100" fmla="*/ 0 h 306"/>
              <a:gd name="T101" fmla="*/ 336 w 336"/>
              <a:gd name="T102" fmla="*/ 306 h 30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6" h="306">
                <a:moveTo>
                  <a:pt x="6" y="0"/>
                </a:moveTo>
                <a:lnTo>
                  <a:pt x="0" y="6"/>
                </a:lnTo>
                <a:lnTo>
                  <a:pt x="7" y="29"/>
                </a:lnTo>
                <a:lnTo>
                  <a:pt x="15" y="52"/>
                </a:lnTo>
                <a:lnTo>
                  <a:pt x="21" y="73"/>
                </a:lnTo>
                <a:lnTo>
                  <a:pt x="24" y="86"/>
                </a:lnTo>
                <a:lnTo>
                  <a:pt x="39" y="88"/>
                </a:lnTo>
                <a:lnTo>
                  <a:pt x="38" y="108"/>
                </a:lnTo>
                <a:lnTo>
                  <a:pt x="27" y="117"/>
                </a:lnTo>
                <a:lnTo>
                  <a:pt x="27" y="132"/>
                </a:lnTo>
                <a:lnTo>
                  <a:pt x="42" y="140"/>
                </a:lnTo>
                <a:lnTo>
                  <a:pt x="45" y="153"/>
                </a:lnTo>
                <a:lnTo>
                  <a:pt x="56" y="159"/>
                </a:lnTo>
                <a:lnTo>
                  <a:pt x="70" y="153"/>
                </a:lnTo>
                <a:lnTo>
                  <a:pt x="72" y="170"/>
                </a:lnTo>
                <a:lnTo>
                  <a:pt x="67" y="185"/>
                </a:lnTo>
                <a:lnTo>
                  <a:pt x="75" y="191"/>
                </a:lnTo>
                <a:lnTo>
                  <a:pt x="77" y="208"/>
                </a:lnTo>
                <a:lnTo>
                  <a:pt x="86" y="213"/>
                </a:lnTo>
                <a:lnTo>
                  <a:pt x="103" y="211"/>
                </a:lnTo>
                <a:lnTo>
                  <a:pt x="103" y="202"/>
                </a:lnTo>
                <a:lnTo>
                  <a:pt x="110" y="219"/>
                </a:lnTo>
                <a:lnTo>
                  <a:pt x="115" y="243"/>
                </a:lnTo>
                <a:lnTo>
                  <a:pt x="132" y="248"/>
                </a:lnTo>
                <a:lnTo>
                  <a:pt x="129" y="258"/>
                </a:lnTo>
                <a:lnTo>
                  <a:pt x="142" y="258"/>
                </a:lnTo>
                <a:lnTo>
                  <a:pt x="153" y="272"/>
                </a:lnTo>
                <a:lnTo>
                  <a:pt x="205" y="275"/>
                </a:lnTo>
                <a:lnTo>
                  <a:pt x="209" y="261"/>
                </a:lnTo>
                <a:lnTo>
                  <a:pt x="221" y="267"/>
                </a:lnTo>
                <a:lnTo>
                  <a:pt x="226" y="293"/>
                </a:lnTo>
                <a:lnTo>
                  <a:pt x="245" y="305"/>
                </a:lnTo>
                <a:lnTo>
                  <a:pt x="297" y="302"/>
                </a:lnTo>
                <a:lnTo>
                  <a:pt x="306" y="305"/>
                </a:lnTo>
                <a:lnTo>
                  <a:pt x="312" y="288"/>
                </a:lnTo>
                <a:lnTo>
                  <a:pt x="323" y="284"/>
                </a:lnTo>
                <a:lnTo>
                  <a:pt x="335" y="272"/>
                </a:lnTo>
                <a:lnTo>
                  <a:pt x="329" y="261"/>
                </a:lnTo>
                <a:lnTo>
                  <a:pt x="315" y="258"/>
                </a:lnTo>
                <a:lnTo>
                  <a:pt x="312" y="240"/>
                </a:lnTo>
                <a:lnTo>
                  <a:pt x="291" y="232"/>
                </a:lnTo>
                <a:lnTo>
                  <a:pt x="294" y="216"/>
                </a:lnTo>
                <a:lnTo>
                  <a:pt x="302" y="202"/>
                </a:lnTo>
                <a:lnTo>
                  <a:pt x="297" y="184"/>
                </a:lnTo>
                <a:lnTo>
                  <a:pt x="274" y="184"/>
                </a:lnTo>
                <a:lnTo>
                  <a:pt x="280" y="143"/>
                </a:lnTo>
                <a:lnTo>
                  <a:pt x="274" y="117"/>
                </a:lnTo>
                <a:lnTo>
                  <a:pt x="280" y="79"/>
                </a:lnTo>
                <a:lnTo>
                  <a:pt x="259" y="65"/>
                </a:lnTo>
                <a:lnTo>
                  <a:pt x="232" y="46"/>
                </a:lnTo>
                <a:lnTo>
                  <a:pt x="212" y="46"/>
                </a:lnTo>
                <a:lnTo>
                  <a:pt x="183" y="38"/>
                </a:lnTo>
                <a:lnTo>
                  <a:pt x="174" y="53"/>
                </a:lnTo>
                <a:lnTo>
                  <a:pt x="159" y="62"/>
                </a:lnTo>
                <a:lnTo>
                  <a:pt x="139" y="67"/>
                </a:lnTo>
                <a:lnTo>
                  <a:pt x="132" y="76"/>
                </a:lnTo>
                <a:lnTo>
                  <a:pt x="110" y="73"/>
                </a:lnTo>
                <a:lnTo>
                  <a:pt x="91" y="59"/>
                </a:lnTo>
                <a:lnTo>
                  <a:pt x="75" y="46"/>
                </a:lnTo>
                <a:lnTo>
                  <a:pt x="70" y="24"/>
                </a:lnTo>
                <a:lnTo>
                  <a:pt x="65" y="3"/>
                </a:lnTo>
                <a:lnTo>
                  <a:pt x="53" y="8"/>
                </a:lnTo>
                <a:lnTo>
                  <a:pt x="51" y="21"/>
                </a:lnTo>
                <a:lnTo>
                  <a:pt x="30" y="21"/>
                </a:lnTo>
                <a:lnTo>
                  <a:pt x="21" y="8"/>
                </a:lnTo>
                <a:lnTo>
                  <a:pt x="6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4" name="Freeform 129">
            <a:extLst>
              <a:ext uri="{FF2B5EF4-FFF2-40B4-BE49-F238E27FC236}">
                <a16:creationId xmlns:a16="http://schemas.microsoft.com/office/drawing/2014/main" id="{49667D25-A7C6-4BDB-ACC4-B61AD7E0FF43}"/>
              </a:ext>
            </a:extLst>
          </p:cNvPr>
          <p:cNvSpPr>
            <a:spLocks/>
          </p:cNvSpPr>
          <p:nvPr/>
        </p:nvSpPr>
        <p:spPr bwMode="auto">
          <a:xfrm>
            <a:off x="6314167" y="3633561"/>
            <a:ext cx="17210" cy="21185"/>
          </a:xfrm>
          <a:custGeom>
            <a:avLst/>
            <a:gdLst>
              <a:gd name="T0" fmla="*/ 2147483647 w 19"/>
              <a:gd name="T1" fmla="*/ 2147483647 h 31"/>
              <a:gd name="T2" fmla="*/ 2147483647 w 19"/>
              <a:gd name="T3" fmla="*/ 2147483647 h 31"/>
              <a:gd name="T4" fmla="*/ 0 w 19"/>
              <a:gd name="T5" fmla="*/ 0 h 31"/>
              <a:gd name="T6" fmla="*/ 2147483647 w 19"/>
              <a:gd name="T7" fmla="*/ 2147483647 h 31"/>
              <a:gd name="T8" fmla="*/ 2147483647 w 19"/>
              <a:gd name="T9" fmla="*/ 2147483647 h 31"/>
              <a:gd name="T10" fmla="*/ 2147483647 w 19"/>
              <a:gd name="T11" fmla="*/ 2147483647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"/>
              <a:gd name="T19" fmla="*/ 0 h 31"/>
              <a:gd name="T20" fmla="*/ 19 w 19"/>
              <a:gd name="T21" fmla="*/ 31 h 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" h="31">
                <a:moveTo>
                  <a:pt x="12" y="30"/>
                </a:moveTo>
                <a:lnTo>
                  <a:pt x="3" y="21"/>
                </a:lnTo>
                <a:lnTo>
                  <a:pt x="0" y="0"/>
                </a:lnTo>
                <a:lnTo>
                  <a:pt x="12" y="4"/>
                </a:lnTo>
                <a:lnTo>
                  <a:pt x="18" y="13"/>
                </a:lnTo>
                <a:lnTo>
                  <a:pt x="12" y="3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5" name="Freeform 130">
            <a:extLst>
              <a:ext uri="{FF2B5EF4-FFF2-40B4-BE49-F238E27FC236}">
                <a16:creationId xmlns:a16="http://schemas.microsoft.com/office/drawing/2014/main" id="{D301A3A4-1FB9-40CA-8029-E2095E4A835F}"/>
              </a:ext>
            </a:extLst>
          </p:cNvPr>
          <p:cNvSpPr>
            <a:spLocks/>
          </p:cNvSpPr>
          <p:nvPr/>
        </p:nvSpPr>
        <p:spPr bwMode="auto">
          <a:xfrm>
            <a:off x="6341701" y="3656112"/>
            <a:ext cx="119605" cy="112758"/>
          </a:xfrm>
          <a:custGeom>
            <a:avLst/>
            <a:gdLst>
              <a:gd name="T0" fmla="*/ 2147483647 w 128"/>
              <a:gd name="T1" fmla="*/ 2147483647 h 165"/>
              <a:gd name="T2" fmla="*/ 2147483647 w 128"/>
              <a:gd name="T3" fmla="*/ 2147483647 h 165"/>
              <a:gd name="T4" fmla="*/ 2147483647 w 128"/>
              <a:gd name="T5" fmla="*/ 2147483647 h 165"/>
              <a:gd name="T6" fmla="*/ 0 w 128"/>
              <a:gd name="T7" fmla="*/ 2147483647 h 165"/>
              <a:gd name="T8" fmla="*/ 2147483647 w 128"/>
              <a:gd name="T9" fmla="*/ 2147483647 h 165"/>
              <a:gd name="T10" fmla="*/ 2147483647 w 128"/>
              <a:gd name="T11" fmla="*/ 2147483647 h 165"/>
              <a:gd name="T12" fmla="*/ 2147483647 w 128"/>
              <a:gd name="T13" fmla="*/ 2147483647 h 165"/>
              <a:gd name="T14" fmla="*/ 2147483647 w 128"/>
              <a:gd name="T15" fmla="*/ 2147483647 h 165"/>
              <a:gd name="T16" fmla="*/ 2147483647 w 128"/>
              <a:gd name="T17" fmla="*/ 2147483647 h 165"/>
              <a:gd name="T18" fmla="*/ 2147483647 w 128"/>
              <a:gd name="T19" fmla="*/ 2147483647 h 165"/>
              <a:gd name="T20" fmla="*/ 2147483647 w 128"/>
              <a:gd name="T21" fmla="*/ 2147483647 h 165"/>
              <a:gd name="T22" fmla="*/ 2147483647 w 128"/>
              <a:gd name="T23" fmla="*/ 2147483647 h 165"/>
              <a:gd name="T24" fmla="*/ 2147483647 w 128"/>
              <a:gd name="T25" fmla="*/ 2147483647 h 165"/>
              <a:gd name="T26" fmla="*/ 2147483647 w 128"/>
              <a:gd name="T27" fmla="*/ 2147483647 h 165"/>
              <a:gd name="T28" fmla="*/ 2147483647 w 128"/>
              <a:gd name="T29" fmla="*/ 2147483647 h 165"/>
              <a:gd name="T30" fmla="*/ 2147483647 w 128"/>
              <a:gd name="T31" fmla="*/ 2147483647 h 165"/>
              <a:gd name="T32" fmla="*/ 2147483647 w 128"/>
              <a:gd name="T33" fmla="*/ 2147483647 h 165"/>
              <a:gd name="T34" fmla="*/ 2147483647 w 128"/>
              <a:gd name="T35" fmla="*/ 2147483647 h 165"/>
              <a:gd name="T36" fmla="*/ 2147483647 w 128"/>
              <a:gd name="T37" fmla="*/ 0 h 165"/>
              <a:gd name="T38" fmla="*/ 2147483647 w 128"/>
              <a:gd name="T39" fmla="*/ 2147483647 h 16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28"/>
              <a:gd name="T61" fmla="*/ 0 h 165"/>
              <a:gd name="T62" fmla="*/ 128 w 128"/>
              <a:gd name="T63" fmla="*/ 165 h 16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28" h="165">
                <a:moveTo>
                  <a:pt x="46" y="39"/>
                </a:moveTo>
                <a:lnTo>
                  <a:pt x="59" y="62"/>
                </a:lnTo>
                <a:lnTo>
                  <a:pt x="49" y="106"/>
                </a:lnTo>
                <a:lnTo>
                  <a:pt x="0" y="117"/>
                </a:lnTo>
                <a:lnTo>
                  <a:pt x="8" y="138"/>
                </a:lnTo>
                <a:lnTo>
                  <a:pt x="20" y="164"/>
                </a:lnTo>
                <a:lnTo>
                  <a:pt x="46" y="161"/>
                </a:lnTo>
                <a:lnTo>
                  <a:pt x="58" y="141"/>
                </a:lnTo>
                <a:lnTo>
                  <a:pt x="73" y="138"/>
                </a:lnTo>
                <a:lnTo>
                  <a:pt x="82" y="129"/>
                </a:lnTo>
                <a:lnTo>
                  <a:pt x="100" y="123"/>
                </a:lnTo>
                <a:lnTo>
                  <a:pt x="103" y="91"/>
                </a:lnTo>
                <a:lnTo>
                  <a:pt x="111" y="80"/>
                </a:lnTo>
                <a:lnTo>
                  <a:pt x="125" y="71"/>
                </a:lnTo>
                <a:lnTo>
                  <a:pt x="127" y="39"/>
                </a:lnTo>
                <a:lnTo>
                  <a:pt x="114" y="36"/>
                </a:lnTo>
                <a:lnTo>
                  <a:pt x="111" y="21"/>
                </a:lnTo>
                <a:lnTo>
                  <a:pt x="84" y="15"/>
                </a:lnTo>
                <a:lnTo>
                  <a:pt x="70" y="0"/>
                </a:lnTo>
                <a:lnTo>
                  <a:pt x="46" y="39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6" name="Freeform 131">
            <a:extLst>
              <a:ext uri="{FF2B5EF4-FFF2-40B4-BE49-F238E27FC236}">
                <a16:creationId xmlns:a16="http://schemas.microsoft.com/office/drawing/2014/main" id="{45ED3452-0EAA-4F48-9C0C-347298B41776}"/>
              </a:ext>
            </a:extLst>
          </p:cNvPr>
          <p:cNvSpPr>
            <a:spLocks/>
          </p:cNvSpPr>
          <p:nvPr/>
        </p:nvSpPr>
        <p:spPr bwMode="auto">
          <a:xfrm>
            <a:off x="6325352" y="3640394"/>
            <a:ext cx="82604" cy="43053"/>
          </a:xfrm>
          <a:custGeom>
            <a:avLst/>
            <a:gdLst>
              <a:gd name="T0" fmla="*/ 0 w 89"/>
              <a:gd name="T1" fmla="*/ 2147483647 h 63"/>
              <a:gd name="T2" fmla="*/ 2147483647 w 89"/>
              <a:gd name="T3" fmla="*/ 2147483647 h 63"/>
              <a:gd name="T4" fmla="*/ 2147483647 w 89"/>
              <a:gd name="T5" fmla="*/ 2147483647 h 63"/>
              <a:gd name="T6" fmla="*/ 2147483647 w 89"/>
              <a:gd name="T7" fmla="*/ 2147483647 h 63"/>
              <a:gd name="T8" fmla="*/ 2147483647 w 89"/>
              <a:gd name="T9" fmla="*/ 0 h 63"/>
              <a:gd name="T10" fmla="*/ 2147483647 w 89"/>
              <a:gd name="T11" fmla="*/ 2147483647 h 63"/>
              <a:gd name="T12" fmla="*/ 2147483647 w 89"/>
              <a:gd name="T13" fmla="*/ 2147483647 h 63"/>
              <a:gd name="T14" fmla="*/ 2147483647 w 89"/>
              <a:gd name="T15" fmla="*/ 2147483647 h 63"/>
              <a:gd name="T16" fmla="*/ 2147483647 w 89"/>
              <a:gd name="T17" fmla="*/ 2147483647 h 63"/>
              <a:gd name="T18" fmla="*/ 0 w 89"/>
              <a:gd name="T19" fmla="*/ 2147483647 h 6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9"/>
              <a:gd name="T31" fmla="*/ 0 h 63"/>
              <a:gd name="T32" fmla="*/ 89 w 89"/>
              <a:gd name="T33" fmla="*/ 63 h 6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9" h="63">
                <a:moveTo>
                  <a:pt x="0" y="20"/>
                </a:moveTo>
                <a:lnTo>
                  <a:pt x="13" y="59"/>
                </a:lnTo>
                <a:lnTo>
                  <a:pt x="64" y="62"/>
                </a:lnTo>
                <a:lnTo>
                  <a:pt x="88" y="22"/>
                </a:lnTo>
                <a:lnTo>
                  <a:pt x="82" y="0"/>
                </a:lnTo>
                <a:lnTo>
                  <a:pt x="70" y="20"/>
                </a:lnTo>
                <a:lnTo>
                  <a:pt x="56" y="32"/>
                </a:lnTo>
                <a:lnTo>
                  <a:pt x="29" y="38"/>
                </a:lnTo>
                <a:lnTo>
                  <a:pt x="15" y="32"/>
                </a:lnTo>
                <a:lnTo>
                  <a:pt x="0" y="2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7" name="Freeform 132">
            <a:extLst>
              <a:ext uri="{FF2B5EF4-FFF2-40B4-BE49-F238E27FC236}">
                <a16:creationId xmlns:a16="http://schemas.microsoft.com/office/drawing/2014/main" id="{C3228526-0D8E-4F5A-86EA-2A4E842F72D4}"/>
              </a:ext>
            </a:extLst>
          </p:cNvPr>
          <p:cNvSpPr>
            <a:spLocks/>
          </p:cNvSpPr>
          <p:nvPr/>
        </p:nvSpPr>
        <p:spPr bwMode="auto">
          <a:xfrm>
            <a:off x="6121421" y="3480484"/>
            <a:ext cx="156605" cy="130525"/>
          </a:xfrm>
          <a:custGeom>
            <a:avLst/>
            <a:gdLst>
              <a:gd name="T0" fmla="*/ 2147483647 w 168"/>
              <a:gd name="T1" fmla="*/ 2147483647 h 191"/>
              <a:gd name="T2" fmla="*/ 2147483647 w 168"/>
              <a:gd name="T3" fmla="*/ 2147483647 h 191"/>
              <a:gd name="T4" fmla="*/ 2147483647 w 168"/>
              <a:gd name="T5" fmla="*/ 2147483647 h 191"/>
              <a:gd name="T6" fmla="*/ 2147483647 w 168"/>
              <a:gd name="T7" fmla="*/ 2147483647 h 191"/>
              <a:gd name="T8" fmla="*/ 2147483647 w 168"/>
              <a:gd name="T9" fmla="*/ 2147483647 h 191"/>
              <a:gd name="T10" fmla="*/ 2147483647 w 168"/>
              <a:gd name="T11" fmla="*/ 2147483647 h 191"/>
              <a:gd name="T12" fmla="*/ 2147483647 w 168"/>
              <a:gd name="T13" fmla="*/ 2147483647 h 191"/>
              <a:gd name="T14" fmla="*/ 2147483647 w 168"/>
              <a:gd name="T15" fmla="*/ 2147483647 h 191"/>
              <a:gd name="T16" fmla="*/ 2147483647 w 168"/>
              <a:gd name="T17" fmla="*/ 2147483647 h 191"/>
              <a:gd name="T18" fmla="*/ 2147483647 w 168"/>
              <a:gd name="T19" fmla="*/ 2147483647 h 191"/>
              <a:gd name="T20" fmla="*/ 0 w 168"/>
              <a:gd name="T21" fmla="*/ 2147483647 h 191"/>
              <a:gd name="T22" fmla="*/ 2147483647 w 168"/>
              <a:gd name="T23" fmla="*/ 2147483647 h 191"/>
              <a:gd name="T24" fmla="*/ 2147483647 w 168"/>
              <a:gd name="T25" fmla="*/ 2147483647 h 191"/>
              <a:gd name="T26" fmla="*/ 2147483647 w 168"/>
              <a:gd name="T27" fmla="*/ 2147483647 h 191"/>
              <a:gd name="T28" fmla="*/ 2147483647 w 168"/>
              <a:gd name="T29" fmla="*/ 2147483647 h 191"/>
              <a:gd name="T30" fmla="*/ 2147483647 w 168"/>
              <a:gd name="T31" fmla="*/ 2147483647 h 191"/>
              <a:gd name="T32" fmla="*/ 2147483647 w 168"/>
              <a:gd name="T33" fmla="*/ 2147483647 h 191"/>
              <a:gd name="T34" fmla="*/ 2147483647 w 168"/>
              <a:gd name="T35" fmla="*/ 0 h 191"/>
              <a:gd name="T36" fmla="*/ 2147483647 w 168"/>
              <a:gd name="T37" fmla="*/ 2147483647 h 191"/>
              <a:gd name="T38" fmla="*/ 2147483647 w 168"/>
              <a:gd name="T39" fmla="*/ 2147483647 h 191"/>
              <a:gd name="T40" fmla="*/ 2147483647 w 168"/>
              <a:gd name="T41" fmla="*/ 2147483647 h 191"/>
              <a:gd name="T42" fmla="*/ 2147483647 w 168"/>
              <a:gd name="T43" fmla="*/ 2147483647 h 191"/>
              <a:gd name="T44" fmla="*/ 2147483647 w 168"/>
              <a:gd name="T45" fmla="*/ 2147483647 h 191"/>
              <a:gd name="T46" fmla="*/ 2147483647 w 168"/>
              <a:gd name="T47" fmla="*/ 2147483647 h 191"/>
              <a:gd name="T48" fmla="*/ 2147483647 w 168"/>
              <a:gd name="T49" fmla="*/ 2147483647 h 191"/>
              <a:gd name="T50" fmla="*/ 2147483647 w 168"/>
              <a:gd name="T51" fmla="*/ 2147483647 h 191"/>
              <a:gd name="T52" fmla="*/ 2147483647 w 168"/>
              <a:gd name="T53" fmla="*/ 2147483647 h 191"/>
              <a:gd name="T54" fmla="*/ 2147483647 w 168"/>
              <a:gd name="T55" fmla="*/ 2147483647 h 191"/>
              <a:gd name="T56" fmla="*/ 2147483647 w 168"/>
              <a:gd name="T57" fmla="*/ 2147483647 h 191"/>
              <a:gd name="T58" fmla="*/ 2147483647 w 168"/>
              <a:gd name="T59" fmla="*/ 2147483647 h 191"/>
              <a:gd name="T60" fmla="*/ 2147483647 w 168"/>
              <a:gd name="T61" fmla="*/ 2147483647 h 191"/>
              <a:gd name="T62" fmla="*/ 2147483647 w 168"/>
              <a:gd name="T63" fmla="*/ 2147483647 h 191"/>
              <a:gd name="T64" fmla="*/ 2147483647 w 168"/>
              <a:gd name="T65" fmla="*/ 2147483647 h 191"/>
              <a:gd name="T66" fmla="*/ 2147483647 w 168"/>
              <a:gd name="T67" fmla="*/ 2147483647 h 191"/>
              <a:gd name="T68" fmla="*/ 2147483647 w 168"/>
              <a:gd name="T69" fmla="*/ 2147483647 h 191"/>
              <a:gd name="T70" fmla="*/ 2147483647 w 168"/>
              <a:gd name="T71" fmla="*/ 2147483647 h 191"/>
              <a:gd name="T72" fmla="*/ 2147483647 w 168"/>
              <a:gd name="T73" fmla="*/ 2147483647 h 19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68"/>
              <a:gd name="T112" fmla="*/ 0 h 191"/>
              <a:gd name="T113" fmla="*/ 168 w 168"/>
              <a:gd name="T114" fmla="*/ 191 h 191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68" h="191">
                <a:moveTo>
                  <a:pt x="127" y="190"/>
                </a:moveTo>
                <a:lnTo>
                  <a:pt x="119" y="184"/>
                </a:lnTo>
                <a:lnTo>
                  <a:pt x="99" y="170"/>
                </a:lnTo>
                <a:lnTo>
                  <a:pt x="87" y="143"/>
                </a:lnTo>
                <a:lnTo>
                  <a:pt x="70" y="140"/>
                </a:lnTo>
                <a:lnTo>
                  <a:pt x="60" y="122"/>
                </a:lnTo>
                <a:lnTo>
                  <a:pt x="41" y="122"/>
                </a:lnTo>
                <a:lnTo>
                  <a:pt x="29" y="114"/>
                </a:lnTo>
                <a:lnTo>
                  <a:pt x="17" y="105"/>
                </a:lnTo>
                <a:lnTo>
                  <a:pt x="11" y="105"/>
                </a:lnTo>
                <a:lnTo>
                  <a:pt x="0" y="90"/>
                </a:lnTo>
                <a:lnTo>
                  <a:pt x="20" y="79"/>
                </a:lnTo>
                <a:lnTo>
                  <a:pt x="41" y="65"/>
                </a:lnTo>
                <a:lnTo>
                  <a:pt x="43" y="49"/>
                </a:lnTo>
                <a:lnTo>
                  <a:pt x="43" y="25"/>
                </a:lnTo>
                <a:lnTo>
                  <a:pt x="57" y="14"/>
                </a:lnTo>
                <a:lnTo>
                  <a:pt x="67" y="3"/>
                </a:lnTo>
                <a:lnTo>
                  <a:pt x="84" y="0"/>
                </a:lnTo>
                <a:lnTo>
                  <a:pt x="90" y="11"/>
                </a:lnTo>
                <a:lnTo>
                  <a:pt x="111" y="14"/>
                </a:lnTo>
                <a:lnTo>
                  <a:pt x="113" y="27"/>
                </a:lnTo>
                <a:lnTo>
                  <a:pt x="129" y="29"/>
                </a:lnTo>
                <a:lnTo>
                  <a:pt x="127" y="49"/>
                </a:lnTo>
                <a:lnTo>
                  <a:pt x="116" y="58"/>
                </a:lnTo>
                <a:lnTo>
                  <a:pt x="116" y="73"/>
                </a:lnTo>
                <a:lnTo>
                  <a:pt x="132" y="81"/>
                </a:lnTo>
                <a:lnTo>
                  <a:pt x="134" y="94"/>
                </a:lnTo>
                <a:lnTo>
                  <a:pt x="146" y="100"/>
                </a:lnTo>
                <a:lnTo>
                  <a:pt x="160" y="94"/>
                </a:lnTo>
                <a:lnTo>
                  <a:pt x="161" y="111"/>
                </a:lnTo>
                <a:lnTo>
                  <a:pt x="157" y="126"/>
                </a:lnTo>
                <a:lnTo>
                  <a:pt x="164" y="132"/>
                </a:lnTo>
                <a:lnTo>
                  <a:pt x="167" y="149"/>
                </a:lnTo>
                <a:lnTo>
                  <a:pt x="151" y="152"/>
                </a:lnTo>
                <a:lnTo>
                  <a:pt x="143" y="154"/>
                </a:lnTo>
                <a:lnTo>
                  <a:pt x="140" y="181"/>
                </a:lnTo>
                <a:lnTo>
                  <a:pt x="127" y="19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8" name="Freeform 133">
            <a:extLst>
              <a:ext uri="{FF2B5EF4-FFF2-40B4-BE49-F238E27FC236}">
                <a16:creationId xmlns:a16="http://schemas.microsoft.com/office/drawing/2014/main" id="{5EECD16F-80C7-4D58-918E-E3BDD02A3A23}"/>
              </a:ext>
            </a:extLst>
          </p:cNvPr>
          <p:cNvSpPr>
            <a:spLocks/>
          </p:cNvSpPr>
          <p:nvPr/>
        </p:nvSpPr>
        <p:spPr bwMode="auto">
          <a:xfrm>
            <a:off x="5530277" y="3856341"/>
            <a:ext cx="25814" cy="56036"/>
          </a:xfrm>
          <a:custGeom>
            <a:avLst/>
            <a:gdLst>
              <a:gd name="T0" fmla="*/ 2147483647 w 28"/>
              <a:gd name="T1" fmla="*/ 2147483647 h 82"/>
              <a:gd name="T2" fmla="*/ 2147483647 w 28"/>
              <a:gd name="T3" fmla="*/ 2147483647 h 82"/>
              <a:gd name="T4" fmla="*/ 2147483647 w 28"/>
              <a:gd name="T5" fmla="*/ 2147483647 h 82"/>
              <a:gd name="T6" fmla="*/ 2147483647 w 28"/>
              <a:gd name="T7" fmla="*/ 2147483647 h 82"/>
              <a:gd name="T8" fmla="*/ 2147483647 w 28"/>
              <a:gd name="T9" fmla="*/ 2147483647 h 82"/>
              <a:gd name="T10" fmla="*/ 0 w 28"/>
              <a:gd name="T11" fmla="*/ 0 h 82"/>
              <a:gd name="T12" fmla="*/ 2147483647 w 28"/>
              <a:gd name="T13" fmla="*/ 0 h 82"/>
              <a:gd name="T14" fmla="*/ 2147483647 w 28"/>
              <a:gd name="T15" fmla="*/ 2147483647 h 82"/>
              <a:gd name="T16" fmla="*/ 2147483647 w 28"/>
              <a:gd name="T17" fmla="*/ 2147483647 h 82"/>
              <a:gd name="T18" fmla="*/ 2147483647 w 28"/>
              <a:gd name="T19" fmla="*/ 2147483647 h 82"/>
              <a:gd name="T20" fmla="*/ 2147483647 w 28"/>
              <a:gd name="T21" fmla="*/ 2147483647 h 82"/>
              <a:gd name="T22" fmla="*/ 2147483647 w 28"/>
              <a:gd name="T23" fmla="*/ 2147483647 h 8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8"/>
              <a:gd name="T37" fmla="*/ 0 h 82"/>
              <a:gd name="T38" fmla="*/ 28 w 28"/>
              <a:gd name="T39" fmla="*/ 82 h 8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8" h="82">
                <a:moveTo>
                  <a:pt x="17" y="81"/>
                </a:moveTo>
                <a:lnTo>
                  <a:pt x="11" y="59"/>
                </a:lnTo>
                <a:lnTo>
                  <a:pt x="8" y="35"/>
                </a:lnTo>
                <a:lnTo>
                  <a:pt x="11" y="21"/>
                </a:lnTo>
                <a:lnTo>
                  <a:pt x="3" y="16"/>
                </a:lnTo>
                <a:lnTo>
                  <a:pt x="0" y="0"/>
                </a:lnTo>
                <a:lnTo>
                  <a:pt x="8" y="0"/>
                </a:lnTo>
                <a:lnTo>
                  <a:pt x="17" y="10"/>
                </a:lnTo>
                <a:lnTo>
                  <a:pt x="22" y="35"/>
                </a:lnTo>
                <a:lnTo>
                  <a:pt x="22" y="57"/>
                </a:lnTo>
                <a:lnTo>
                  <a:pt x="27" y="78"/>
                </a:lnTo>
                <a:lnTo>
                  <a:pt x="17" y="8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69" name="Freeform 134">
            <a:extLst>
              <a:ext uri="{FF2B5EF4-FFF2-40B4-BE49-F238E27FC236}">
                <a16:creationId xmlns:a16="http://schemas.microsoft.com/office/drawing/2014/main" id="{B9594012-2C09-43D5-8661-D8197EF7DB7F}"/>
              </a:ext>
            </a:extLst>
          </p:cNvPr>
          <p:cNvSpPr>
            <a:spLocks/>
          </p:cNvSpPr>
          <p:nvPr/>
        </p:nvSpPr>
        <p:spPr bwMode="auto">
          <a:xfrm>
            <a:off x="5363346" y="3880259"/>
            <a:ext cx="69697" cy="61504"/>
          </a:xfrm>
          <a:custGeom>
            <a:avLst/>
            <a:gdLst>
              <a:gd name="T0" fmla="*/ 0 w 75"/>
              <a:gd name="T1" fmla="*/ 2147483647 h 90"/>
              <a:gd name="T2" fmla="*/ 2147483647 w 75"/>
              <a:gd name="T3" fmla="*/ 0 h 90"/>
              <a:gd name="T4" fmla="*/ 2147483647 w 75"/>
              <a:gd name="T5" fmla="*/ 2147483647 h 90"/>
              <a:gd name="T6" fmla="*/ 2147483647 w 75"/>
              <a:gd name="T7" fmla="*/ 2147483647 h 90"/>
              <a:gd name="T8" fmla="*/ 2147483647 w 75"/>
              <a:gd name="T9" fmla="*/ 2147483647 h 90"/>
              <a:gd name="T10" fmla="*/ 2147483647 w 75"/>
              <a:gd name="T11" fmla="*/ 2147483647 h 90"/>
              <a:gd name="T12" fmla="*/ 2147483647 w 75"/>
              <a:gd name="T13" fmla="*/ 2147483647 h 90"/>
              <a:gd name="T14" fmla="*/ 2147483647 w 75"/>
              <a:gd name="T15" fmla="*/ 2147483647 h 90"/>
              <a:gd name="T16" fmla="*/ 2147483647 w 75"/>
              <a:gd name="T17" fmla="*/ 2147483647 h 90"/>
              <a:gd name="T18" fmla="*/ 2147483647 w 75"/>
              <a:gd name="T19" fmla="*/ 2147483647 h 90"/>
              <a:gd name="T20" fmla="*/ 2147483647 w 75"/>
              <a:gd name="T21" fmla="*/ 2147483647 h 90"/>
              <a:gd name="T22" fmla="*/ 0 w 75"/>
              <a:gd name="T23" fmla="*/ 2147483647 h 9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5"/>
              <a:gd name="T37" fmla="*/ 0 h 90"/>
              <a:gd name="T38" fmla="*/ 75 w 75"/>
              <a:gd name="T39" fmla="*/ 90 h 9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5" h="90">
                <a:moveTo>
                  <a:pt x="0" y="32"/>
                </a:moveTo>
                <a:lnTo>
                  <a:pt x="15" y="0"/>
                </a:lnTo>
                <a:lnTo>
                  <a:pt x="26" y="21"/>
                </a:lnTo>
                <a:lnTo>
                  <a:pt x="39" y="24"/>
                </a:lnTo>
                <a:lnTo>
                  <a:pt x="42" y="41"/>
                </a:lnTo>
                <a:lnTo>
                  <a:pt x="53" y="42"/>
                </a:lnTo>
                <a:lnTo>
                  <a:pt x="56" y="65"/>
                </a:lnTo>
                <a:lnTo>
                  <a:pt x="74" y="70"/>
                </a:lnTo>
                <a:lnTo>
                  <a:pt x="72" y="80"/>
                </a:lnTo>
                <a:lnTo>
                  <a:pt x="61" y="89"/>
                </a:lnTo>
                <a:lnTo>
                  <a:pt x="42" y="80"/>
                </a:lnTo>
                <a:lnTo>
                  <a:pt x="0" y="32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0" name="Freeform 135">
            <a:extLst>
              <a:ext uri="{FF2B5EF4-FFF2-40B4-BE49-F238E27FC236}">
                <a16:creationId xmlns:a16="http://schemas.microsoft.com/office/drawing/2014/main" id="{60910918-C9AD-4B1B-AEC0-F3BC3B2F46F4}"/>
              </a:ext>
            </a:extLst>
          </p:cNvPr>
          <p:cNvSpPr>
            <a:spLocks/>
          </p:cNvSpPr>
          <p:nvPr/>
        </p:nvSpPr>
        <p:spPr bwMode="auto">
          <a:xfrm>
            <a:off x="4231827" y="3686864"/>
            <a:ext cx="164349" cy="52620"/>
          </a:xfrm>
          <a:custGeom>
            <a:avLst/>
            <a:gdLst>
              <a:gd name="T0" fmla="*/ 0 w 177"/>
              <a:gd name="T1" fmla="*/ 2147483647 h 77"/>
              <a:gd name="T2" fmla="*/ 2147483647 w 177"/>
              <a:gd name="T3" fmla="*/ 2147483647 h 77"/>
              <a:gd name="T4" fmla="*/ 2147483647 w 177"/>
              <a:gd name="T5" fmla="*/ 0 h 77"/>
              <a:gd name="T6" fmla="*/ 2147483647 w 177"/>
              <a:gd name="T7" fmla="*/ 2147483647 h 77"/>
              <a:gd name="T8" fmla="*/ 2147483647 w 177"/>
              <a:gd name="T9" fmla="*/ 2147483647 h 77"/>
              <a:gd name="T10" fmla="*/ 2147483647 w 177"/>
              <a:gd name="T11" fmla="*/ 2147483647 h 77"/>
              <a:gd name="T12" fmla="*/ 2147483647 w 177"/>
              <a:gd name="T13" fmla="*/ 2147483647 h 77"/>
              <a:gd name="T14" fmla="*/ 2147483647 w 177"/>
              <a:gd name="T15" fmla="*/ 2147483647 h 77"/>
              <a:gd name="T16" fmla="*/ 2147483647 w 177"/>
              <a:gd name="T17" fmla="*/ 2147483647 h 77"/>
              <a:gd name="T18" fmla="*/ 2147483647 w 177"/>
              <a:gd name="T19" fmla="*/ 2147483647 h 77"/>
              <a:gd name="T20" fmla="*/ 2147483647 w 177"/>
              <a:gd name="T21" fmla="*/ 2147483647 h 77"/>
              <a:gd name="T22" fmla="*/ 2147483647 w 177"/>
              <a:gd name="T23" fmla="*/ 2147483647 h 77"/>
              <a:gd name="T24" fmla="*/ 2147483647 w 177"/>
              <a:gd name="T25" fmla="*/ 2147483647 h 77"/>
              <a:gd name="T26" fmla="*/ 2147483647 w 177"/>
              <a:gd name="T27" fmla="*/ 2147483647 h 77"/>
              <a:gd name="T28" fmla="*/ 2147483647 w 177"/>
              <a:gd name="T29" fmla="*/ 2147483647 h 77"/>
              <a:gd name="T30" fmla="*/ 0 w 177"/>
              <a:gd name="T31" fmla="*/ 2147483647 h 7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77"/>
              <a:gd name="T49" fmla="*/ 0 h 77"/>
              <a:gd name="T50" fmla="*/ 177 w 177"/>
              <a:gd name="T51" fmla="*/ 77 h 7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77" h="77">
                <a:moveTo>
                  <a:pt x="0" y="25"/>
                </a:moveTo>
                <a:lnTo>
                  <a:pt x="17" y="8"/>
                </a:lnTo>
                <a:lnTo>
                  <a:pt x="32" y="0"/>
                </a:lnTo>
                <a:lnTo>
                  <a:pt x="53" y="6"/>
                </a:lnTo>
                <a:lnTo>
                  <a:pt x="88" y="11"/>
                </a:lnTo>
                <a:lnTo>
                  <a:pt x="118" y="27"/>
                </a:lnTo>
                <a:lnTo>
                  <a:pt x="167" y="52"/>
                </a:lnTo>
                <a:lnTo>
                  <a:pt x="176" y="62"/>
                </a:lnTo>
                <a:lnTo>
                  <a:pt x="150" y="76"/>
                </a:lnTo>
                <a:lnTo>
                  <a:pt x="117" y="73"/>
                </a:lnTo>
                <a:lnTo>
                  <a:pt x="118" y="55"/>
                </a:lnTo>
                <a:lnTo>
                  <a:pt x="108" y="43"/>
                </a:lnTo>
                <a:lnTo>
                  <a:pt x="81" y="25"/>
                </a:lnTo>
                <a:lnTo>
                  <a:pt x="70" y="22"/>
                </a:lnTo>
                <a:lnTo>
                  <a:pt x="21" y="17"/>
                </a:lnTo>
                <a:lnTo>
                  <a:pt x="0" y="2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1" name="Freeform 136">
            <a:extLst>
              <a:ext uri="{FF2B5EF4-FFF2-40B4-BE49-F238E27FC236}">
                <a16:creationId xmlns:a16="http://schemas.microsoft.com/office/drawing/2014/main" id="{BD00954A-F5F8-49DC-81A8-0AB2A9839E62}"/>
              </a:ext>
            </a:extLst>
          </p:cNvPr>
          <p:cNvSpPr>
            <a:spLocks/>
          </p:cNvSpPr>
          <p:nvPr/>
        </p:nvSpPr>
        <p:spPr bwMode="auto">
          <a:xfrm>
            <a:off x="6011280" y="4338803"/>
            <a:ext cx="25814" cy="23235"/>
          </a:xfrm>
          <a:custGeom>
            <a:avLst/>
            <a:gdLst>
              <a:gd name="T0" fmla="*/ 2147483647 w 28"/>
              <a:gd name="T1" fmla="*/ 2147483647 h 34"/>
              <a:gd name="T2" fmla="*/ 2147483647 w 28"/>
              <a:gd name="T3" fmla="*/ 2147483647 h 34"/>
              <a:gd name="T4" fmla="*/ 2147483647 w 28"/>
              <a:gd name="T5" fmla="*/ 0 h 34"/>
              <a:gd name="T6" fmla="*/ 2147483647 w 28"/>
              <a:gd name="T7" fmla="*/ 2147483647 h 34"/>
              <a:gd name="T8" fmla="*/ 0 w 28"/>
              <a:gd name="T9" fmla="*/ 2147483647 h 34"/>
              <a:gd name="T10" fmla="*/ 2147483647 w 28"/>
              <a:gd name="T11" fmla="*/ 2147483647 h 34"/>
              <a:gd name="T12" fmla="*/ 2147483647 w 28"/>
              <a:gd name="T13" fmla="*/ 2147483647 h 34"/>
              <a:gd name="T14" fmla="*/ 2147483647 w 28"/>
              <a:gd name="T15" fmla="*/ 2147483647 h 34"/>
              <a:gd name="T16" fmla="*/ 2147483647 w 28"/>
              <a:gd name="T17" fmla="*/ 2147483647 h 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"/>
              <a:gd name="T28" fmla="*/ 0 h 34"/>
              <a:gd name="T29" fmla="*/ 28 w 28"/>
              <a:gd name="T30" fmla="*/ 34 h 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" h="34">
                <a:moveTo>
                  <a:pt x="27" y="27"/>
                </a:moveTo>
                <a:lnTo>
                  <a:pt x="21" y="13"/>
                </a:lnTo>
                <a:lnTo>
                  <a:pt x="15" y="0"/>
                </a:lnTo>
                <a:lnTo>
                  <a:pt x="3" y="4"/>
                </a:lnTo>
                <a:lnTo>
                  <a:pt x="0" y="18"/>
                </a:lnTo>
                <a:lnTo>
                  <a:pt x="3" y="27"/>
                </a:lnTo>
                <a:lnTo>
                  <a:pt x="8" y="27"/>
                </a:lnTo>
                <a:lnTo>
                  <a:pt x="21" y="33"/>
                </a:lnTo>
                <a:lnTo>
                  <a:pt x="27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2" name="Freeform 137">
            <a:extLst>
              <a:ext uri="{FF2B5EF4-FFF2-40B4-BE49-F238E27FC236}">
                <a16:creationId xmlns:a16="http://schemas.microsoft.com/office/drawing/2014/main" id="{4AB2508D-2525-4DFD-BEA4-429893E582D2}"/>
              </a:ext>
            </a:extLst>
          </p:cNvPr>
          <p:cNvSpPr>
            <a:spLocks/>
          </p:cNvSpPr>
          <p:nvPr/>
        </p:nvSpPr>
        <p:spPr bwMode="auto">
          <a:xfrm>
            <a:off x="6915635" y="3609643"/>
            <a:ext cx="42164" cy="19135"/>
          </a:xfrm>
          <a:custGeom>
            <a:avLst/>
            <a:gdLst>
              <a:gd name="T0" fmla="*/ 2147483647 w 46"/>
              <a:gd name="T1" fmla="*/ 2147483647 h 28"/>
              <a:gd name="T2" fmla="*/ 2147483647 w 46"/>
              <a:gd name="T3" fmla="*/ 2147483647 h 28"/>
              <a:gd name="T4" fmla="*/ 2147483647 w 46"/>
              <a:gd name="T5" fmla="*/ 2147483647 h 28"/>
              <a:gd name="T6" fmla="*/ 0 w 46"/>
              <a:gd name="T7" fmla="*/ 0 h 28"/>
              <a:gd name="T8" fmla="*/ 2147483647 w 46"/>
              <a:gd name="T9" fmla="*/ 2147483647 h 28"/>
              <a:gd name="T10" fmla="*/ 2147483647 w 46"/>
              <a:gd name="T11" fmla="*/ 2147483647 h 28"/>
              <a:gd name="T12" fmla="*/ 2147483647 w 46"/>
              <a:gd name="T13" fmla="*/ 2147483647 h 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"/>
              <a:gd name="T22" fmla="*/ 0 h 28"/>
              <a:gd name="T23" fmla="*/ 46 w 46"/>
              <a:gd name="T24" fmla="*/ 28 h 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" h="28">
                <a:moveTo>
                  <a:pt x="43" y="27"/>
                </a:moveTo>
                <a:lnTo>
                  <a:pt x="21" y="24"/>
                </a:lnTo>
                <a:lnTo>
                  <a:pt x="6" y="18"/>
                </a:lnTo>
                <a:lnTo>
                  <a:pt x="0" y="0"/>
                </a:lnTo>
                <a:lnTo>
                  <a:pt x="18" y="7"/>
                </a:lnTo>
                <a:lnTo>
                  <a:pt x="45" y="7"/>
                </a:lnTo>
                <a:lnTo>
                  <a:pt x="43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3" name="Freeform 138">
            <a:extLst>
              <a:ext uri="{FF2B5EF4-FFF2-40B4-BE49-F238E27FC236}">
                <a16:creationId xmlns:a16="http://schemas.microsoft.com/office/drawing/2014/main" id="{F3ACB548-9A05-4D2C-BB45-71DA82260173}"/>
              </a:ext>
            </a:extLst>
          </p:cNvPr>
          <p:cNvSpPr>
            <a:spLocks/>
          </p:cNvSpPr>
          <p:nvPr/>
        </p:nvSpPr>
        <p:spPr bwMode="auto">
          <a:xfrm>
            <a:off x="6054305" y="3544039"/>
            <a:ext cx="18069" cy="41002"/>
          </a:xfrm>
          <a:custGeom>
            <a:avLst/>
            <a:gdLst>
              <a:gd name="T0" fmla="*/ 0 w 20"/>
              <a:gd name="T1" fmla="*/ 2147483647 h 60"/>
              <a:gd name="T2" fmla="*/ 2147483647 w 20"/>
              <a:gd name="T3" fmla="*/ 2147483647 h 60"/>
              <a:gd name="T4" fmla="*/ 2147483647 w 20"/>
              <a:gd name="T5" fmla="*/ 2147483647 h 60"/>
              <a:gd name="T6" fmla="*/ 2147483647 w 20"/>
              <a:gd name="T7" fmla="*/ 0 h 60"/>
              <a:gd name="T8" fmla="*/ 0 w 20"/>
              <a:gd name="T9" fmla="*/ 2147483647 h 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"/>
              <a:gd name="T16" fmla="*/ 0 h 60"/>
              <a:gd name="T17" fmla="*/ 20 w 20"/>
              <a:gd name="T18" fmla="*/ 60 h 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" h="60">
                <a:moveTo>
                  <a:pt x="0" y="33"/>
                </a:moveTo>
                <a:lnTo>
                  <a:pt x="16" y="59"/>
                </a:lnTo>
                <a:lnTo>
                  <a:pt x="19" y="33"/>
                </a:lnTo>
                <a:lnTo>
                  <a:pt x="19" y="0"/>
                </a:lnTo>
                <a:lnTo>
                  <a:pt x="0" y="3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4" name="Freeform 139">
            <a:extLst>
              <a:ext uri="{FF2B5EF4-FFF2-40B4-BE49-F238E27FC236}">
                <a16:creationId xmlns:a16="http://schemas.microsoft.com/office/drawing/2014/main" id="{601D6A1C-1E20-43E6-B9D7-D4434D25245C}"/>
              </a:ext>
            </a:extLst>
          </p:cNvPr>
          <p:cNvSpPr>
            <a:spLocks/>
          </p:cNvSpPr>
          <p:nvPr/>
        </p:nvSpPr>
        <p:spPr bwMode="auto">
          <a:xfrm>
            <a:off x="6070653" y="3518070"/>
            <a:ext cx="23232" cy="26651"/>
          </a:xfrm>
          <a:custGeom>
            <a:avLst/>
            <a:gdLst>
              <a:gd name="T0" fmla="*/ 0 w 25"/>
              <a:gd name="T1" fmla="*/ 2147483647 h 39"/>
              <a:gd name="T2" fmla="*/ 2147483647 w 25"/>
              <a:gd name="T3" fmla="*/ 2147483647 h 39"/>
              <a:gd name="T4" fmla="*/ 2147483647 w 25"/>
              <a:gd name="T5" fmla="*/ 2147483647 h 39"/>
              <a:gd name="T6" fmla="*/ 2147483647 w 25"/>
              <a:gd name="T7" fmla="*/ 0 h 39"/>
              <a:gd name="T8" fmla="*/ 0 w 25"/>
              <a:gd name="T9" fmla="*/ 2147483647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"/>
              <a:gd name="T16" fmla="*/ 0 h 39"/>
              <a:gd name="T17" fmla="*/ 25 w 25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" h="39">
                <a:moveTo>
                  <a:pt x="0" y="38"/>
                </a:moveTo>
                <a:lnTo>
                  <a:pt x="15" y="29"/>
                </a:lnTo>
                <a:lnTo>
                  <a:pt x="24" y="10"/>
                </a:lnTo>
                <a:lnTo>
                  <a:pt x="8" y="0"/>
                </a:lnTo>
                <a:lnTo>
                  <a:pt x="0" y="3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5" name="Freeform 140">
            <a:extLst>
              <a:ext uri="{FF2B5EF4-FFF2-40B4-BE49-F238E27FC236}">
                <a16:creationId xmlns:a16="http://schemas.microsoft.com/office/drawing/2014/main" id="{B062EA7B-D496-4134-8EF1-60C7BEE06651}"/>
              </a:ext>
            </a:extLst>
          </p:cNvPr>
          <p:cNvSpPr>
            <a:spLocks/>
          </p:cNvSpPr>
          <p:nvPr/>
        </p:nvSpPr>
        <p:spPr bwMode="auto">
          <a:xfrm>
            <a:off x="4236990" y="3867276"/>
            <a:ext cx="94652" cy="41686"/>
          </a:xfrm>
          <a:custGeom>
            <a:avLst/>
            <a:gdLst>
              <a:gd name="T0" fmla="*/ 2147483647 w 101"/>
              <a:gd name="T1" fmla="*/ 2147483647 h 61"/>
              <a:gd name="T2" fmla="*/ 0 w 101"/>
              <a:gd name="T3" fmla="*/ 2147483647 h 61"/>
              <a:gd name="T4" fmla="*/ 2147483647 w 101"/>
              <a:gd name="T5" fmla="*/ 2147483647 h 61"/>
              <a:gd name="T6" fmla="*/ 2147483647 w 101"/>
              <a:gd name="T7" fmla="*/ 2147483647 h 61"/>
              <a:gd name="T8" fmla="*/ 2147483647 w 101"/>
              <a:gd name="T9" fmla="*/ 2147483647 h 61"/>
              <a:gd name="T10" fmla="*/ 2147483647 w 101"/>
              <a:gd name="T11" fmla="*/ 2147483647 h 61"/>
              <a:gd name="T12" fmla="*/ 2147483647 w 101"/>
              <a:gd name="T13" fmla="*/ 2147483647 h 61"/>
              <a:gd name="T14" fmla="*/ 2147483647 w 101"/>
              <a:gd name="T15" fmla="*/ 2147483647 h 61"/>
              <a:gd name="T16" fmla="*/ 2147483647 w 101"/>
              <a:gd name="T17" fmla="*/ 2147483647 h 61"/>
              <a:gd name="T18" fmla="*/ 2147483647 w 101"/>
              <a:gd name="T19" fmla="*/ 2147483647 h 61"/>
              <a:gd name="T20" fmla="*/ 2147483647 w 101"/>
              <a:gd name="T21" fmla="*/ 2147483647 h 61"/>
              <a:gd name="T22" fmla="*/ 2147483647 w 101"/>
              <a:gd name="T23" fmla="*/ 2147483647 h 61"/>
              <a:gd name="T24" fmla="*/ 2147483647 w 101"/>
              <a:gd name="T25" fmla="*/ 0 h 61"/>
              <a:gd name="T26" fmla="*/ 2147483647 w 101"/>
              <a:gd name="T27" fmla="*/ 2147483647 h 61"/>
              <a:gd name="T28" fmla="*/ 2147483647 w 101"/>
              <a:gd name="T29" fmla="*/ 2147483647 h 6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01"/>
              <a:gd name="T46" fmla="*/ 0 h 61"/>
              <a:gd name="T47" fmla="*/ 101 w 101"/>
              <a:gd name="T48" fmla="*/ 61 h 6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01" h="61">
                <a:moveTo>
                  <a:pt x="15" y="6"/>
                </a:moveTo>
                <a:lnTo>
                  <a:pt x="0" y="14"/>
                </a:lnTo>
                <a:lnTo>
                  <a:pt x="3" y="32"/>
                </a:lnTo>
                <a:lnTo>
                  <a:pt x="35" y="37"/>
                </a:lnTo>
                <a:lnTo>
                  <a:pt x="48" y="49"/>
                </a:lnTo>
                <a:lnTo>
                  <a:pt x="65" y="40"/>
                </a:lnTo>
                <a:lnTo>
                  <a:pt x="59" y="28"/>
                </a:lnTo>
                <a:lnTo>
                  <a:pt x="76" y="25"/>
                </a:lnTo>
                <a:lnTo>
                  <a:pt x="91" y="46"/>
                </a:lnTo>
                <a:lnTo>
                  <a:pt x="97" y="60"/>
                </a:lnTo>
                <a:lnTo>
                  <a:pt x="100" y="22"/>
                </a:lnTo>
                <a:lnTo>
                  <a:pt x="80" y="6"/>
                </a:lnTo>
                <a:lnTo>
                  <a:pt x="62" y="0"/>
                </a:lnTo>
                <a:lnTo>
                  <a:pt x="48" y="14"/>
                </a:lnTo>
                <a:lnTo>
                  <a:pt x="15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6" name="Freeform 141">
            <a:extLst>
              <a:ext uri="{FF2B5EF4-FFF2-40B4-BE49-F238E27FC236}">
                <a16:creationId xmlns:a16="http://schemas.microsoft.com/office/drawing/2014/main" id="{FA3DD2B4-F3FD-4493-BB21-67DA71BE0D1C}"/>
              </a:ext>
            </a:extLst>
          </p:cNvPr>
          <p:cNvSpPr>
            <a:spLocks/>
          </p:cNvSpPr>
          <p:nvPr/>
        </p:nvSpPr>
        <p:spPr bwMode="auto">
          <a:xfrm>
            <a:off x="4275710" y="3981399"/>
            <a:ext cx="120466" cy="82005"/>
          </a:xfrm>
          <a:custGeom>
            <a:avLst/>
            <a:gdLst>
              <a:gd name="T0" fmla="*/ 2147483647 w 130"/>
              <a:gd name="T1" fmla="*/ 2147483647 h 120"/>
              <a:gd name="T2" fmla="*/ 2147483647 w 130"/>
              <a:gd name="T3" fmla="*/ 2147483647 h 120"/>
              <a:gd name="T4" fmla="*/ 2147483647 w 130"/>
              <a:gd name="T5" fmla="*/ 2147483647 h 120"/>
              <a:gd name="T6" fmla="*/ 2147483647 w 130"/>
              <a:gd name="T7" fmla="*/ 2147483647 h 120"/>
              <a:gd name="T8" fmla="*/ 2147483647 w 130"/>
              <a:gd name="T9" fmla="*/ 2147483647 h 120"/>
              <a:gd name="T10" fmla="*/ 2147483647 w 130"/>
              <a:gd name="T11" fmla="*/ 0 h 120"/>
              <a:gd name="T12" fmla="*/ 2147483647 w 130"/>
              <a:gd name="T13" fmla="*/ 2147483647 h 120"/>
              <a:gd name="T14" fmla="*/ 2147483647 w 130"/>
              <a:gd name="T15" fmla="*/ 2147483647 h 120"/>
              <a:gd name="T16" fmla="*/ 2147483647 w 130"/>
              <a:gd name="T17" fmla="*/ 2147483647 h 120"/>
              <a:gd name="T18" fmla="*/ 0 w 130"/>
              <a:gd name="T19" fmla="*/ 2147483647 h 120"/>
              <a:gd name="T20" fmla="*/ 2147483647 w 130"/>
              <a:gd name="T21" fmla="*/ 2147483647 h 120"/>
              <a:gd name="T22" fmla="*/ 2147483647 w 130"/>
              <a:gd name="T23" fmla="*/ 2147483647 h 120"/>
              <a:gd name="T24" fmla="*/ 2147483647 w 130"/>
              <a:gd name="T25" fmla="*/ 2147483647 h 120"/>
              <a:gd name="T26" fmla="*/ 2147483647 w 130"/>
              <a:gd name="T27" fmla="*/ 2147483647 h 120"/>
              <a:gd name="T28" fmla="*/ 2147483647 w 130"/>
              <a:gd name="T29" fmla="*/ 2147483647 h 120"/>
              <a:gd name="T30" fmla="*/ 2147483647 w 130"/>
              <a:gd name="T31" fmla="*/ 2147483647 h 120"/>
              <a:gd name="T32" fmla="*/ 2147483647 w 130"/>
              <a:gd name="T33" fmla="*/ 2147483647 h 120"/>
              <a:gd name="T34" fmla="*/ 2147483647 w 130"/>
              <a:gd name="T35" fmla="*/ 2147483647 h 120"/>
              <a:gd name="T36" fmla="*/ 2147483647 w 130"/>
              <a:gd name="T37" fmla="*/ 2147483647 h 12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30"/>
              <a:gd name="T58" fmla="*/ 0 h 120"/>
              <a:gd name="T59" fmla="*/ 130 w 130"/>
              <a:gd name="T60" fmla="*/ 120 h 12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30" h="120">
                <a:moveTo>
                  <a:pt x="129" y="57"/>
                </a:moveTo>
                <a:lnTo>
                  <a:pt x="112" y="38"/>
                </a:lnTo>
                <a:lnTo>
                  <a:pt x="96" y="25"/>
                </a:lnTo>
                <a:lnTo>
                  <a:pt x="82" y="14"/>
                </a:lnTo>
                <a:lnTo>
                  <a:pt x="53" y="17"/>
                </a:lnTo>
                <a:lnTo>
                  <a:pt x="29" y="0"/>
                </a:lnTo>
                <a:lnTo>
                  <a:pt x="15" y="8"/>
                </a:lnTo>
                <a:lnTo>
                  <a:pt x="10" y="29"/>
                </a:lnTo>
                <a:lnTo>
                  <a:pt x="4" y="38"/>
                </a:lnTo>
                <a:lnTo>
                  <a:pt x="0" y="52"/>
                </a:lnTo>
                <a:lnTo>
                  <a:pt x="4" y="64"/>
                </a:lnTo>
                <a:lnTo>
                  <a:pt x="15" y="75"/>
                </a:lnTo>
                <a:lnTo>
                  <a:pt x="18" y="89"/>
                </a:lnTo>
                <a:lnTo>
                  <a:pt x="18" y="105"/>
                </a:lnTo>
                <a:lnTo>
                  <a:pt x="29" y="119"/>
                </a:lnTo>
                <a:lnTo>
                  <a:pt x="48" y="105"/>
                </a:lnTo>
                <a:lnTo>
                  <a:pt x="70" y="89"/>
                </a:lnTo>
                <a:lnTo>
                  <a:pt x="117" y="67"/>
                </a:lnTo>
                <a:lnTo>
                  <a:pt x="129" y="5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7" name="Freeform 142">
            <a:extLst>
              <a:ext uri="{FF2B5EF4-FFF2-40B4-BE49-F238E27FC236}">
                <a16:creationId xmlns:a16="http://schemas.microsoft.com/office/drawing/2014/main" id="{02C38B41-28D6-4562-BD58-D6CEAB11B321}"/>
              </a:ext>
            </a:extLst>
          </p:cNvPr>
          <p:cNvSpPr>
            <a:spLocks/>
          </p:cNvSpPr>
          <p:nvPr/>
        </p:nvSpPr>
        <p:spPr bwMode="auto">
          <a:xfrm>
            <a:off x="4586341" y="3882309"/>
            <a:ext cx="67977" cy="99772"/>
          </a:xfrm>
          <a:custGeom>
            <a:avLst/>
            <a:gdLst>
              <a:gd name="T0" fmla="*/ 2147483647 w 73"/>
              <a:gd name="T1" fmla="*/ 0 h 146"/>
              <a:gd name="T2" fmla="*/ 2147483647 w 73"/>
              <a:gd name="T3" fmla="*/ 2147483647 h 146"/>
              <a:gd name="T4" fmla="*/ 2147483647 w 73"/>
              <a:gd name="T5" fmla="*/ 2147483647 h 146"/>
              <a:gd name="T6" fmla="*/ 2147483647 w 73"/>
              <a:gd name="T7" fmla="*/ 2147483647 h 146"/>
              <a:gd name="T8" fmla="*/ 0 w 73"/>
              <a:gd name="T9" fmla="*/ 2147483647 h 146"/>
              <a:gd name="T10" fmla="*/ 0 w 73"/>
              <a:gd name="T11" fmla="*/ 2147483647 h 146"/>
              <a:gd name="T12" fmla="*/ 2147483647 w 73"/>
              <a:gd name="T13" fmla="*/ 2147483647 h 146"/>
              <a:gd name="T14" fmla="*/ 2147483647 w 73"/>
              <a:gd name="T15" fmla="*/ 2147483647 h 146"/>
              <a:gd name="T16" fmla="*/ 2147483647 w 73"/>
              <a:gd name="T17" fmla="*/ 2147483647 h 146"/>
              <a:gd name="T18" fmla="*/ 2147483647 w 73"/>
              <a:gd name="T19" fmla="*/ 2147483647 h 146"/>
              <a:gd name="T20" fmla="*/ 2147483647 w 73"/>
              <a:gd name="T21" fmla="*/ 2147483647 h 146"/>
              <a:gd name="T22" fmla="*/ 2147483647 w 73"/>
              <a:gd name="T23" fmla="*/ 2147483647 h 146"/>
              <a:gd name="T24" fmla="*/ 2147483647 w 73"/>
              <a:gd name="T25" fmla="*/ 2147483647 h 146"/>
              <a:gd name="T26" fmla="*/ 2147483647 w 73"/>
              <a:gd name="T27" fmla="*/ 2147483647 h 146"/>
              <a:gd name="T28" fmla="*/ 2147483647 w 73"/>
              <a:gd name="T29" fmla="*/ 2147483647 h 146"/>
              <a:gd name="T30" fmla="*/ 2147483647 w 73"/>
              <a:gd name="T31" fmla="*/ 2147483647 h 146"/>
              <a:gd name="T32" fmla="*/ 2147483647 w 73"/>
              <a:gd name="T33" fmla="*/ 2147483647 h 146"/>
              <a:gd name="T34" fmla="*/ 2147483647 w 73"/>
              <a:gd name="T35" fmla="*/ 2147483647 h 146"/>
              <a:gd name="T36" fmla="*/ 2147483647 w 73"/>
              <a:gd name="T37" fmla="*/ 2147483647 h 146"/>
              <a:gd name="T38" fmla="*/ 2147483647 w 73"/>
              <a:gd name="T39" fmla="*/ 2147483647 h 146"/>
              <a:gd name="T40" fmla="*/ 2147483647 w 73"/>
              <a:gd name="T41" fmla="*/ 2147483647 h 146"/>
              <a:gd name="T42" fmla="*/ 2147483647 w 73"/>
              <a:gd name="T43" fmla="*/ 2147483647 h 146"/>
              <a:gd name="T44" fmla="*/ 2147483647 w 73"/>
              <a:gd name="T45" fmla="*/ 2147483647 h 146"/>
              <a:gd name="T46" fmla="*/ 2147483647 w 73"/>
              <a:gd name="T47" fmla="*/ 2147483647 h 146"/>
              <a:gd name="T48" fmla="*/ 2147483647 w 73"/>
              <a:gd name="T49" fmla="*/ 2147483647 h 146"/>
              <a:gd name="T50" fmla="*/ 2147483647 w 73"/>
              <a:gd name="T51" fmla="*/ 2147483647 h 146"/>
              <a:gd name="T52" fmla="*/ 2147483647 w 73"/>
              <a:gd name="T53" fmla="*/ 2147483647 h 146"/>
              <a:gd name="T54" fmla="*/ 2147483647 w 73"/>
              <a:gd name="T55" fmla="*/ 2147483647 h 146"/>
              <a:gd name="T56" fmla="*/ 2147483647 w 73"/>
              <a:gd name="T57" fmla="*/ 2147483647 h 146"/>
              <a:gd name="T58" fmla="*/ 2147483647 w 73"/>
              <a:gd name="T59" fmla="*/ 2147483647 h 146"/>
              <a:gd name="T60" fmla="*/ 2147483647 w 73"/>
              <a:gd name="T61" fmla="*/ 0 h 14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73"/>
              <a:gd name="T94" fmla="*/ 0 h 146"/>
              <a:gd name="T95" fmla="*/ 73 w 73"/>
              <a:gd name="T96" fmla="*/ 146 h 14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73" h="146">
                <a:moveTo>
                  <a:pt x="18" y="0"/>
                </a:moveTo>
                <a:lnTo>
                  <a:pt x="18" y="18"/>
                </a:lnTo>
                <a:lnTo>
                  <a:pt x="13" y="24"/>
                </a:lnTo>
                <a:lnTo>
                  <a:pt x="7" y="35"/>
                </a:lnTo>
                <a:lnTo>
                  <a:pt x="0" y="42"/>
                </a:lnTo>
                <a:lnTo>
                  <a:pt x="0" y="59"/>
                </a:lnTo>
                <a:lnTo>
                  <a:pt x="7" y="70"/>
                </a:lnTo>
                <a:lnTo>
                  <a:pt x="7" y="83"/>
                </a:lnTo>
                <a:lnTo>
                  <a:pt x="21" y="86"/>
                </a:lnTo>
                <a:lnTo>
                  <a:pt x="24" y="105"/>
                </a:lnTo>
                <a:lnTo>
                  <a:pt x="18" y="118"/>
                </a:lnTo>
                <a:lnTo>
                  <a:pt x="27" y="138"/>
                </a:lnTo>
                <a:lnTo>
                  <a:pt x="35" y="145"/>
                </a:lnTo>
                <a:lnTo>
                  <a:pt x="48" y="145"/>
                </a:lnTo>
                <a:lnTo>
                  <a:pt x="51" y="138"/>
                </a:lnTo>
                <a:lnTo>
                  <a:pt x="65" y="138"/>
                </a:lnTo>
                <a:lnTo>
                  <a:pt x="70" y="129"/>
                </a:lnTo>
                <a:lnTo>
                  <a:pt x="67" y="109"/>
                </a:lnTo>
                <a:lnTo>
                  <a:pt x="59" y="105"/>
                </a:lnTo>
                <a:lnTo>
                  <a:pt x="51" y="97"/>
                </a:lnTo>
                <a:lnTo>
                  <a:pt x="51" y="83"/>
                </a:lnTo>
                <a:lnTo>
                  <a:pt x="59" y="77"/>
                </a:lnTo>
                <a:lnTo>
                  <a:pt x="72" y="77"/>
                </a:lnTo>
                <a:lnTo>
                  <a:pt x="72" y="62"/>
                </a:lnTo>
                <a:lnTo>
                  <a:pt x="72" y="42"/>
                </a:lnTo>
                <a:lnTo>
                  <a:pt x="65" y="38"/>
                </a:lnTo>
                <a:lnTo>
                  <a:pt x="48" y="35"/>
                </a:lnTo>
                <a:lnTo>
                  <a:pt x="48" y="18"/>
                </a:lnTo>
                <a:lnTo>
                  <a:pt x="38" y="18"/>
                </a:lnTo>
                <a:lnTo>
                  <a:pt x="32" y="3"/>
                </a:lnTo>
                <a:lnTo>
                  <a:pt x="18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8" name="Freeform 143">
            <a:extLst>
              <a:ext uri="{FF2B5EF4-FFF2-40B4-BE49-F238E27FC236}">
                <a16:creationId xmlns:a16="http://schemas.microsoft.com/office/drawing/2014/main" id="{6D63BDC8-7B71-4280-AB0D-507788939EF8}"/>
              </a:ext>
            </a:extLst>
          </p:cNvPr>
          <p:cNvSpPr>
            <a:spLocks/>
          </p:cNvSpPr>
          <p:nvPr/>
        </p:nvSpPr>
        <p:spPr bwMode="auto">
          <a:xfrm>
            <a:off x="4633666" y="3911011"/>
            <a:ext cx="67116" cy="66287"/>
          </a:xfrm>
          <a:custGeom>
            <a:avLst/>
            <a:gdLst>
              <a:gd name="T0" fmla="*/ 2147483647 w 72"/>
              <a:gd name="T1" fmla="*/ 2147483647 h 97"/>
              <a:gd name="T2" fmla="*/ 2147483647 w 72"/>
              <a:gd name="T3" fmla="*/ 2147483647 h 97"/>
              <a:gd name="T4" fmla="*/ 2147483647 w 72"/>
              <a:gd name="T5" fmla="*/ 2147483647 h 97"/>
              <a:gd name="T6" fmla="*/ 0 w 72"/>
              <a:gd name="T7" fmla="*/ 2147483647 h 97"/>
              <a:gd name="T8" fmla="*/ 0 w 72"/>
              <a:gd name="T9" fmla="*/ 2147483647 h 97"/>
              <a:gd name="T10" fmla="*/ 2147483647 w 72"/>
              <a:gd name="T11" fmla="*/ 2147483647 h 97"/>
              <a:gd name="T12" fmla="*/ 2147483647 w 72"/>
              <a:gd name="T13" fmla="*/ 2147483647 h 97"/>
              <a:gd name="T14" fmla="*/ 2147483647 w 72"/>
              <a:gd name="T15" fmla="*/ 2147483647 h 97"/>
              <a:gd name="T16" fmla="*/ 2147483647 w 72"/>
              <a:gd name="T17" fmla="*/ 2147483647 h 97"/>
              <a:gd name="T18" fmla="*/ 2147483647 w 72"/>
              <a:gd name="T19" fmla="*/ 2147483647 h 97"/>
              <a:gd name="T20" fmla="*/ 2147483647 w 72"/>
              <a:gd name="T21" fmla="*/ 2147483647 h 97"/>
              <a:gd name="T22" fmla="*/ 2147483647 w 72"/>
              <a:gd name="T23" fmla="*/ 2147483647 h 97"/>
              <a:gd name="T24" fmla="*/ 2147483647 w 72"/>
              <a:gd name="T25" fmla="*/ 2147483647 h 97"/>
              <a:gd name="T26" fmla="*/ 2147483647 w 72"/>
              <a:gd name="T27" fmla="*/ 2147483647 h 97"/>
              <a:gd name="T28" fmla="*/ 2147483647 w 72"/>
              <a:gd name="T29" fmla="*/ 2147483647 h 97"/>
              <a:gd name="T30" fmla="*/ 2147483647 w 72"/>
              <a:gd name="T31" fmla="*/ 2147483647 h 97"/>
              <a:gd name="T32" fmla="*/ 2147483647 w 72"/>
              <a:gd name="T33" fmla="*/ 0 h 97"/>
              <a:gd name="T34" fmla="*/ 2147483647 w 72"/>
              <a:gd name="T35" fmla="*/ 2147483647 h 97"/>
              <a:gd name="T36" fmla="*/ 2147483647 w 72"/>
              <a:gd name="T37" fmla="*/ 2147483647 h 9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2"/>
              <a:gd name="T58" fmla="*/ 0 h 97"/>
              <a:gd name="T59" fmla="*/ 72 w 72"/>
              <a:gd name="T60" fmla="*/ 97 h 9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2" h="97">
                <a:moveTo>
                  <a:pt x="21" y="20"/>
                </a:moveTo>
                <a:lnTo>
                  <a:pt x="21" y="35"/>
                </a:lnTo>
                <a:lnTo>
                  <a:pt x="8" y="35"/>
                </a:lnTo>
                <a:lnTo>
                  <a:pt x="0" y="41"/>
                </a:lnTo>
                <a:lnTo>
                  <a:pt x="0" y="55"/>
                </a:lnTo>
                <a:lnTo>
                  <a:pt x="8" y="63"/>
                </a:lnTo>
                <a:lnTo>
                  <a:pt x="17" y="67"/>
                </a:lnTo>
                <a:lnTo>
                  <a:pt x="20" y="87"/>
                </a:lnTo>
                <a:lnTo>
                  <a:pt x="14" y="96"/>
                </a:lnTo>
                <a:lnTo>
                  <a:pt x="35" y="96"/>
                </a:lnTo>
                <a:lnTo>
                  <a:pt x="38" y="79"/>
                </a:lnTo>
                <a:lnTo>
                  <a:pt x="62" y="76"/>
                </a:lnTo>
                <a:lnTo>
                  <a:pt x="68" y="73"/>
                </a:lnTo>
                <a:lnTo>
                  <a:pt x="68" y="22"/>
                </a:lnTo>
                <a:lnTo>
                  <a:pt x="71" y="14"/>
                </a:lnTo>
                <a:lnTo>
                  <a:pt x="65" y="3"/>
                </a:lnTo>
                <a:lnTo>
                  <a:pt x="47" y="0"/>
                </a:lnTo>
                <a:lnTo>
                  <a:pt x="38" y="11"/>
                </a:lnTo>
                <a:lnTo>
                  <a:pt x="21" y="2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79" name="Freeform 144">
            <a:extLst>
              <a:ext uri="{FF2B5EF4-FFF2-40B4-BE49-F238E27FC236}">
                <a16:creationId xmlns:a16="http://schemas.microsoft.com/office/drawing/2014/main" id="{4A4A7D1D-976A-4D66-9829-CA710987BEC5}"/>
              </a:ext>
            </a:extLst>
          </p:cNvPr>
          <p:cNvSpPr>
            <a:spLocks/>
          </p:cNvSpPr>
          <p:nvPr/>
        </p:nvSpPr>
        <p:spPr bwMode="auto">
          <a:xfrm>
            <a:off x="7385453" y="3834473"/>
            <a:ext cx="36140" cy="47153"/>
          </a:xfrm>
          <a:custGeom>
            <a:avLst/>
            <a:gdLst>
              <a:gd name="T0" fmla="*/ 2147483647 w 39"/>
              <a:gd name="T1" fmla="*/ 2147483647 h 69"/>
              <a:gd name="T2" fmla="*/ 2147483647 w 39"/>
              <a:gd name="T3" fmla="*/ 2147483647 h 69"/>
              <a:gd name="T4" fmla="*/ 2147483647 w 39"/>
              <a:gd name="T5" fmla="*/ 2147483647 h 69"/>
              <a:gd name="T6" fmla="*/ 0 w 39"/>
              <a:gd name="T7" fmla="*/ 2147483647 h 69"/>
              <a:gd name="T8" fmla="*/ 2147483647 w 39"/>
              <a:gd name="T9" fmla="*/ 2147483647 h 69"/>
              <a:gd name="T10" fmla="*/ 2147483647 w 39"/>
              <a:gd name="T11" fmla="*/ 2147483647 h 69"/>
              <a:gd name="T12" fmla="*/ 2147483647 w 39"/>
              <a:gd name="T13" fmla="*/ 2147483647 h 69"/>
              <a:gd name="T14" fmla="*/ 2147483647 w 39"/>
              <a:gd name="T15" fmla="*/ 2147483647 h 69"/>
              <a:gd name="T16" fmla="*/ 2147483647 w 39"/>
              <a:gd name="T17" fmla="*/ 0 h 69"/>
              <a:gd name="T18" fmla="*/ 2147483647 w 39"/>
              <a:gd name="T19" fmla="*/ 2147483647 h 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9"/>
              <a:gd name="T31" fmla="*/ 0 h 69"/>
              <a:gd name="T32" fmla="*/ 39 w 39"/>
              <a:gd name="T33" fmla="*/ 69 h 6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9" h="69">
                <a:moveTo>
                  <a:pt x="26" y="8"/>
                </a:moveTo>
                <a:lnTo>
                  <a:pt x="24" y="18"/>
                </a:lnTo>
                <a:lnTo>
                  <a:pt x="8" y="30"/>
                </a:lnTo>
                <a:lnTo>
                  <a:pt x="0" y="45"/>
                </a:lnTo>
                <a:lnTo>
                  <a:pt x="3" y="68"/>
                </a:lnTo>
                <a:lnTo>
                  <a:pt x="21" y="51"/>
                </a:lnTo>
                <a:lnTo>
                  <a:pt x="32" y="27"/>
                </a:lnTo>
                <a:lnTo>
                  <a:pt x="38" y="13"/>
                </a:lnTo>
                <a:lnTo>
                  <a:pt x="32" y="0"/>
                </a:lnTo>
                <a:lnTo>
                  <a:pt x="26" y="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80" name="Freeform 145">
            <a:extLst>
              <a:ext uri="{FF2B5EF4-FFF2-40B4-BE49-F238E27FC236}">
                <a16:creationId xmlns:a16="http://schemas.microsoft.com/office/drawing/2014/main" id="{D377A23E-5451-42F3-B2D4-63095C535BAC}"/>
              </a:ext>
            </a:extLst>
          </p:cNvPr>
          <p:cNvSpPr>
            <a:spLocks/>
          </p:cNvSpPr>
          <p:nvPr/>
        </p:nvSpPr>
        <p:spPr bwMode="auto">
          <a:xfrm>
            <a:off x="7404383" y="3736751"/>
            <a:ext cx="55931" cy="61504"/>
          </a:xfrm>
          <a:custGeom>
            <a:avLst/>
            <a:gdLst>
              <a:gd name="T0" fmla="*/ 2147483647 w 60"/>
              <a:gd name="T1" fmla="*/ 0 h 90"/>
              <a:gd name="T2" fmla="*/ 2147483647 w 60"/>
              <a:gd name="T3" fmla="*/ 2147483647 h 90"/>
              <a:gd name="T4" fmla="*/ 2147483647 w 60"/>
              <a:gd name="T5" fmla="*/ 2147483647 h 90"/>
              <a:gd name="T6" fmla="*/ 0 w 60"/>
              <a:gd name="T7" fmla="*/ 2147483647 h 90"/>
              <a:gd name="T8" fmla="*/ 2147483647 w 60"/>
              <a:gd name="T9" fmla="*/ 2147483647 h 90"/>
              <a:gd name="T10" fmla="*/ 2147483647 w 60"/>
              <a:gd name="T11" fmla="*/ 2147483647 h 90"/>
              <a:gd name="T12" fmla="*/ 2147483647 w 60"/>
              <a:gd name="T13" fmla="*/ 2147483647 h 90"/>
              <a:gd name="T14" fmla="*/ 2147483647 w 60"/>
              <a:gd name="T15" fmla="*/ 2147483647 h 90"/>
              <a:gd name="T16" fmla="*/ 2147483647 w 60"/>
              <a:gd name="T17" fmla="*/ 2147483647 h 90"/>
              <a:gd name="T18" fmla="*/ 2147483647 w 60"/>
              <a:gd name="T19" fmla="*/ 2147483647 h 90"/>
              <a:gd name="T20" fmla="*/ 2147483647 w 60"/>
              <a:gd name="T21" fmla="*/ 2147483647 h 90"/>
              <a:gd name="T22" fmla="*/ 2147483647 w 60"/>
              <a:gd name="T23" fmla="*/ 2147483647 h 90"/>
              <a:gd name="T24" fmla="*/ 2147483647 w 60"/>
              <a:gd name="T25" fmla="*/ 2147483647 h 90"/>
              <a:gd name="T26" fmla="*/ 2147483647 w 60"/>
              <a:gd name="T27" fmla="*/ 0 h 90"/>
              <a:gd name="T28" fmla="*/ 2147483647 w 60"/>
              <a:gd name="T29" fmla="*/ 0 h 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0"/>
              <a:gd name="T46" fmla="*/ 0 h 90"/>
              <a:gd name="T47" fmla="*/ 60 w 60"/>
              <a:gd name="T48" fmla="*/ 90 h 9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0" h="90">
                <a:moveTo>
                  <a:pt x="29" y="0"/>
                </a:moveTo>
                <a:lnTo>
                  <a:pt x="20" y="18"/>
                </a:lnTo>
                <a:lnTo>
                  <a:pt x="14" y="44"/>
                </a:lnTo>
                <a:lnTo>
                  <a:pt x="0" y="53"/>
                </a:lnTo>
                <a:lnTo>
                  <a:pt x="6" y="76"/>
                </a:lnTo>
                <a:lnTo>
                  <a:pt x="17" y="82"/>
                </a:lnTo>
                <a:lnTo>
                  <a:pt x="24" y="89"/>
                </a:lnTo>
                <a:lnTo>
                  <a:pt x="43" y="89"/>
                </a:lnTo>
                <a:lnTo>
                  <a:pt x="59" y="84"/>
                </a:lnTo>
                <a:lnTo>
                  <a:pt x="53" y="59"/>
                </a:lnTo>
                <a:lnTo>
                  <a:pt x="56" y="44"/>
                </a:lnTo>
                <a:lnTo>
                  <a:pt x="56" y="32"/>
                </a:lnTo>
                <a:lnTo>
                  <a:pt x="52" y="11"/>
                </a:lnTo>
                <a:lnTo>
                  <a:pt x="46" y="0"/>
                </a:lnTo>
                <a:lnTo>
                  <a:pt x="29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81" name="Freeform 146">
            <a:extLst>
              <a:ext uri="{FF2B5EF4-FFF2-40B4-BE49-F238E27FC236}">
                <a16:creationId xmlns:a16="http://schemas.microsoft.com/office/drawing/2014/main" id="{406B23B8-5E28-40C4-8150-2C53100129AF}"/>
              </a:ext>
            </a:extLst>
          </p:cNvPr>
          <p:cNvSpPr>
            <a:spLocks/>
          </p:cNvSpPr>
          <p:nvPr/>
        </p:nvSpPr>
        <p:spPr bwMode="auto">
          <a:xfrm>
            <a:off x="7420733" y="3808504"/>
            <a:ext cx="30117" cy="21185"/>
          </a:xfrm>
          <a:custGeom>
            <a:avLst/>
            <a:gdLst>
              <a:gd name="T0" fmla="*/ 2147483647 w 33"/>
              <a:gd name="T1" fmla="*/ 2147483647 h 31"/>
              <a:gd name="T2" fmla="*/ 0 w 33"/>
              <a:gd name="T3" fmla="*/ 0 h 31"/>
              <a:gd name="T4" fmla="*/ 0 w 33"/>
              <a:gd name="T5" fmla="*/ 2147483647 h 31"/>
              <a:gd name="T6" fmla="*/ 2147483647 w 33"/>
              <a:gd name="T7" fmla="*/ 2147483647 h 31"/>
              <a:gd name="T8" fmla="*/ 2147483647 w 33"/>
              <a:gd name="T9" fmla="*/ 2147483647 h 31"/>
              <a:gd name="T10" fmla="*/ 2147483647 w 33"/>
              <a:gd name="T11" fmla="*/ 2147483647 h 31"/>
              <a:gd name="T12" fmla="*/ 2147483647 w 33"/>
              <a:gd name="T13" fmla="*/ 2147483647 h 31"/>
              <a:gd name="T14" fmla="*/ 2147483647 w 33"/>
              <a:gd name="T15" fmla="*/ 2147483647 h 31"/>
              <a:gd name="T16" fmla="*/ 2147483647 w 33"/>
              <a:gd name="T17" fmla="*/ 2147483647 h 31"/>
              <a:gd name="T18" fmla="*/ 2147483647 w 33"/>
              <a:gd name="T19" fmla="*/ 2147483647 h 31"/>
              <a:gd name="T20" fmla="*/ 2147483647 w 33"/>
              <a:gd name="T21" fmla="*/ 2147483647 h 31"/>
              <a:gd name="T22" fmla="*/ 2147483647 w 33"/>
              <a:gd name="T23" fmla="*/ 2147483647 h 31"/>
              <a:gd name="T24" fmla="*/ 2147483647 w 33"/>
              <a:gd name="T25" fmla="*/ 2147483647 h 31"/>
              <a:gd name="T26" fmla="*/ 2147483647 w 33"/>
              <a:gd name="T27" fmla="*/ 2147483647 h 31"/>
              <a:gd name="T28" fmla="*/ 2147483647 w 33"/>
              <a:gd name="T29" fmla="*/ 2147483647 h 31"/>
              <a:gd name="T30" fmla="*/ 2147483647 w 33"/>
              <a:gd name="T31" fmla="*/ 2147483647 h 31"/>
              <a:gd name="T32" fmla="*/ 2147483647 w 33"/>
              <a:gd name="T33" fmla="*/ 2147483647 h 31"/>
              <a:gd name="T34" fmla="*/ 2147483647 w 33"/>
              <a:gd name="T35" fmla="*/ 2147483647 h 31"/>
              <a:gd name="T36" fmla="*/ 2147483647 w 33"/>
              <a:gd name="T37" fmla="*/ 2147483647 h 31"/>
              <a:gd name="T38" fmla="*/ 2147483647 w 33"/>
              <a:gd name="T39" fmla="*/ 2147483647 h 31"/>
              <a:gd name="T40" fmla="*/ 2147483647 w 33"/>
              <a:gd name="T41" fmla="*/ 2147483647 h 3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1"/>
              <a:gd name="T65" fmla="*/ 33 w 33"/>
              <a:gd name="T66" fmla="*/ 31 h 3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1">
                <a:moveTo>
                  <a:pt x="18" y="8"/>
                </a:moveTo>
                <a:lnTo>
                  <a:pt x="0" y="0"/>
                </a:lnTo>
                <a:lnTo>
                  <a:pt x="0" y="15"/>
                </a:lnTo>
                <a:lnTo>
                  <a:pt x="10" y="27"/>
                </a:lnTo>
                <a:lnTo>
                  <a:pt x="21" y="30"/>
                </a:lnTo>
                <a:lnTo>
                  <a:pt x="23" y="30"/>
                </a:lnTo>
                <a:lnTo>
                  <a:pt x="26" y="30"/>
                </a:lnTo>
                <a:lnTo>
                  <a:pt x="26" y="27"/>
                </a:lnTo>
                <a:lnTo>
                  <a:pt x="29" y="27"/>
                </a:lnTo>
                <a:lnTo>
                  <a:pt x="32" y="27"/>
                </a:lnTo>
                <a:lnTo>
                  <a:pt x="32" y="24"/>
                </a:lnTo>
                <a:lnTo>
                  <a:pt x="32" y="21"/>
                </a:lnTo>
                <a:lnTo>
                  <a:pt x="32" y="18"/>
                </a:lnTo>
                <a:lnTo>
                  <a:pt x="32" y="15"/>
                </a:lnTo>
                <a:lnTo>
                  <a:pt x="29" y="15"/>
                </a:lnTo>
                <a:lnTo>
                  <a:pt x="29" y="13"/>
                </a:lnTo>
                <a:lnTo>
                  <a:pt x="26" y="13"/>
                </a:lnTo>
                <a:lnTo>
                  <a:pt x="26" y="11"/>
                </a:lnTo>
                <a:lnTo>
                  <a:pt x="23" y="11"/>
                </a:lnTo>
                <a:lnTo>
                  <a:pt x="21" y="8"/>
                </a:lnTo>
                <a:lnTo>
                  <a:pt x="18" y="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82" name="Freeform 147">
            <a:extLst>
              <a:ext uri="{FF2B5EF4-FFF2-40B4-BE49-F238E27FC236}">
                <a16:creationId xmlns:a16="http://schemas.microsoft.com/office/drawing/2014/main" id="{5BB1D22B-41E6-496A-B1A1-97E8FBD32D75}"/>
              </a:ext>
            </a:extLst>
          </p:cNvPr>
          <p:cNvSpPr>
            <a:spLocks/>
          </p:cNvSpPr>
          <p:nvPr/>
        </p:nvSpPr>
        <p:spPr bwMode="auto">
          <a:xfrm>
            <a:off x="7462034" y="3803038"/>
            <a:ext cx="33559" cy="17084"/>
          </a:xfrm>
          <a:custGeom>
            <a:avLst/>
            <a:gdLst>
              <a:gd name="T0" fmla="*/ 0 w 36"/>
              <a:gd name="T1" fmla="*/ 2147483647 h 25"/>
              <a:gd name="T2" fmla="*/ 0 w 36"/>
              <a:gd name="T3" fmla="*/ 2147483647 h 25"/>
              <a:gd name="T4" fmla="*/ 2147483647 w 36"/>
              <a:gd name="T5" fmla="*/ 2147483647 h 25"/>
              <a:gd name="T6" fmla="*/ 2147483647 w 36"/>
              <a:gd name="T7" fmla="*/ 2147483647 h 25"/>
              <a:gd name="T8" fmla="*/ 2147483647 w 36"/>
              <a:gd name="T9" fmla="*/ 2147483647 h 25"/>
              <a:gd name="T10" fmla="*/ 2147483647 w 36"/>
              <a:gd name="T11" fmla="*/ 0 h 25"/>
              <a:gd name="T12" fmla="*/ 0 w 36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"/>
              <a:gd name="T22" fmla="*/ 0 h 25"/>
              <a:gd name="T23" fmla="*/ 36 w 36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" h="25">
                <a:moveTo>
                  <a:pt x="0" y="3"/>
                </a:moveTo>
                <a:lnTo>
                  <a:pt x="0" y="17"/>
                </a:lnTo>
                <a:lnTo>
                  <a:pt x="11" y="24"/>
                </a:lnTo>
                <a:lnTo>
                  <a:pt x="35" y="24"/>
                </a:lnTo>
                <a:lnTo>
                  <a:pt x="35" y="11"/>
                </a:lnTo>
                <a:lnTo>
                  <a:pt x="17" y="0"/>
                </a:lnTo>
                <a:lnTo>
                  <a:pt x="0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83" name="Freeform 148">
            <a:extLst>
              <a:ext uri="{FF2B5EF4-FFF2-40B4-BE49-F238E27FC236}">
                <a16:creationId xmlns:a16="http://schemas.microsoft.com/office/drawing/2014/main" id="{371909C5-22D1-4A7C-81C0-45ADC8A6135A}"/>
              </a:ext>
            </a:extLst>
          </p:cNvPr>
          <p:cNvSpPr>
            <a:spLocks/>
          </p:cNvSpPr>
          <p:nvPr/>
        </p:nvSpPr>
        <p:spPr bwMode="auto">
          <a:xfrm>
            <a:off x="7456872" y="3832423"/>
            <a:ext cx="22372" cy="15718"/>
          </a:xfrm>
          <a:custGeom>
            <a:avLst/>
            <a:gdLst>
              <a:gd name="T0" fmla="*/ 2147483647 w 24"/>
              <a:gd name="T1" fmla="*/ 0 h 23"/>
              <a:gd name="T2" fmla="*/ 0 w 24"/>
              <a:gd name="T3" fmla="*/ 2147483647 h 23"/>
              <a:gd name="T4" fmla="*/ 2147483647 w 24"/>
              <a:gd name="T5" fmla="*/ 2147483647 h 23"/>
              <a:gd name="T6" fmla="*/ 2147483647 w 24"/>
              <a:gd name="T7" fmla="*/ 2147483647 h 23"/>
              <a:gd name="T8" fmla="*/ 2147483647 w 24"/>
              <a:gd name="T9" fmla="*/ 2147483647 h 23"/>
              <a:gd name="T10" fmla="*/ 2147483647 w 24"/>
              <a:gd name="T11" fmla="*/ 0 h 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"/>
              <a:gd name="T19" fmla="*/ 0 h 23"/>
              <a:gd name="T20" fmla="*/ 24 w 24"/>
              <a:gd name="T21" fmla="*/ 23 h 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" h="23">
                <a:moveTo>
                  <a:pt x="6" y="0"/>
                </a:moveTo>
                <a:lnTo>
                  <a:pt x="0" y="13"/>
                </a:lnTo>
                <a:lnTo>
                  <a:pt x="6" y="22"/>
                </a:lnTo>
                <a:lnTo>
                  <a:pt x="23" y="16"/>
                </a:lnTo>
                <a:lnTo>
                  <a:pt x="20" y="6"/>
                </a:lnTo>
                <a:lnTo>
                  <a:pt x="6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84" name="Freeform 149">
            <a:extLst>
              <a:ext uri="{FF2B5EF4-FFF2-40B4-BE49-F238E27FC236}">
                <a16:creationId xmlns:a16="http://schemas.microsoft.com/office/drawing/2014/main" id="{00C413EC-3124-4CC0-B4E7-3BF493599E11}"/>
              </a:ext>
            </a:extLst>
          </p:cNvPr>
          <p:cNvSpPr>
            <a:spLocks/>
          </p:cNvSpPr>
          <p:nvPr/>
        </p:nvSpPr>
        <p:spPr bwMode="auto">
          <a:xfrm>
            <a:off x="7480105" y="3860441"/>
            <a:ext cx="54209" cy="51937"/>
          </a:xfrm>
          <a:custGeom>
            <a:avLst/>
            <a:gdLst>
              <a:gd name="T0" fmla="*/ 2147483647 w 58"/>
              <a:gd name="T1" fmla="*/ 0 h 76"/>
              <a:gd name="T2" fmla="*/ 2147483647 w 58"/>
              <a:gd name="T3" fmla="*/ 2147483647 h 76"/>
              <a:gd name="T4" fmla="*/ 0 w 58"/>
              <a:gd name="T5" fmla="*/ 2147483647 h 76"/>
              <a:gd name="T6" fmla="*/ 2147483647 w 58"/>
              <a:gd name="T7" fmla="*/ 2147483647 h 76"/>
              <a:gd name="T8" fmla="*/ 2147483647 w 58"/>
              <a:gd name="T9" fmla="*/ 2147483647 h 76"/>
              <a:gd name="T10" fmla="*/ 2147483647 w 58"/>
              <a:gd name="T11" fmla="*/ 2147483647 h 76"/>
              <a:gd name="T12" fmla="*/ 2147483647 w 58"/>
              <a:gd name="T13" fmla="*/ 2147483647 h 76"/>
              <a:gd name="T14" fmla="*/ 2147483647 w 58"/>
              <a:gd name="T15" fmla="*/ 2147483647 h 76"/>
              <a:gd name="T16" fmla="*/ 2147483647 w 58"/>
              <a:gd name="T17" fmla="*/ 2147483647 h 76"/>
              <a:gd name="T18" fmla="*/ 2147483647 w 58"/>
              <a:gd name="T19" fmla="*/ 2147483647 h 76"/>
              <a:gd name="T20" fmla="*/ 2147483647 w 58"/>
              <a:gd name="T21" fmla="*/ 0 h 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8"/>
              <a:gd name="T34" fmla="*/ 0 h 76"/>
              <a:gd name="T35" fmla="*/ 58 w 58"/>
              <a:gd name="T36" fmla="*/ 76 h 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8" h="76">
                <a:moveTo>
                  <a:pt x="35" y="0"/>
                </a:moveTo>
                <a:lnTo>
                  <a:pt x="18" y="13"/>
                </a:lnTo>
                <a:lnTo>
                  <a:pt x="0" y="30"/>
                </a:lnTo>
                <a:lnTo>
                  <a:pt x="7" y="45"/>
                </a:lnTo>
                <a:lnTo>
                  <a:pt x="21" y="62"/>
                </a:lnTo>
                <a:lnTo>
                  <a:pt x="35" y="75"/>
                </a:lnTo>
                <a:lnTo>
                  <a:pt x="45" y="62"/>
                </a:lnTo>
                <a:lnTo>
                  <a:pt x="57" y="53"/>
                </a:lnTo>
                <a:lnTo>
                  <a:pt x="57" y="21"/>
                </a:lnTo>
                <a:lnTo>
                  <a:pt x="48" y="7"/>
                </a:lnTo>
                <a:lnTo>
                  <a:pt x="35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85" name="Freeform 150">
            <a:extLst>
              <a:ext uri="{FF2B5EF4-FFF2-40B4-BE49-F238E27FC236}">
                <a16:creationId xmlns:a16="http://schemas.microsoft.com/office/drawing/2014/main" id="{6C047150-1DB1-4D34-BB7C-C4CD0306FEF0}"/>
              </a:ext>
            </a:extLst>
          </p:cNvPr>
          <p:cNvSpPr>
            <a:spLocks/>
          </p:cNvSpPr>
          <p:nvPr/>
        </p:nvSpPr>
        <p:spPr bwMode="auto">
          <a:xfrm>
            <a:off x="7449988" y="3863174"/>
            <a:ext cx="31837" cy="28702"/>
          </a:xfrm>
          <a:custGeom>
            <a:avLst/>
            <a:gdLst>
              <a:gd name="T0" fmla="*/ 2147483647 w 34"/>
              <a:gd name="T1" fmla="*/ 0 h 42"/>
              <a:gd name="T2" fmla="*/ 2147483647 w 34"/>
              <a:gd name="T3" fmla="*/ 2147483647 h 42"/>
              <a:gd name="T4" fmla="*/ 2147483647 w 34"/>
              <a:gd name="T5" fmla="*/ 2147483647 h 42"/>
              <a:gd name="T6" fmla="*/ 0 w 34"/>
              <a:gd name="T7" fmla="*/ 2147483647 h 42"/>
              <a:gd name="T8" fmla="*/ 2147483647 w 34"/>
              <a:gd name="T9" fmla="*/ 2147483647 h 42"/>
              <a:gd name="T10" fmla="*/ 2147483647 w 34"/>
              <a:gd name="T11" fmla="*/ 2147483647 h 42"/>
              <a:gd name="T12" fmla="*/ 2147483647 w 34"/>
              <a:gd name="T13" fmla="*/ 2147483647 h 42"/>
              <a:gd name="T14" fmla="*/ 2147483647 w 34"/>
              <a:gd name="T15" fmla="*/ 0 h 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4"/>
              <a:gd name="T25" fmla="*/ 0 h 42"/>
              <a:gd name="T26" fmla="*/ 34 w 34"/>
              <a:gd name="T27" fmla="*/ 42 h 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4" h="42">
                <a:moveTo>
                  <a:pt x="21" y="0"/>
                </a:moveTo>
                <a:lnTo>
                  <a:pt x="10" y="14"/>
                </a:lnTo>
                <a:lnTo>
                  <a:pt x="4" y="31"/>
                </a:lnTo>
                <a:lnTo>
                  <a:pt x="0" y="41"/>
                </a:lnTo>
                <a:lnTo>
                  <a:pt x="16" y="35"/>
                </a:lnTo>
                <a:lnTo>
                  <a:pt x="27" y="22"/>
                </a:lnTo>
                <a:lnTo>
                  <a:pt x="33" y="6"/>
                </a:lnTo>
                <a:lnTo>
                  <a:pt x="21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86" name="Freeform 151">
            <a:extLst>
              <a:ext uri="{FF2B5EF4-FFF2-40B4-BE49-F238E27FC236}">
                <a16:creationId xmlns:a16="http://schemas.microsoft.com/office/drawing/2014/main" id="{609D98B4-93B6-4336-B11D-A7346C0A78E4}"/>
              </a:ext>
            </a:extLst>
          </p:cNvPr>
          <p:cNvSpPr>
            <a:spLocks/>
          </p:cNvSpPr>
          <p:nvPr/>
        </p:nvSpPr>
        <p:spPr bwMode="auto">
          <a:xfrm>
            <a:off x="7482686" y="3846774"/>
            <a:ext cx="12907" cy="10935"/>
          </a:xfrm>
          <a:custGeom>
            <a:avLst/>
            <a:gdLst>
              <a:gd name="T0" fmla="*/ 2147483647 w 14"/>
              <a:gd name="T1" fmla="*/ 2147483647 h 16"/>
              <a:gd name="T2" fmla="*/ 2147483647 w 14"/>
              <a:gd name="T3" fmla="*/ 2147483647 h 16"/>
              <a:gd name="T4" fmla="*/ 2147483647 w 14"/>
              <a:gd name="T5" fmla="*/ 2147483647 h 16"/>
              <a:gd name="T6" fmla="*/ 0 w 14"/>
              <a:gd name="T7" fmla="*/ 2147483647 h 16"/>
              <a:gd name="T8" fmla="*/ 0 w 14"/>
              <a:gd name="T9" fmla="*/ 2147483647 h 16"/>
              <a:gd name="T10" fmla="*/ 0 w 14"/>
              <a:gd name="T11" fmla="*/ 2147483647 h 16"/>
              <a:gd name="T12" fmla="*/ 0 w 14"/>
              <a:gd name="T13" fmla="*/ 2147483647 h 16"/>
              <a:gd name="T14" fmla="*/ 2147483647 w 14"/>
              <a:gd name="T15" fmla="*/ 2147483647 h 16"/>
              <a:gd name="T16" fmla="*/ 2147483647 w 14"/>
              <a:gd name="T17" fmla="*/ 0 h 16"/>
              <a:gd name="T18" fmla="*/ 2147483647 w 14"/>
              <a:gd name="T19" fmla="*/ 0 h 16"/>
              <a:gd name="T20" fmla="*/ 2147483647 w 14"/>
              <a:gd name="T21" fmla="*/ 0 h 16"/>
              <a:gd name="T22" fmla="*/ 2147483647 w 14"/>
              <a:gd name="T23" fmla="*/ 0 h 16"/>
              <a:gd name="T24" fmla="*/ 2147483647 w 14"/>
              <a:gd name="T25" fmla="*/ 2147483647 h 16"/>
              <a:gd name="T26" fmla="*/ 2147483647 w 14"/>
              <a:gd name="T27" fmla="*/ 2147483647 h 16"/>
              <a:gd name="T28" fmla="*/ 2147483647 w 14"/>
              <a:gd name="T29" fmla="*/ 2147483647 h 16"/>
              <a:gd name="T30" fmla="*/ 2147483647 w 14"/>
              <a:gd name="T31" fmla="*/ 2147483647 h 16"/>
              <a:gd name="T32" fmla="*/ 2147483647 w 14"/>
              <a:gd name="T33" fmla="*/ 2147483647 h 16"/>
              <a:gd name="T34" fmla="*/ 2147483647 w 14"/>
              <a:gd name="T35" fmla="*/ 2147483647 h 16"/>
              <a:gd name="T36" fmla="*/ 2147483647 w 14"/>
              <a:gd name="T37" fmla="*/ 2147483647 h 16"/>
              <a:gd name="T38" fmla="*/ 2147483647 w 14"/>
              <a:gd name="T39" fmla="*/ 2147483647 h 16"/>
              <a:gd name="T40" fmla="*/ 2147483647 w 14"/>
              <a:gd name="T41" fmla="*/ 2147483647 h 1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"/>
              <a:gd name="T64" fmla="*/ 0 h 16"/>
              <a:gd name="T65" fmla="*/ 14 w 14"/>
              <a:gd name="T66" fmla="*/ 16 h 1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" h="16">
                <a:moveTo>
                  <a:pt x="4" y="15"/>
                </a:moveTo>
                <a:lnTo>
                  <a:pt x="3" y="15"/>
                </a:lnTo>
                <a:lnTo>
                  <a:pt x="3" y="12"/>
                </a:lnTo>
                <a:lnTo>
                  <a:pt x="0" y="12"/>
                </a:lnTo>
                <a:lnTo>
                  <a:pt x="0" y="9"/>
                </a:lnTo>
                <a:lnTo>
                  <a:pt x="0" y="6"/>
                </a:lnTo>
                <a:lnTo>
                  <a:pt x="0" y="3"/>
                </a:lnTo>
                <a:lnTo>
                  <a:pt x="3" y="3"/>
                </a:lnTo>
                <a:lnTo>
                  <a:pt x="3" y="0"/>
                </a:lnTo>
                <a:lnTo>
                  <a:pt x="4" y="0"/>
                </a:lnTo>
                <a:lnTo>
                  <a:pt x="7" y="0"/>
                </a:lnTo>
                <a:lnTo>
                  <a:pt x="10" y="0"/>
                </a:lnTo>
                <a:lnTo>
                  <a:pt x="10" y="3"/>
                </a:lnTo>
                <a:lnTo>
                  <a:pt x="10" y="6"/>
                </a:lnTo>
                <a:lnTo>
                  <a:pt x="13" y="6"/>
                </a:lnTo>
                <a:lnTo>
                  <a:pt x="13" y="9"/>
                </a:lnTo>
                <a:lnTo>
                  <a:pt x="10" y="9"/>
                </a:lnTo>
                <a:lnTo>
                  <a:pt x="10" y="12"/>
                </a:lnTo>
                <a:lnTo>
                  <a:pt x="10" y="15"/>
                </a:lnTo>
                <a:lnTo>
                  <a:pt x="7" y="15"/>
                </a:lnTo>
                <a:lnTo>
                  <a:pt x="4" y="1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87" name="Freeform 152">
            <a:extLst>
              <a:ext uri="{FF2B5EF4-FFF2-40B4-BE49-F238E27FC236}">
                <a16:creationId xmlns:a16="http://schemas.microsoft.com/office/drawing/2014/main" id="{FEBE1E52-33C4-491A-AD40-E462DA7306F5}"/>
              </a:ext>
            </a:extLst>
          </p:cNvPr>
          <p:cNvSpPr>
            <a:spLocks/>
          </p:cNvSpPr>
          <p:nvPr/>
        </p:nvSpPr>
        <p:spPr bwMode="auto">
          <a:xfrm>
            <a:off x="4382409" y="3939029"/>
            <a:ext cx="629004" cy="515265"/>
          </a:xfrm>
          <a:custGeom>
            <a:avLst/>
            <a:gdLst>
              <a:gd name="T0" fmla="*/ 2147483647 w 675"/>
              <a:gd name="T1" fmla="*/ 2147483647 h 754"/>
              <a:gd name="T2" fmla="*/ 2147483647 w 675"/>
              <a:gd name="T3" fmla="*/ 2147483647 h 754"/>
              <a:gd name="T4" fmla="*/ 2147483647 w 675"/>
              <a:gd name="T5" fmla="*/ 2147483647 h 754"/>
              <a:gd name="T6" fmla="*/ 2147483647 w 675"/>
              <a:gd name="T7" fmla="*/ 2147483647 h 754"/>
              <a:gd name="T8" fmla="*/ 2147483647 w 675"/>
              <a:gd name="T9" fmla="*/ 2147483647 h 754"/>
              <a:gd name="T10" fmla="*/ 0 w 675"/>
              <a:gd name="T11" fmla="*/ 2147483647 h 754"/>
              <a:gd name="T12" fmla="*/ 2147483647 w 675"/>
              <a:gd name="T13" fmla="*/ 2147483647 h 754"/>
              <a:gd name="T14" fmla="*/ 2147483647 w 675"/>
              <a:gd name="T15" fmla="*/ 2147483647 h 754"/>
              <a:gd name="T16" fmla="*/ 2147483647 w 675"/>
              <a:gd name="T17" fmla="*/ 2147483647 h 754"/>
              <a:gd name="T18" fmla="*/ 2147483647 w 675"/>
              <a:gd name="T19" fmla="*/ 2147483647 h 754"/>
              <a:gd name="T20" fmla="*/ 2147483647 w 675"/>
              <a:gd name="T21" fmla="*/ 2147483647 h 754"/>
              <a:gd name="T22" fmla="*/ 2147483647 w 675"/>
              <a:gd name="T23" fmla="*/ 2147483647 h 754"/>
              <a:gd name="T24" fmla="*/ 2147483647 w 675"/>
              <a:gd name="T25" fmla="*/ 2147483647 h 754"/>
              <a:gd name="T26" fmla="*/ 2147483647 w 675"/>
              <a:gd name="T27" fmla="*/ 2147483647 h 754"/>
              <a:gd name="T28" fmla="*/ 2147483647 w 675"/>
              <a:gd name="T29" fmla="*/ 2147483647 h 754"/>
              <a:gd name="T30" fmla="*/ 2147483647 w 675"/>
              <a:gd name="T31" fmla="*/ 2147483647 h 754"/>
              <a:gd name="T32" fmla="*/ 2147483647 w 675"/>
              <a:gd name="T33" fmla="*/ 2147483647 h 754"/>
              <a:gd name="T34" fmla="*/ 2147483647 w 675"/>
              <a:gd name="T35" fmla="*/ 2147483647 h 754"/>
              <a:gd name="T36" fmla="*/ 2147483647 w 675"/>
              <a:gd name="T37" fmla="*/ 2147483647 h 754"/>
              <a:gd name="T38" fmla="*/ 2147483647 w 675"/>
              <a:gd name="T39" fmla="*/ 2147483647 h 754"/>
              <a:gd name="T40" fmla="*/ 2147483647 w 675"/>
              <a:gd name="T41" fmla="*/ 2147483647 h 754"/>
              <a:gd name="T42" fmla="*/ 2147483647 w 675"/>
              <a:gd name="T43" fmla="*/ 2147483647 h 754"/>
              <a:gd name="T44" fmla="*/ 2147483647 w 675"/>
              <a:gd name="T45" fmla="*/ 2147483647 h 754"/>
              <a:gd name="T46" fmla="*/ 2147483647 w 675"/>
              <a:gd name="T47" fmla="*/ 2147483647 h 754"/>
              <a:gd name="T48" fmla="*/ 2147483647 w 675"/>
              <a:gd name="T49" fmla="*/ 2147483647 h 754"/>
              <a:gd name="T50" fmla="*/ 2147483647 w 675"/>
              <a:gd name="T51" fmla="*/ 2147483647 h 754"/>
              <a:gd name="T52" fmla="*/ 2147483647 w 675"/>
              <a:gd name="T53" fmla="*/ 2147483647 h 754"/>
              <a:gd name="T54" fmla="*/ 2147483647 w 675"/>
              <a:gd name="T55" fmla="*/ 2147483647 h 754"/>
              <a:gd name="T56" fmla="*/ 2147483647 w 675"/>
              <a:gd name="T57" fmla="*/ 2147483647 h 754"/>
              <a:gd name="T58" fmla="*/ 2147483647 w 675"/>
              <a:gd name="T59" fmla="*/ 2147483647 h 754"/>
              <a:gd name="T60" fmla="*/ 2147483647 w 675"/>
              <a:gd name="T61" fmla="*/ 2147483647 h 754"/>
              <a:gd name="T62" fmla="*/ 2147483647 w 675"/>
              <a:gd name="T63" fmla="*/ 2147483647 h 754"/>
              <a:gd name="T64" fmla="*/ 2147483647 w 675"/>
              <a:gd name="T65" fmla="*/ 2147483647 h 754"/>
              <a:gd name="T66" fmla="*/ 2147483647 w 675"/>
              <a:gd name="T67" fmla="*/ 2147483647 h 754"/>
              <a:gd name="T68" fmla="*/ 2147483647 w 675"/>
              <a:gd name="T69" fmla="*/ 2147483647 h 754"/>
              <a:gd name="T70" fmla="*/ 2147483647 w 675"/>
              <a:gd name="T71" fmla="*/ 2147483647 h 754"/>
              <a:gd name="T72" fmla="*/ 2147483647 w 675"/>
              <a:gd name="T73" fmla="*/ 2147483647 h 754"/>
              <a:gd name="T74" fmla="*/ 2147483647 w 675"/>
              <a:gd name="T75" fmla="*/ 2147483647 h 754"/>
              <a:gd name="T76" fmla="*/ 2147483647 w 675"/>
              <a:gd name="T77" fmla="*/ 2147483647 h 754"/>
              <a:gd name="T78" fmla="*/ 2147483647 w 675"/>
              <a:gd name="T79" fmla="*/ 2147483647 h 754"/>
              <a:gd name="T80" fmla="*/ 2147483647 w 675"/>
              <a:gd name="T81" fmla="*/ 2147483647 h 754"/>
              <a:gd name="T82" fmla="*/ 2147483647 w 675"/>
              <a:gd name="T83" fmla="*/ 2147483647 h 754"/>
              <a:gd name="T84" fmla="*/ 2147483647 w 675"/>
              <a:gd name="T85" fmla="*/ 2147483647 h 754"/>
              <a:gd name="T86" fmla="*/ 2147483647 w 675"/>
              <a:gd name="T87" fmla="*/ 2147483647 h 754"/>
              <a:gd name="T88" fmla="*/ 2147483647 w 675"/>
              <a:gd name="T89" fmla="*/ 2147483647 h 754"/>
              <a:gd name="T90" fmla="*/ 2147483647 w 675"/>
              <a:gd name="T91" fmla="*/ 2147483647 h 754"/>
              <a:gd name="T92" fmla="*/ 2147483647 w 675"/>
              <a:gd name="T93" fmla="*/ 2147483647 h 754"/>
              <a:gd name="T94" fmla="*/ 2147483647 w 675"/>
              <a:gd name="T95" fmla="*/ 2147483647 h 754"/>
              <a:gd name="T96" fmla="*/ 2147483647 w 675"/>
              <a:gd name="T97" fmla="*/ 2147483647 h 754"/>
              <a:gd name="T98" fmla="*/ 2147483647 w 675"/>
              <a:gd name="T99" fmla="*/ 2147483647 h 754"/>
              <a:gd name="T100" fmla="*/ 2147483647 w 675"/>
              <a:gd name="T101" fmla="*/ 2147483647 h 754"/>
              <a:gd name="T102" fmla="*/ 2147483647 w 675"/>
              <a:gd name="T103" fmla="*/ 2147483647 h 754"/>
              <a:gd name="T104" fmla="*/ 2147483647 w 675"/>
              <a:gd name="T105" fmla="*/ 2147483647 h 754"/>
              <a:gd name="T106" fmla="*/ 2147483647 w 675"/>
              <a:gd name="T107" fmla="*/ 2147483647 h 754"/>
              <a:gd name="T108" fmla="*/ 2147483647 w 675"/>
              <a:gd name="T109" fmla="*/ 2147483647 h 754"/>
              <a:gd name="T110" fmla="*/ 2147483647 w 675"/>
              <a:gd name="T111" fmla="*/ 2147483647 h 754"/>
              <a:gd name="T112" fmla="*/ 2147483647 w 675"/>
              <a:gd name="T113" fmla="*/ 2147483647 h 754"/>
              <a:gd name="T114" fmla="*/ 2147483647 w 675"/>
              <a:gd name="T115" fmla="*/ 2147483647 h 754"/>
              <a:gd name="T116" fmla="*/ 2147483647 w 675"/>
              <a:gd name="T117" fmla="*/ 2147483647 h 754"/>
              <a:gd name="T118" fmla="*/ 2147483647 w 675"/>
              <a:gd name="T119" fmla="*/ 2147483647 h 754"/>
              <a:gd name="T120" fmla="*/ 2147483647 w 675"/>
              <a:gd name="T121" fmla="*/ 2147483647 h 754"/>
              <a:gd name="T122" fmla="*/ 2147483647 w 675"/>
              <a:gd name="T123" fmla="*/ 2147483647 h 754"/>
              <a:gd name="T124" fmla="*/ 2147483647 w 675"/>
              <a:gd name="T125" fmla="*/ 2147483647 h 75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75"/>
              <a:gd name="T190" fmla="*/ 0 h 754"/>
              <a:gd name="T191" fmla="*/ 675 w 675"/>
              <a:gd name="T192" fmla="*/ 754 h 75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75" h="754">
                <a:moveTo>
                  <a:pt x="105" y="46"/>
                </a:moveTo>
                <a:lnTo>
                  <a:pt x="79" y="55"/>
                </a:lnTo>
                <a:lnTo>
                  <a:pt x="70" y="67"/>
                </a:lnTo>
                <a:lnTo>
                  <a:pt x="79" y="76"/>
                </a:lnTo>
                <a:lnTo>
                  <a:pt x="70" y="81"/>
                </a:lnTo>
                <a:lnTo>
                  <a:pt x="73" y="117"/>
                </a:lnTo>
                <a:lnTo>
                  <a:pt x="73" y="129"/>
                </a:lnTo>
                <a:lnTo>
                  <a:pt x="56" y="132"/>
                </a:lnTo>
                <a:lnTo>
                  <a:pt x="67" y="154"/>
                </a:lnTo>
                <a:lnTo>
                  <a:pt x="65" y="170"/>
                </a:lnTo>
                <a:lnTo>
                  <a:pt x="52" y="178"/>
                </a:lnTo>
                <a:lnTo>
                  <a:pt x="35" y="173"/>
                </a:lnTo>
                <a:lnTo>
                  <a:pt x="22" y="181"/>
                </a:lnTo>
                <a:lnTo>
                  <a:pt x="20" y="197"/>
                </a:lnTo>
                <a:lnTo>
                  <a:pt x="22" y="208"/>
                </a:lnTo>
                <a:lnTo>
                  <a:pt x="14" y="216"/>
                </a:lnTo>
                <a:lnTo>
                  <a:pt x="6" y="219"/>
                </a:lnTo>
                <a:lnTo>
                  <a:pt x="0" y="234"/>
                </a:lnTo>
                <a:lnTo>
                  <a:pt x="6" y="249"/>
                </a:lnTo>
                <a:lnTo>
                  <a:pt x="17" y="256"/>
                </a:lnTo>
                <a:lnTo>
                  <a:pt x="22" y="267"/>
                </a:lnTo>
                <a:lnTo>
                  <a:pt x="32" y="270"/>
                </a:lnTo>
                <a:lnTo>
                  <a:pt x="35" y="281"/>
                </a:lnTo>
                <a:lnTo>
                  <a:pt x="52" y="284"/>
                </a:lnTo>
                <a:lnTo>
                  <a:pt x="65" y="275"/>
                </a:lnTo>
                <a:lnTo>
                  <a:pt x="70" y="296"/>
                </a:lnTo>
                <a:lnTo>
                  <a:pt x="87" y="305"/>
                </a:lnTo>
                <a:lnTo>
                  <a:pt x="97" y="305"/>
                </a:lnTo>
                <a:lnTo>
                  <a:pt x="108" y="299"/>
                </a:lnTo>
                <a:lnTo>
                  <a:pt x="114" y="296"/>
                </a:lnTo>
                <a:lnTo>
                  <a:pt x="119" y="289"/>
                </a:lnTo>
                <a:lnTo>
                  <a:pt x="126" y="289"/>
                </a:lnTo>
                <a:lnTo>
                  <a:pt x="129" y="275"/>
                </a:lnTo>
                <a:lnTo>
                  <a:pt x="152" y="278"/>
                </a:lnTo>
                <a:lnTo>
                  <a:pt x="154" y="313"/>
                </a:lnTo>
                <a:lnTo>
                  <a:pt x="159" y="326"/>
                </a:lnTo>
                <a:lnTo>
                  <a:pt x="164" y="331"/>
                </a:lnTo>
                <a:lnTo>
                  <a:pt x="189" y="331"/>
                </a:lnTo>
                <a:lnTo>
                  <a:pt x="194" y="337"/>
                </a:lnTo>
                <a:lnTo>
                  <a:pt x="205" y="340"/>
                </a:lnTo>
                <a:lnTo>
                  <a:pt x="208" y="348"/>
                </a:lnTo>
                <a:lnTo>
                  <a:pt x="223" y="351"/>
                </a:lnTo>
                <a:lnTo>
                  <a:pt x="234" y="354"/>
                </a:lnTo>
                <a:lnTo>
                  <a:pt x="234" y="369"/>
                </a:lnTo>
                <a:lnTo>
                  <a:pt x="243" y="372"/>
                </a:lnTo>
                <a:lnTo>
                  <a:pt x="234" y="378"/>
                </a:lnTo>
                <a:lnTo>
                  <a:pt x="234" y="402"/>
                </a:lnTo>
                <a:lnTo>
                  <a:pt x="243" y="404"/>
                </a:lnTo>
                <a:lnTo>
                  <a:pt x="246" y="410"/>
                </a:lnTo>
                <a:lnTo>
                  <a:pt x="269" y="410"/>
                </a:lnTo>
                <a:lnTo>
                  <a:pt x="272" y="423"/>
                </a:lnTo>
                <a:lnTo>
                  <a:pt x="281" y="423"/>
                </a:lnTo>
                <a:lnTo>
                  <a:pt x="283" y="437"/>
                </a:lnTo>
                <a:lnTo>
                  <a:pt x="289" y="442"/>
                </a:lnTo>
                <a:lnTo>
                  <a:pt x="289" y="463"/>
                </a:lnTo>
                <a:lnTo>
                  <a:pt x="281" y="475"/>
                </a:lnTo>
                <a:lnTo>
                  <a:pt x="272" y="475"/>
                </a:lnTo>
                <a:lnTo>
                  <a:pt x="275" y="489"/>
                </a:lnTo>
                <a:lnTo>
                  <a:pt x="286" y="493"/>
                </a:lnTo>
                <a:lnTo>
                  <a:pt x="286" y="507"/>
                </a:lnTo>
                <a:lnTo>
                  <a:pt x="302" y="510"/>
                </a:lnTo>
                <a:lnTo>
                  <a:pt x="307" y="521"/>
                </a:lnTo>
                <a:lnTo>
                  <a:pt x="316" y="522"/>
                </a:lnTo>
                <a:lnTo>
                  <a:pt x="331" y="522"/>
                </a:lnTo>
                <a:lnTo>
                  <a:pt x="331" y="545"/>
                </a:lnTo>
                <a:lnTo>
                  <a:pt x="348" y="545"/>
                </a:lnTo>
                <a:lnTo>
                  <a:pt x="351" y="588"/>
                </a:lnTo>
                <a:lnTo>
                  <a:pt x="354" y="593"/>
                </a:lnTo>
                <a:lnTo>
                  <a:pt x="356" y="612"/>
                </a:lnTo>
                <a:lnTo>
                  <a:pt x="363" y="612"/>
                </a:lnTo>
                <a:lnTo>
                  <a:pt x="363" y="625"/>
                </a:lnTo>
                <a:lnTo>
                  <a:pt x="354" y="625"/>
                </a:lnTo>
                <a:lnTo>
                  <a:pt x="345" y="639"/>
                </a:lnTo>
                <a:lnTo>
                  <a:pt x="337" y="642"/>
                </a:lnTo>
                <a:lnTo>
                  <a:pt x="326" y="656"/>
                </a:lnTo>
                <a:lnTo>
                  <a:pt x="319" y="663"/>
                </a:lnTo>
                <a:lnTo>
                  <a:pt x="310" y="677"/>
                </a:lnTo>
                <a:lnTo>
                  <a:pt x="319" y="685"/>
                </a:lnTo>
                <a:lnTo>
                  <a:pt x="334" y="692"/>
                </a:lnTo>
                <a:lnTo>
                  <a:pt x="369" y="725"/>
                </a:lnTo>
                <a:lnTo>
                  <a:pt x="377" y="739"/>
                </a:lnTo>
                <a:lnTo>
                  <a:pt x="380" y="753"/>
                </a:lnTo>
                <a:lnTo>
                  <a:pt x="390" y="739"/>
                </a:lnTo>
                <a:lnTo>
                  <a:pt x="390" y="717"/>
                </a:lnTo>
                <a:lnTo>
                  <a:pt x="393" y="703"/>
                </a:lnTo>
                <a:lnTo>
                  <a:pt x="396" y="682"/>
                </a:lnTo>
                <a:lnTo>
                  <a:pt x="401" y="682"/>
                </a:lnTo>
                <a:lnTo>
                  <a:pt x="407" y="688"/>
                </a:lnTo>
                <a:lnTo>
                  <a:pt x="404" y="698"/>
                </a:lnTo>
                <a:lnTo>
                  <a:pt x="399" y="709"/>
                </a:lnTo>
                <a:lnTo>
                  <a:pt x="415" y="701"/>
                </a:lnTo>
                <a:lnTo>
                  <a:pt x="418" y="688"/>
                </a:lnTo>
                <a:lnTo>
                  <a:pt x="428" y="680"/>
                </a:lnTo>
                <a:lnTo>
                  <a:pt x="425" y="656"/>
                </a:lnTo>
                <a:lnTo>
                  <a:pt x="445" y="644"/>
                </a:lnTo>
                <a:lnTo>
                  <a:pt x="450" y="588"/>
                </a:lnTo>
                <a:lnTo>
                  <a:pt x="456" y="574"/>
                </a:lnTo>
                <a:lnTo>
                  <a:pt x="469" y="569"/>
                </a:lnTo>
                <a:lnTo>
                  <a:pt x="474" y="557"/>
                </a:lnTo>
                <a:lnTo>
                  <a:pt x="483" y="553"/>
                </a:lnTo>
                <a:lnTo>
                  <a:pt x="501" y="539"/>
                </a:lnTo>
                <a:lnTo>
                  <a:pt x="536" y="534"/>
                </a:lnTo>
                <a:lnTo>
                  <a:pt x="542" y="525"/>
                </a:lnTo>
                <a:lnTo>
                  <a:pt x="568" y="522"/>
                </a:lnTo>
                <a:lnTo>
                  <a:pt x="571" y="493"/>
                </a:lnTo>
                <a:lnTo>
                  <a:pt x="582" y="480"/>
                </a:lnTo>
                <a:lnTo>
                  <a:pt x="588" y="461"/>
                </a:lnTo>
                <a:lnTo>
                  <a:pt x="589" y="428"/>
                </a:lnTo>
                <a:lnTo>
                  <a:pt x="598" y="423"/>
                </a:lnTo>
                <a:lnTo>
                  <a:pt x="601" y="334"/>
                </a:lnTo>
                <a:lnTo>
                  <a:pt x="617" y="329"/>
                </a:lnTo>
                <a:lnTo>
                  <a:pt x="620" y="313"/>
                </a:lnTo>
                <a:lnTo>
                  <a:pt x="624" y="307"/>
                </a:lnTo>
                <a:lnTo>
                  <a:pt x="630" y="289"/>
                </a:lnTo>
                <a:lnTo>
                  <a:pt x="639" y="286"/>
                </a:lnTo>
                <a:lnTo>
                  <a:pt x="644" y="270"/>
                </a:lnTo>
                <a:lnTo>
                  <a:pt x="655" y="264"/>
                </a:lnTo>
                <a:lnTo>
                  <a:pt x="657" y="251"/>
                </a:lnTo>
                <a:lnTo>
                  <a:pt x="662" y="249"/>
                </a:lnTo>
                <a:lnTo>
                  <a:pt x="662" y="232"/>
                </a:lnTo>
                <a:lnTo>
                  <a:pt x="671" y="232"/>
                </a:lnTo>
                <a:lnTo>
                  <a:pt x="674" y="216"/>
                </a:lnTo>
                <a:lnTo>
                  <a:pt x="662" y="216"/>
                </a:lnTo>
                <a:lnTo>
                  <a:pt x="657" y="184"/>
                </a:lnTo>
                <a:lnTo>
                  <a:pt x="650" y="176"/>
                </a:lnTo>
                <a:lnTo>
                  <a:pt x="639" y="173"/>
                </a:lnTo>
                <a:lnTo>
                  <a:pt x="627" y="164"/>
                </a:lnTo>
                <a:lnTo>
                  <a:pt x="620" y="152"/>
                </a:lnTo>
                <a:lnTo>
                  <a:pt x="603" y="152"/>
                </a:lnTo>
                <a:lnTo>
                  <a:pt x="601" y="140"/>
                </a:lnTo>
                <a:lnTo>
                  <a:pt x="589" y="132"/>
                </a:lnTo>
                <a:lnTo>
                  <a:pt x="571" y="132"/>
                </a:lnTo>
                <a:lnTo>
                  <a:pt x="556" y="129"/>
                </a:lnTo>
                <a:lnTo>
                  <a:pt x="547" y="122"/>
                </a:lnTo>
                <a:lnTo>
                  <a:pt x="536" y="129"/>
                </a:lnTo>
                <a:lnTo>
                  <a:pt x="528" y="129"/>
                </a:lnTo>
                <a:lnTo>
                  <a:pt x="512" y="122"/>
                </a:lnTo>
                <a:lnTo>
                  <a:pt x="501" y="108"/>
                </a:lnTo>
                <a:lnTo>
                  <a:pt x="488" y="100"/>
                </a:lnTo>
                <a:lnTo>
                  <a:pt x="472" y="97"/>
                </a:lnTo>
                <a:lnTo>
                  <a:pt x="453" y="97"/>
                </a:lnTo>
                <a:lnTo>
                  <a:pt x="442" y="102"/>
                </a:lnTo>
                <a:lnTo>
                  <a:pt x="436" y="111"/>
                </a:lnTo>
                <a:lnTo>
                  <a:pt x="421" y="119"/>
                </a:lnTo>
                <a:lnTo>
                  <a:pt x="428" y="108"/>
                </a:lnTo>
                <a:lnTo>
                  <a:pt x="436" y="91"/>
                </a:lnTo>
                <a:lnTo>
                  <a:pt x="425" y="87"/>
                </a:lnTo>
                <a:lnTo>
                  <a:pt x="413" y="87"/>
                </a:lnTo>
                <a:lnTo>
                  <a:pt x="401" y="94"/>
                </a:lnTo>
                <a:lnTo>
                  <a:pt x="393" y="105"/>
                </a:lnTo>
                <a:lnTo>
                  <a:pt x="386" y="117"/>
                </a:lnTo>
                <a:lnTo>
                  <a:pt x="375" y="122"/>
                </a:lnTo>
                <a:lnTo>
                  <a:pt x="389" y="94"/>
                </a:lnTo>
                <a:lnTo>
                  <a:pt x="399" y="81"/>
                </a:lnTo>
                <a:lnTo>
                  <a:pt x="407" y="65"/>
                </a:lnTo>
                <a:lnTo>
                  <a:pt x="410" y="56"/>
                </a:lnTo>
                <a:lnTo>
                  <a:pt x="396" y="27"/>
                </a:lnTo>
                <a:lnTo>
                  <a:pt x="389" y="17"/>
                </a:lnTo>
                <a:lnTo>
                  <a:pt x="375" y="17"/>
                </a:lnTo>
                <a:lnTo>
                  <a:pt x="363" y="27"/>
                </a:lnTo>
                <a:lnTo>
                  <a:pt x="361" y="35"/>
                </a:lnTo>
                <a:lnTo>
                  <a:pt x="356" y="46"/>
                </a:lnTo>
                <a:lnTo>
                  <a:pt x="340" y="44"/>
                </a:lnTo>
                <a:lnTo>
                  <a:pt x="331" y="35"/>
                </a:lnTo>
                <a:lnTo>
                  <a:pt x="307" y="38"/>
                </a:lnTo>
                <a:lnTo>
                  <a:pt x="305" y="55"/>
                </a:lnTo>
                <a:lnTo>
                  <a:pt x="283" y="55"/>
                </a:lnTo>
                <a:lnTo>
                  <a:pt x="269" y="55"/>
                </a:lnTo>
                <a:lnTo>
                  <a:pt x="267" y="62"/>
                </a:lnTo>
                <a:lnTo>
                  <a:pt x="254" y="62"/>
                </a:lnTo>
                <a:lnTo>
                  <a:pt x="246" y="55"/>
                </a:lnTo>
                <a:lnTo>
                  <a:pt x="237" y="35"/>
                </a:lnTo>
                <a:lnTo>
                  <a:pt x="243" y="22"/>
                </a:lnTo>
                <a:lnTo>
                  <a:pt x="240" y="3"/>
                </a:lnTo>
                <a:lnTo>
                  <a:pt x="226" y="0"/>
                </a:lnTo>
                <a:lnTo>
                  <a:pt x="222" y="11"/>
                </a:lnTo>
                <a:lnTo>
                  <a:pt x="191" y="11"/>
                </a:lnTo>
                <a:lnTo>
                  <a:pt x="181" y="20"/>
                </a:lnTo>
                <a:lnTo>
                  <a:pt x="167" y="6"/>
                </a:lnTo>
                <a:lnTo>
                  <a:pt x="159" y="8"/>
                </a:lnTo>
                <a:lnTo>
                  <a:pt x="156" y="24"/>
                </a:lnTo>
                <a:lnTo>
                  <a:pt x="159" y="35"/>
                </a:lnTo>
                <a:lnTo>
                  <a:pt x="170" y="41"/>
                </a:lnTo>
                <a:lnTo>
                  <a:pt x="170" y="55"/>
                </a:lnTo>
                <a:lnTo>
                  <a:pt x="156" y="65"/>
                </a:lnTo>
                <a:lnTo>
                  <a:pt x="138" y="67"/>
                </a:lnTo>
                <a:lnTo>
                  <a:pt x="123" y="62"/>
                </a:lnTo>
                <a:lnTo>
                  <a:pt x="116" y="49"/>
                </a:lnTo>
                <a:lnTo>
                  <a:pt x="105" y="46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188" name="Freeform 153">
            <a:extLst>
              <a:ext uri="{FF2B5EF4-FFF2-40B4-BE49-F238E27FC236}">
                <a16:creationId xmlns:a16="http://schemas.microsoft.com/office/drawing/2014/main" id="{A8EC7D4E-5905-40A4-B3B7-F8F76EBFE311}"/>
              </a:ext>
            </a:extLst>
          </p:cNvPr>
          <p:cNvSpPr>
            <a:spLocks/>
          </p:cNvSpPr>
          <p:nvPr/>
        </p:nvSpPr>
        <p:spPr bwMode="auto">
          <a:xfrm>
            <a:off x="6183374" y="3394379"/>
            <a:ext cx="58513" cy="60820"/>
          </a:xfrm>
          <a:custGeom>
            <a:avLst/>
            <a:gdLst>
              <a:gd name="T0" fmla="*/ 2147483647 w 63"/>
              <a:gd name="T1" fmla="*/ 2147483647 h 89"/>
              <a:gd name="T2" fmla="*/ 2147483647 w 63"/>
              <a:gd name="T3" fmla="*/ 2147483647 h 89"/>
              <a:gd name="T4" fmla="*/ 2147483647 w 63"/>
              <a:gd name="T5" fmla="*/ 2147483647 h 89"/>
              <a:gd name="T6" fmla="*/ 2147483647 w 63"/>
              <a:gd name="T7" fmla="*/ 2147483647 h 89"/>
              <a:gd name="T8" fmla="*/ 2147483647 w 63"/>
              <a:gd name="T9" fmla="*/ 2147483647 h 89"/>
              <a:gd name="T10" fmla="*/ 0 w 63"/>
              <a:gd name="T11" fmla="*/ 2147483647 h 89"/>
              <a:gd name="T12" fmla="*/ 2147483647 w 63"/>
              <a:gd name="T13" fmla="*/ 2147483647 h 89"/>
              <a:gd name="T14" fmla="*/ 2147483647 w 63"/>
              <a:gd name="T15" fmla="*/ 0 h 89"/>
              <a:gd name="T16" fmla="*/ 2147483647 w 63"/>
              <a:gd name="T17" fmla="*/ 2147483647 h 89"/>
              <a:gd name="T18" fmla="*/ 2147483647 w 63"/>
              <a:gd name="T19" fmla="*/ 2147483647 h 89"/>
              <a:gd name="T20" fmla="*/ 2147483647 w 63"/>
              <a:gd name="T21" fmla="*/ 2147483647 h 8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3"/>
              <a:gd name="T34" fmla="*/ 0 h 89"/>
              <a:gd name="T35" fmla="*/ 63 w 63"/>
              <a:gd name="T36" fmla="*/ 89 h 8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3" h="89">
                <a:moveTo>
                  <a:pt x="62" y="81"/>
                </a:moveTo>
                <a:lnTo>
                  <a:pt x="52" y="88"/>
                </a:lnTo>
                <a:lnTo>
                  <a:pt x="43" y="75"/>
                </a:lnTo>
                <a:lnTo>
                  <a:pt x="28" y="67"/>
                </a:lnTo>
                <a:lnTo>
                  <a:pt x="17" y="53"/>
                </a:lnTo>
                <a:lnTo>
                  <a:pt x="0" y="29"/>
                </a:lnTo>
                <a:lnTo>
                  <a:pt x="20" y="21"/>
                </a:lnTo>
                <a:lnTo>
                  <a:pt x="29" y="0"/>
                </a:lnTo>
                <a:lnTo>
                  <a:pt x="35" y="24"/>
                </a:lnTo>
                <a:lnTo>
                  <a:pt x="49" y="51"/>
                </a:lnTo>
                <a:lnTo>
                  <a:pt x="62" y="8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89" name="Freeform 154">
            <a:extLst>
              <a:ext uri="{FF2B5EF4-FFF2-40B4-BE49-F238E27FC236}">
                <a16:creationId xmlns:a16="http://schemas.microsoft.com/office/drawing/2014/main" id="{304E0F41-1D51-4EEA-AAC8-C332BB35B151}"/>
              </a:ext>
            </a:extLst>
          </p:cNvPr>
          <p:cNvSpPr>
            <a:spLocks/>
          </p:cNvSpPr>
          <p:nvPr/>
        </p:nvSpPr>
        <p:spPr bwMode="auto">
          <a:xfrm>
            <a:off x="6850240" y="3247454"/>
            <a:ext cx="464654" cy="169477"/>
          </a:xfrm>
          <a:custGeom>
            <a:avLst/>
            <a:gdLst>
              <a:gd name="T0" fmla="*/ 0 w 499"/>
              <a:gd name="T1" fmla="*/ 2147483647 h 248"/>
              <a:gd name="T2" fmla="*/ 2147483647 w 499"/>
              <a:gd name="T3" fmla="*/ 2147483647 h 248"/>
              <a:gd name="T4" fmla="*/ 2147483647 w 499"/>
              <a:gd name="T5" fmla="*/ 2147483647 h 248"/>
              <a:gd name="T6" fmla="*/ 2147483647 w 499"/>
              <a:gd name="T7" fmla="*/ 2147483647 h 248"/>
              <a:gd name="T8" fmla="*/ 2147483647 w 499"/>
              <a:gd name="T9" fmla="*/ 2147483647 h 248"/>
              <a:gd name="T10" fmla="*/ 2147483647 w 499"/>
              <a:gd name="T11" fmla="*/ 2147483647 h 248"/>
              <a:gd name="T12" fmla="*/ 2147483647 w 499"/>
              <a:gd name="T13" fmla="*/ 2147483647 h 248"/>
              <a:gd name="T14" fmla="*/ 2147483647 w 499"/>
              <a:gd name="T15" fmla="*/ 2147483647 h 248"/>
              <a:gd name="T16" fmla="*/ 2147483647 w 499"/>
              <a:gd name="T17" fmla="*/ 2147483647 h 248"/>
              <a:gd name="T18" fmla="*/ 2147483647 w 499"/>
              <a:gd name="T19" fmla="*/ 2147483647 h 248"/>
              <a:gd name="T20" fmla="*/ 2147483647 w 499"/>
              <a:gd name="T21" fmla="*/ 2147483647 h 248"/>
              <a:gd name="T22" fmla="*/ 2147483647 w 499"/>
              <a:gd name="T23" fmla="*/ 2147483647 h 248"/>
              <a:gd name="T24" fmla="*/ 2147483647 w 499"/>
              <a:gd name="T25" fmla="*/ 0 h 248"/>
              <a:gd name="T26" fmla="*/ 2147483647 w 499"/>
              <a:gd name="T27" fmla="*/ 2147483647 h 248"/>
              <a:gd name="T28" fmla="*/ 2147483647 w 499"/>
              <a:gd name="T29" fmla="*/ 2147483647 h 248"/>
              <a:gd name="T30" fmla="*/ 2147483647 w 499"/>
              <a:gd name="T31" fmla="*/ 2147483647 h 248"/>
              <a:gd name="T32" fmla="*/ 2147483647 w 499"/>
              <a:gd name="T33" fmla="*/ 2147483647 h 248"/>
              <a:gd name="T34" fmla="*/ 2147483647 w 499"/>
              <a:gd name="T35" fmla="*/ 2147483647 h 248"/>
              <a:gd name="T36" fmla="*/ 2147483647 w 499"/>
              <a:gd name="T37" fmla="*/ 2147483647 h 248"/>
              <a:gd name="T38" fmla="*/ 2147483647 w 499"/>
              <a:gd name="T39" fmla="*/ 2147483647 h 248"/>
              <a:gd name="T40" fmla="*/ 2147483647 w 499"/>
              <a:gd name="T41" fmla="*/ 2147483647 h 248"/>
              <a:gd name="T42" fmla="*/ 2147483647 w 499"/>
              <a:gd name="T43" fmla="*/ 2147483647 h 248"/>
              <a:gd name="T44" fmla="*/ 2147483647 w 499"/>
              <a:gd name="T45" fmla="*/ 2147483647 h 248"/>
              <a:gd name="T46" fmla="*/ 2147483647 w 499"/>
              <a:gd name="T47" fmla="*/ 2147483647 h 248"/>
              <a:gd name="T48" fmla="*/ 2147483647 w 499"/>
              <a:gd name="T49" fmla="*/ 2147483647 h 248"/>
              <a:gd name="T50" fmla="*/ 2147483647 w 499"/>
              <a:gd name="T51" fmla="*/ 2147483647 h 248"/>
              <a:gd name="T52" fmla="*/ 2147483647 w 499"/>
              <a:gd name="T53" fmla="*/ 2147483647 h 248"/>
              <a:gd name="T54" fmla="*/ 2147483647 w 499"/>
              <a:gd name="T55" fmla="*/ 2147483647 h 248"/>
              <a:gd name="T56" fmla="*/ 2147483647 w 499"/>
              <a:gd name="T57" fmla="*/ 2147483647 h 248"/>
              <a:gd name="T58" fmla="*/ 2147483647 w 499"/>
              <a:gd name="T59" fmla="*/ 2147483647 h 248"/>
              <a:gd name="T60" fmla="*/ 2147483647 w 499"/>
              <a:gd name="T61" fmla="*/ 2147483647 h 248"/>
              <a:gd name="T62" fmla="*/ 2147483647 w 499"/>
              <a:gd name="T63" fmla="*/ 2147483647 h 248"/>
              <a:gd name="T64" fmla="*/ 2147483647 w 499"/>
              <a:gd name="T65" fmla="*/ 2147483647 h 248"/>
              <a:gd name="T66" fmla="*/ 2147483647 w 499"/>
              <a:gd name="T67" fmla="*/ 2147483647 h 248"/>
              <a:gd name="T68" fmla="*/ 2147483647 w 499"/>
              <a:gd name="T69" fmla="*/ 2147483647 h 248"/>
              <a:gd name="T70" fmla="*/ 2147483647 w 499"/>
              <a:gd name="T71" fmla="*/ 2147483647 h 248"/>
              <a:gd name="T72" fmla="*/ 2147483647 w 499"/>
              <a:gd name="T73" fmla="*/ 2147483647 h 248"/>
              <a:gd name="T74" fmla="*/ 2147483647 w 499"/>
              <a:gd name="T75" fmla="*/ 2147483647 h 248"/>
              <a:gd name="T76" fmla="*/ 2147483647 w 499"/>
              <a:gd name="T77" fmla="*/ 2147483647 h 248"/>
              <a:gd name="T78" fmla="*/ 2147483647 w 499"/>
              <a:gd name="T79" fmla="*/ 2147483647 h 248"/>
              <a:gd name="T80" fmla="*/ 2147483647 w 499"/>
              <a:gd name="T81" fmla="*/ 2147483647 h 248"/>
              <a:gd name="T82" fmla="*/ 2147483647 w 499"/>
              <a:gd name="T83" fmla="*/ 2147483647 h 248"/>
              <a:gd name="T84" fmla="*/ 2147483647 w 499"/>
              <a:gd name="T85" fmla="*/ 2147483647 h 248"/>
              <a:gd name="T86" fmla="*/ 2147483647 w 499"/>
              <a:gd name="T87" fmla="*/ 2147483647 h 248"/>
              <a:gd name="T88" fmla="*/ 2147483647 w 499"/>
              <a:gd name="T89" fmla="*/ 2147483647 h 248"/>
              <a:gd name="T90" fmla="*/ 2147483647 w 499"/>
              <a:gd name="T91" fmla="*/ 2147483647 h 248"/>
              <a:gd name="T92" fmla="*/ 2147483647 w 499"/>
              <a:gd name="T93" fmla="*/ 2147483647 h 248"/>
              <a:gd name="T94" fmla="*/ 2147483647 w 499"/>
              <a:gd name="T95" fmla="*/ 2147483647 h 248"/>
              <a:gd name="T96" fmla="*/ 2147483647 w 499"/>
              <a:gd name="T97" fmla="*/ 2147483647 h 248"/>
              <a:gd name="T98" fmla="*/ 2147483647 w 499"/>
              <a:gd name="T99" fmla="*/ 2147483647 h 248"/>
              <a:gd name="T100" fmla="*/ 2147483647 w 499"/>
              <a:gd name="T101" fmla="*/ 2147483647 h 248"/>
              <a:gd name="T102" fmla="*/ 2147483647 w 499"/>
              <a:gd name="T103" fmla="*/ 2147483647 h 248"/>
              <a:gd name="T104" fmla="*/ 2147483647 w 499"/>
              <a:gd name="T105" fmla="*/ 2147483647 h 248"/>
              <a:gd name="T106" fmla="*/ 2147483647 w 499"/>
              <a:gd name="T107" fmla="*/ 2147483647 h 248"/>
              <a:gd name="T108" fmla="*/ 2147483647 w 499"/>
              <a:gd name="T109" fmla="*/ 2147483647 h 248"/>
              <a:gd name="T110" fmla="*/ 2147483647 w 499"/>
              <a:gd name="T111" fmla="*/ 2147483647 h 248"/>
              <a:gd name="T112" fmla="*/ 0 w 499"/>
              <a:gd name="T113" fmla="*/ 2147483647 h 24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99"/>
              <a:gd name="T172" fmla="*/ 0 h 248"/>
              <a:gd name="T173" fmla="*/ 499 w 499"/>
              <a:gd name="T174" fmla="*/ 248 h 24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99" h="248">
                <a:moveTo>
                  <a:pt x="0" y="94"/>
                </a:moveTo>
                <a:lnTo>
                  <a:pt x="11" y="83"/>
                </a:lnTo>
                <a:lnTo>
                  <a:pt x="32" y="77"/>
                </a:lnTo>
                <a:lnTo>
                  <a:pt x="83" y="74"/>
                </a:lnTo>
                <a:lnTo>
                  <a:pt x="88" y="80"/>
                </a:lnTo>
                <a:lnTo>
                  <a:pt x="105" y="83"/>
                </a:lnTo>
                <a:lnTo>
                  <a:pt x="114" y="91"/>
                </a:lnTo>
                <a:lnTo>
                  <a:pt x="147" y="88"/>
                </a:lnTo>
                <a:lnTo>
                  <a:pt x="140" y="67"/>
                </a:lnTo>
                <a:lnTo>
                  <a:pt x="135" y="59"/>
                </a:lnTo>
                <a:lnTo>
                  <a:pt x="147" y="59"/>
                </a:lnTo>
                <a:lnTo>
                  <a:pt x="147" y="29"/>
                </a:lnTo>
                <a:lnTo>
                  <a:pt x="147" y="0"/>
                </a:lnTo>
                <a:lnTo>
                  <a:pt x="181" y="10"/>
                </a:lnTo>
                <a:lnTo>
                  <a:pt x="199" y="10"/>
                </a:lnTo>
                <a:lnTo>
                  <a:pt x="214" y="27"/>
                </a:lnTo>
                <a:lnTo>
                  <a:pt x="220" y="42"/>
                </a:lnTo>
                <a:lnTo>
                  <a:pt x="248" y="42"/>
                </a:lnTo>
                <a:lnTo>
                  <a:pt x="282" y="42"/>
                </a:lnTo>
                <a:lnTo>
                  <a:pt x="304" y="56"/>
                </a:lnTo>
                <a:lnTo>
                  <a:pt x="320" y="59"/>
                </a:lnTo>
                <a:lnTo>
                  <a:pt x="322" y="74"/>
                </a:lnTo>
                <a:lnTo>
                  <a:pt x="369" y="67"/>
                </a:lnTo>
                <a:lnTo>
                  <a:pt x="377" y="56"/>
                </a:lnTo>
                <a:lnTo>
                  <a:pt x="390" y="64"/>
                </a:lnTo>
                <a:lnTo>
                  <a:pt x="409" y="48"/>
                </a:lnTo>
                <a:lnTo>
                  <a:pt x="425" y="45"/>
                </a:lnTo>
                <a:lnTo>
                  <a:pt x="442" y="53"/>
                </a:lnTo>
                <a:lnTo>
                  <a:pt x="436" y="67"/>
                </a:lnTo>
                <a:lnTo>
                  <a:pt x="439" y="104"/>
                </a:lnTo>
                <a:lnTo>
                  <a:pt x="442" y="112"/>
                </a:lnTo>
                <a:lnTo>
                  <a:pt x="457" y="106"/>
                </a:lnTo>
                <a:lnTo>
                  <a:pt x="484" y="104"/>
                </a:lnTo>
                <a:lnTo>
                  <a:pt x="498" y="123"/>
                </a:lnTo>
                <a:lnTo>
                  <a:pt x="468" y="136"/>
                </a:lnTo>
                <a:lnTo>
                  <a:pt x="442" y="150"/>
                </a:lnTo>
                <a:lnTo>
                  <a:pt x="428" y="164"/>
                </a:lnTo>
                <a:lnTo>
                  <a:pt x="412" y="179"/>
                </a:lnTo>
                <a:lnTo>
                  <a:pt x="387" y="171"/>
                </a:lnTo>
                <a:lnTo>
                  <a:pt x="390" y="191"/>
                </a:lnTo>
                <a:lnTo>
                  <a:pt x="387" y="212"/>
                </a:lnTo>
                <a:lnTo>
                  <a:pt x="360" y="234"/>
                </a:lnTo>
                <a:lnTo>
                  <a:pt x="328" y="228"/>
                </a:lnTo>
                <a:lnTo>
                  <a:pt x="314" y="238"/>
                </a:lnTo>
                <a:lnTo>
                  <a:pt x="287" y="247"/>
                </a:lnTo>
                <a:lnTo>
                  <a:pt x="264" y="234"/>
                </a:lnTo>
                <a:lnTo>
                  <a:pt x="245" y="228"/>
                </a:lnTo>
                <a:lnTo>
                  <a:pt x="150" y="220"/>
                </a:lnTo>
                <a:lnTo>
                  <a:pt x="137" y="206"/>
                </a:lnTo>
                <a:lnTo>
                  <a:pt x="126" y="188"/>
                </a:lnTo>
                <a:lnTo>
                  <a:pt x="108" y="177"/>
                </a:lnTo>
                <a:lnTo>
                  <a:pt x="88" y="171"/>
                </a:lnTo>
                <a:lnTo>
                  <a:pt x="50" y="167"/>
                </a:lnTo>
                <a:lnTo>
                  <a:pt x="41" y="136"/>
                </a:lnTo>
                <a:lnTo>
                  <a:pt x="35" y="118"/>
                </a:lnTo>
                <a:lnTo>
                  <a:pt x="8" y="104"/>
                </a:lnTo>
                <a:lnTo>
                  <a:pt x="0" y="9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0" name="Freeform 155">
            <a:extLst>
              <a:ext uri="{FF2B5EF4-FFF2-40B4-BE49-F238E27FC236}">
                <a16:creationId xmlns:a16="http://schemas.microsoft.com/office/drawing/2014/main" id="{E4C53B9F-2FB0-4070-B3C1-A851A7CB7B2B}"/>
              </a:ext>
            </a:extLst>
          </p:cNvPr>
          <p:cNvSpPr>
            <a:spLocks/>
          </p:cNvSpPr>
          <p:nvPr/>
        </p:nvSpPr>
        <p:spPr bwMode="auto">
          <a:xfrm>
            <a:off x="4101035" y="3226269"/>
            <a:ext cx="47326" cy="62187"/>
          </a:xfrm>
          <a:custGeom>
            <a:avLst/>
            <a:gdLst>
              <a:gd name="T0" fmla="*/ 2147483647 w 51"/>
              <a:gd name="T1" fmla="*/ 0 h 91"/>
              <a:gd name="T2" fmla="*/ 2147483647 w 51"/>
              <a:gd name="T3" fmla="*/ 2147483647 h 91"/>
              <a:gd name="T4" fmla="*/ 2147483647 w 51"/>
              <a:gd name="T5" fmla="*/ 2147483647 h 91"/>
              <a:gd name="T6" fmla="*/ 2147483647 w 51"/>
              <a:gd name="T7" fmla="*/ 2147483647 h 91"/>
              <a:gd name="T8" fmla="*/ 2147483647 w 51"/>
              <a:gd name="T9" fmla="*/ 2147483647 h 91"/>
              <a:gd name="T10" fmla="*/ 2147483647 w 51"/>
              <a:gd name="T11" fmla="*/ 2147483647 h 91"/>
              <a:gd name="T12" fmla="*/ 2147483647 w 51"/>
              <a:gd name="T13" fmla="*/ 2147483647 h 91"/>
              <a:gd name="T14" fmla="*/ 2147483647 w 51"/>
              <a:gd name="T15" fmla="*/ 2147483647 h 91"/>
              <a:gd name="T16" fmla="*/ 2147483647 w 51"/>
              <a:gd name="T17" fmla="*/ 2147483647 h 91"/>
              <a:gd name="T18" fmla="*/ 2147483647 w 51"/>
              <a:gd name="T19" fmla="*/ 2147483647 h 91"/>
              <a:gd name="T20" fmla="*/ 2147483647 w 51"/>
              <a:gd name="T21" fmla="*/ 2147483647 h 91"/>
              <a:gd name="T22" fmla="*/ 0 w 51"/>
              <a:gd name="T23" fmla="*/ 2147483647 h 91"/>
              <a:gd name="T24" fmla="*/ 2147483647 w 51"/>
              <a:gd name="T25" fmla="*/ 0 h 9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1"/>
              <a:gd name="T40" fmla="*/ 0 h 91"/>
              <a:gd name="T41" fmla="*/ 51 w 51"/>
              <a:gd name="T42" fmla="*/ 91 h 9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1" h="91">
                <a:moveTo>
                  <a:pt x="3" y="0"/>
                </a:moveTo>
                <a:lnTo>
                  <a:pt x="20" y="6"/>
                </a:lnTo>
                <a:lnTo>
                  <a:pt x="20" y="28"/>
                </a:lnTo>
                <a:lnTo>
                  <a:pt x="24" y="49"/>
                </a:lnTo>
                <a:lnTo>
                  <a:pt x="27" y="60"/>
                </a:lnTo>
                <a:lnTo>
                  <a:pt x="35" y="70"/>
                </a:lnTo>
                <a:lnTo>
                  <a:pt x="50" y="87"/>
                </a:lnTo>
                <a:lnTo>
                  <a:pt x="41" y="90"/>
                </a:lnTo>
                <a:lnTo>
                  <a:pt x="27" y="90"/>
                </a:lnTo>
                <a:lnTo>
                  <a:pt x="17" y="84"/>
                </a:lnTo>
                <a:lnTo>
                  <a:pt x="17" y="57"/>
                </a:lnTo>
                <a:lnTo>
                  <a:pt x="0" y="55"/>
                </a:lnTo>
                <a:lnTo>
                  <a:pt x="3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1" name="Freeform 156">
            <a:extLst>
              <a:ext uri="{FF2B5EF4-FFF2-40B4-BE49-F238E27FC236}">
                <a16:creationId xmlns:a16="http://schemas.microsoft.com/office/drawing/2014/main" id="{3CFC6853-6F80-4869-97E0-5FD68549DB5B}"/>
              </a:ext>
            </a:extLst>
          </p:cNvPr>
          <p:cNvSpPr>
            <a:spLocks/>
          </p:cNvSpPr>
          <p:nvPr/>
        </p:nvSpPr>
        <p:spPr bwMode="auto">
          <a:xfrm>
            <a:off x="4181919" y="3309642"/>
            <a:ext cx="159187" cy="89522"/>
          </a:xfrm>
          <a:custGeom>
            <a:avLst/>
            <a:gdLst>
              <a:gd name="T0" fmla="*/ 2147483647 w 171"/>
              <a:gd name="T1" fmla="*/ 2147483647 h 131"/>
              <a:gd name="T2" fmla="*/ 2147483647 w 171"/>
              <a:gd name="T3" fmla="*/ 2147483647 h 131"/>
              <a:gd name="T4" fmla="*/ 2147483647 w 171"/>
              <a:gd name="T5" fmla="*/ 2147483647 h 131"/>
              <a:gd name="T6" fmla="*/ 0 w 171"/>
              <a:gd name="T7" fmla="*/ 2147483647 h 131"/>
              <a:gd name="T8" fmla="*/ 2147483647 w 171"/>
              <a:gd name="T9" fmla="*/ 2147483647 h 131"/>
              <a:gd name="T10" fmla="*/ 2147483647 w 171"/>
              <a:gd name="T11" fmla="*/ 2147483647 h 131"/>
              <a:gd name="T12" fmla="*/ 2147483647 w 171"/>
              <a:gd name="T13" fmla="*/ 2147483647 h 131"/>
              <a:gd name="T14" fmla="*/ 2147483647 w 171"/>
              <a:gd name="T15" fmla="*/ 2147483647 h 131"/>
              <a:gd name="T16" fmla="*/ 2147483647 w 171"/>
              <a:gd name="T17" fmla="*/ 2147483647 h 131"/>
              <a:gd name="T18" fmla="*/ 2147483647 w 171"/>
              <a:gd name="T19" fmla="*/ 2147483647 h 131"/>
              <a:gd name="T20" fmla="*/ 2147483647 w 171"/>
              <a:gd name="T21" fmla="*/ 2147483647 h 131"/>
              <a:gd name="T22" fmla="*/ 2147483647 w 171"/>
              <a:gd name="T23" fmla="*/ 2147483647 h 131"/>
              <a:gd name="T24" fmla="*/ 2147483647 w 171"/>
              <a:gd name="T25" fmla="*/ 2147483647 h 131"/>
              <a:gd name="T26" fmla="*/ 2147483647 w 171"/>
              <a:gd name="T27" fmla="*/ 2147483647 h 131"/>
              <a:gd name="T28" fmla="*/ 2147483647 w 171"/>
              <a:gd name="T29" fmla="*/ 2147483647 h 131"/>
              <a:gd name="T30" fmla="*/ 2147483647 w 171"/>
              <a:gd name="T31" fmla="*/ 2147483647 h 131"/>
              <a:gd name="T32" fmla="*/ 2147483647 w 171"/>
              <a:gd name="T33" fmla="*/ 2147483647 h 131"/>
              <a:gd name="T34" fmla="*/ 2147483647 w 171"/>
              <a:gd name="T35" fmla="*/ 2147483647 h 131"/>
              <a:gd name="T36" fmla="*/ 2147483647 w 171"/>
              <a:gd name="T37" fmla="*/ 2147483647 h 131"/>
              <a:gd name="T38" fmla="*/ 2147483647 w 171"/>
              <a:gd name="T39" fmla="*/ 0 h 131"/>
              <a:gd name="T40" fmla="*/ 2147483647 w 171"/>
              <a:gd name="T41" fmla="*/ 2147483647 h 13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1"/>
              <a:gd name="T64" fmla="*/ 0 h 131"/>
              <a:gd name="T65" fmla="*/ 171 w 171"/>
              <a:gd name="T66" fmla="*/ 131 h 13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1" h="131">
                <a:moveTo>
                  <a:pt x="53" y="3"/>
                </a:moveTo>
                <a:lnTo>
                  <a:pt x="35" y="8"/>
                </a:lnTo>
                <a:lnTo>
                  <a:pt x="42" y="13"/>
                </a:lnTo>
                <a:lnTo>
                  <a:pt x="0" y="41"/>
                </a:lnTo>
                <a:lnTo>
                  <a:pt x="3" y="51"/>
                </a:lnTo>
                <a:lnTo>
                  <a:pt x="27" y="62"/>
                </a:lnTo>
                <a:lnTo>
                  <a:pt x="56" y="30"/>
                </a:lnTo>
                <a:lnTo>
                  <a:pt x="56" y="35"/>
                </a:lnTo>
                <a:lnTo>
                  <a:pt x="83" y="41"/>
                </a:lnTo>
                <a:lnTo>
                  <a:pt x="104" y="65"/>
                </a:lnTo>
                <a:lnTo>
                  <a:pt x="121" y="89"/>
                </a:lnTo>
                <a:lnTo>
                  <a:pt x="115" y="124"/>
                </a:lnTo>
                <a:lnTo>
                  <a:pt x="132" y="116"/>
                </a:lnTo>
                <a:lnTo>
                  <a:pt x="147" y="130"/>
                </a:lnTo>
                <a:lnTo>
                  <a:pt x="156" y="92"/>
                </a:lnTo>
                <a:lnTo>
                  <a:pt x="170" y="97"/>
                </a:lnTo>
                <a:lnTo>
                  <a:pt x="156" y="68"/>
                </a:lnTo>
                <a:lnTo>
                  <a:pt x="126" y="54"/>
                </a:lnTo>
                <a:lnTo>
                  <a:pt x="112" y="35"/>
                </a:lnTo>
                <a:lnTo>
                  <a:pt x="85" y="0"/>
                </a:lnTo>
                <a:lnTo>
                  <a:pt x="53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2" name="Freeform 157">
            <a:extLst>
              <a:ext uri="{FF2B5EF4-FFF2-40B4-BE49-F238E27FC236}">
                <a16:creationId xmlns:a16="http://schemas.microsoft.com/office/drawing/2014/main" id="{DDA70BF7-6B26-4DCF-B479-407B0F707EC8}"/>
              </a:ext>
            </a:extLst>
          </p:cNvPr>
          <p:cNvSpPr>
            <a:spLocks/>
          </p:cNvSpPr>
          <p:nvPr/>
        </p:nvSpPr>
        <p:spPr bwMode="auto">
          <a:xfrm>
            <a:off x="4226663" y="3345860"/>
            <a:ext cx="46466" cy="82688"/>
          </a:xfrm>
          <a:custGeom>
            <a:avLst/>
            <a:gdLst>
              <a:gd name="T0" fmla="*/ 2147483647 w 50"/>
              <a:gd name="T1" fmla="*/ 2147483647 h 121"/>
              <a:gd name="T2" fmla="*/ 2147483647 w 50"/>
              <a:gd name="T3" fmla="*/ 2147483647 h 121"/>
              <a:gd name="T4" fmla="*/ 2147483647 w 50"/>
              <a:gd name="T5" fmla="*/ 2147483647 h 121"/>
              <a:gd name="T6" fmla="*/ 0 w 50"/>
              <a:gd name="T7" fmla="*/ 2147483647 h 121"/>
              <a:gd name="T8" fmla="*/ 2147483647 w 50"/>
              <a:gd name="T9" fmla="*/ 2147483647 h 121"/>
              <a:gd name="T10" fmla="*/ 2147483647 w 50"/>
              <a:gd name="T11" fmla="*/ 2147483647 h 121"/>
              <a:gd name="T12" fmla="*/ 2147483647 w 50"/>
              <a:gd name="T13" fmla="*/ 2147483647 h 121"/>
              <a:gd name="T14" fmla="*/ 2147483647 w 50"/>
              <a:gd name="T15" fmla="*/ 2147483647 h 121"/>
              <a:gd name="T16" fmla="*/ 2147483647 w 50"/>
              <a:gd name="T17" fmla="*/ 2147483647 h 121"/>
              <a:gd name="T18" fmla="*/ 2147483647 w 50"/>
              <a:gd name="T19" fmla="*/ 2147483647 h 121"/>
              <a:gd name="T20" fmla="*/ 2147483647 w 50"/>
              <a:gd name="T21" fmla="*/ 2147483647 h 121"/>
              <a:gd name="T22" fmla="*/ 2147483647 w 50"/>
              <a:gd name="T23" fmla="*/ 2147483647 h 121"/>
              <a:gd name="T24" fmla="*/ 2147483647 w 50"/>
              <a:gd name="T25" fmla="*/ 2147483647 h 121"/>
              <a:gd name="T26" fmla="*/ 2147483647 w 50"/>
              <a:gd name="T27" fmla="*/ 2147483647 h 121"/>
              <a:gd name="T28" fmla="*/ 2147483647 w 50"/>
              <a:gd name="T29" fmla="*/ 0 h 121"/>
              <a:gd name="T30" fmla="*/ 2147483647 w 50"/>
              <a:gd name="T31" fmla="*/ 2147483647 h 12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0"/>
              <a:gd name="T49" fmla="*/ 0 h 121"/>
              <a:gd name="T50" fmla="*/ 50 w 50"/>
              <a:gd name="T51" fmla="*/ 121 h 12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0" h="121">
                <a:moveTo>
                  <a:pt x="37" y="6"/>
                </a:moveTo>
                <a:lnTo>
                  <a:pt x="19" y="8"/>
                </a:lnTo>
                <a:lnTo>
                  <a:pt x="3" y="27"/>
                </a:lnTo>
                <a:lnTo>
                  <a:pt x="0" y="44"/>
                </a:lnTo>
                <a:lnTo>
                  <a:pt x="11" y="32"/>
                </a:lnTo>
                <a:lnTo>
                  <a:pt x="6" y="55"/>
                </a:lnTo>
                <a:lnTo>
                  <a:pt x="3" y="70"/>
                </a:lnTo>
                <a:lnTo>
                  <a:pt x="3" y="103"/>
                </a:lnTo>
                <a:lnTo>
                  <a:pt x="17" y="120"/>
                </a:lnTo>
                <a:lnTo>
                  <a:pt x="35" y="103"/>
                </a:lnTo>
                <a:lnTo>
                  <a:pt x="26" y="56"/>
                </a:lnTo>
                <a:lnTo>
                  <a:pt x="26" y="38"/>
                </a:lnTo>
                <a:lnTo>
                  <a:pt x="43" y="30"/>
                </a:lnTo>
                <a:lnTo>
                  <a:pt x="49" y="20"/>
                </a:lnTo>
                <a:lnTo>
                  <a:pt x="37" y="0"/>
                </a:lnTo>
                <a:lnTo>
                  <a:pt x="37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3" name="Freeform 158">
            <a:extLst>
              <a:ext uri="{FF2B5EF4-FFF2-40B4-BE49-F238E27FC236}">
                <a16:creationId xmlns:a16="http://schemas.microsoft.com/office/drawing/2014/main" id="{EAAA62AB-AE2D-4257-AC99-0AEDAB5E4762}"/>
              </a:ext>
            </a:extLst>
          </p:cNvPr>
          <p:cNvSpPr>
            <a:spLocks/>
          </p:cNvSpPr>
          <p:nvPr/>
        </p:nvSpPr>
        <p:spPr bwMode="auto">
          <a:xfrm>
            <a:off x="5683441" y="3972515"/>
            <a:ext cx="27535" cy="11618"/>
          </a:xfrm>
          <a:custGeom>
            <a:avLst/>
            <a:gdLst>
              <a:gd name="T0" fmla="*/ 2147483647 w 29"/>
              <a:gd name="T1" fmla="*/ 0 h 17"/>
              <a:gd name="T2" fmla="*/ 2147483647 w 29"/>
              <a:gd name="T3" fmla="*/ 2147483647 h 17"/>
              <a:gd name="T4" fmla="*/ 0 w 29"/>
              <a:gd name="T5" fmla="*/ 2147483647 h 17"/>
              <a:gd name="T6" fmla="*/ 2147483647 w 29"/>
              <a:gd name="T7" fmla="*/ 2147483647 h 17"/>
              <a:gd name="T8" fmla="*/ 2147483647 w 29"/>
              <a:gd name="T9" fmla="*/ 2147483647 h 17"/>
              <a:gd name="T10" fmla="*/ 2147483647 w 29"/>
              <a:gd name="T11" fmla="*/ 0 h 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"/>
              <a:gd name="T19" fmla="*/ 0 h 17"/>
              <a:gd name="T20" fmla="*/ 29 w 29"/>
              <a:gd name="T21" fmla="*/ 17 h 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" h="17">
                <a:moveTo>
                  <a:pt x="28" y="0"/>
                </a:moveTo>
                <a:lnTo>
                  <a:pt x="3" y="3"/>
                </a:lnTo>
                <a:lnTo>
                  <a:pt x="0" y="10"/>
                </a:lnTo>
                <a:lnTo>
                  <a:pt x="6" y="16"/>
                </a:lnTo>
                <a:lnTo>
                  <a:pt x="22" y="13"/>
                </a:lnTo>
                <a:lnTo>
                  <a:pt x="28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4" name="Freeform 159">
            <a:extLst>
              <a:ext uri="{FF2B5EF4-FFF2-40B4-BE49-F238E27FC236}">
                <a16:creationId xmlns:a16="http://schemas.microsoft.com/office/drawing/2014/main" id="{2DD0C7C7-1521-4BDC-915A-1095677EA72C}"/>
              </a:ext>
            </a:extLst>
          </p:cNvPr>
          <p:cNvSpPr>
            <a:spLocks/>
          </p:cNvSpPr>
          <p:nvPr/>
        </p:nvSpPr>
        <p:spPr bwMode="auto">
          <a:xfrm>
            <a:off x="5988908" y="4005317"/>
            <a:ext cx="28395" cy="23235"/>
          </a:xfrm>
          <a:custGeom>
            <a:avLst/>
            <a:gdLst>
              <a:gd name="T0" fmla="*/ 2147483647 w 31"/>
              <a:gd name="T1" fmla="*/ 0 h 34"/>
              <a:gd name="T2" fmla="*/ 2147483647 w 31"/>
              <a:gd name="T3" fmla="*/ 2147483647 h 34"/>
              <a:gd name="T4" fmla="*/ 2147483647 w 31"/>
              <a:gd name="T5" fmla="*/ 2147483647 h 34"/>
              <a:gd name="T6" fmla="*/ 0 w 31"/>
              <a:gd name="T7" fmla="*/ 2147483647 h 34"/>
              <a:gd name="T8" fmla="*/ 0 w 31"/>
              <a:gd name="T9" fmla="*/ 2147483647 h 34"/>
              <a:gd name="T10" fmla="*/ 2147483647 w 31"/>
              <a:gd name="T11" fmla="*/ 2147483647 h 34"/>
              <a:gd name="T12" fmla="*/ 2147483647 w 31"/>
              <a:gd name="T13" fmla="*/ 2147483647 h 34"/>
              <a:gd name="T14" fmla="*/ 2147483647 w 31"/>
              <a:gd name="T15" fmla="*/ 2147483647 h 34"/>
              <a:gd name="T16" fmla="*/ 2147483647 w 31"/>
              <a:gd name="T17" fmla="*/ 2147483647 h 34"/>
              <a:gd name="T18" fmla="*/ 2147483647 w 31"/>
              <a:gd name="T19" fmla="*/ 0 h 3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1"/>
              <a:gd name="T31" fmla="*/ 0 h 34"/>
              <a:gd name="T32" fmla="*/ 31 w 31"/>
              <a:gd name="T33" fmla="*/ 34 h 3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1" h="34">
                <a:moveTo>
                  <a:pt x="13" y="0"/>
                </a:moveTo>
                <a:lnTo>
                  <a:pt x="3" y="6"/>
                </a:lnTo>
                <a:lnTo>
                  <a:pt x="4" y="17"/>
                </a:lnTo>
                <a:lnTo>
                  <a:pt x="0" y="23"/>
                </a:lnTo>
                <a:lnTo>
                  <a:pt x="0" y="33"/>
                </a:lnTo>
                <a:lnTo>
                  <a:pt x="10" y="33"/>
                </a:lnTo>
                <a:lnTo>
                  <a:pt x="24" y="33"/>
                </a:lnTo>
                <a:lnTo>
                  <a:pt x="30" y="25"/>
                </a:lnTo>
                <a:lnTo>
                  <a:pt x="27" y="6"/>
                </a:lnTo>
                <a:lnTo>
                  <a:pt x="13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5" name="Freeform 160">
            <a:extLst>
              <a:ext uri="{FF2B5EF4-FFF2-40B4-BE49-F238E27FC236}">
                <a16:creationId xmlns:a16="http://schemas.microsoft.com/office/drawing/2014/main" id="{FDC69999-9BE9-46C0-AC87-8FF8C89F62B0}"/>
              </a:ext>
            </a:extLst>
          </p:cNvPr>
          <p:cNvSpPr>
            <a:spLocks/>
          </p:cNvSpPr>
          <p:nvPr/>
        </p:nvSpPr>
        <p:spPr bwMode="auto">
          <a:xfrm>
            <a:off x="5871884" y="4090739"/>
            <a:ext cx="189303" cy="138041"/>
          </a:xfrm>
          <a:custGeom>
            <a:avLst/>
            <a:gdLst>
              <a:gd name="T0" fmla="*/ 2147483647 w 203"/>
              <a:gd name="T1" fmla="*/ 0 h 202"/>
              <a:gd name="T2" fmla="*/ 2147483647 w 203"/>
              <a:gd name="T3" fmla="*/ 2147483647 h 202"/>
              <a:gd name="T4" fmla="*/ 2147483647 w 203"/>
              <a:gd name="T5" fmla="*/ 2147483647 h 202"/>
              <a:gd name="T6" fmla="*/ 2147483647 w 203"/>
              <a:gd name="T7" fmla="*/ 2147483647 h 202"/>
              <a:gd name="T8" fmla="*/ 2147483647 w 203"/>
              <a:gd name="T9" fmla="*/ 2147483647 h 202"/>
              <a:gd name="T10" fmla="*/ 2147483647 w 203"/>
              <a:gd name="T11" fmla="*/ 2147483647 h 202"/>
              <a:gd name="T12" fmla="*/ 2147483647 w 203"/>
              <a:gd name="T13" fmla="*/ 2147483647 h 202"/>
              <a:gd name="T14" fmla="*/ 2147483647 w 203"/>
              <a:gd name="T15" fmla="*/ 2147483647 h 202"/>
              <a:gd name="T16" fmla="*/ 2147483647 w 203"/>
              <a:gd name="T17" fmla="*/ 2147483647 h 202"/>
              <a:gd name="T18" fmla="*/ 2147483647 w 203"/>
              <a:gd name="T19" fmla="*/ 2147483647 h 202"/>
              <a:gd name="T20" fmla="*/ 2147483647 w 203"/>
              <a:gd name="T21" fmla="*/ 2147483647 h 202"/>
              <a:gd name="T22" fmla="*/ 2147483647 w 203"/>
              <a:gd name="T23" fmla="*/ 2147483647 h 202"/>
              <a:gd name="T24" fmla="*/ 2147483647 w 203"/>
              <a:gd name="T25" fmla="*/ 2147483647 h 202"/>
              <a:gd name="T26" fmla="*/ 2147483647 w 203"/>
              <a:gd name="T27" fmla="*/ 2147483647 h 202"/>
              <a:gd name="T28" fmla="*/ 2147483647 w 203"/>
              <a:gd name="T29" fmla="*/ 2147483647 h 202"/>
              <a:gd name="T30" fmla="*/ 2147483647 w 203"/>
              <a:gd name="T31" fmla="*/ 2147483647 h 202"/>
              <a:gd name="T32" fmla="*/ 2147483647 w 203"/>
              <a:gd name="T33" fmla="*/ 2147483647 h 202"/>
              <a:gd name="T34" fmla="*/ 2147483647 w 203"/>
              <a:gd name="T35" fmla="*/ 2147483647 h 202"/>
              <a:gd name="T36" fmla="*/ 2147483647 w 203"/>
              <a:gd name="T37" fmla="*/ 2147483647 h 202"/>
              <a:gd name="T38" fmla="*/ 2147483647 w 203"/>
              <a:gd name="T39" fmla="*/ 2147483647 h 202"/>
              <a:gd name="T40" fmla="*/ 2147483647 w 203"/>
              <a:gd name="T41" fmla="*/ 2147483647 h 202"/>
              <a:gd name="T42" fmla="*/ 2147483647 w 203"/>
              <a:gd name="T43" fmla="*/ 2147483647 h 202"/>
              <a:gd name="T44" fmla="*/ 2147483647 w 203"/>
              <a:gd name="T45" fmla="*/ 2147483647 h 202"/>
              <a:gd name="T46" fmla="*/ 2147483647 w 203"/>
              <a:gd name="T47" fmla="*/ 2147483647 h 202"/>
              <a:gd name="T48" fmla="*/ 2147483647 w 203"/>
              <a:gd name="T49" fmla="*/ 2147483647 h 202"/>
              <a:gd name="T50" fmla="*/ 0 w 203"/>
              <a:gd name="T51" fmla="*/ 2147483647 h 202"/>
              <a:gd name="T52" fmla="*/ 2147483647 w 203"/>
              <a:gd name="T53" fmla="*/ 2147483647 h 202"/>
              <a:gd name="T54" fmla="*/ 2147483647 w 203"/>
              <a:gd name="T55" fmla="*/ 2147483647 h 202"/>
              <a:gd name="T56" fmla="*/ 2147483647 w 203"/>
              <a:gd name="T57" fmla="*/ 2147483647 h 202"/>
              <a:gd name="T58" fmla="*/ 2147483647 w 203"/>
              <a:gd name="T59" fmla="*/ 2147483647 h 202"/>
              <a:gd name="T60" fmla="*/ 2147483647 w 203"/>
              <a:gd name="T61" fmla="*/ 2147483647 h 202"/>
              <a:gd name="T62" fmla="*/ 2147483647 w 203"/>
              <a:gd name="T63" fmla="*/ 2147483647 h 202"/>
              <a:gd name="T64" fmla="*/ 2147483647 w 203"/>
              <a:gd name="T65" fmla="*/ 2147483647 h 202"/>
              <a:gd name="T66" fmla="*/ 2147483647 w 203"/>
              <a:gd name="T67" fmla="*/ 2147483647 h 202"/>
              <a:gd name="T68" fmla="*/ 2147483647 w 203"/>
              <a:gd name="T69" fmla="*/ 2147483647 h 202"/>
              <a:gd name="T70" fmla="*/ 2147483647 w 203"/>
              <a:gd name="T71" fmla="*/ 2147483647 h 202"/>
              <a:gd name="T72" fmla="*/ 2147483647 w 203"/>
              <a:gd name="T73" fmla="*/ 2147483647 h 202"/>
              <a:gd name="T74" fmla="*/ 2147483647 w 203"/>
              <a:gd name="T75" fmla="*/ 2147483647 h 202"/>
              <a:gd name="T76" fmla="*/ 2147483647 w 203"/>
              <a:gd name="T77" fmla="*/ 2147483647 h 202"/>
              <a:gd name="T78" fmla="*/ 2147483647 w 203"/>
              <a:gd name="T79" fmla="*/ 2147483647 h 202"/>
              <a:gd name="T80" fmla="*/ 2147483647 w 203"/>
              <a:gd name="T81" fmla="*/ 2147483647 h 202"/>
              <a:gd name="T82" fmla="*/ 2147483647 w 203"/>
              <a:gd name="T83" fmla="*/ 2147483647 h 202"/>
              <a:gd name="T84" fmla="*/ 2147483647 w 203"/>
              <a:gd name="T85" fmla="*/ 2147483647 h 202"/>
              <a:gd name="T86" fmla="*/ 2147483647 w 203"/>
              <a:gd name="T87" fmla="*/ 2147483647 h 202"/>
              <a:gd name="T88" fmla="*/ 2147483647 w 203"/>
              <a:gd name="T89" fmla="*/ 2147483647 h 202"/>
              <a:gd name="T90" fmla="*/ 2147483647 w 203"/>
              <a:gd name="T91" fmla="*/ 2147483647 h 202"/>
              <a:gd name="T92" fmla="*/ 2147483647 w 203"/>
              <a:gd name="T93" fmla="*/ 2147483647 h 202"/>
              <a:gd name="T94" fmla="*/ 2147483647 w 203"/>
              <a:gd name="T95" fmla="*/ 2147483647 h 202"/>
              <a:gd name="T96" fmla="*/ 2147483647 w 203"/>
              <a:gd name="T97" fmla="*/ 2147483647 h 202"/>
              <a:gd name="T98" fmla="*/ 2147483647 w 203"/>
              <a:gd name="T99" fmla="*/ 2147483647 h 202"/>
              <a:gd name="T100" fmla="*/ 2147483647 w 203"/>
              <a:gd name="T101" fmla="*/ 0 h 202"/>
              <a:gd name="T102" fmla="*/ 2147483647 w 203"/>
              <a:gd name="T103" fmla="*/ 0 h 20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03"/>
              <a:gd name="T157" fmla="*/ 0 h 202"/>
              <a:gd name="T158" fmla="*/ 203 w 203"/>
              <a:gd name="T159" fmla="*/ 202 h 202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03" h="202">
                <a:moveTo>
                  <a:pt x="148" y="0"/>
                </a:moveTo>
                <a:lnTo>
                  <a:pt x="146" y="10"/>
                </a:lnTo>
                <a:lnTo>
                  <a:pt x="132" y="15"/>
                </a:lnTo>
                <a:lnTo>
                  <a:pt x="125" y="27"/>
                </a:lnTo>
                <a:lnTo>
                  <a:pt x="122" y="77"/>
                </a:lnTo>
                <a:lnTo>
                  <a:pt x="127" y="86"/>
                </a:lnTo>
                <a:lnTo>
                  <a:pt x="140" y="88"/>
                </a:lnTo>
                <a:lnTo>
                  <a:pt x="143" y="107"/>
                </a:lnTo>
                <a:lnTo>
                  <a:pt x="137" y="118"/>
                </a:lnTo>
                <a:lnTo>
                  <a:pt x="119" y="121"/>
                </a:lnTo>
                <a:lnTo>
                  <a:pt x="113" y="109"/>
                </a:lnTo>
                <a:lnTo>
                  <a:pt x="108" y="91"/>
                </a:lnTo>
                <a:lnTo>
                  <a:pt x="94" y="86"/>
                </a:lnTo>
                <a:lnTo>
                  <a:pt x="92" y="77"/>
                </a:lnTo>
                <a:lnTo>
                  <a:pt x="81" y="80"/>
                </a:lnTo>
                <a:lnTo>
                  <a:pt x="76" y="91"/>
                </a:lnTo>
                <a:lnTo>
                  <a:pt x="67" y="88"/>
                </a:lnTo>
                <a:lnTo>
                  <a:pt x="62" y="72"/>
                </a:lnTo>
                <a:lnTo>
                  <a:pt x="43" y="69"/>
                </a:lnTo>
                <a:lnTo>
                  <a:pt x="41" y="107"/>
                </a:lnTo>
                <a:lnTo>
                  <a:pt x="28" y="107"/>
                </a:lnTo>
                <a:lnTo>
                  <a:pt x="20" y="100"/>
                </a:lnTo>
                <a:lnTo>
                  <a:pt x="14" y="100"/>
                </a:lnTo>
                <a:lnTo>
                  <a:pt x="14" y="107"/>
                </a:lnTo>
                <a:lnTo>
                  <a:pt x="3" y="109"/>
                </a:lnTo>
                <a:lnTo>
                  <a:pt x="0" y="156"/>
                </a:lnTo>
                <a:lnTo>
                  <a:pt x="3" y="168"/>
                </a:lnTo>
                <a:lnTo>
                  <a:pt x="17" y="188"/>
                </a:lnTo>
                <a:lnTo>
                  <a:pt x="17" y="196"/>
                </a:lnTo>
                <a:lnTo>
                  <a:pt x="25" y="199"/>
                </a:lnTo>
                <a:lnTo>
                  <a:pt x="70" y="201"/>
                </a:lnTo>
                <a:lnTo>
                  <a:pt x="81" y="196"/>
                </a:lnTo>
                <a:lnTo>
                  <a:pt x="94" y="196"/>
                </a:lnTo>
                <a:lnTo>
                  <a:pt x="105" y="194"/>
                </a:lnTo>
                <a:lnTo>
                  <a:pt x="108" y="180"/>
                </a:lnTo>
                <a:lnTo>
                  <a:pt x="116" y="180"/>
                </a:lnTo>
                <a:lnTo>
                  <a:pt x="125" y="174"/>
                </a:lnTo>
                <a:lnTo>
                  <a:pt x="125" y="164"/>
                </a:lnTo>
                <a:lnTo>
                  <a:pt x="140" y="161"/>
                </a:lnTo>
                <a:lnTo>
                  <a:pt x="146" y="150"/>
                </a:lnTo>
                <a:lnTo>
                  <a:pt x="172" y="144"/>
                </a:lnTo>
                <a:lnTo>
                  <a:pt x="178" y="133"/>
                </a:lnTo>
                <a:lnTo>
                  <a:pt x="192" y="129"/>
                </a:lnTo>
                <a:lnTo>
                  <a:pt x="195" y="97"/>
                </a:lnTo>
                <a:lnTo>
                  <a:pt x="202" y="88"/>
                </a:lnTo>
                <a:lnTo>
                  <a:pt x="199" y="67"/>
                </a:lnTo>
                <a:lnTo>
                  <a:pt x="199" y="45"/>
                </a:lnTo>
                <a:lnTo>
                  <a:pt x="189" y="29"/>
                </a:lnTo>
                <a:lnTo>
                  <a:pt x="172" y="21"/>
                </a:lnTo>
                <a:lnTo>
                  <a:pt x="161" y="7"/>
                </a:lnTo>
                <a:lnTo>
                  <a:pt x="160" y="0"/>
                </a:lnTo>
                <a:lnTo>
                  <a:pt x="148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6" name="Freeform 161">
            <a:extLst>
              <a:ext uri="{FF2B5EF4-FFF2-40B4-BE49-F238E27FC236}">
                <a16:creationId xmlns:a16="http://schemas.microsoft.com/office/drawing/2014/main" id="{FDF22183-11D5-4B3D-81D3-CAF85E8E9ADF}"/>
              </a:ext>
            </a:extLst>
          </p:cNvPr>
          <p:cNvSpPr>
            <a:spLocks/>
          </p:cNvSpPr>
          <p:nvPr/>
        </p:nvSpPr>
        <p:spPr bwMode="auto">
          <a:xfrm>
            <a:off x="6783983" y="3862492"/>
            <a:ext cx="34418" cy="47836"/>
          </a:xfrm>
          <a:custGeom>
            <a:avLst/>
            <a:gdLst>
              <a:gd name="T0" fmla="*/ 2147483647 w 37"/>
              <a:gd name="T1" fmla="*/ 0 h 70"/>
              <a:gd name="T2" fmla="*/ 2147483647 w 37"/>
              <a:gd name="T3" fmla="*/ 2147483647 h 70"/>
              <a:gd name="T4" fmla="*/ 0 w 37"/>
              <a:gd name="T5" fmla="*/ 2147483647 h 70"/>
              <a:gd name="T6" fmla="*/ 2147483647 w 37"/>
              <a:gd name="T7" fmla="*/ 2147483647 h 70"/>
              <a:gd name="T8" fmla="*/ 2147483647 w 37"/>
              <a:gd name="T9" fmla="*/ 2147483647 h 70"/>
              <a:gd name="T10" fmla="*/ 2147483647 w 37"/>
              <a:gd name="T11" fmla="*/ 2147483647 h 70"/>
              <a:gd name="T12" fmla="*/ 2147483647 w 37"/>
              <a:gd name="T13" fmla="*/ 2147483647 h 70"/>
              <a:gd name="T14" fmla="*/ 2147483647 w 37"/>
              <a:gd name="T15" fmla="*/ 0 h 7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7"/>
              <a:gd name="T25" fmla="*/ 0 h 70"/>
              <a:gd name="T26" fmla="*/ 37 w 37"/>
              <a:gd name="T27" fmla="*/ 70 h 7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7" h="70">
                <a:moveTo>
                  <a:pt x="14" y="0"/>
                </a:moveTo>
                <a:lnTo>
                  <a:pt x="3" y="18"/>
                </a:lnTo>
                <a:lnTo>
                  <a:pt x="0" y="45"/>
                </a:lnTo>
                <a:lnTo>
                  <a:pt x="11" y="69"/>
                </a:lnTo>
                <a:lnTo>
                  <a:pt x="36" y="67"/>
                </a:lnTo>
                <a:lnTo>
                  <a:pt x="36" y="24"/>
                </a:lnTo>
                <a:lnTo>
                  <a:pt x="27" y="13"/>
                </a:lnTo>
                <a:lnTo>
                  <a:pt x="14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7" name="Freeform 162">
            <a:extLst>
              <a:ext uri="{FF2B5EF4-FFF2-40B4-BE49-F238E27FC236}">
                <a16:creationId xmlns:a16="http://schemas.microsoft.com/office/drawing/2014/main" id="{936D9A4A-F8B6-4753-AA74-09A3C4368E7E}"/>
              </a:ext>
            </a:extLst>
          </p:cNvPr>
          <p:cNvSpPr>
            <a:spLocks/>
          </p:cNvSpPr>
          <p:nvPr/>
        </p:nvSpPr>
        <p:spPr bwMode="auto">
          <a:xfrm>
            <a:off x="5299672" y="3822856"/>
            <a:ext cx="122186" cy="75171"/>
          </a:xfrm>
          <a:custGeom>
            <a:avLst/>
            <a:gdLst>
              <a:gd name="T0" fmla="*/ 0 w 131"/>
              <a:gd name="T1" fmla="*/ 2147483647 h 110"/>
              <a:gd name="T2" fmla="*/ 2147483647 w 131"/>
              <a:gd name="T3" fmla="*/ 2147483647 h 110"/>
              <a:gd name="T4" fmla="*/ 2147483647 w 131"/>
              <a:gd name="T5" fmla="*/ 0 h 110"/>
              <a:gd name="T6" fmla="*/ 2147483647 w 131"/>
              <a:gd name="T7" fmla="*/ 2147483647 h 110"/>
              <a:gd name="T8" fmla="*/ 2147483647 w 131"/>
              <a:gd name="T9" fmla="*/ 2147483647 h 110"/>
              <a:gd name="T10" fmla="*/ 2147483647 w 131"/>
              <a:gd name="T11" fmla="*/ 2147483647 h 110"/>
              <a:gd name="T12" fmla="*/ 2147483647 w 131"/>
              <a:gd name="T13" fmla="*/ 2147483647 h 110"/>
              <a:gd name="T14" fmla="*/ 2147483647 w 131"/>
              <a:gd name="T15" fmla="*/ 2147483647 h 110"/>
              <a:gd name="T16" fmla="*/ 2147483647 w 131"/>
              <a:gd name="T17" fmla="*/ 2147483647 h 110"/>
              <a:gd name="T18" fmla="*/ 2147483647 w 131"/>
              <a:gd name="T19" fmla="*/ 2147483647 h 110"/>
              <a:gd name="T20" fmla="*/ 2147483647 w 131"/>
              <a:gd name="T21" fmla="*/ 2147483647 h 110"/>
              <a:gd name="T22" fmla="*/ 2147483647 w 131"/>
              <a:gd name="T23" fmla="*/ 2147483647 h 110"/>
              <a:gd name="T24" fmla="*/ 2147483647 w 131"/>
              <a:gd name="T25" fmla="*/ 2147483647 h 110"/>
              <a:gd name="T26" fmla="*/ 2147483647 w 131"/>
              <a:gd name="T27" fmla="*/ 2147483647 h 110"/>
              <a:gd name="T28" fmla="*/ 2147483647 w 131"/>
              <a:gd name="T29" fmla="*/ 2147483647 h 110"/>
              <a:gd name="T30" fmla="*/ 2147483647 w 131"/>
              <a:gd name="T31" fmla="*/ 2147483647 h 110"/>
              <a:gd name="T32" fmla="*/ 2147483647 w 131"/>
              <a:gd name="T33" fmla="*/ 2147483647 h 110"/>
              <a:gd name="T34" fmla="*/ 2147483647 w 131"/>
              <a:gd name="T35" fmla="*/ 2147483647 h 110"/>
              <a:gd name="T36" fmla="*/ 2147483647 w 131"/>
              <a:gd name="T37" fmla="*/ 2147483647 h 110"/>
              <a:gd name="T38" fmla="*/ 2147483647 w 131"/>
              <a:gd name="T39" fmla="*/ 2147483647 h 110"/>
              <a:gd name="T40" fmla="*/ 0 w 131"/>
              <a:gd name="T41" fmla="*/ 2147483647 h 11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31"/>
              <a:gd name="T64" fmla="*/ 0 h 110"/>
              <a:gd name="T65" fmla="*/ 131 w 131"/>
              <a:gd name="T66" fmla="*/ 110 h 11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31" h="110">
                <a:moveTo>
                  <a:pt x="0" y="20"/>
                </a:moveTo>
                <a:lnTo>
                  <a:pt x="7" y="8"/>
                </a:lnTo>
                <a:lnTo>
                  <a:pt x="27" y="0"/>
                </a:lnTo>
                <a:lnTo>
                  <a:pt x="51" y="6"/>
                </a:lnTo>
                <a:lnTo>
                  <a:pt x="70" y="6"/>
                </a:lnTo>
                <a:lnTo>
                  <a:pt x="89" y="11"/>
                </a:lnTo>
                <a:lnTo>
                  <a:pt x="106" y="14"/>
                </a:lnTo>
                <a:lnTo>
                  <a:pt x="121" y="27"/>
                </a:lnTo>
                <a:lnTo>
                  <a:pt x="124" y="52"/>
                </a:lnTo>
                <a:lnTo>
                  <a:pt x="118" y="65"/>
                </a:lnTo>
                <a:lnTo>
                  <a:pt x="130" y="73"/>
                </a:lnTo>
                <a:lnTo>
                  <a:pt x="110" y="87"/>
                </a:lnTo>
                <a:lnTo>
                  <a:pt x="107" y="109"/>
                </a:lnTo>
                <a:lnTo>
                  <a:pt x="94" y="106"/>
                </a:lnTo>
                <a:lnTo>
                  <a:pt x="83" y="85"/>
                </a:lnTo>
                <a:lnTo>
                  <a:pt x="77" y="65"/>
                </a:lnTo>
                <a:lnTo>
                  <a:pt x="59" y="55"/>
                </a:lnTo>
                <a:lnTo>
                  <a:pt x="45" y="62"/>
                </a:lnTo>
                <a:lnTo>
                  <a:pt x="27" y="68"/>
                </a:lnTo>
                <a:lnTo>
                  <a:pt x="7" y="47"/>
                </a:lnTo>
                <a:lnTo>
                  <a:pt x="0" y="2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8" name="Freeform 163">
            <a:extLst>
              <a:ext uri="{FF2B5EF4-FFF2-40B4-BE49-F238E27FC236}">
                <a16:creationId xmlns:a16="http://schemas.microsoft.com/office/drawing/2014/main" id="{B9C61D9F-E608-4BB8-94E5-3CC3F16449F6}"/>
              </a:ext>
            </a:extLst>
          </p:cNvPr>
          <p:cNvSpPr>
            <a:spLocks/>
          </p:cNvSpPr>
          <p:nvPr/>
        </p:nvSpPr>
        <p:spPr bwMode="auto">
          <a:xfrm>
            <a:off x="5994931" y="4022401"/>
            <a:ext cx="29257" cy="21185"/>
          </a:xfrm>
          <a:custGeom>
            <a:avLst/>
            <a:gdLst>
              <a:gd name="T0" fmla="*/ 2147483647 w 31"/>
              <a:gd name="T1" fmla="*/ 2147483647 h 31"/>
              <a:gd name="T2" fmla="*/ 2147483647 w 31"/>
              <a:gd name="T3" fmla="*/ 2147483647 h 31"/>
              <a:gd name="T4" fmla="*/ 2147483647 w 31"/>
              <a:gd name="T5" fmla="*/ 2147483647 h 31"/>
              <a:gd name="T6" fmla="*/ 2147483647 w 31"/>
              <a:gd name="T7" fmla="*/ 0 h 31"/>
              <a:gd name="T8" fmla="*/ 2147483647 w 31"/>
              <a:gd name="T9" fmla="*/ 2147483647 h 31"/>
              <a:gd name="T10" fmla="*/ 2147483647 w 31"/>
              <a:gd name="T11" fmla="*/ 2147483647 h 31"/>
              <a:gd name="T12" fmla="*/ 0 w 31"/>
              <a:gd name="T13" fmla="*/ 2147483647 h 31"/>
              <a:gd name="T14" fmla="*/ 2147483647 w 31"/>
              <a:gd name="T15" fmla="*/ 2147483647 h 31"/>
              <a:gd name="T16" fmla="*/ 2147483647 w 31"/>
              <a:gd name="T17" fmla="*/ 2147483647 h 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1"/>
              <a:gd name="T28" fmla="*/ 0 h 31"/>
              <a:gd name="T29" fmla="*/ 31 w 31"/>
              <a:gd name="T30" fmla="*/ 31 h 3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1" h="31">
                <a:moveTo>
                  <a:pt x="17" y="27"/>
                </a:moveTo>
                <a:lnTo>
                  <a:pt x="30" y="27"/>
                </a:lnTo>
                <a:lnTo>
                  <a:pt x="28" y="7"/>
                </a:lnTo>
                <a:lnTo>
                  <a:pt x="23" y="0"/>
                </a:lnTo>
                <a:lnTo>
                  <a:pt x="17" y="7"/>
                </a:lnTo>
                <a:lnTo>
                  <a:pt x="3" y="7"/>
                </a:lnTo>
                <a:lnTo>
                  <a:pt x="0" y="24"/>
                </a:lnTo>
                <a:lnTo>
                  <a:pt x="6" y="30"/>
                </a:lnTo>
                <a:lnTo>
                  <a:pt x="17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199" name="Freeform 164">
            <a:extLst>
              <a:ext uri="{FF2B5EF4-FFF2-40B4-BE49-F238E27FC236}">
                <a16:creationId xmlns:a16="http://schemas.microsoft.com/office/drawing/2014/main" id="{E9C78811-FD2D-460A-AA49-F3D67C8A4D93}"/>
              </a:ext>
            </a:extLst>
          </p:cNvPr>
          <p:cNvSpPr>
            <a:spLocks/>
          </p:cNvSpPr>
          <p:nvPr/>
        </p:nvSpPr>
        <p:spPr bwMode="auto">
          <a:xfrm>
            <a:off x="6185956" y="3830372"/>
            <a:ext cx="33559" cy="25284"/>
          </a:xfrm>
          <a:custGeom>
            <a:avLst/>
            <a:gdLst>
              <a:gd name="T0" fmla="*/ 2147483647 w 36"/>
              <a:gd name="T1" fmla="*/ 2147483647 h 37"/>
              <a:gd name="T2" fmla="*/ 0 w 36"/>
              <a:gd name="T3" fmla="*/ 2147483647 h 37"/>
              <a:gd name="T4" fmla="*/ 0 w 36"/>
              <a:gd name="T5" fmla="*/ 0 h 37"/>
              <a:gd name="T6" fmla="*/ 2147483647 w 36"/>
              <a:gd name="T7" fmla="*/ 2147483647 h 37"/>
              <a:gd name="T8" fmla="*/ 2147483647 w 36"/>
              <a:gd name="T9" fmla="*/ 2147483647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7"/>
              <a:gd name="T17" fmla="*/ 36 w 36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7">
                <a:moveTo>
                  <a:pt x="17" y="36"/>
                </a:moveTo>
                <a:lnTo>
                  <a:pt x="0" y="33"/>
                </a:lnTo>
                <a:lnTo>
                  <a:pt x="0" y="0"/>
                </a:lnTo>
                <a:lnTo>
                  <a:pt x="35" y="18"/>
                </a:lnTo>
                <a:lnTo>
                  <a:pt x="17" y="3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0" name="Freeform 165">
            <a:extLst>
              <a:ext uri="{FF2B5EF4-FFF2-40B4-BE49-F238E27FC236}">
                <a16:creationId xmlns:a16="http://schemas.microsoft.com/office/drawing/2014/main" id="{ACC15491-5FB5-47B4-970A-F8FA11060EC9}"/>
              </a:ext>
            </a:extLst>
          </p:cNvPr>
          <p:cNvSpPr>
            <a:spLocks/>
          </p:cNvSpPr>
          <p:nvPr/>
        </p:nvSpPr>
        <p:spPr bwMode="auto">
          <a:xfrm>
            <a:off x="5947606" y="4377756"/>
            <a:ext cx="42164" cy="30069"/>
          </a:xfrm>
          <a:custGeom>
            <a:avLst/>
            <a:gdLst>
              <a:gd name="T0" fmla="*/ 2147483647 w 45"/>
              <a:gd name="T1" fmla="*/ 2147483647 h 44"/>
              <a:gd name="T2" fmla="*/ 2147483647 w 45"/>
              <a:gd name="T3" fmla="*/ 2147483647 h 44"/>
              <a:gd name="T4" fmla="*/ 0 w 45"/>
              <a:gd name="T5" fmla="*/ 2147483647 h 44"/>
              <a:gd name="T6" fmla="*/ 2147483647 w 45"/>
              <a:gd name="T7" fmla="*/ 2147483647 h 44"/>
              <a:gd name="T8" fmla="*/ 2147483647 w 45"/>
              <a:gd name="T9" fmla="*/ 2147483647 h 44"/>
              <a:gd name="T10" fmla="*/ 2147483647 w 45"/>
              <a:gd name="T11" fmla="*/ 2147483647 h 44"/>
              <a:gd name="T12" fmla="*/ 2147483647 w 45"/>
              <a:gd name="T13" fmla="*/ 2147483647 h 44"/>
              <a:gd name="T14" fmla="*/ 2147483647 w 45"/>
              <a:gd name="T15" fmla="*/ 2147483647 h 44"/>
              <a:gd name="T16" fmla="*/ 2147483647 w 45"/>
              <a:gd name="T17" fmla="*/ 2147483647 h 44"/>
              <a:gd name="T18" fmla="*/ 2147483647 w 45"/>
              <a:gd name="T19" fmla="*/ 2147483647 h 44"/>
              <a:gd name="T20" fmla="*/ 2147483647 w 45"/>
              <a:gd name="T21" fmla="*/ 0 h 44"/>
              <a:gd name="T22" fmla="*/ 2147483647 w 45"/>
              <a:gd name="T23" fmla="*/ 0 h 44"/>
              <a:gd name="T24" fmla="*/ 2147483647 w 45"/>
              <a:gd name="T25" fmla="*/ 2147483647 h 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5"/>
              <a:gd name="T40" fmla="*/ 0 h 44"/>
              <a:gd name="T41" fmla="*/ 45 w 45"/>
              <a:gd name="T42" fmla="*/ 44 h 4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5" h="44">
                <a:moveTo>
                  <a:pt x="15" y="3"/>
                </a:moveTo>
                <a:lnTo>
                  <a:pt x="11" y="11"/>
                </a:lnTo>
                <a:lnTo>
                  <a:pt x="0" y="14"/>
                </a:lnTo>
                <a:lnTo>
                  <a:pt x="3" y="40"/>
                </a:lnTo>
                <a:lnTo>
                  <a:pt x="15" y="37"/>
                </a:lnTo>
                <a:lnTo>
                  <a:pt x="18" y="43"/>
                </a:lnTo>
                <a:lnTo>
                  <a:pt x="27" y="43"/>
                </a:lnTo>
                <a:lnTo>
                  <a:pt x="32" y="34"/>
                </a:lnTo>
                <a:lnTo>
                  <a:pt x="35" y="26"/>
                </a:lnTo>
                <a:lnTo>
                  <a:pt x="44" y="26"/>
                </a:lnTo>
                <a:lnTo>
                  <a:pt x="44" y="0"/>
                </a:lnTo>
                <a:lnTo>
                  <a:pt x="27" y="0"/>
                </a:lnTo>
                <a:lnTo>
                  <a:pt x="15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1" name="Freeform 166">
            <a:extLst>
              <a:ext uri="{FF2B5EF4-FFF2-40B4-BE49-F238E27FC236}">
                <a16:creationId xmlns:a16="http://schemas.microsoft.com/office/drawing/2014/main" id="{07229F7C-ECEF-4D4B-87C7-76864D834EBC}"/>
              </a:ext>
            </a:extLst>
          </p:cNvPr>
          <p:cNvSpPr>
            <a:spLocks/>
          </p:cNvSpPr>
          <p:nvPr/>
        </p:nvSpPr>
        <p:spPr bwMode="auto">
          <a:xfrm>
            <a:off x="6202305" y="3736751"/>
            <a:ext cx="159187" cy="86789"/>
          </a:xfrm>
          <a:custGeom>
            <a:avLst/>
            <a:gdLst>
              <a:gd name="T0" fmla="*/ 2147483647 w 171"/>
              <a:gd name="T1" fmla="*/ 2147483647 h 127"/>
              <a:gd name="T2" fmla="*/ 2147483647 w 171"/>
              <a:gd name="T3" fmla="*/ 2147483647 h 127"/>
              <a:gd name="T4" fmla="*/ 2147483647 w 171"/>
              <a:gd name="T5" fmla="*/ 2147483647 h 127"/>
              <a:gd name="T6" fmla="*/ 2147483647 w 171"/>
              <a:gd name="T7" fmla="*/ 2147483647 h 127"/>
              <a:gd name="T8" fmla="*/ 2147483647 w 171"/>
              <a:gd name="T9" fmla="*/ 2147483647 h 127"/>
              <a:gd name="T10" fmla="*/ 2147483647 w 171"/>
              <a:gd name="T11" fmla="*/ 2147483647 h 127"/>
              <a:gd name="T12" fmla="*/ 0 w 171"/>
              <a:gd name="T13" fmla="*/ 2147483647 h 127"/>
              <a:gd name="T14" fmla="*/ 0 w 171"/>
              <a:gd name="T15" fmla="*/ 2147483647 h 127"/>
              <a:gd name="T16" fmla="*/ 0 w 171"/>
              <a:gd name="T17" fmla="*/ 2147483647 h 127"/>
              <a:gd name="T18" fmla="*/ 2147483647 w 171"/>
              <a:gd name="T19" fmla="*/ 2147483647 h 127"/>
              <a:gd name="T20" fmla="*/ 2147483647 w 171"/>
              <a:gd name="T21" fmla="*/ 2147483647 h 127"/>
              <a:gd name="T22" fmla="*/ 2147483647 w 171"/>
              <a:gd name="T23" fmla="*/ 2147483647 h 127"/>
              <a:gd name="T24" fmla="*/ 2147483647 w 171"/>
              <a:gd name="T25" fmla="*/ 2147483647 h 127"/>
              <a:gd name="T26" fmla="*/ 2147483647 w 171"/>
              <a:gd name="T27" fmla="*/ 2147483647 h 127"/>
              <a:gd name="T28" fmla="*/ 2147483647 w 171"/>
              <a:gd name="T29" fmla="*/ 2147483647 h 127"/>
              <a:gd name="T30" fmla="*/ 2147483647 w 171"/>
              <a:gd name="T31" fmla="*/ 2147483647 h 127"/>
              <a:gd name="T32" fmla="*/ 2147483647 w 171"/>
              <a:gd name="T33" fmla="*/ 2147483647 h 127"/>
              <a:gd name="T34" fmla="*/ 2147483647 w 171"/>
              <a:gd name="T35" fmla="*/ 2147483647 h 127"/>
              <a:gd name="T36" fmla="*/ 2147483647 w 171"/>
              <a:gd name="T37" fmla="*/ 2147483647 h 127"/>
              <a:gd name="T38" fmla="*/ 2147483647 w 171"/>
              <a:gd name="T39" fmla="*/ 2147483647 h 127"/>
              <a:gd name="T40" fmla="*/ 2147483647 w 171"/>
              <a:gd name="T41" fmla="*/ 0 h 127"/>
              <a:gd name="T42" fmla="*/ 2147483647 w 171"/>
              <a:gd name="T43" fmla="*/ 2147483647 h 127"/>
              <a:gd name="T44" fmla="*/ 2147483647 w 171"/>
              <a:gd name="T45" fmla="*/ 2147483647 h 127"/>
              <a:gd name="T46" fmla="*/ 2147483647 w 171"/>
              <a:gd name="T47" fmla="*/ 2147483647 h 127"/>
              <a:gd name="T48" fmla="*/ 2147483647 w 171"/>
              <a:gd name="T49" fmla="*/ 2147483647 h 12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71"/>
              <a:gd name="T76" fmla="*/ 0 h 127"/>
              <a:gd name="T77" fmla="*/ 171 w 171"/>
              <a:gd name="T78" fmla="*/ 127 h 12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71" h="127">
                <a:moveTo>
                  <a:pt x="59" y="70"/>
                </a:moveTo>
                <a:lnTo>
                  <a:pt x="59" y="53"/>
                </a:lnTo>
                <a:lnTo>
                  <a:pt x="59" y="43"/>
                </a:lnTo>
                <a:lnTo>
                  <a:pt x="50" y="40"/>
                </a:lnTo>
                <a:lnTo>
                  <a:pt x="32" y="38"/>
                </a:lnTo>
                <a:lnTo>
                  <a:pt x="10" y="40"/>
                </a:lnTo>
                <a:lnTo>
                  <a:pt x="0" y="46"/>
                </a:lnTo>
                <a:lnTo>
                  <a:pt x="0" y="84"/>
                </a:lnTo>
                <a:lnTo>
                  <a:pt x="0" y="107"/>
                </a:lnTo>
                <a:lnTo>
                  <a:pt x="8" y="117"/>
                </a:lnTo>
                <a:lnTo>
                  <a:pt x="24" y="126"/>
                </a:lnTo>
                <a:lnTo>
                  <a:pt x="38" y="113"/>
                </a:lnTo>
                <a:lnTo>
                  <a:pt x="53" y="99"/>
                </a:lnTo>
                <a:lnTo>
                  <a:pt x="62" y="91"/>
                </a:lnTo>
                <a:lnTo>
                  <a:pt x="105" y="91"/>
                </a:lnTo>
                <a:lnTo>
                  <a:pt x="118" y="78"/>
                </a:lnTo>
                <a:lnTo>
                  <a:pt x="156" y="73"/>
                </a:lnTo>
                <a:lnTo>
                  <a:pt x="156" y="59"/>
                </a:lnTo>
                <a:lnTo>
                  <a:pt x="170" y="46"/>
                </a:lnTo>
                <a:lnTo>
                  <a:pt x="158" y="21"/>
                </a:lnTo>
                <a:lnTo>
                  <a:pt x="150" y="0"/>
                </a:lnTo>
                <a:lnTo>
                  <a:pt x="102" y="8"/>
                </a:lnTo>
                <a:lnTo>
                  <a:pt x="85" y="27"/>
                </a:lnTo>
                <a:lnTo>
                  <a:pt x="80" y="52"/>
                </a:lnTo>
                <a:lnTo>
                  <a:pt x="59" y="7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2" name="Freeform 167">
            <a:extLst>
              <a:ext uri="{FF2B5EF4-FFF2-40B4-BE49-F238E27FC236}">
                <a16:creationId xmlns:a16="http://schemas.microsoft.com/office/drawing/2014/main" id="{9FDE7666-08AC-4C80-931C-4BDB5654B54F}"/>
              </a:ext>
            </a:extLst>
          </p:cNvPr>
          <p:cNvSpPr>
            <a:spLocks/>
          </p:cNvSpPr>
          <p:nvPr/>
        </p:nvSpPr>
        <p:spPr bwMode="auto">
          <a:xfrm>
            <a:off x="6251352" y="3583674"/>
            <a:ext cx="23232" cy="21185"/>
          </a:xfrm>
          <a:custGeom>
            <a:avLst/>
            <a:gdLst>
              <a:gd name="T0" fmla="*/ 0 w 25"/>
              <a:gd name="T1" fmla="*/ 2147483647 h 31"/>
              <a:gd name="T2" fmla="*/ 2147483647 w 25"/>
              <a:gd name="T3" fmla="*/ 2147483647 h 31"/>
              <a:gd name="T4" fmla="*/ 2147483647 w 25"/>
              <a:gd name="T5" fmla="*/ 0 h 31"/>
              <a:gd name="T6" fmla="*/ 2147483647 w 25"/>
              <a:gd name="T7" fmla="*/ 2147483647 h 31"/>
              <a:gd name="T8" fmla="*/ 0 w 25"/>
              <a:gd name="T9" fmla="*/ 2147483647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"/>
              <a:gd name="T16" fmla="*/ 0 h 31"/>
              <a:gd name="T17" fmla="*/ 25 w 25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" h="31">
                <a:moveTo>
                  <a:pt x="0" y="30"/>
                </a:moveTo>
                <a:lnTo>
                  <a:pt x="3" y="3"/>
                </a:lnTo>
                <a:lnTo>
                  <a:pt x="11" y="0"/>
                </a:lnTo>
                <a:lnTo>
                  <a:pt x="24" y="30"/>
                </a:lnTo>
                <a:lnTo>
                  <a:pt x="0" y="3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3" name="Freeform 168">
            <a:extLst>
              <a:ext uri="{FF2B5EF4-FFF2-40B4-BE49-F238E27FC236}">
                <a16:creationId xmlns:a16="http://schemas.microsoft.com/office/drawing/2014/main" id="{FB6FC474-498D-42AB-A718-063935B69EF7}"/>
              </a:ext>
            </a:extLst>
          </p:cNvPr>
          <p:cNvSpPr>
            <a:spLocks/>
          </p:cNvSpPr>
          <p:nvPr/>
        </p:nvSpPr>
        <p:spPr bwMode="auto">
          <a:xfrm>
            <a:off x="5821976" y="3399847"/>
            <a:ext cx="28395" cy="33485"/>
          </a:xfrm>
          <a:custGeom>
            <a:avLst/>
            <a:gdLst>
              <a:gd name="T0" fmla="*/ 2147483647 w 31"/>
              <a:gd name="T1" fmla="*/ 2147483647 h 49"/>
              <a:gd name="T2" fmla="*/ 2147483647 w 31"/>
              <a:gd name="T3" fmla="*/ 2147483647 h 49"/>
              <a:gd name="T4" fmla="*/ 2147483647 w 31"/>
              <a:gd name="T5" fmla="*/ 2147483647 h 49"/>
              <a:gd name="T6" fmla="*/ 0 w 31"/>
              <a:gd name="T7" fmla="*/ 2147483647 h 49"/>
              <a:gd name="T8" fmla="*/ 2147483647 w 31"/>
              <a:gd name="T9" fmla="*/ 2147483647 h 49"/>
              <a:gd name="T10" fmla="*/ 2147483647 w 31"/>
              <a:gd name="T11" fmla="*/ 2147483647 h 49"/>
              <a:gd name="T12" fmla="*/ 2147483647 w 31"/>
              <a:gd name="T13" fmla="*/ 0 h 49"/>
              <a:gd name="T14" fmla="*/ 2147483647 w 31"/>
              <a:gd name="T15" fmla="*/ 2147483647 h 49"/>
              <a:gd name="T16" fmla="*/ 2147483647 w 31"/>
              <a:gd name="T17" fmla="*/ 2147483647 h 4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1"/>
              <a:gd name="T28" fmla="*/ 0 h 49"/>
              <a:gd name="T29" fmla="*/ 31 w 31"/>
              <a:gd name="T30" fmla="*/ 49 h 4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1" h="49">
                <a:moveTo>
                  <a:pt x="30" y="32"/>
                </a:moveTo>
                <a:lnTo>
                  <a:pt x="14" y="48"/>
                </a:lnTo>
                <a:lnTo>
                  <a:pt x="8" y="41"/>
                </a:lnTo>
                <a:lnTo>
                  <a:pt x="0" y="35"/>
                </a:lnTo>
                <a:lnTo>
                  <a:pt x="8" y="15"/>
                </a:lnTo>
                <a:lnTo>
                  <a:pt x="6" y="6"/>
                </a:lnTo>
                <a:lnTo>
                  <a:pt x="15" y="0"/>
                </a:lnTo>
                <a:lnTo>
                  <a:pt x="24" y="15"/>
                </a:lnTo>
                <a:lnTo>
                  <a:pt x="30" y="32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4" name="Freeform 169">
            <a:extLst>
              <a:ext uri="{FF2B5EF4-FFF2-40B4-BE49-F238E27FC236}">
                <a16:creationId xmlns:a16="http://schemas.microsoft.com/office/drawing/2014/main" id="{655A7AF3-1FF6-42B5-8239-BDF8CBE7D32B}"/>
              </a:ext>
            </a:extLst>
          </p:cNvPr>
          <p:cNvSpPr>
            <a:spLocks/>
          </p:cNvSpPr>
          <p:nvPr/>
        </p:nvSpPr>
        <p:spPr bwMode="auto">
          <a:xfrm>
            <a:off x="6021606" y="3504402"/>
            <a:ext cx="35279" cy="12300"/>
          </a:xfrm>
          <a:custGeom>
            <a:avLst/>
            <a:gdLst>
              <a:gd name="T0" fmla="*/ 2147483647 w 38"/>
              <a:gd name="T1" fmla="*/ 2147483647 h 18"/>
              <a:gd name="T2" fmla="*/ 2147483647 w 38"/>
              <a:gd name="T3" fmla="*/ 2147483647 h 18"/>
              <a:gd name="T4" fmla="*/ 2147483647 w 38"/>
              <a:gd name="T5" fmla="*/ 2147483647 h 18"/>
              <a:gd name="T6" fmla="*/ 2147483647 w 38"/>
              <a:gd name="T7" fmla="*/ 2147483647 h 18"/>
              <a:gd name="T8" fmla="*/ 2147483647 w 38"/>
              <a:gd name="T9" fmla="*/ 2147483647 h 18"/>
              <a:gd name="T10" fmla="*/ 2147483647 w 38"/>
              <a:gd name="T11" fmla="*/ 2147483647 h 18"/>
              <a:gd name="T12" fmla="*/ 2147483647 w 38"/>
              <a:gd name="T13" fmla="*/ 2147483647 h 18"/>
              <a:gd name="T14" fmla="*/ 2147483647 w 38"/>
              <a:gd name="T15" fmla="*/ 2147483647 h 18"/>
              <a:gd name="T16" fmla="*/ 2147483647 w 38"/>
              <a:gd name="T17" fmla="*/ 2147483647 h 18"/>
              <a:gd name="T18" fmla="*/ 0 w 38"/>
              <a:gd name="T19" fmla="*/ 2147483647 h 18"/>
              <a:gd name="T20" fmla="*/ 0 w 38"/>
              <a:gd name="T21" fmla="*/ 2147483647 h 18"/>
              <a:gd name="T22" fmla="*/ 0 w 38"/>
              <a:gd name="T23" fmla="*/ 2147483647 h 18"/>
              <a:gd name="T24" fmla="*/ 2147483647 w 38"/>
              <a:gd name="T25" fmla="*/ 2147483647 h 18"/>
              <a:gd name="T26" fmla="*/ 2147483647 w 38"/>
              <a:gd name="T27" fmla="*/ 2147483647 h 18"/>
              <a:gd name="T28" fmla="*/ 2147483647 w 38"/>
              <a:gd name="T29" fmla="*/ 2147483647 h 18"/>
              <a:gd name="T30" fmla="*/ 2147483647 w 38"/>
              <a:gd name="T31" fmla="*/ 2147483647 h 18"/>
              <a:gd name="T32" fmla="*/ 2147483647 w 38"/>
              <a:gd name="T33" fmla="*/ 2147483647 h 18"/>
              <a:gd name="T34" fmla="*/ 2147483647 w 38"/>
              <a:gd name="T35" fmla="*/ 2147483647 h 18"/>
              <a:gd name="T36" fmla="*/ 2147483647 w 38"/>
              <a:gd name="T37" fmla="*/ 2147483647 h 18"/>
              <a:gd name="T38" fmla="*/ 2147483647 w 38"/>
              <a:gd name="T39" fmla="*/ 2147483647 h 18"/>
              <a:gd name="T40" fmla="*/ 2147483647 w 38"/>
              <a:gd name="T41" fmla="*/ 2147483647 h 18"/>
              <a:gd name="T42" fmla="*/ 2147483647 w 38"/>
              <a:gd name="T43" fmla="*/ 2147483647 h 18"/>
              <a:gd name="T44" fmla="*/ 2147483647 w 38"/>
              <a:gd name="T45" fmla="*/ 2147483647 h 18"/>
              <a:gd name="T46" fmla="*/ 2147483647 w 38"/>
              <a:gd name="T47" fmla="*/ 2147483647 h 18"/>
              <a:gd name="T48" fmla="*/ 2147483647 w 38"/>
              <a:gd name="T49" fmla="*/ 0 h 18"/>
              <a:gd name="T50" fmla="*/ 2147483647 w 38"/>
              <a:gd name="T51" fmla="*/ 0 h 18"/>
              <a:gd name="T52" fmla="*/ 2147483647 w 38"/>
              <a:gd name="T53" fmla="*/ 0 h 18"/>
              <a:gd name="T54" fmla="*/ 2147483647 w 38"/>
              <a:gd name="T55" fmla="*/ 0 h 18"/>
              <a:gd name="T56" fmla="*/ 2147483647 w 38"/>
              <a:gd name="T57" fmla="*/ 0 h 18"/>
              <a:gd name="T58" fmla="*/ 2147483647 w 38"/>
              <a:gd name="T59" fmla="*/ 0 h 18"/>
              <a:gd name="T60" fmla="*/ 2147483647 w 38"/>
              <a:gd name="T61" fmla="*/ 2147483647 h 18"/>
              <a:gd name="T62" fmla="*/ 2147483647 w 38"/>
              <a:gd name="T63" fmla="*/ 2147483647 h 18"/>
              <a:gd name="T64" fmla="*/ 2147483647 w 38"/>
              <a:gd name="T65" fmla="*/ 2147483647 h 18"/>
              <a:gd name="T66" fmla="*/ 2147483647 w 38"/>
              <a:gd name="T67" fmla="*/ 2147483647 h 18"/>
              <a:gd name="T68" fmla="*/ 2147483647 w 38"/>
              <a:gd name="T69" fmla="*/ 2147483647 h 18"/>
              <a:gd name="T70" fmla="*/ 2147483647 w 38"/>
              <a:gd name="T71" fmla="*/ 2147483647 h 18"/>
              <a:gd name="T72" fmla="*/ 2147483647 w 38"/>
              <a:gd name="T73" fmla="*/ 2147483647 h 18"/>
              <a:gd name="T74" fmla="*/ 2147483647 w 38"/>
              <a:gd name="T75" fmla="*/ 2147483647 h 18"/>
              <a:gd name="T76" fmla="*/ 2147483647 w 38"/>
              <a:gd name="T77" fmla="*/ 2147483647 h 18"/>
              <a:gd name="T78" fmla="*/ 2147483647 w 38"/>
              <a:gd name="T79" fmla="*/ 2147483647 h 18"/>
              <a:gd name="T80" fmla="*/ 2147483647 w 38"/>
              <a:gd name="T81" fmla="*/ 2147483647 h 1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8"/>
              <a:gd name="T124" fmla="*/ 0 h 18"/>
              <a:gd name="T125" fmla="*/ 38 w 38"/>
              <a:gd name="T126" fmla="*/ 18 h 1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8" h="18">
                <a:moveTo>
                  <a:pt x="18" y="14"/>
                </a:moveTo>
                <a:lnTo>
                  <a:pt x="15" y="14"/>
                </a:lnTo>
                <a:lnTo>
                  <a:pt x="13" y="14"/>
                </a:lnTo>
                <a:lnTo>
                  <a:pt x="10" y="14"/>
                </a:lnTo>
                <a:lnTo>
                  <a:pt x="10" y="17"/>
                </a:lnTo>
                <a:lnTo>
                  <a:pt x="7" y="17"/>
                </a:lnTo>
                <a:lnTo>
                  <a:pt x="4" y="17"/>
                </a:lnTo>
                <a:lnTo>
                  <a:pt x="1" y="17"/>
                </a:lnTo>
                <a:lnTo>
                  <a:pt x="1" y="14"/>
                </a:lnTo>
                <a:lnTo>
                  <a:pt x="0" y="14"/>
                </a:lnTo>
                <a:lnTo>
                  <a:pt x="0" y="11"/>
                </a:lnTo>
                <a:lnTo>
                  <a:pt x="0" y="8"/>
                </a:lnTo>
                <a:lnTo>
                  <a:pt x="1" y="8"/>
                </a:lnTo>
                <a:lnTo>
                  <a:pt x="1" y="6"/>
                </a:lnTo>
                <a:lnTo>
                  <a:pt x="1" y="3"/>
                </a:lnTo>
                <a:lnTo>
                  <a:pt x="4" y="3"/>
                </a:lnTo>
                <a:lnTo>
                  <a:pt x="7" y="3"/>
                </a:lnTo>
                <a:lnTo>
                  <a:pt x="10" y="3"/>
                </a:lnTo>
                <a:lnTo>
                  <a:pt x="13" y="3"/>
                </a:lnTo>
                <a:lnTo>
                  <a:pt x="15" y="3"/>
                </a:lnTo>
                <a:lnTo>
                  <a:pt x="18" y="3"/>
                </a:lnTo>
                <a:lnTo>
                  <a:pt x="21" y="3"/>
                </a:lnTo>
                <a:lnTo>
                  <a:pt x="24" y="3"/>
                </a:lnTo>
                <a:lnTo>
                  <a:pt x="27" y="3"/>
                </a:lnTo>
                <a:lnTo>
                  <a:pt x="27" y="0"/>
                </a:lnTo>
                <a:lnTo>
                  <a:pt x="30" y="0"/>
                </a:lnTo>
                <a:lnTo>
                  <a:pt x="32" y="0"/>
                </a:lnTo>
                <a:lnTo>
                  <a:pt x="35" y="0"/>
                </a:lnTo>
                <a:lnTo>
                  <a:pt x="37" y="0"/>
                </a:lnTo>
                <a:lnTo>
                  <a:pt x="35" y="0"/>
                </a:lnTo>
                <a:lnTo>
                  <a:pt x="35" y="3"/>
                </a:lnTo>
                <a:lnTo>
                  <a:pt x="35" y="6"/>
                </a:lnTo>
                <a:lnTo>
                  <a:pt x="32" y="6"/>
                </a:lnTo>
                <a:lnTo>
                  <a:pt x="32" y="8"/>
                </a:lnTo>
                <a:lnTo>
                  <a:pt x="32" y="11"/>
                </a:lnTo>
                <a:lnTo>
                  <a:pt x="30" y="11"/>
                </a:lnTo>
                <a:lnTo>
                  <a:pt x="27" y="11"/>
                </a:lnTo>
                <a:lnTo>
                  <a:pt x="24" y="11"/>
                </a:lnTo>
                <a:lnTo>
                  <a:pt x="24" y="14"/>
                </a:lnTo>
                <a:lnTo>
                  <a:pt x="21" y="14"/>
                </a:lnTo>
                <a:lnTo>
                  <a:pt x="18" y="1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5" name="Freeform 170">
            <a:extLst>
              <a:ext uri="{FF2B5EF4-FFF2-40B4-BE49-F238E27FC236}">
                <a16:creationId xmlns:a16="http://schemas.microsoft.com/office/drawing/2014/main" id="{51C759F2-3F1B-42B5-862F-ADC28B80C137}"/>
              </a:ext>
            </a:extLst>
          </p:cNvPr>
          <p:cNvSpPr>
            <a:spLocks/>
          </p:cNvSpPr>
          <p:nvPr/>
        </p:nvSpPr>
        <p:spPr bwMode="auto">
          <a:xfrm>
            <a:off x="6068071" y="3541989"/>
            <a:ext cx="64535" cy="57404"/>
          </a:xfrm>
          <a:custGeom>
            <a:avLst/>
            <a:gdLst>
              <a:gd name="T0" fmla="*/ 2147483647 w 69"/>
              <a:gd name="T1" fmla="*/ 2147483647 h 84"/>
              <a:gd name="T2" fmla="*/ 2147483647 w 69"/>
              <a:gd name="T3" fmla="*/ 2147483647 h 84"/>
              <a:gd name="T4" fmla="*/ 2147483647 w 69"/>
              <a:gd name="T5" fmla="*/ 2147483647 h 84"/>
              <a:gd name="T6" fmla="*/ 2147483647 w 69"/>
              <a:gd name="T7" fmla="*/ 2147483647 h 84"/>
              <a:gd name="T8" fmla="*/ 2147483647 w 69"/>
              <a:gd name="T9" fmla="*/ 2147483647 h 84"/>
              <a:gd name="T10" fmla="*/ 2147483647 w 69"/>
              <a:gd name="T11" fmla="*/ 0 h 84"/>
              <a:gd name="T12" fmla="*/ 2147483647 w 69"/>
              <a:gd name="T13" fmla="*/ 2147483647 h 84"/>
              <a:gd name="T14" fmla="*/ 2147483647 w 69"/>
              <a:gd name="T15" fmla="*/ 2147483647 h 84"/>
              <a:gd name="T16" fmla="*/ 2147483647 w 69"/>
              <a:gd name="T17" fmla="*/ 2147483647 h 84"/>
              <a:gd name="T18" fmla="*/ 2147483647 w 69"/>
              <a:gd name="T19" fmla="*/ 2147483647 h 84"/>
              <a:gd name="T20" fmla="*/ 0 w 69"/>
              <a:gd name="T21" fmla="*/ 2147483647 h 84"/>
              <a:gd name="T22" fmla="*/ 0 w 69"/>
              <a:gd name="T23" fmla="*/ 2147483647 h 84"/>
              <a:gd name="T24" fmla="*/ 2147483647 w 69"/>
              <a:gd name="T25" fmla="*/ 2147483647 h 8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9"/>
              <a:gd name="T40" fmla="*/ 0 h 84"/>
              <a:gd name="T41" fmla="*/ 69 w 69"/>
              <a:gd name="T42" fmla="*/ 84 h 8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9" h="84">
                <a:moveTo>
                  <a:pt x="18" y="83"/>
                </a:moveTo>
                <a:lnTo>
                  <a:pt x="35" y="67"/>
                </a:lnTo>
                <a:lnTo>
                  <a:pt x="49" y="56"/>
                </a:lnTo>
                <a:lnTo>
                  <a:pt x="49" y="32"/>
                </a:lnTo>
                <a:lnTo>
                  <a:pt x="68" y="15"/>
                </a:lnTo>
                <a:lnTo>
                  <a:pt x="56" y="0"/>
                </a:lnTo>
                <a:lnTo>
                  <a:pt x="38" y="15"/>
                </a:lnTo>
                <a:lnTo>
                  <a:pt x="14" y="13"/>
                </a:lnTo>
                <a:lnTo>
                  <a:pt x="3" y="3"/>
                </a:lnTo>
                <a:lnTo>
                  <a:pt x="3" y="42"/>
                </a:lnTo>
                <a:lnTo>
                  <a:pt x="0" y="62"/>
                </a:lnTo>
                <a:lnTo>
                  <a:pt x="0" y="83"/>
                </a:lnTo>
                <a:lnTo>
                  <a:pt x="18" y="8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6" name="Freeform 171">
            <a:extLst>
              <a:ext uri="{FF2B5EF4-FFF2-40B4-BE49-F238E27FC236}">
                <a16:creationId xmlns:a16="http://schemas.microsoft.com/office/drawing/2014/main" id="{08F1C39A-68DB-4A57-8C8F-7AC2C11E4916}"/>
              </a:ext>
            </a:extLst>
          </p:cNvPr>
          <p:cNvSpPr>
            <a:spLocks/>
          </p:cNvSpPr>
          <p:nvPr/>
        </p:nvSpPr>
        <p:spPr bwMode="auto">
          <a:xfrm>
            <a:off x="6070653" y="3485952"/>
            <a:ext cx="91211" cy="67654"/>
          </a:xfrm>
          <a:custGeom>
            <a:avLst/>
            <a:gdLst>
              <a:gd name="T0" fmla="*/ 0 w 98"/>
              <a:gd name="T1" fmla="*/ 2147483647 h 99"/>
              <a:gd name="T2" fmla="*/ 2147483647 w 98"/>
              <a:gd name="T3" fmla="*/ 2147483647 h 99"/>
              <a:gd name="T4" fmla="*/ 2147483647 w 98"/>
              <a:gd name="T5" fmla="*/ 2147483647 h 99"/>
              <a:gd name="T6" fmla="*/ 2147483647 w 98"/>
              <a:gd name="T7" fmla="*/ 2147483647 h 99"/>
              <a:gd name="T8" fmla="*/ 2147483647 w 98"/>
              <a:gd name="T9" fmla="*/ 2147483647 h 99"/>
              <a:gd name="T10" fmla="*/ 2147483647 w 98"/>
              <a:gd name="T11" fmla="*/ 2147483647 h 99"/>
              <a:gd name="T12" fmla="*/ 2147483647 w 98"/>
              <a:gd name="T13" fmla="*/ 2147483647 h 99"/>
              <a:gd name="T14" fmla="*/ 2147483647 w 98"/>
              <a:gd name="T15" fmla="*/ 2147483647 h 99"/>
              <a:gd name="T16" fmla="*/ 2147483647 w 98"/>
              <a:gd name="T17" fmla="*/ 0 h 99"/>
              <a:gd name="T18" fmla="*/ 2147483647 w 98"/>
              <a:gd name="T19" fmla="*/ 2147483647 h 99"/>
              <a:gd name="T20" fmla="*/ 2147483647 w 98"/>
              <a:gd name="T21" fmla="*/ 2147483647 h 99"/>
              <a:gd name="T22" fmla="*/ 2147483647 w 98"/>
              <a:gd name="T23" fmla="*/ 2147483647 h 99"/>
              <a:gd name="T24" fmla="*/ 2147483647 w 98"/>
              <a:gd name="T25" fmla="*/ 2147483647 h 99"/>
              <a:gd name="T26" fmla="*/ 2147483647 w 98"/>
              <a:gd name="T27" fmla="*/ 2147483647 h 99"/>
              <a:gd name="T28" fmla="*/ 2147483647 w 98"/>
              <a:gd name="T29" fmla="*/ 2147483647 h 99"/>
              <a:gd name="T30" fmla="*/ 2147483647 w 98"/>
              <a:gd name="T31" fmla="*/ 2147483647 h 99"/>
              <a:gd name="T32" fmla="*/ 2147483647 w 98"/>
              <a:gd name="T33" fmla="*/ 2147483647 h 99"/>
              <a:gd name="T34" fmla="*/ 0 w 98"/>
              <a:gd name="T35" fmla="*/ 2147483647 h 9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8"/>
              <a:gd name="T55" fmla="*/ 0 h 99"/>
              <a:gd name="T56" fmla="*/ 98 w 98"/>
              <a:gd name="T57" fmla="*/ 99 h 99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8" h="99">
                <a:moveTo>
                  <a:pt x="0" y="85"/>
                </a:moveTo>
                <a:lnTo>
                  <a:pt x="11" y="95"/>
                </a:lnTo>
                <a:lnTo>
                  <a:pt x="35" y="98"/>
                </a:lnTo>
                <a:lnTo>
                  <a:pt x="53" y="82"/>
                </a:lnTo>
                <a:lnTo>
                  <a:pt x="73" y="71"/>
                </a:lnTo>
                <a:lnTo>
                  <a:pt x="94" y="57"/>
                </a:lnTo>
                <a:lnTo>
                  <a:pt x="97" y="41"/>
                </a:lnTo>
                <a:lnTo>
                  <a:pt x="97" y="17"/>
                </a:lnTo>
                <a:lnTo>
                  <a:pt x="91" y="0"/>
                </a:lnTo>
                <a:lnTo>
                  <a:pt x="70" y="3"/>
                </a:lnTo>
                <a:lnTo>
                  <a:pt x="50" y="3"/>
                </a:lnTo>
                <a:lnTo>
                  <a:pt x="24" y="6"/>
                </a:lnTo>
                <a:lnTo>
                  <a:pt x="8" y="11"/>
                </a:lnTo>
                <a:lnTo>
                  <a:pt x="6" y="27"/>
                </a:lnTo>
                <a:lnTo>
                  <a:pt x="8" y="47"/>
                </a:lnTo>
                <a:lnTo>
                  <a:pt x="24" y="57"/>
                </a:lnTo>
                <a:lnTo>
                  <a:pt x="15" y="76"/>
                </a:lnTo>
                <a:lnTo>
                  <a:pt x="0" y="8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7" name="Freeform 172">
            <a:extLst>
              <a:ext uri="{FF2B5EF4-FFF2-40B4-BE49-F238E27FC236}">
                <a16:creationId xmlns:a16="http://schemas.microsoft.com/office/drawing/2014/main" id="{C4DCA115-D363-41D7-B0C9-81E6CD99F547}"/>
              </a:ext>
            </a:extLst>
          </p:cNvPr>
          <p:cNvSpPr>
            <a:spLocks/>
          </p:cNvSpPr>
          <p:nvPr/>
        </p:nvSpPr>
        <p:spPr bwMode="auto">
          <a:xfrm>
            <a:off x="6459586" y="3466133"/>
            <a:ext cx="213397" cy="138725"/>
          </a:xfrm>
          <a:custGeom>
            <a:avLst/>
            <a:gdLst>
              <a:gd name="T0" fmla="*/ 2147483647 w 229"/>
              <a:gd name="T1" fmla="*/ 2147483647 h 203"/>
              <a:gd name="T2" fmla="*/ 2147483647 w 229"/>
              <a:gd name="T3" fmla="*/ 2147483647 h 203"/>
              <a:gd name="T4" fmla="*/ 2147483647 w 229"/>
              <a:gd name="T5" fmla="*/ 2147483647 h 203"/>
              <a:gd name="T6" fmla="*/ 2147483647 w 229"/>
              <a:gd name="T7" fmla="*/ 2147483647 h 203"/>
              <a:gd name="T8" fmla="*/ 2147483647 w 229"/>
              <a:gd name="T9" fmla="*/ 0 h 203"/>
              <a:gd name="T10" fmla="*/ 2147483647 w 229"/>
              <a:gd name="T11" fmla="*/ 2147483647 h 203"/>
              <a:gd name="T12" fmla="*/ 2147483647 w 229"/>
              <a:gd name="T13" fmla="*/ 2147483647 h 203"/>
              <a:gd name="T14" fmla="*/ 2147483647 w 229"/>
              <a:gd name="T15" fmla="*/ 2147483647 h 203"/>
              <a:gd name="T16" fmla="*/ 2147483647 w 229"/>
              <a:gd name="T17" fmla="*/ 2147483647 h 203"/>
              <a:gd name="T18" fmla="*/ 2147483647 w 229"/>
              <a:gd name="T19" fmla="*/ 2147483647 h 203"/>
              <a:gd name="T20" fmla="*/ 2147483647 w 229"/>
              <a:gd name="T21" fmla="*/ 2147483647 h 203"/>
              <a:gd name="T22" fmla="*/ 2147483647 w 229"/>
              <a:gd name="T23" fmla="*/ 2147483647 h 203"/>
              <a:gd name="T24" fmla="*/ 2147483647 w 229"/>
              <a:gd name="T25" fmla="*/ 2147483647 h 203"/>
              <a:gd name="T26" fmla="*/ 2147483647 w 229"/>
              <a:gd name="T27" fmla="*/ 2147483647 h 203"/>
              <a:gd name="T28" fmla="*/ 2147483647 w 229"/>
              <a:gd name="T29" fmla="*/ 2147483647 h 203"/>
              <a:gd name="T30" fmla="*/ 2147483647 w 229"/>
              <a:gd name="T31" fmla="*/ 2147483647 h 203"/>
              <a:gd name="T32" fmla="*/ 0 w 229"/>
              <a:gd name="T33" fmla="*/ 2147483647 h 203"/>
              <a:gd name="T34" fmla="*/ 2147483647 w 229"/>
              <a:gd name="T35" fmla="*/ 2147483647 h 203"/>
              <a:gd name="T36" fmla="*/ 0 w 229"/>
              <a:gd name="T37" fmla="*/ 2147483647 h 203"/>
              <a:gd name="T38" fmla="*/ 2147483647 w 229"/>
              <a:gd name="T39" fmla="*/ 2147483647 h 203"/>
              <a:gd name="T40" fmla="*/ 2147483647 w 229"/>
              <a:gd name="T41" fmla="*/ 2147483647 h 203"/>
              <a:gd name="T42" fmla="*/ 2147483647 w 229"/>
              <a:gd name="T43" fmla="*/ 2147483647 h 203"/>
              <a:gd name="T44" fmla="*/ 2147483647 w 229"/>
              <a:gd name="T45" fmla="*/ 2147483647 h 203"/>
              <a:gd name="T46" fmla="*/ 2147483647 w 229"/>
              <a:gd name="T47" fmla="*/ 2147483647 h 203"/>
              <a:gd name="T48" fmla="*/ 2147483647 w 229"/>
              <a:gd name="T49" fmla="*/ 2147483647 h 203"/>
              <a:gd name="T50" fmla="*/ 2147483647 w 229"/>
              <a:gd name="T51" fmla="*/ 2147483647 h 203"/>
              <a:gd name="T52" fmla="*/ 2147483647 w 229"/>
              <a:gd name="T53" fmla="*/ 2147483647 h 203"/>
              <a:gd name="T54" fmla="*/ 2147483647 w 229"/>
              <a:gd name="T55" fmla="*/ 2147483647 h 203"/>
              <a:gd name="T56" fmla="*/ 2147483647 w 229"/>
              <a:gd name="T57" fmla="*/ 2147483647 h 203"/>
              <a:gd name="T58" fmla="*/ 2147483647 w 229"/>
              <a:gd name="T59" fmla="*/ 2147483647 h 203"/>
              <a:gd name="T60" fmla="*/ 2147483647 w 229"/>
              <a:gd name="T61" fmla="*/ 2147483647 h 203"/>
              <a:gd name="T62" fmla="*/ 2147483647 w 229"/>
              <a:gd name="T63" fmla="*/ 2147483647 h 203"/>
              <a:gd name="T64" fmla="*/ 2147483647 w 229"/>
              <a:gd name="T65" fmla="*/ 2147483647 h 203"/>
              <a:gd name="T66" fmla="*/ 2147483647 w 229"/>
              <a:gd name="T67" fmla="*/ 2147483647 h 203"/>
              <a:gd name="T68" fmla="*/ 2147483647 w 229"/>
              <a:gd name="T69" fmla="*/ 2147483647 h 203"/>
              <a:gd name="T70" fmla="*/ 2147483647 w 229"/>
              <a:gd name="T71" fmla="*/ 2147483647 h 203"/>
              <a:gd name="T72" fmla="*/ 2147483647 w 229"/>
              <a:gd name="T73" fmla="*/ 2147483647 h 203"/>
              <a:gd name="T74" fmla="*/ 2147483647 w 229"/>
              <a:gd name="T75" fmla="*/ 2147483647 h 203"/>
              <a:gd name="T76" fmla="*/ 2147483647 w 229"/>
              <a:gd name="T77" fmla="*/ 2147483647 h 20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29"/>
              <a:gd name="T118" fmla="*/ 0 h 203"/>
              <a:gd name="T119" fmla="*/ 229 w 229"/>
              <a:gd name="T120" fmla="*/ 203 h 20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29" h="203">
                <a:moveTo>
                  <a:pt x="228" y="32"/>
                </a:moveTo>
                <a:lnTo>
                  <a:pt x="190" y="32"/>
                </a:lnTo>
                <a:lnTo>
                  <a:pt x="173" y="24"/>
                </a:lnTo>
                <a:lnTo>
                  <a:pt x="163" y="3"/>
                </a:lnTo>
                <a:lnTo>
                  <a:pt x="155" y="0"/>
                </a:lnTo>
                <a:lnTo>
                  <a:pt x="146" y="15"/>
                </a:lnTo>
                <a:lnTo>
                  <a:pt x="119" y="21"/>
                </a:lnTo>
                <a:lnTo>
                  <a:pt x="111" y="27"/>
                </a:lnTo>
                <a:lnTo>
                  <a:pt x="98" y="21"/>
                </a:lnTo>
                <a:lnTo>
                  <a:pt x="76" y="21"/>
                </a:lnTo>
                <a:lnTo>
                  <a:pt x="66" y="27"/>
                </a:lnTo>
                <a:lnTo>
                  <a:pt x="55" y="29"/>
                </a:lnTo>
                <a:lnTo>
                  <a:pt x="49" y="38"/>
                </a:lnTo>
                <a:lnTo>
                  <a:pt x="38" y="46"/>
                </a:lnTo>
                <a:lnTo>
                  <a:pt x="32" y="59"/>
                </a:lnTo>
                <a:lnTo>
                  <a:pt x="17" y="64"/>
                </a:lnTo>
                <a:lnTo>
                  <a:pt x="0" y="78"/>
                </a:lnTo>
                <a:lnTo>
                  <a:pt x="6" y="105"/>
                </a:lnTo>
                <a:lnTo>
                  <a:pt x="0" y="146"/>
                </a:lnTo>
                <a:lnTo>
                  <a:pt x="22" y="146"/>
                </a:lnTo>
                <a:lnTo>
                  <a:pt x="28" y="164"/>
                </a:lnTo>
                <a:lnTo>
                  <a:pt x="20" y="178"/>
                </a:lnTo>
                <a:lnTo>
                  <a:pt x="17" y="193"/>
                </a:lnTo>
                <a:lnTo>
                  <a:pt x="38" y="202"/>
                </a:lnTo>
                <a:lnTo>
                  <a:pt x="44" y="188"/>
                </a:lnTo>
                <a:lnTo>
                  <a:pt x="93" y="182"/>
                </a:lnTo>
                <a:lnTo>
                  <a:pt x="100" y="164"/>
                </a:lnTo>
                <a:lnTo>
                  <a:pt x="114" y="155"/>
                </a:lnTo>
                <a:lnTo>
                  <a:pt x="132" y="143"/>
                </a:lnTo>
                <a:lnTo>
                  <a:pt x="146" y="143"/>
                </a:lnTo>
                <a:lnTo>
                  <a:pt x="152" y="120"/>
                </a:lnTo>
                <a:lnTo>
                  <a:pt x="163" y="113"/>
                </a:lnTo>
                <a:lnTo>
                  <a:pt x="170" y="97"/>
                </a:lnTo>
                <a:lnTo>
                  <a:pt x="178" y="76"/>
                </a:lnTo>
                <a:lnTo>
                  <a:pt x="181" y="56"/>
                </a:lnTo>
                <a:lnTo>
                  <a:pt x="198" y="50"/>
                </a:lnTo>
                <a:lnTo>
                  <a:pt x="208" y="53"/>
                </a:lnTo>
                <a:lnTo>
                  <a:pt x="222" y="62"/>
                </a:lnTo>
                <a:lnTo>
                  <a:pt x="228" y="32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8" name="Freeform 173">
            <a:extLst>
              <a:ext uri="{FF2B5EF4-FFF2-40B4-BE49-F238E27FC236}">
                <a16:creationId xmlns:a16="http://schemas.microsoft.com/office/drawing/2014/main" id="{86898FD0-03CE-4024-8257-4CE84DADE289}"/>
              </a:ext>
            </a:extLst>
          </p:cNvPr>
          <p:cNvSpPr>
            <a:spLocks/>
          </p:cNvSpPr>
          <p:nvPr/>
        </p:nvSpPr>
        <p:spPr bwMode="auto">
          <a:xfrm>
            <a:off x="6332236" y="3416247"/>
            <a:ext cx="198768" cy="104556"/>
          </a:xfrm>
          <a:custGeom>
            <a:avLst/>
            <a:gdLst>
              <a:gd name="T0" fmla="*/ 2147483647 w 213"/>
              <a:gd name="T1" fmla="*/ 2147483647 h 153"/>
              <a:gd name="T2" fmla="*/ 2147483647 w 213"/>
              <a:gd name="T3" fmla="*/ 2147483647 h 153"/>
              <a:gd name="T4" fmla="*/ 2147483647 w 213"/>
              <a:gd name="T5" fmla="*/ 2147483647 h 153"/>
              <a:gd name="T6" fmla="*/ 2147483647 w 213"/>
              <a:gd name="T7" fmla="*/ 2147483647 h 153"/>
              <a:gd name="T8" fmla="*/ 2147483647 w 213"/>
              <a:gd name="T9" fmla="*/ 2147483647 h 153"/>
              <a:gd name="T10" fmla="*/ 2147483647 w 213"/>
              <a:gd name="T11" fmla="*/ 2147483647 h 153"/>
              <a:gd name="T12" fmla="*/ 2147483647 w 213"/>
              <a:gd name="T13" fmla="*/ 2147483647 h 153"/>
              <a:gd name="T14" fmla="*/ 2147483647 w 213"/>
              <a:gd name="T15" fmla="*/ 2147483647 h 153"/>
              <a:gd name="T16" fmla="*/ 2147483647 w 213"/>
              <a:gd name="T17" fmla="*/ 2147483647 h 153"/>
              <a:gd name="T18" fmla="*/ 2147483647 w 213"/>
              <a:gd name="T19" fmla="*/ 2147483647 h 153"/>
              <a:gd name="T20" fmla="*/ 2147483647 w 213"/>
              <a:gd name="T21" fmla="*/ 2147483647 h 153"/>
              <a:gd name="T22" fmla="*/ 2147483647 w 213"/>
              <a:gd name="T23" fmla="*/ 2147483647 h 153"/>
              <a:gd name="T24" fmla="*/ 2147483647 w 213"/>
              <a:gd name="T25" fmla="*/ 2147483647 h 153"/>
              <a:gd name="T26" fmla="*/ 2147483647 w 213"/>
              <a:gd name="T27" fmla="*/ 2147483647 h 153"/>
              <a:gd name="T28" fmla="*/ 2147483647 w 213"/>
              <a:gd name="T29" fmla="*/ 2147483647 h 153"/>
              <a:gd name="T30" fmla="*/ 2147483647 w 213"/>
              <a:gd name="T31" fmla="*/ 2147483647 h 153"/>
              <a:gd name="T32" fmla="*/ 2147483647 w 213"/>
              <a:gd name="T33" fmla="*/ 2147483647 h 153"/>
              <a:gd name="T34" fmla="*/ 2147483647 w 213"/>
              <a:gd name="T35" fmla="*/ 2147483647 h 153"/>
              <a:gd name="T36" fmla="*/ 2147483647 w 213"/>
              <a:gd name="T37" fmla="*/ 2147483647 h 153"/>
              <a:gd name="T38" fmla="*/ 2147483647 w 213"/>
              <a:gd name="T39" fmla="*/ 2147483647 h 153"/>
              <a:gd name="T40" fmla="*/ 2147483647 w 213"/>
              <a:gd name="T41" fmla="*/ 2147483647 h 153"/>
              <a:gd name="T42" fmla="*/ 0 w 213"/>
              <a:gd name="T43" fmla="*/ 2147483647 h 153"/>
              <a:gd name="T44" fmla="*/ 0 w 213"/>
              <a:gd name="T45" fmla="*/ 2147483647 h 153"/>
              <a:gd name="T46" fmla="*/ 2147483647 w 213"/>
              <a:gd name="T47" fmla="*/ 2147483647 h 153"/>
              <a:gd name="T48" fmla="*/ 2147483647 w 213"/>
              <a:gd name="T49" fmla="*/ 2147483647 h 153"/>
              <a:gd name="T50" fmla="*/ 2147483647 w 213"/>
              <a:gd name="T51" fmla="*/ 0 h 153"/>
              <a:gd name="T52" fmla="*/ 2147483647 w 213"/>
              <a:gd name="T53" fmla="*/ 2147483647 h 153"/>
              <a:gd name="T54" fmla="*/ 2147483647 w 213"/>
              <a:gd name="T55" fmla="*/ 2147483647 h 153"/>
              <a:gd name="T56" fmla="*/ 2147483647 w 213"/>
              <a:gd name="T57" fmla="*/ 2147483647 h 153"/>
              <a:gd name="T58" fmla="*/ 2147483647 w 213"/>
              <a:gd name="T59" fmla="*/ 2147483647 h 153"/>
              <a:gd name="T60" fmla="*/ 2147483647 w 213"/>
              <a:gd name="T61" fmla="*/ 2147483647 h 153"/>
              <a:gd name="T62" fmla="*/ 2147483647 w 213"/>
              <a:gd name="T63" fmla="*/ 2147483647 h 153"/>
              <a:gd name="T64" fmla="*/ 2147483647 w 213"/>
              <a:gd name="T65" fmla="*/ 2147483647 h 153"/>
              <a:gd name="T66" fmla="*/ 2147483647 w 213"/>
              <a:gd name="T67" fmla="*/ 2147483647 h 153"/>
              <a:gd name="T68" fmla="*/ 2147483647 w 213"/>
              <a:gd name="T69" fmla="*/ 2147483647 h 153"/>
              <a:gd name="T70" fmla="*/ 2147483647 w 213"/>
              <a:gd name="T71" fmla="*/ 2147483647 h 153"/>
              <a:gd name="T72" fmla="*/ 2147483647 w 213"/>
              <a:gd name="T73" fmla="*/ 2147483647 h 153"/>
              <a:gd name="T74" fmla="*/ 2147483647 w 213"/>
              <a:gd name="T75" fmla="*/ 2147483647 h 153"/>
              <a:gd name="T76" fmla="*/ 2147483647 w 213"/>
              <a:gd name="T77" fmla="*/ 2147483647 h 153"/>
              <a:gd name="T78" fmla="*/ 2147483647 w 213"/>
              <a:gd name="T79" fmla="*/ 2147483647 h 153"/>
              <a:gd name="T80" fmla="*/ 2147483647 w 213"/>
              <a:gd name="T81" fmla="*/ 2147483647 h 153"/>
              <a:gd name="T82" fmla="*/ 2147483647 w 213"/>
              <a:gd name="T83" fmla="*/ 2147483647 h 153"/>
              <a:gd name="T84" fmla="*/ 2147483647 w 213"/>
              <a:gd name="T85" fmla="*/ 2147483647 h 153"/>
              <a:gd name="T86" fmla="*/ 2147483647 w 213"/>
              <a:gd name="T87" fmla="*/ 2147483647 h 15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13"/>
              <a:gd name="T133" fmla="*/ 0 h 153"/>
              <a:gd name="T134" fmla="*/ 213 w 213"/>
              <a:gd name="T135" fmla="*/ 153 h 15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13" h="153">
                <a:moveTo>
                  <a:pt x="212" y="94"/>
                </a:moveTo>
                <a:lnTo>
                  <a:pt x="202" y="100"/>
                </a:lnTo>
                <a:lnTo>
                  <a:pt x="191" y="102"/>
                </a:lnTo>
                <a:lnTo>
                  <a:pt x="185" y="111"/>
                </a:lnTo>
                <a:lnTo>
                  <a:pt x="174" y="119"/>
                </a:lnTo>
                <a:lnTo>
                  <a:pt x="168" y="132"/>
                </a:lnTo>
                <a:lnTo>
                  <a:pt x="153" y="138"/>
                </a:lnTo>
                <a:lnTo>
                  <a:pt x="136" y="152"/>
                </a:lnTo>
                <a:lnTo>
                  <a:pt x="142" y="114"/>
                </a:lnTo>
                <a:lnTo>
                  <a:pt x="121" y="100"/>
                </a:lnTo>
                <a:lnTo>
                  <a:pt x="94" y="81"/>
                </a:lnTo>
                <a:lnTo>
                  <a:pt x="74" y="81"/>
                </a:lnTo>
                <a:lnTo>
                  <a:pt x="45" y="73"/>
                </a:lnTo>
                <a:lnTo>
                  <a:pt x="36" y="88"/>
                </a:lnTo>
                <a:lnTo>
                  <a:pt x="21" y="97"/>
                </a:lnTo>
                <a:lnTo>
                  <a:pt x="18" y="73"/>
                </a:lnTo>
                <a:lnTo>
                  <a:pt x="15" y="62"/>
                </a:lnTo>
                <a:lnTo>
                  <a:pt x="13" y="53"/>
                </a:lnTo>
                <a:lnTo>
                  <a:pt x="10" y="35"/>
                </a:lnTo>
                <a:lnTo>
                  <a:pt x="1" y="27"/>
                </a:lnTo>
                <a:lnTo>
                  <a:pt x="7" y="20"/>
                </a:lnTo>
                <a:lnTo>
                  <a:pt x="0" y="14"/>
                </a:lnTo>
                <a:lnTo>
                  <a:pt x="0" y="3"/>
                </a:lnTo>
                <a:lnTo>
                  <a:pt x="21" y="24"/>
                </a:lnTo>
                <a:lnTo>
                  <a:pt x="29" y="6"/>
                </a:lnTo>
                <a:lnTo>
                  <a:pt x="45" y="0"/>
                </a:lnTo>
                <a:lnTo>
                  <a:pt x="56" y="3"/>
                </a:lnTo>
                <a:lnTo>
                  <a:pt x="56" y="17"/>
                </a:lnTo>
                <a:lnTo>
                  <a:pt x="71" y="20"/>
                </a:lnTo>
                <a:lnTo>
                  <a:pt x="94" y="27"/>
                </a:lnTo>
                <a:lnTo>
                  <a:pt x="97" y="14"/>
                </a:lnTo>
                <a:lnTo>
                  <a:pt x="106" y="11"/>
                </a:lnTo>
                <a:lnTo>
                  <a:pt x="118" y="6"/>
                </a:lnTo>
                <a:lnTo>
                  <a:pt x="123" y="17"/>
                </a:lnTo>
                <a:lnTo>
                  <a:pt x="132" y="21"/>
                </a:lnTo>
                <a:lnTo>
                  <a:pt x="129" y="29"/>
                </a:lnTo>
                <a:lnTo>
                  <a:pt x="142" y="32"/>
                </a:lnTo>
                <a:lnTo>
                  <a:pt x="150" y="32"/>
                </a:lnTo>
                <a:lnTo>
                  <a:pt x="158" y="38"/>
                </a:lnTo>
                <a:lnTo>
                  <a:pt x="156" y="52"/>
                </a:lnTo>
                <a:lnTo>
                  <a:pt x="193" y="84"/>
                </a:lnTo>
                <a:lnTo>
                  <a:pt x="203" y="79"/>
                </a:lnTo>
                <a:lnTo>
                  <a:pt x="212" y="81"/>
                </a:lnTo>
                <a:lnTo>
                  <a:pt x="212" y="9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09" name="Freeform 174">
            <a:extLst>
              <a:ext uri="{FF2B5EF4-FFF2-40B4-BE49-F238E27FC236}">
                <a16:creationId xmlns:a16="http://schemas.microsoft.com/office/drawing/2014/main" id="{196689FC-FDA7-4C70-885B-6552FE51BCE6}"/>
              </a:ext>
            </a:extLst>
          </p:cNvPr>
          <p:cNvSpPr>
            <a:spLocks/>
          </p:cNvSpPr>
          <p:nvPr/>
        </p:nvSpPr>
        <p:spPr bwMode="auto">
          <a:xfrm>
            <a:off x="6562842" y="3429231"/>
            <a:ext cx="126490" cy="60136"/>
          </a:xfrm>
          <a:custGeom>
            <a:avLst/>
            <a:gdLst>
              <a:gd name="T0" fmla="*/ 2147483647 w 136"/>
              <a:gd name="T1" fmla="*/ 2147483647 h 88"/>
              <a:gd name="T2" fmla="*/ 2147483647 w 136"/>
              <a:gd name="T3" fmla="*/ 2147483647 h 88"/>
              <a:gd name="T4" fmla="*/ 2147483647 w 136"/>
              <a:gd name="T5" fmla="*/ 2147483647 h 88"/>
              <a:gd name="T6" fmla="*/ 0 w 136"/>
              <a:gd name="T7" fmla="*/ 2147483647 h 88"/>
              <a:gd name="T8" fmla="*/ 2147483647 w 136"/>
              <a:gd name="T9" fmla="*/ 2147483647 h 88"/>
              <a:gd name="T10" fmla="*/ 2147483647 w 136"/>
              <a:gd name="T11" fmla="*/ 2147483647 h 88"/>
              <a:gd name="T12" fmla="*/ 2147483647 w 136"/>
              <a:gd name="T13" fmla="*/ 2147483647 h 88"/>
              <a:gd name="T14" fmla="*/ 2147483647 w 136"/>
              <a:gd name="T15" fmla="*/ 2147483647 h 88"/>
              <a:gd name="T16" fmla="*/ 2147483647 w 136"/>
              <a:gd name="T17" fmla="*/ 2147483647 h 88"/>
              <a:gd name="T18" fmla="*/ 2147483647 w 136"/>
              <a:gd name="T19" fmla="*/ 2147483647 h 88"/>
              <a:gd name="T20" fmla="*/ 2147483647 w 136"/>
              <a:gd name="T21" fmla="*/ 2147483647 h 88"/>
              <a:gd name="T22" fmla="*/ 2147483647 w 136"/>
              <a:gd name="T23" fmla="*/ 2147483647 h 88"/>
              <a:gd name="T24" fmla="*/ 2147483647 w 136"/>
              <a:gd name="T25" fmla="*/ 2147483647 h 88"/>
              <a:gd name="T26" fmla="*/ 2147483647 w 136"/>
              <a:gd name="T27" fmla="*/ 2147483647 h 88"/>
              <a:gd name="T28" fmla="*/ 2147483647 w 136"/>
              <a:gd name="T29" fmla="*/ 2147483647 h 88"/>
              <a:gd name="T30" fmla="*/ 2147483647 w 136"/>
              <a:gd name="T31" fmla="*/ 2147483647 h 88"/>
              <a:gd name="T32" fmla="*/ 2147483647 w 136"/>
              <a:gd name="T33" fmla="*/ 2147483647 h 88"/>
              <a:gd name="T34" fmla="*/ 2147483647 w 136"/>
              <a:gd name="T35" fmla="*/ 0 h 88"/>
              <a:gd name="T36" fmla="*/ 2147483647 w 136"/>
              <a:gd name="T37" fmla="*/ 2147483647 h 88"/>
              <a:gd name="T38" fmla="*/ 2147483647 w 136"/>
              <a:gd name="T39" fmla="*/ 2147483647 h 88"/>
              <a:gd name="T40" fmla="*/ 2147483647 w 136"/>
              <a:gd name="T41" fmla="*/ 2147483647 h 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36"/>
              <a:gd name="T64" fmla="*/ 0 h 88"/>
              <a:gd name="T65" fmla="*/ 136 w 136"/>
              <a:gd name="T66" fmla="*/ 88 h 8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36" h="88">
                <a:moveTo>
                  <a:pt x="41" y="10"/>
                </a:moveTo>
                <a:lnTo>
                  <a:pt x="32" y="30"/>
                </a:lnTo>
                <a:lnTo>
                  <a:pt x="17" y="48"/>
                </a:lnTo>
                <a:lnTo>
                  <a:pt x="0" y="81"/>
                </a:lnTo>
                <a:lnTo>
                  <a:pt x="8" y="75"/>
                </a:lnTo>
                <a:lnTo>
                  <a:pt x="35" y="70"/>
                </a:lnTo>
                <a:lnTo>
                  <a:pt x="43" y="54"/>
                </a:lnTo>
                <a:lnTo>
                  <a:pt x="52" y="57"/>
                </a:lnTo>
                <a:lnTo>
                  <a:pt x="62" y="78"/>
                </a:lnTo>
                <a:lnTo>
                  <a:pt x="79" y="87"/>
                </a:lnTo>
                <a:lnTo>
                  <a:pt x="116" y="87"/>
                </a:lnTo>
                <a:lnTo>
                  <a:pt x="116" y="72"/>
                </a:lnTo>
                <a:lnTo>
                  <a:pt x="114" y="75"/>
                </a:lnTo>
                <a:lnTo>
                  <a:pt x="94" y="62"/>
                </a:lnTo>
                <a:lnTo>
                  <a:pt x="97" y="37"/>
                </a:lnTo>
                <a:lnTo>
                  <a:pt x="111" y="27"/>
                </a:lnTo>
                <a:lnTo>
                  <a:pt x="135" y="43"/>
                </a:lnTo>
                <a:lnTo>
                  <a:pt x="119" y="0"/>
                </a:lnTo>
                <a:lnTo>
                  <a:pt x="100" y="13"/>
                </a:lnTo>
                <a:lnTo>
                  <a:pt x="84" y="16"/>
                </a:lnTo>
                <a:lnTo>
                  <a:pt x="41" y="1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10" name="Freeform 175">
            <a:extLst>
              <a:ext uri="{FF2B5EF4-FFF2-40B4-BE49-F238E27FC236}">
                <a16:creationId xmlns:a16="http://schemas.microsoft.com/office/drawing/2014/main" id="{4A86A652-1D59-4CA6-85FD-62101FC803E4}"/>
              </a:ext>
            </a:extLst>
          </p:cNvPr>
          <p:cNvSpPr>
            <a:spLocks/>
          </p:cNvSpPr>
          <p:nvPr/>
        </p:nvSpPr>
        <p:spPr bwMode="auto">
          <a:xfrm>
            <a:off x="6399353" y="3352010"/>
            <a:ext cx="203071" cy="133258"/>
          </a:xfrm>
          <a:custGeom>
            <a:avLst/>
            <a:gdLst>
              <a:gd name="T0" fmla="*/ 2147483647 w 217"/>
              <a:gd name="T1" fmla="*/ 2147483647 h 195"/>
              <a:gd name="T2" fmla="*/ 2147483647 w 217"/>
              <a:gd name="T3" fmla="*/ 2147483647 h 195"/>
              <a:gd name="T4" fmla="*/ 2147483647 w 217"/>
              <a:gd name="T5" fmla="*/ 2147483647 h 195"/>
              <a:gd name="T6" fmla="*/ 2147483647 w 217"/>
              <a:gd name="T7" fmla="*/ 2147483647 h 195"/>
              <a:gd name="T8" fmla="*/ 2147483647 w 217"/>
              <a:gd name="T9" fmla="*/ 2147483647 h 195"/>
              <a:gd name="T10" fmla="*/ 2147483647 w 217"/>
              <a:gd name="T11" fmla="*/ 2147483647 h 195"/>
              <a:gd name="T12" fmla="*/ 2147483647 w 217"/>
              <a:gd name="T13" fmla="*/ 2147483647 h 195"/>
              <a:gd name="T14" fmla="*/ 2147483647 w 217"/>
              <a:gd name="T15" fmla="*/ 2147483647 h 195"/>
              <a:gd name="T16" fmla="*/ 2147483647 w 217"/>
              <a:gd name="T17" fmla="*/ 2147483647 h 195"/>
              <a:gd name="T18" fmla="*/ 2147483647 w 217"/>
              <a:gd name="T19" fmla="*/ 2147483647 h 195"/>
              <a:gd name="T20" fmla="*/ 2147483647 w 217"/>
              <a:gd name="T21" fmla="*/ 2147483647 h 195"/>
              <a:gd name="T22" fmla="*/ 2147483647 w 217"/>
              <a:gd name="T23" fmla="*/ 2147483647 h 195"/>
              <a:gd name="T24" fmla="*/ 2147483647 w 217"/>
              <a:gd name="T25" fmla="*/ 2147483647 h 195"/>
              <a:gd name="T26" fmla="*/ 2147483647 w 217"/>
              <a:gd name="T27" fmla="*/ 2147483647 h 195"/>
              <a:gd name="T28" fmla="*/ 2147483647 w 217"/>
              <a:gd name="T29" fmla="*/ 2147483647 h 195"/>
              <a:gd name="T30" fmla="*/ 2147483647 w 217"/>
              <a:gd name="T31" fmla="*/ 2147483647 h 195"/>
              <a:gd name="T32" fmla="*/ 2147483647 w 217"/>
              <a:gd name="T33" fmla="*/ 2147483647 h 195"/>
              <a:gd name="T34" fmla="*/ 0 w 217"/>
              <a:gd name="T35" fmla="*/ 2147483647 h 195"/>
              <a:gd name="T36" fmla="*/ 2147483647 w 217"/>
              <a:gd name="T37" fmla="*/ 2147483647 h 195"/>
              <a:gd name="T38" fmla="*/ 2147483647 w 217"/>
              <a:gd name="T39" fmla="*/ 0 h 195"/>
              <a:gd name="T40" fmla="*/ 2147483647 w 217"/>
              <a:gd name="T41" fmla="*/ 2147483647 h 195"/>
              <a:gd name="T42" fmla="*/ 2147483647 w 217"/>
              <a:gd name="T43" fmla="*/ 2147483647 h 195"/>
              <a:gd name="T44" fmla="*/ 2147483647 w 217"/>
              <a:gd name="T45" fmla="*/ 2147483647 h 195"/>
              <a:gd name="T46" fmla="*/ 2147483647 w 217"/>
              <a:gd name="T47" fmla="*/ 2147483647 h 195"/>
              <a:gd name="T48" fmla="*/ 2147483647 w 217"/>
              <a:gd name="T49" fmla="*/ 2147483647 h 195"/>
              <a:gd name="T50" fmla="*/ 2147483647 w 217"/>
              <a:gd name="T51" fmla="*/ 2147483647 h 195"/>
              <a:gd name="T52" fmla="*/ 2147483647 w 217"/>
              <a:gd name="T53" fmla="*/ 2147483647 h 195"/>
              <a:gd name="T54" fmla="*/ 2147483647 w 217"/>
              <a:gd name="T55" fmla="*/ 2147483647 h 195"/>
              <a:gd name="T56" fmla="*/ 2147483647 w 217"/>
              <a:gd name="T57" fmla="*/ 2147483647 h 195"/>
              <a:gd name="T58" fmla="*/ 2147483647 w 217"/>
              <a:gd name="T59" fmla="*/ 2147483647 h 195"/>
              <a:gd name="T60" fmla="*/ 2147483647 w 217"/>
              <a:gd name="T61" fmla="*/ 2147483647 h 195"/>
              <a:gd name="T62" fmla="*/ 2147483647 w 217"/>
              <a:gd name="T63" fmla="*/ 2147483647 h 195"/>
              <a:gd name="T64" fmla="*/ 2147483647 w 217"/>
              <a:gd name="T65" fmla="*/ 2147483647 h 195"/>
              <a:gd name="T66" fmla="*/ 2147483647 w 217"/>
              <a:gd name="T67" fmla="*/ 2147483647 h 195"/>
              <a:gd name="T68" fmla="*/ 2147483647 w 217"/>
              <a:gd name="T69" fmla="*/ 2147483647 h 195"/>
              <a:gd name="T70" fmla="*/ 2147483647 w 217"/>
              <a:gd name="T71" fmla="*/ 2147483647 h 195"/>
              <a:gd name="T72" fmla="*/ 2147483647 w 217"/>
              <a:gd name="T73" fmla="*/ 2147483647 h 19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17"/>
              <a:gd name="T112" fmla="*/ 0 h 195"/>
              <a:gd name="T113" fmla="*/ 217 w 217"/>
              <a:gd name="T114" fmla="*/ 195 h 19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17" h="195">
                <a:moveTo>
                  <a:pt x="175" y="194"/>
                </a:moveTo>
                <a:lnTo>
                  <a:pt x="162" y="188"/>
                </a:lnTo>
                <a:lnTo>
                  <a:pt x="140" y="188"/>
                </a:lnTo>
                <a:lnTo>
                  <a:pt x="140" y="175"/>
                </a:lnTo>
                <a:lnTo>
                  <a:pt x="132" y="173"/>
                </a:lnTo>
                <a:lnTo>
                  <a:pt x="122" y="178"/>
                </a:lnTo>
                <a:lnTo>
                  <a:pt x="84" y="146"/>
                </a:lnTo>
                <a:lnTo>
                  <a:pt x="87" y="132"/>
                </a:lnTo>
                <a:lnTo>
                  <a:pt x="78" y="126"/>
                </a:lnTo>
                <a:lnTo>
                  <a:pt x="70" y="126"/>
                </a:lnTo>
                <a:lnTo>
                  <a:pt x="57" y="123"/>
                </a:lnTo>
                <a:lnTo>
                  <a:pt x="60" y="115"/>
                </a:lnTo>
                <a:lnTo>
                  <a:pt x="52" y="111"/>
                </a:lnTo>
                <a:lnTo>
                  <a:pt x="46" y="100"/>
                </a:lnTo>
                <a:lnTo>
                  <a:pt x="35" y="105"/>
                </a:lnTo>
                <a:lnTo>
                  <a:pt x="25" y="108"/>
                </a:lnTo>
                <a:lnTo>
                  <a:pt x="22" y="121"/>
                </a:lnTo>
                <a:lnTo>
                  <a:pt x="0" y="114"/>
                </a:lnTo>
                <a:lnTo>
                  <a:pt x="14" y="29"/>
                </a:lnTo>
                <a:lnTo>
                  <a:pt x="49" y="0"/>
                </a:lnTo>
                <a:lnTo>
                  <a:pt x="52" y="43"/>
                </a:lnTo>
                <a:lnTo>
                  <a:pt x="70" y="43"/>
                </a:lnTo>
                <a:lnTo>
                  <a:pt x="78" y="53"/>
                </a:lnTo>
                <a:lnTo>
                  <a:pt x="99" y="53"/>
                </a:lnTo>
                <a:lnTo>
                  <a:pt x="99" y="24"/>
                </a:lnTo>
                <a:lnTo>
                  <a:pt x="111" y="43"/>
                </a:lnTo>
                <a:lnTo>
                  <a:pt x="119" y="59"/>
                </a:lnTo>
                <a:lnTo>
                  <a:pt x="137" y="53"/>
                </a:lnTo>
                <a:lnTo>
                  <a:pt x="160" y="56"/>
                </a:lnTo>
                <a:lnTo>
                  <a:pt x="175" y="65"/>
                </a:lnTo>
                <a:lnTo>
                  <a:pt x="178" y="88"/>
                </a:lnTo>
                <a:lnTo>
                  <a:pt x="183" y="105"/>
                </a:lnTo>
                <a:lnTo>
                  <a:pt x="202" y="115"/>
                </a:lnTo>
                <a:lnTo>
                  <a:pt x="216" y="123"/>
                </a:lnTo>
                <a:lnTo>
                  <a:pt x="207" y="143"/>
                </a:lnTo>
                <a:lnTo>
                  <a:pt x="192" y="161"/>
                </a:lnTo>
                <a:lnTo>
                  <a:pt x="175" y="19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11" name="Freeform 176">
            <a:extLst>
              <a:ext uri="{FF2B5EF4-FFF2-40B4-BE49-F238E27FC236}">
                <a16:creationId xmlns:a16="http://schemas.microsoft.com/office/drawing/2014/main" id="{C32F6409-5290-46B4-A849-E4E3DF0B12A3}"/>
              </a:ext>
            </a:extLst>
          </p:cNvPr>
          <p:cNvSpPr>
            <a:spLocks/>
          </p:cNvSpPr>
          <p:nvPr/>
        </p:nvSpPr>
        <p:spPr bwMode="auto">
          <a:xfrm>
            <a:off x="6210910" y="3388229"/>
            <a:ext cx="82604" cy="69021"/>
          </a:xfrm>
          <a:custGeom>
            <a:avLst/>
            <a:gdLst>
              <a:gd name="T0" fmla="*/ 0 w 89"/>
              <a:gd name="T1" fmla="*/ 2147483647 h 101"/>
              <a:gd name="T2" fmla="*/ 2147483647 w 89"/>
              <a:gd name="T3" fmla="*/ 2147483647 h 101"/>
              <a:gd name="T4" fmla="*/ 2147483647 w 89"/>
              <a:gd name="T5" fmla="*/ 2147483647 h 101"/>
              <a:gd name="T6" fmla="*/ 2147483647 w 89"/>
              <a:gd name="T7" fmla="*/ 2147483647 h 101"/>
              <a:gd name="T8" fmla="*/ 2147483647 w 89"/>
              <a:gd name="T9" fmla="*/ 2147483647 h 101"/>
              <a:gd name="T10" fmla="*/ 2147483647 w 89"/>
              <a:gd name="T11" fmla="*/ 2147483647 h 101"/>
              <a:gd name="T12" fmla="*/ 2147483647 w 89"/>
              <a:gd name="T13" fmla="*/ 2147483647 h 101"/>
              <a:gd name="T14" fmla="*/ 2147483647 w 89"/>
              <a:gd name="T15" fmla="*/ 2147483647 h 101"/>
              <a:gd name="T16" fmla="*/ 2147483647 w 89"/>
              <a:gd name="T17" fmla="*/ 2147483647 h 101"/>
              <a:gd name="T18" fmla="*/ 2147483647 w 89"/>
              <a:gd name="T19" fmla="*/ 2147483647 h 101"/>
              <a:gd name="T20" fmla="*/ 2147483647 w 89"/>
              <a:gd name="T21" fmla="*/ 2147483647 h 101"/>
              <a:gd name="T22" fmla="*/ 2147483647 w 89"/>
              <a:gd name="T23" fmla="*/ 2147483647 h 101"/>
              <a:gd name="T24" fmla="*/ 2147483647 w 89"/>
              <a:gd name="T25" fmla="*/ 2147483647 h 101"/>
              <a:gd name="T26" fmla="*/ 2147483647 w 89"/>
              <a:gd name="T27" fmla="*/ 2147483647 h 101"/>
              <a:gd name="T28" fmla="*/ 2147483647 w 89"/>
              <a:gd name="T29" fmla="*/ 2147483647 h 101"/>
              <a:gd name="T30" fmla="*/ 2147483647 w 89"/>
              <a:gd name="T31" fmla="*/ 0 h 101"/>
              <a:gd name="T32" fmla="*/ 0 w 89"/>
              <a:gd name="T33" fmla="*/ 2147483647 h 10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9"/>
              <a:gd name="T52" fmla="*/ 0 h 101"/>
              <a:gd name="T53" fmla="*/ 89 w 89"/>
              <a:gd name="T54" fmla="*/ 101 h 10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9" h="101">
                <a:moveTo>
                  <a:pt x="0" y="8"/>
                </a:moveTo>
                <a:lnTo>
                  <a:pt x="6" y="32"/>
                </a:lnTo>
                <a:lnTo>
                  <a:pt x="20" y="60"/>
                </a:lnTo>
                <a:lnTo>
                  <a:pt x="32" y="90"/>
                </a:lnTo>
                <a:lnTo>
                  <a:pt x="23" y="97"/>
                </a:lnTo>
                <a:lnTo>
                  <a:pt x="44" y="97"/>
                </a:lnTo>
                <a:lnTo>
                  <a:pt x="47" y="84"/>
                </a:lnTo>
                <a:lnTo>
                  <a:pt x="58" y="79"/>
                </a:lnTo>
                <a:lnTo>
                  <a:pt x="64" y="100"/>
                </a:lnTo>
                <a:lnTo>
                  <a:pt x="73" y="93"/>
                </a:lnTo>
                <a:lnTo>
                  <a:pt x="76" y="76"/>
                </a:lnTo>
                <a:lnTo>
                  <a:pt x="88" y="70"/>
                </a:lnTo>
                <a:lnTo>
                  <a:pt x="85" y="60"/>
                </a:lnTo>
                <a:lnTo>
                  <a:pt x="68" y="49"/>
                </a:lnTo>
                <a:lnTo>
                  <a:pt x="52" y="32"/>
                </a:lnTo>
                <a:lnTo>
                  <a:pt x="32" y="0"/>
                </a:lnTo>
                <a:lnTo>
                  <a:pt x="0" y="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12" name="Freeform 177">
            <a:extLst>
              <a:ext uri="{FF2B5EF4-FFF2-40B4-BE49-F238E27FC236}">
                <a16:creationId xmlns:a16="http://schemas.microsoft.com/office/drawing/2014/main" id="{C355FD1B-ACFD-4146-BB80-F50D33CDB3CC}"/>
              </a:ext>
            </a:extLst>
          </p:cNvPr>
          <p:cNvSpPr>
            <a:spLocks/>
          </p:cNvSpPr>
          <p:nvPr/>
        </p:nvSpPr>
        <p:spPr bwMode="auto">
          <a:xfrm>
            <a:off x="5276437" y="3818756"/>
            <a:ext cx="49047" cy="18452"/>
          </a:xfrm>
          <a:custGeom>
            <a:avLst/>
            <a:gdLst>
              <a:gd name="T0" fmla="*/ 2147483647 w 53"/>
              <a:gd name="T1" fmla="*/ 2147483647 h 27"/>
              <a:gd name="T2" fmla="*/ 2147483647 w 53"/>
              <a:gd name="T3" fmla="*/ 0 h 27"/>
              <a:gd name="T4" fmla="*/ 0 w 53"/>
              <a:gd name="T5" fmla="*/ 2147483647 h 27"/>
              <a:gd name="T6" fmla="*/ 0 w 53"/>
              <a:gd name="T7" fmla="*/ 2147483647 h 27"/>
              <a:gd name="T8" fmla="*/ 2147483647 w 53"/>
              <a:gd name="T9" fmla="*/ 2147483647 h 27"/>
              <a:gd name="T10" fmla="*/ 2147483647 w 53"/>
              <a:gd name="T11" fmla="*/ 2147483647 h 27"/>
              <a:gd name="T12" fmla="*/ 2147483647 w 53"/>
              <a:gd name="T13" fmla="*/ 2147483647 h 27"/>
              <a:gd name="T14" fmla="*/ 2147483647 w 53"/>
              <a:gd name="T15" fmla="*/ 2147483647 h 2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3"/>
              <a:gd name="T25" fmla="*/ 0 h 27"/>
              <a:gd name="T26" fmla="*/ 53 w 53"/>
              <a:gd name="T27" fmla="*/ 27 h 2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3" h="27">
                <a:moveTo>
                  <a:pt x="52" y="6"/>
                </a:moveTo>
                <a:lnTo>
                  <a:pt x="28" y="0"/>
                </a:lnTo>
                <a:lnTo>
                  <a:pt x="0" y="6"/>
                </a:lnTo>
                <a:lnTo>
                  <a:pt x="0" y="17"/>
                </a:lnTo>
                <a:lnTo>
                  <a:pt x="17" y="17"/>
                </a:lnTo>
                <a:lnTo>
                  <a:pt x="25" y="26"/>
                </a:lnTo>
                <a:lnTo>
                  <a:pt x="32" y="14"/>
                </a:lnTo>
                <a:lnTo>
                  <a:pt x="52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13" name="Freeform 178">
            <a:extLst>
              <a:ext uri="{FF2B5EF4-FFF2-40B4-BE49-F238E27FC236}">
                <a16:creationId xmlns:a16="http://schemas.microsoft.com/office/drawing/2014/main" id="{F3D97F15-3D42-4AB1-8D58-ACE29514197D}"/>
              </a:ext>
            </a:extLst>
          </p:cNvPr>
          <p:cNvSpPr>
            <a:spLocks/>
          </p:cNvSpPr>
          <p:nvPr/>
        </p:nvSpPr>
        <p:spPr bwMode="auto">
          <a:xfrm>
            <a:off x="5769488" y="3309642"/>
            <a:ext cx="98954" cy="39636"/>
          </a:xfrm>
          <a:custGeom>
            <a:avLst/>
            <a:gdLst>
              <a:gd name="T0" fmla="*/ 2147483647 w 106"/>
              <a:gd name="T1" fmla="*/ 2147483647 h 58"/>
              <a:gd name="T2" fmla="*/ 2147483647 w 106"/>
              <a:gd name="T3" fmla="*/ 2147483647 h 58"/>
              <a:gd name="T4" fmla="*/ 2147483647 w 106"/>
              <a:gd name="T5" fmla="*/ 0 h 58"/>
              <a:gd name="T6" fmla="*/ 2147483647 w 106"/>
              <a:gd name="T7" fmla="*/ 2147483647 h 58"/>
              <a:gd name="T8" fmla="*/ 2147483647 w 106"/>
              <a:gd name="T9" fmla="*/ 2147483647 h 58"/>
              <a:gd name="T10" fmla="*/ 2147483647 w 106"/>
              <a:gd name="T11" fmla="*/ 2147483647 h 58"/>
              <a:gd name="T12" fmla="*/ 2147483647 w 106"/>
              <a:gd name="T13" fmla="*/ 2147483647 h 58"/>
              <a:gd name="T14" fmla="*/ 2147483647 w 106"/>
              <a:gd name="T15" fmla="*/ 2147483647 h 58"/>
              <a:gd name="T16" fmla="*/ 2147483647 w 106"/>
              <a:gd name="T17" fmla="*/ 2147483647 h 58"/>
              <a:gd name="T18" fmla="*/ 0 w 106"/>
              <a:gd name="T19" fmla="*/ 2147483647 h 58"/>
              <a:gd name="T20" fmla="*/ 2147483647 w 106"/>
              <a:gd name="T21" fmla="*/ 2147483647 h 58"/>
              <a:gd name="T22" fmla="*/ 2147483647 w 106"/>
              <a:gd name="T23" fmla="*/ 2147483647 h 58"/>
              <a:gd name="T24" fmla="*/ 2147483647 w 106"/>
              <a:gd name="T25" fmla="*/ 2147483647 h 58"/>
              <a:gd name="T26" fmla="*/ 2147483647 w 106"/>
              <a:gd name="T27" fmla="*/ 2147483647 h 58"/>
              <a:gd name="T28" fmla="*/ 2147483647 w 106"/>
              <a:gd name="T29" fmla="*/ 2147483647 h 58"/>
              <a:gd name="T30" fmla="*/ 2147483647 w 106"/>
              <a:gd name="T31" fmla="*/ 2147483647 h 58"/>
              <a:gd name="T32" fmla="*/ 2147483647 w 106"/>
              <a:gd name="T33" fmla="*/ 2147483647 h 58"/>
              <a:gd name="T34" fmla="*/ 2147483647 w 106"/>
              <a:gd name="T35" fmla="*/ 2147483647 h 5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6"/>
              <a:gd name="T55" fmla="*/ 0 h 58"/>
              <a:gd name="T56" fmla="*/ 106 w 106"/>
              <a:gd name="T57" fmla="*/ 58 h 5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6" h="58">
                <a:moveTo>
                  <a:pt x="105" y="13"/>
                </a:moveTo>
                <a:lnTo>
                  <a:pt x="92" y="3"/>
                </a:lnTo>
                <a:lnTo>
                  <a:pt x="81" y="0"/>
                </a:lnTo>
                <a:lnTo>
                  <a:pt x="54" y="6"/>
                </a:lnTo>
                <a:lnTo>
                  <a:pt x="35" y="6"/>
                </a:lnTo>
                <a:lnTo>
                  <a:pt x="10" y="3"/>
                </a:lnTo>
                <a:lnTo>
                  <a:pt x="13" y="18"/>
                </a:lnTo>
                <a:lnTo>
                  <a:pt x="7" y="30"/>
                </a:lnTo>
                <a:lnTo>
                  <a:pt x="7" y="33"/>
                </a:lnTo>
                <a:lnTo>
                  <a:pt x="0" y="41"/>
                </a:lnTo>
                <a:lnTo>
                  <a:pt x="7" y="42"/>
                </a:lnTo>
                <a:lnTo>
                  <a:pt x="27" y="54"/>
                </a:lnTo>
                <a:lnTo>
                  <a:pt x="45" y="57"/>
                </a:lnTo>
                <a:lnTo>
                  <a:pt x="57" y="48"/>
                </a:lnTo>
                <a:lnTo>
                  <a:pt x="71" y="48"/>
                </a:lnTo>
                <a:lnTo>
                  <a:pt x="86" y="45"/>
                </a:lnTo>
                <a:lnTo>
                  <a:pt x="98" y="24"/>
                </a:lnTo>
                <a:lnTo>
                  <a:pt x="105" y="13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14" name="Freeform 179">
            <a:extLst>
              <a:ext uri="{FF2B5EF4-FFF2-40B4-BE49-F238E27FC236}">
                <a16:creationId xmlns:a16="http://schemas.microsoft.com/office/drawing/2014/main" id="{5B43CA45-42F3-4C5A-9EFA-7E3DFE6CD413}"/>
              </a:ext>
            </a:extLst>
          </p:cNvPr>
          <p:cNvSpPr>
            <a:spLocks/>
          </p:cNvSpPr>
          <p:nvPr/>
        </p:nvSpPr>
        <p:spPr bwMode="auto">
          <a:xfrm>
            <a:off x="5580846" y="3261375"/>
            <a:ext cx="51645" cy="30886"/>
          </a:xfrm>
          <a:custGeom>
            <a:avLst/>
            <a:gdLst>
              <a:gd name="T0" fmla="*/ 3 w 55"/>
              <a:gd name="T1" fmla="*/ 3 h 45"/>
              <a:gd name="T2" fmla="*/ 0 w 55"/>
              <a:gd name="T3" fmla="*/ 13 h 45"/>
              <a:gd name="T4" fmla="*/ 17 w 55"/>
              <a:gd name="T5" fmla="*/ 18 h 45"/>
              <a:gd name="T6" fmla="*/ 29 w 55"/>
              <a:gd name="T7" fmla="*/ 35 h 45"/>
              <a:gd name="T8" fmla="*/ 56 w 55"/>
              <a:gd name="T9" fmla="*/ 44 h 45"/>
              <a:gd name="T10" fmla="*/ 60 w 55"/>
              <a:gd name="T11" fmla="*/ 32 h 45"/>
              <a:gd name="T12" fmla="*/ 76 w 55"/>
              <a:gd name="T13" fmla="*/ 21 h 45"/>
              <a:gd name="T14" fmla="*/ 60 w 55"/>
              <a:gd name="T15" fmla="*/ 15 h 45"/>
              <a:gd name="T16" fmla="*/ 56 w 55"/>
              <a:gd name="T17" fmla="*/ 0 h 45"/>
              <a:gd name="T18" fmla="*/ 43 w 55"/>
              <a:gd name="T19" fmla="*/ 0 h 45"/>
              <a:gd name="T20" fmla="*/ 26 w 55"/>
              <a:gd name="T21" fmla="*/ 3 h 45"/>
              <a:gd name="T22" fmla="*/ 3 w 55"/>
              <a:gd name="T23" fmla="*/ 3 h 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5"/>
              <a:gd name="T37" fmla="*/ 0 h 45"/>
              <a:gd name="T38" fmla="*/ 55 w 55"/>
              <a:gd name="T39" fmla="*/ 45 h 4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5" h="45">
                <a:moveTo>
                  <a:pt x="3" y="3"/>
                </a:moveTo>
                <a:lnTo>
                  <a:pt x="0" y="13"/>
                </a:lnTo>
                <a:lnTo>
                  <a:pt x="13" y="18"/>
                </a:lnTo>
                <a:lnTo>
                  <a:pt x="21" y="35"/>
                </a:lnTo>
                <a:lnTo>
                  <a:pt x="39" y="44"/>
                </a:lnTo>
                <a:lnTo>
                  <a:pt x="42" y="32"/>
                </a:lnTo>
                <a:lnTo>
                  <a:pt x="54" y="21"/>
                </a:lnTo>
                <a:lnTo>
                  <a:pt x="42" y="15"/>
                </a:lnTo>
                <a:lnTo>
                  <a:pt x="39" y="0"/>
                </a:lnTo>
                <a:lnTo>
                  <a:pt x="30" y="0"/>
                </a:lnTo>
                <a:lnTo>
                  <a:pt x="18" y="3"/>
                </a:lnTo>
                <a:lnTo>
                  <a:pt x="3" y="3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15" name="Freeform 180">
            <a:extLst>
              <a:ext uri="{FF2B5EF4-FFF2-40B4-BE49-F238E27FC236}">
                <a16:creationId xmlns:a16="http://schemas.microsoft.com/office/drawing/2014/main" id="{0EA405C3-DFB0-4940-9166-692EBB7C858F}"/>
              </a:ext>
            </a:extLst>
          </p:cNvPr>
          <p:cNvSpPr>
            <a:spLocks/>
          </p:cNvSpPr>
          <p:nvPr/>
        </p:nvSpPr>
        <p:spPr bwMode="auto">
          <a:xfrm>
            <a:off x="5630876" y="3319439"/>
            <a:ext cx="54873" cy="25943"/>
          </a:xfrm>
          <a:custGeom>
            <a:avLst/>
            <a:gdLst>
              <a:gd name="T0" fmla="*/ 12 w 58"/>
              <a:gd name="T1" fmla="*/ 33 h 37"/>
              <a:gd name="T2" fmla="*/ 0 w 58"/>
              <a:gd name="T3" fmla="*/ 27 h 37"/>
              <a:gd name="T4" fmla="*/ 3 w 58"/>
              <a:gd name="T5" fmla="*/ 17 h 37"/>
              <a:gd name="T6" fmla="*/ 15 w 58"/>
              <a:gd name="T7" fmla="*/ 6 h 37"/>
              <a:gd name="T8" fmla="*/ 29 w 58"/>
              <a:gd name="T9" fmla="*/ 3 h 37"/>
              <a:gd name="T10" fmla="*/ 46 w 58"/>
              <a:gd name="T11" fmla="*/ 3 h 37"/>
              <a:gd name="T12" fmla="*/ 61 w 58"/>
              <a:gd name="T13" fmla="*/ 0 h 37"/>
              <a:gd name="T14" fmla="*/ 72 w 58"/>
              <a:gd name="T15" fmla="*/ 6 h 37"/>
              <a:gd name="T16" fmla="*/ 79 w 58"/>
              <a:gd name="T17" fmla="*/ 17 h 37"/>
              <a:gd name="T18" fmla="*/ 70 w 58"/>
              <a:gd name="T19" fmla="*/ 33 h 37"/>
              <a:gd name="T20" fmla="*/ 61 w 58"/>
              <a:gd name="T21" fmla="*/ 27 h 37"/>
              <a:gd name="T22" fmla="*/ 53 w 58"/>
              <a:gd name="T23" fmla="*/ 36 h 37"/>
              <a:gd name="T24" fmla="*/ 46 w 58"/>
              <a:gd name="T25" fmla="*/ 27 h 37"/>
              <a:gd name="T26" fmla="*/ 33 w 58"/>
              <a:gd name="T27" fmla="*/ 33 h 37"/>
              <a:gd name="T28" fmla="*/ 12 w 58"/>
              <a:gd name="T29" fmla="*/ 33 h 3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8"/>
              <a:gd name="T46" fmla="*/ 0 h 37"/>
              <a:gd name="T47" fmla="*/ 58 w 58"/>
              <a:gd name="T48" fmla="*/ 37 h 3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8" h="37">
                <a:moveTo>
                  <a:pt x="8" y="33"/>
                </a:moveTo>
                <a:lnTo>
                  <a:pt x="0" y="27"/>
                </a:lnTo>
                <a:lnTo>
                  <a:pt x="3" y="17"/>
                </a:lnTo>
                <a:lnTo>
                  <a:pt x="11" y="6"/>
                </a:lnTo>
                <a:lnTo>
                  <a:pt x="21" y="3"/>
                </a:lnTo>
                <a:lnTo>
                  <a:pt x="33" y="3"/>
                </a:lnTo>
                <a:lnTo>
                  <a:pt x="44" y="0"/>
                </a:lnTo>
                <a:lnTo>
                  <a:pt x="52" y="6"/>
                </a:lnTo>
                <a:lnTo>
                  <a:pt x="57" y="17"/>
                </a:lnTo>
                <a:lnTo>
                  <a:pt x="50" y="33"/>
                </a:lnTo>
                <a:lnTo>
                  <a:pt x="44" y="27"/>
                </a:lnTo>
                <a:lnTo>
                  <a:pt x="38" y="36"/>
                </a:lnTo>
                <a:lnTo>
                  <a:pt x="33" y="27"/>
                </a:lnTo>
                <a:lnTo>
                  <a:pt x="24" y="33"/>
                </a:lnTo>
                <a:lnTo>
                  <a:pt x="8" y="33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16" name="Freeform 181">
            <a:extLst>
              <a:ext uri="{FF2B5EF4-FFF2-40B4-BE49-F238E27FC236}">
                <a16:creationId xmlns:a16="http://schemas.microsoft.com/office/drawing/2014/main" id="{56B89802-29BB-4637-9745-11A2A2FAC126}"/>
              </a:ext>
            </a:extLst>
          </p:cNvPr>
          <p:cNvSpPr>
            <a:spLocks/>
          </p:cNvSpPr>
          <p:nvPr/>
        </p:nvSpPr>
        <p:spPr bwMode="auto">
          <a:xfrm>
            <a:off x="5653471" y="3160071"/>
            <a:ext cx="41961" cy="50652"/>
          </a:xfrm>
          <a:custGeom>
            <a:avLst/>
            <a:gdLst>
              <a:gd name="T0" fmla="*/ 45 w 45"/>
              <a:gd name="T1" fmla="*/ 67 h 74"/>
              <a:gd name="T2" fmla="*/ 21 w 45"/>
              <a:gd name="T3" fmla="*/ 73 h 74"/>
              <a:gd name="T4" fmla="*/ 12 w 45"/>
              <a:gd name="T5" fmla="*/ 54 h 74"/>
              <a:gd name="T6" fmla="*/ 0 w 45"/>
              <a:gd name="T7" fmla="*/ 49 h 74"/>
              <a:gd name="T8" fmla="*/ 0 w 45"/>
              <a:gd name="T9" fmla="*/ 22 h 74"/>
              <a:gd name="T10" fmla="*/ 25 w 45"/>
              <a:gd name="T11" fmla="*/ 20 h 74"/>
              <a:gd name="T12" fmla="*/ 38 w 45"/>
              <a:gd name="T13" fmla="*/ 0 h 74"/>
              <a:gd name="T14" fmla="*/ 57 w 45"/>
              <a:gd name="T15" fmla="*/ 20 h 74"/>
              <a:gd name="T16" fmla="*/ 41 w 45"/>
              <a:gd name="T17" fmla="*/ 49 h 74"/>
              <a:gd name="T18" fmla="*/ 45 w 45"/>
              <a:gd name="T19" fmla="*/ 67 h 7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"/>
              <a:gd name="T31" fmla="*/ 0 h 74"/>
              <a:gd name="T32" fmla="*/ 45 w 45"/>
              <a:gd name="T33" fmla="*/ 74 h 7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" h="74">
                <a:moveTo>
                  <a:pt x="35" y="67"/>
                </a:moveTo>
                <a:lnTo>
                  <a:pt x="17" y="73"/>
                </a:lnTo>
                <a:lnTo>
                  <a:pt x="8" y="54"/>
                </a:lnTo>
                <a:lnTo>
                  <a:pt x="0" y="49"/>
                </a:lnTo>
                <a:lnTo>
                  <a:pt x="0" y="22"/>
                </a:lnTo>
                <a:lnTo>
                  <a:pt x="20" y="20"/>
                </a:lnTo>
                <a:lnTo>
                  <a:pt x="30" y="0"/>
                </a:lnTo>
                <a:lnTo>
                  <a:pt x="44" y="20"/>
                </a:lnTo>
                <a:lnTo>
                  <a:pt x="32" y="49"/>
                </a:lnTo>
                <a:lnTo>
                  <a:pt x="35" y="67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17" name="Freeform 182">
            <a:extLst>
              <a:ext uri="{FF2B5EF4-FFF2-40B4-BE49-F238E27FC236}">
                <a16:creationId xmlns:a16="http://schemas.microsoft.com/office/drawing/2014/main" id="{AA230BDB-CB60-448D-8072-B47DF4A1D3C6}"/>
              </a:ext>
            </a:extLst>
          </p:cNvPr>
          <p:cNvSpPr>
            <a:spLocks/>
          </p:cNvSpPr>
          <p:nvPr/>
        </p:nvSpPr>
        <p:spPr bwMode="auto">
          <a:xfrm>
            <a:off x="5668812" y="3151098"/>
            <a:ext cx="18930" cy="5467"/>
          </a:xfrm>
          <a:custGeom>
            <a:avLst/>
            <a:gdLst>
              <a:gd name="T0" fmla="*/ 0 w 20"/>
              <a:gd name="T1" fmla="*/ 2147483647 h 8"/>
              <a:gd name="T2" fmla="*/ 2147483647 w 20"/>
              <a:gd name="T3" fmla="*/ 0 h 8"/>
              <a:gd name="T4" fmla="*/ 2147483647 w 20"/>
              <a:gd name="T5" fmla="*/ 0 h 8"/>
              <a:gd name="T6" fmla="*/ 2147483647 w 20"/>
              <a:gd name="T7" fmla="*/ 0 h 8"/>
              <a:gd name="T8" fmla="*/ 0 w 20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"/>
              <a:gd name="T16" fmla="*/ 0 h 8"/>
              <a:gd name="T17" fmla="*/ 20 w 20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" h="8">
                <a:moveTo>
                  <a:pt x="0" y="7"/>
                </a:moveTo>
                <a:lnTo>
                  <a:pt x="3" y="0"/>
                </a:lnTo>
                <a:lnTo>
                  <a:pt x="13" y="0"/>
                </a:lnTo>
                <a:lnTo>
                  <a:pt x="19" y="0"/>
                </a:lnTo>
                <a:lnTo>
                  <a:pt x="0" y="7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18" name="Freeform 183">
            <a:extLst>
              <a:ext uri="{FF2B5EF4-FFF2-40B4-BE49-F238E27FC236}">
                <a16:creationId xmlns:a16="http://schemas.microsoft.com/office/drawing/2014/main" id="{5E69442F-D854-48C4-8F67-D7E623A4AE62}"/>
              </a:ext>
            </a:extLst>
          </p:cNvPr>
          <p:cNvSpPr>
            <a:spLocks/>
          </p:cNvSpPr>
          <p:nvPr/>
        </p:nvSpPr>
        <p:spPr bwMode="auto">
          <a:xfrm>
            <a:off x="5598599" y="3229254"/>
            <a:ext cx="46802" cy="44475"/>
          </a:xfrm>
          <a:custGeom>
            <a:avLst/>
            <a:gdLst>
              <a:gd name="T0" fmla="*/ 0 w 51"/>
              <a:gd name="T1" fmla="*/ 50 h 64"/>
              <a:gd name="T2" fmla="*/ 15 w 51"/>
              <a:gd name="T3" fmla="*/ 47 h 64"/>
              <a:gd name="T4" fmla="*/ 29 w 51"/>
              <a:gd name="T5" fmla="*/ 47 h 64"/>
              <a:gd name="T6" fmla="*/ 32 w 51"/>
              <a:gd name="T7" fmla="*/ 63 h 64"/>
              <a:gd name="T8" fmla="*/ 36 w 51"/>
              <a:gd name="T9" fmla="*/ 41 h 64"/>
              <a:gd name="T10" fmla="*/ 51 w 51"/>
              <a:gd name="T11" fmla="*/ 33 h 64"/>
              <a:gd name="T12" fmla="*/ 68 w 51"/>
              <a:gd name="T13" fmla="*/ 20 h 64"/>
              <a:gd name="T14" fmla="*/ 68 w 51"/>
              <a:gd name="T15" fmla="*/ 0 h 64"/>
              <a:gd name="T16" fmla="*/ 36 w 51"/>
              <a:gd name="T17" fmla="*/ 3 h 64"/>
              <a:gd name="T18" fmla="*/ 29 w 51"/>
              <a:gd name="T19" fmla="*/ 9 h 64"/>
              <a:gd name="T20" fmla="*/ 29 w 51"/>
              <a:gd name="T21" fmla="*/ 11 h 64"/>
              <a:gd name="T22" fmla="*/ 28 w 51"/>
              <a:gd name="T23" fmla="*/ 20 h 64"/>
              <a:gd name="T24" fmla="*/ 15 w 51"/>
              <a:gd name="T25" fmla="*/ 14 h 64"/>
              <a:gd name="T26" fmla="*/ 3 w 51"/>
              <a:gd name="T27" fmla="*/ 33 h 64"/>
              <a:gd name="T28" fmla="*/ 6 w 51"/>
              <a:gd name="T29" fmla="*/ 36 h 64"/>
              <a:gd name="T30" fmla="*/ 0 w 51"/>
              <a:gd name="T31" fmla="*/ 50 h 6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1"/>
              <a:gd name="T49" fmla="*/ 0 h 64"/>
              <a:gd name="T50" fmla="*/ 51 w 51"/>
              <a:gd name="T51" fmla="*/ 64 h 6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1" h="64">
                <a:moveTo>
                  <a:pt x="0" y="50"/>
                </a:moveTo>
                <a:lnTo>
                  <a:pt x="11" y="47"/>
                </a:lnTo>
                <a:lnTo>
                  <a:pt x="21" y="47"/>
                </a:lnTo>
                <a:lnTo>
                  <a:pt x="24" y="63"/>
                </a:lnTo>
                <a:lnTo>
                  <a:pt x="27" y="41"/>
                </a:lnTo>
                <a:lnTo>
                  <a:pt x="38" y="33"/>
                </a:lnTo>
                <a:lnTo>
                  <a:pt x="50" y="20"/>
                </a:lnTo>
                <a:lnTo>
                  <a:pt x="50" y="0"/>
                </a:lnTo>
                <a:lnTo>
                  <a:pt x="27" y="3"/>
                </a:lnTo>
                <a:lnTo>
                  <a:pt x="21" y="9"/>
                </a:lnTo>
                <a:lnTo>
                  <a:pt x="21" y="11"/>
                </a:lnTo>
                <a:lnTo>
                  <a:pt x="20" y="20"/>
                </a:lnTo>
                <a:lnTo>
                  <a:pt x="11" y="14"/>
                </a:lnTo>
                <a:lnTo>
                  <a:pt x="3" y="33"/>
                </a:lnTo>
                <a:lnTo>
                  <a:pt x="6" y="36"/>
                </a:lnTo>
                <a:lnTo>
                  <a:pt x="0" y="50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19" name="Freeform 184">
            <a:extLst>
              <a:ext uri="{FF2B5EF4-FFF2-40B4-BE49-F238E27FC236}">
                <a16:creationId xmlns:a16="http://schemas.microsoft.com/office/drawing/2014/main" id="{D3C8CF51-46D9-4F66-B4A2-2CF6B4C1943F}"/>
              </a:ext>
            </a:extLst>
          </p:cNvPr>
          <p:cNvSpPr>
            <a:spLocks/>
          </p:cNvSpPr>
          <p:nvPr/>
        </p:nvSpPr>
        <p:spPr bwMode="auto">
          <a:xfrm>
            <a:off x="5196414" y="2996655"/>
            <a:ext cx="146280" cy="65604"/>
          </a:xfrm>
          <a:custGeom>
            <a:avLst/>
            <a:gdLst>
              <a:gd name="T0" fmla="*/ 2147483647 w 157"/>
              <a:gd name="T1" fmla="*/ 2147483647 h 96"/>
              <a:gd name="T2" fmla="*/ 2147483647 w 157"/>
              <a:gd name="T3" fmla="*/ 0 h 96"/>
              <a:gd name="T4" fmla="*/ 0 w 157"/>
              <a:gd name="T5" fmla="*/ 2147483647 h 96"/>
              <a:gd name="T6" fmla="*/ 2147483647 w 157"/>
              <a:gd name="T7" fmla="*/ 2147483647 h 96"/>
              <a:gd name="T8" fmla="*/ 2147483647 w 157"/>
              <a:gd name="T9" fmla="*/ 2147483647 h 96"/>
              <a:gd name="T10" fmla="*/ 2147483647 w 157"/>
              <a:gd name="T11" fmla="*/ 2147483647 h 96"/>
              <a:gd name="T12" fmla="*/ 2147483647 w 157"/>
              <a:gd name="T13" fmla="*/ 2147483647 h 96"/>
              <a:gd name="T14" fmla="*/ 2147483647 w 157"/>
              <a:gd name="T15" fmla="*/ 2147483647 h 96"/>
              <a:gd name="T16" fmla="*/ 2147483647 w 157"/>
              <a:gd name="T17" fmla="*/ 2147483647 h 96"/>
              <a:gd name="T18" fmla="*/ 2147483647 w 157"/>
              <a:gd name="T19" fmla="*/ 2147483647 h 96"/>
              <a:gd name="T20" fmla="*/ 2147483647 w 157"/>
              <a:gd name="T21" fmla="*/ 2147483647 h 96"/>
              <a:gd name="T22" fmla="*/ 2147483647 w 157"/>
              <a:gd name="T23" fmla="*/ 2147483647 h 96"/>
              <a:gd name="T24" fmla="*/ 2147483647 w 157"/>
              <a:gd name="T25" fmla="*/ 2147483647 h 96"/>
              <a:gd name="T26" fmla="*/ 2147483647 w 157"/>
              <a:gd name="T27" fmla="*/ 2147483647 h 96"/>
              <a:gd name="T28" fmla="*/ 2147483647 w 157"/>
              <a:gd name="T29" fmla="*/ 2147483647 h 96"/>
              <a:gd name="T30" fmla="*/ 2147483647 w 157"/>
              <a:gd name="T31" fmla="*/ 2147483647 h 96"/>
              <a:gd name="T32" fmla="*/ 2147483647 w 157"/>
              <a:gd name="T33" fmla="*/ 2147483647 h 96"/>
              <a:gd name="T34" fmla="*/ 2147483647 w 157"/>
              <a:gd name="T35" fmla="*/ 2147483647 h 96"/>
              <a:gd name="T36" fmla="*/ 2147483647 w 157"/>
              <a:gd name="T37" fmla="*/ 2147483647 h 9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57"/>
              <a:gd name="T58" fmla="*/ 0 h 96"/>
              <a:gd name="T59" fmla="*/ 157 w 157"/>
              <a:gd name="T60" fmla="*/ 96 h 9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57" h="96">
                <a:moveTo>
                  <a:pt x="46" y="16"/>
                </a:moveTo>
                <a:lnTo>
                  <a:pt x="27" y="0"/>
                </a:lnTo>
                <a:lnTo>
                  <a:pt x="0" y="30"/>
                </a:lnTo>
                <a:lnTo>
                  <a:pt x="3" y="42"/>
                </a:lnTo>
                <a:lnTo>
                  <a:pt x="32" y="37"/>
                </a:lnTo>
                <a:lnTo>
                  <a:pt x="32" y="62"/>
                </a:lnTo>
                <a:lnTo>
                  <a:pt x="21" y="75"/>
                </a:lnTo>
                <a:lnTo>
                  <a:pt x="49" y="69"/>
                </a:lnTo>
                <a:lnTo>
                  <a:pt x="76" y="80"/>
                </a:lnTo>
                <a:lnTo>
                  <a:pt x="84" y="95"/>
                </a:lnTo>
                <a:lnTo>
                  <a:pt x="108" y="69"/>
                </a:lnTo>
                <a:lnTo>
                  <a:pt x="129" y="69"/>
                </a:lnTo>
                <a:lnTo>
                  <a:pt x="149" y="54"/>
                </a:lnTo>
                <a:lnTo>
                  <a:pt x="156" y="32"/>
                </a:lnTo>
                <a:lnTo>
                  <a:pt x="149" y="4"/>
                </a:lnTo>
                <a:lnTo>
                  <a:pt x="118" y="4"/>
                </a:lnTo>
                <a:lnTo>
                  <a:pt x="91" y="13"/>
                </a:lnTo>
                <a:lnTo>
                  <a:pt x="59" y="1"/>
                </a:lnTo>
                <a:lnTo>
                  <a:pt x="46" y="1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20" name="Freeform 185">
            <a:extLst>
              <a:ext uri="{FF2B5EF4-FFF2-40B4-BE49-F238E27FC236}">
                <a16:creationId xmlns:a16="http://schemas.microsoft.com/office/drawing/2014/main" id="{C4497816-2E0B-499D-A0F8-D5AFF30811B5}"/>
              </a:ext>
            </a:extLst>
          </p:cNvPr>
          <p:cNvSpPr>
            <a:spLocks/>
          </p:cNvSpPr>
          <p:nvPr/>
        </p:nvSpPr>
        <p:spPr bwMode="auto">
          <a:xfrm>
            <a:off x="5844349" y="3134013"/>
            <a:ext cx="129071" cy="45786"/>
          </a:xfrm>
          <a:custGeom>
            <a:avLst/>
            <a:gdLst>
              <a:gd name="T0" fmla="*/ 2147483647 w 139"/>
              <a:gd name="T1" fmla="*/ 2147483647 h 67"/>
              <a:gd name="T2" fmla="*/ 2147483647 w 139"/>
              <a:gd name="T3" fmla="*/ 2147483647 h 67"/>
              <a:gd name="T4" fmla="*/ 2147483647 w 139"/>
              <a:gd name="T5" fmla="*/ 2147483647 h 67"/>
              <a:gd name="T6" fmla="*/ 2147483647 w 139"/>
              <a:gd name="T7" fmla="*/ 2147483647 h 67"/>
              <a:gd name="T8" fmla="*/ 2147483647 w 139"/>
              <a:gd name="T9" fmla="*/ 2147483647 h 67"/>
              <a:gd name="T10" fmla="*/ 0 w 139"/>
              <a:gd name="T11" fmla="*/ 2147483647 h 67"/>
              <a:gd name="T12" fmla="*/ 2147483647 w 139"/>
              <a:gd name="T13" fmla="*/ 2147483647 h 67"/>
              <a:gd name="T14" fmla="*/ 2147483647 w 139"/>
              <a:gd name="T15" fmla="*/ 2147483647 h 67"/>
              <a:gd name="T16" fmla="*/ 2147483647 w 139"/>
              <a:gd name="T17" fmla="*/ 2147483647 h 67"/>
              <a:gd name="T18" fmla="*/ 2147483647 w 139"/>
              <a:gd name="T19" fmla="*/ 2147483647 h 67"/>
              <a:gd name="T20" fmla="*/ 2147483647 w 139"/>
              <a:gd name="T21" fmla="*/ 2147483647 h 67"/>
              <a:gd name="T22" fmla="*/ 2147483647 w 139"/>
              <a:gd name="T23" fmla="*/ 2147483647 h 67"/>
              <a:gd name="T24" fmla="*/ 2147483647 w 139"/>
              <a:gd name="T25" fmla="*/ 0 h 67"/>
              <a:gd name="T26" fmla="*/ 2147483647 w 139"/>
              <a:gd name="T27" fmla="*/ 2147483647 h 67"/>
              <a:gd name="T28" fmla="*/ 2147483647 w 139"/>
              <a:gd name="T29" fmla="*/ 2147483647 h 67"/>
              <a:gd name="T30" fmla="*/ 2147483647 w 139"/>
              <a:gd name="T31" fmla="*/ 2147483647 h 67"/>
              <a:gd name="T32" fmla="*/ 2147483647 w 139"/>
              <a:gd name="T33" fmla="*/ 2147483647 h 67"/>
              <a:gd name="T34" fmla="*/ 2147483647 w 139"/>
              <a:gd name="T35" fmla="*/ 2147483647 h 67"/>
              <a:gd name="T36" fmla="*/ 2147483647 w 139"/>
              <a:gd name="T37" fmla="*/ 2147483647 h 6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39"/>
              <a:gd name="T58" fmla="*/ 0 h 67"/>
              <a:gd name="T59" fmla="*/ 139 w 139"/>
              <a:gd name="T60" fmla="*/ 67 h 6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39" h="67">
                <a:moveTo>
                  <a:pt x="100" y="66"/>
                </a:moveTo>
                <a:lnTo>
                  <a:pt x="100" y="54"/>
                </a:lnTo>
                <a:lnTo>
                  <a:pt x="65" y="38"/>
                </a:lnTo>
                <a:lnTo>
                  <a:pt x="32" y="60"/>
                </a:lnTo>
                <a:lnTo>
                  <a:pt x="3" y="63"/>
                </a:lnTo>
                <a:lnTo>
                  <a:pt x="0" y="32"/>
                </a:lnTo>
                <a:lnTo>
                  <a:pt x="14" y="20"/>
                </a:lnTo>
                <a:lnTo>
                  <a:pt x="27" y="38"/>
                </a:lnTo>
                <a:lnTo>
                  <a:pt x="44" y="38"/>
                </a:lnTo>
                <a:lnTo>
                  <a:pt x="49" y="22"/>
                </a:lnTo>
                <a:lnTo>
                  <a:pt x="35" y="17"/>
                </a:lnTo>
                <a:lnTo>
                  <a:pt x="29" y="3"/>
                </a:lnTo>
                <a:lnTo>
                  <a:pt x="62" y="0"/>
                </a:lnTo>
                <a:lnTo>
                  <a:pt x="79" y="14"/>
                </a:lnTo>
                <a:lnTo>
                  <a:pt x="111" y="14"/>
                </a:lnTo>
                <a:lnTo>
                  <a:pt x="138" y="38"/>
                </a:lnTo>
                <a:lnTo>
                  <a:pt x="124" y="46"/>
                </a:lnTo>
                <a:lnTo>
                  <a:pt x="108" y="40"/>
                </a:lnTo>
                <a:lnTo>
                  <a:pt x="100" y="6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21" name="Freeform 186">
            <a:extLst>
              <a:ext uri="{FF2B5EF4-FFF2-40B4-BE49-F238E27FC236}">
                <a16:creationId xmlns:a16="http://schemas.microsoft.com/office/drawing/2014/main" id="{7D68AD5A-6CDE-47AE-A7AC-CE76960CCAC8}"/>
              </a:ext>
            </a:extLst>
          </p:cNvPr>
          <p:cNvSpPr>
            <a:spLocks/>
          </p:cNvSpPr>
          <p:nvPr/>
        </p:nvSpPr>
        <p:spPr bwMode="auto">
          <a:xfrm>
            <a:off x="5865861" y="3369777"/>
            <a:ext cx="88629" cy="51253"/>
          </a:xfrm>
          <a:custGeom>
            <a:avLst/>
            <a:gdLst>
              <a:gd name="T0" fmla="*/ 2147483647 w 95"/>
              <a:gd name="T1" fmla="*/ 2147483647 h 75"/>
              <a:gd name="T2" fmla="*/ 2147483647 w 95"/>
              <a:gd name="T3" fmla="*/ 2147483647 h 75"/>
              <a:gd name="T4" fmla="*/ 2147483647 w 95"/>
              <a:gd name="T5" fmla="*/ 2147483647 h 75"/>
              <a:gd name="T6" fmla="*/ 2147483647 w 95"/>
              <a:gd name="T7" fmla="*/ 2147483647 h 75"/>
              <a:gd name="T8" fmla="*/ 2147483647 w 95"/>
              <a:gd name="T9" fmla="*/ 2147483647 h 75"/>
              <a:gd name="T10" fmla="*/ 2147483647 w 95"/>
              <a:gd name="T11" fmla="*/ 2147483647 h 75"/>
              <a:gd name="T12" fmla="*/ 2147483647 w 95"/>
              <a:gd name="T13" fmla="*/ 2147483647 h 75"/>
              <a:gd name="T14" fmla="*/ 2147483647 w 95"/>
              <a:gd name="T15" fmla="*/ 2147483647 h 75"/>
              <a:gd name="T16" fmla="*/ 0 w 95"/>
              <a:gd name="T17" fmla="*/ 2147483647 h 75"/>
              <a:gd name="T18" fmla="*/ 2147483647 w 95"/>
              <a:gd name="T19" fmla="*/ 2147483647 h 75"/>
              <a:gd name="T20" fmla="*/ 2147483647 w 95"/>
              <a:gd name="T21" fmla="*/ 2147483647 h 75"/>
              <a:gd name="T22" fmla="*/ 2147483647 w 95"/>
              <a:gd name="T23" fmla="*/ 0 h 75"/>
              <a:gd name="T24" fmla="*/ 2147483647 w 95"/>
              <a:gd name="T25" fmla="*/ 2147483647 h 75"/>
              <a:gd name="T26" fmla="*/ 2147483647 w 95"/>
              <a:gd name="T27" fmla="*/ 2147483647 h 75"/>
              <a:gd name="T28" fmla="*/ 2147483647 w 95"/>
              <a:gd name="T29" fmla="*/ 2147483647 h 75"/>
              <a:gd name="T30" fmla="*/ 2147483647 w 95"/>
              <a:gd name="T31" fmla="*/ 2147483647 h 75"/>
              <a:gd name="T32" fmla="*/ 2147483647 w 95"/>
              <a:gd name="T33" fmla="*/ 2147483647 h 75"/>
              <a:gd name="T34" fmla="*/ 2147483647 w 95"/>
              <a:gd name="T35" fmla="*/ 2147483647 h 75"/>
              <a:gd name="T36" fmla="*/ 2147483647 w 95"/>
              <a:gd name="T37" fmla="*/ 2147483647 h 75"/>
              <a:gd name="T38" fmla="*/ 2147483647 w 95"/>
              <a:gd name="T39" fmla="*/ 2147483647 h 75"/>
              <a:gd name="T40" fmla="*/ 2147483647 w 95"/>
              <a:gd name="T41" fmla="*/ 2147483647 h 7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95"/>
              <a:gd name="T64" fmla="*/ 0 h 75"/>
              <a:gd name="T65" fmla="*/ 95 w 95"/>
              <a:gd name="T66" fmla="*/ 75 h 7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95" h="75">
                <a:moveTo>
                  <a:pt x="68" y="62"/>
                </a:moveTo>
                <a:lnTo>
                  <a:pt x="56" y="65"/>
                </a:lnTo>
                <a:lnTo>
                  <a:pt x="45" y="65"/>
                </a:lnTo>
                <a:lnTo>
                  <a:pt x="35" y="74"/>
                </a:lnTo>
                <a:lnTo>
                  <a:pt x="21" y="68"/>
                </a:lnTo>
                <a:lnTo>
                  <a:pt x="10" y="68"/>
                </a:lnTo>
                <a:lnTo>
                  <a:pt x="10" y="44"/>
                </a:lnTo>
                <a:lnTo>
                  <a:pt x="1" y="27"/>
                </a:lnTo>
                <a:lnTo>
                  <a:pt x="0" y="17"/>
                </a:lnTo>
                <a:lnTo>
                  <a:pt x="15" y="3"/>
                </a:lnTo>
                <a:lnTo>
                  <a:pt x="18" y="8"/>
                </a:lnTo>
                <a:lnTo>
                  <a:pt x="24" y="0"/>
                </a:lnTo>
                <a:lnTo>
                  <a:pt x="42" y="8"/>
                </a:lnTo>
                <a:lnTo>
                  <a:pt x="47" y="21"/>
                </a:lnTo>
                <a:lnTo>
                  <a:pt x="71" y="20"/>
                </a:lnTo>
                <a:lnTo>
                  <a:pt x="88" y="17"/>
                </a:lnTo>
                <a:lnTo>
                  <a:pt x="94" y="33"/>
                </a:lnTo>
                <a:lnTo>
                  <a:pt x="88" y="44"/>
                </a:lnTo>
                <a:lnTo>
                  <a:pt x="82" y="52"/>
                </a:lnTo>
                <a:lnTo>
                  <a:pt x="85" y="59"/>
                </a:lnTo>
                <a:lnTo>
                  <a:pt x="68" y="62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22" name="Freeform 187">
            <a:extLst>
              <a:ext uri="{FF2B5EF4-FFF2-40B4-BE49-F238E27FC236}">
                <a16:creationId xmlns:a16="http://schemas.microsoft.com/office/drawing/2014/main" id="{340CCB37-1920-410B-863D-C4CD86B2A3C9}"/>
              </a:ext>
            </a:extLst>
          </p:cNvPr>
          <p:cNvSpPr>
            <a:spLocks/>
          </p:cNvSpPr>
          <p:nvPr/>
        </p:nvSpPr>
        <p:spPr bwMode="auto">
          <a:xfrm>
            <a:off x="5871884" y="3119663"/>
            <a:ext cx="77442" cy="24601"/>
          </a:xfrm>
          <a:custGeom>
            <a:avLst/>
            <a:gdLst>
              <a:gd name="T0" fmla="*/ 2147483647 w 83"/>
              <a:gd name="T1" fmla="*/ 2147483647 h 36"/>
              <a:gd name="T2" fmla="*/ 2147483647 w 83"/>
              <a:gd name="T3" fmla="*/ 2147483647 h 36"/>
              <a:gd name="T4" fmla="*/ 2147483647 w 83"/>
              <a:gd name="T5" fmla="*/ 2147483647 h 36"/>
              <a:gd name="T6" fmla="*/ 0 w 83"/>
              <a:gd name="T7" fmla="*/ 2147483647 h 36"/>
              <a:gd name="T8" fmla="*/ 2147483647 w 83"/>
              <a:gd name="T9" fmla="*/ 2147483647 h 36"/>
              <a:gd name="T10" fmla="*/ 2147483647 w 83"/>
              <a:gd name="T11" fmla="*/ 0 h 36"/>
              <a:gd name="T12" fmla="*/ 2147483647 w 83"/>
              <a:gd name="T13" fmla="*/ 2147483647 h 36"/>
              <a:gd name="T14" fmla="*/ 2147483647 w 83"/>
              <a:gd name="T15" fmla="*/ 2147483647 h 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3"/>
              <a:gd name="T25" fmla="*/ 0 h 36"/>
              <a:gd name="T26" fmla="*/ 83 w 83"/>
              <a:gd name="T27" fmla="*/ 36 h 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3" h="36">
                <a:moveTo>
                  <a:pt x="82" y="35"/>
                </a:moveTo>
                <a:lnTo>
                  <a:pt x="49" y="35"/>
                </a:lnTo>
                <a:lnTo>
                  <a:pt x="32" y="21"/>
                </a:lnTo>
                <a:lnTo>
                  <a:pt x="0" y="24"/>
                </a:lnTo>
                <a:lnTo>
                  <a:pt x="14" y="11"/>
                </a:lnTo>
                <a:lnTo>
                  <a:pt x="35" y="0"/>
                </a:lnTo>
                <a:lnTo>
                  <a:pt x="62" y="11"/>
                </a:lnTo>
                <a:lnTo>
                  <a:pt x="82" y="3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23" name="Freeform 188">
            <a:extLst>
              <a:ext uri="{FF2B5EF4-FFF2-40B4-BE49-F238E27FC236}">
                <a16:creationId xmlns:a16="http://schemas.microsoft.com/office/drawing/2014/main" id="{2874C889-2758-4156-AFA1-5D6A361B797F}"/>
              </a:ext>
            </a:extLst>
          </p:cNvPr>
          <p:cNvSpPr>
            <a:spLocks/>
          </p:cNvSpPr>
          <p:nvPr/>
        </p:nvSpPr>
        <p:spPr bwMode="auto">
          <a:xfrm>
            <a:off x="5834227" y="2929052"/>
            <a:ext cx="154933" cy="195194"/>
          </a:xfrm>
          <a:custGeom>
            <a:avLst/>
            <a:gdLst>
              <a:gd name="T0" fmla="*/ 33 w 166"/>
              <a:gd name="T1" fmla="*/ 118 h 286"/>
              <a:gd name="T2" fmla="*/ 47 w 166"/>
              <a:gd name="T3" fmla="*/ 112 h 286"/>
              <a:gd name="T4" fmla="*/ 44 w 166"/>
              <a:gd name="T5" fmla="*/ 74 h 286"/>
              <a:gd name="T6" fmla="*/ 44 w 166"/>
              <a:gd name="T7" fmla="*/ 64 h 286"/>
              <a:gd name="T8" fmla="*/ 26 w 166"/>
              <a:gd name="T9" fmla="*/ 50 h 286"/>
              <a:gd name="T10" fmla="*/ 4 w 166"/>
              <a:gd name="T11" fmla="*/ 36 h 286"/>
              <a:gd name="T12" fmla="*/ 20 w 166"/>
              <a:gd name="T13" fmla="*/ 39 h 286"/>
              <a:gd name="T14" fmla="*/ 44 w 166"/>
              <a:gd name="T15" fmla="*/ 42 h 286"/>
              <a:gd name="T16" fmla="*/ 78 w 166"/>
              <a:gd name="T17" fmla="*/ 39 h 286"/>
              <a:gd name="T18" fmla="*/ 89 w 166"/>
              <a:gd name="T19" fmla="*/ 24 h 286"/>
              <a:gd name="T20" fmla="*/ 103 w 166"/>
              <a:gd name="T21" fmla="*/ 7 h 286"/>
              <a:gd name="T22" fmla="*/ 115 w 166"/>
              <a:gd name="T23" fmla="*/ 0 h 286"/>
              <a:gd name="T24" fmla="*/ 134 w 166"/>
              <a:gd name="T25" fmla="*/ 1 h 286"/>
              <a:gd name="T26" fmla="*/ 152 w 166"/>
              <a:gd name="T27" fmla="*/ 15 h 286"/>
              <a:gd name="T28" fmla="*/ 138 w 166"/>
              <a:gd name="T29" fmla="*/ 42 h 286"/>
              <a:gd name="T30" fmla="*/ 164 w 166"/>
              <a:gd name="T31" fmla="*/ 59 h 286"/>
              <a:gd name="T32" fmla="*/ 164 w 166"/>
              <a:gd name="T33" fmla="*/ 77 h 286"/>
              <a:gd name="T34" fmla="*/ 170 w 166"/>
              <a:gd name="T35" fmla="*/ 101 h 286"/>
              <a:gd name="T36" fmla="*/ 177 w 166"/>
              <a:gd name="T37" fmla="*/ 129 h 286"/>
              <a:gd name="T38" fmla="*/ 184 w 166"/>
              <a:gd name="T39" fmla="*/ 153 h 286"/>
              <a:gd name="T40" fmla="*/ 196 w 166"/>
              <a:gd name="T41" fmla="*/ 179 h 286"/>
              <a:gd name="T42" fmla="*/ 209 w 166"/>
              <a:gd name="T43" fmla="*/ 191 h 286"/>
              <a:gd name="T44" fmla="*/ 228 w 166"/>
              <a:gd name="T45" fmla="*/ 200 h 286"/>
              <a:gd name="T46" fmla="*/ 209 w 166"/>
              <a:gd name="T47" fmla="*/ 212 h 286"/>
              <a:gd name="T48" fmla="*/ 182 w 166"/>
              <a:gd name="T49" fmla="*/ 231 h 286"/>
              <a:gd name="T50" fmla="*/ 159 w 166"/>
              <a:gd name="T51" fmla="*/ 250 h 286"/>
              <a:gd name="T52" fmla="*/ 156 w 166"/>
              <a:gd name="T53" fmla="*/ 266 h 286"/>
              <a:gd name="T54" fmla="*/ 156 w 166"/>
              <a:gd name="T55" fmla="*/ 285 h 286"/>
              <a:gd name="T56" fmla="*/ 134 w 166"/>
              <a:gd name="T57" fmla="*/ 258 h 286"/>
              <a:gd name="T58" fmla="*/ 103 w 166"/>
              <a:gd name="T59" fmla="*/ 264 h 286"/>
              <a:gd name="T60" fmla="*/ 89 w 166"/>
              <a:gd name="T61" fmla="*/ 273 h 286"/>
              <a:gd name="T62" fmla="*/ 47 w 166"/>
              <a:gd name="T63" fmla="*/ 271 h 286"/>
              <a:gd name="T64" fmla="*/ 17 w 166"/>
              <a:gd name="T65" fmla="*/ 258 h 286"/>
              <a:gd name="T66" fmla="*/ 11 w 166"/>
              <a:gd name="T67" fmla="*/ 236 h 286"/>
              <a:gd name="T68" fmla="*/ 0 w 166"/>
              <a:gd name="T69" fmla="*/ 217 h 286"/>
              <a:gd name="T70" fmla="*/ 4 w 166"/>
              <a:gd name="T71" fmla="*/ 185 h 286"/>
              <a:gd name="T72" fmla="*/ 37 w 166"/>
              <a:gd name="T73" fmla="*/ 177 h 286"/>
              <a:gd name="T74" fmla="*/ 54 w 166"/>
              <a:gd name="T75" fmla="*/ 164 h 286"/>
              <a:gd name="T76" fmla="*/ 62 w 166"/>
              <a:gd name="T77" fmla="*/ 144 h 286"/>
              <a:gd name="T78" fmla="*/ 95 w 166"/>
              <a:gd name="T79" fmla="*/ 147 h 286"/>
              <a:gd name="T80" fmla="*/ 73 w 166"/>
              <a:gd name="T81" fmla="*/ 121 h 286"/>
              <a:gd name="T82" fmla="*/ 33 w 166"/>
              <a:gd name="T83" fmla="*/ 118 h 28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66"/>
              <a:gd name="T127" fmla="*/ 0 h 286"/>
              <a:gd name="T128" fmla="*/ 166 w 166"/>
              <a:gd name="T129" fmla="*/ 286 h 28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66" h="286">
                <a:moveTo>
                  <a:pt x="24" y="118"/>
                </a:moveTo>
                <a:lnTo>
                  <a:pt x="34" y="112"/>
                </a:lnTo>
                <a:lnTo>
                  <a:pt x="32" y="74"/>
                </a:lnTo>
                <a:lnTo>
                  <a:pt x="32" y="64"/>
                </a:lnTo>
                <a:lnTo>
                  <a:pt x="18" y="50"/>
                </a:lnTo>
                <a:lnTo>
                  <a:pt x="4" y="36"/>
                </a:lnTo>
                <a:lnTo>
                  <a:pt x="15" y="39"/>
                </a:lnTo>
                <a:lnTo>
                  <a:pt x="32" y="42"/>
                </a:lnTo>
                <a:lnTo>
                  <a:pt x="56" y="39"/>
                </a:lnTo>
                <a:lnTo>
                  <a:pt x="65" y="24"/>
                </a:lnTo>
                <a:lnTo>
                  <a:pt x="75" y="7"/>
                </a:lnTo>
                <a:lnTo>
                  <a:pt x="83" y="0"/>
                </a:lnTo>
                <a:lnTo>
                  <a:pt x="97" y="1"/>
                </a:lnTo>
                <a:lnTo>
                  <a:pt x="110" y="15"/>
                </a:lnTo>
                <a:lnTo>
                  <a:pt x="100" y="42"/>
                </a:lnTo>
                <a:lnTo>
                  <a:pt x="118" y="59"/>
                </a:lnTo>
                <a:lnTo>
                  <a:pt x="118" y="77"/>
                </a:lnTo>
                <a:lnTo>
                  <a:pt x="124" y="101"/>
                </a:lnTo>
                <a:lnTo>
                  <a:pt x="127" y="129"/>
                </a:lnTo>
                <a:lnTo>
                  <a:pt x="134" y="153"/>
                </a:lnTo>
                <a:lnTo>
                  <a:pt x="142" y="179"/>
                </a:lnTo>
                <a:lnTo>
                  <a:pt x="151" y="191"/>
                </a:lnTo>
                <a:lnTo>
                  <a:pt x="165" y="200"/>
                </a:lnTo>
                <a:lnTo>
                  <a:pt x="151" y="212"/>
                </a:lnTo>
                <a:lnTo>
                  <a:pt x="132" y="231"/>
                </a:lnTo>
                <a:lnTo>
                  <a:pt x="115" y="250"/>
                </a:lnTo>
                <a:lnTo>
                  <a:pt x="113" y="266"/>
                </a:lnTo>
                <a:lnTo>
                  <a:pt x="113" y="285"/>
                </a:lnTo>
                <a:lnTo>
                  <a:pt x="97" y="258"/>
                </a:lnTo>
                <a:lnTo>
                  <a:pt x="75" y="264"/>
                </a:lnTo>
                <a:lnTo>
                  <a:pt x="65" y="273"/>
                </a:lnTo>
                <a:lnTo>
                  <a:pt x="34" y="271"/>
                </a:lnTo>
                <a:lnTo>
                  <a:pt x="13" y="258"/>
                </a:lnTo>
                <a:lnTo>
                  <a:pt x="7" y="236"/>
                </a:lnTo>
                <a:lnTo>
                  <a:pt x="0" y="217"/>
                </a:lnTo>
                <a:lnTo>
                  <a:pt x="4" y="185"/>
                </a:lnTo>
                <a:lnTo>
                  <a:pt x="27" y="177"/>
                </a:lnTo>
                <a:lnTo>
                  <a:pt x="39" y="164"/>
                </a:lnTo>
                <a:lnTo>
                  <a:pt x="45" y="144"/>
                </a:lnTo>
                <a:lnTo>
                  <a:pt x="69" y="147"/>
                </a:lnTo>
                <a:lnTo>
                  <a:pt x="53" y="121"/>
                </a:lnTo>
                <a:lnTo>
                  <a:pt x="24" y="118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24" name="Freeform 189">
            <a:extLst>
              <a:ext uri="{FF2B5EF4-FFF2-40B4-BE49-F238E27FC236}">
                <a16:creationId xmlns:a16="http://schemas.microsoft.com/office/drawing/2014/main" id="{FBD7CC11-9B6A-4848-B5C8-70F0E1E1E932}"/>
              </a:ext>
            </a:extLst>
          </p:cNvPr>
          <p:cNvSpPr>
            <a:spLocks/>
          </p:cNvSpPr>
          <p:nvPr/>
        </p:nvSpPr>
        <p:spPr bwMode="auto">
          <a:xfrm>
            <a:off x="5679293" y="3298437"/>
            <a:ext cx="103289" cy="44475"/>
          </a:xfrm>
          <a:custGeom>
            <a:avLst/>
            <a:gdLst>
              <a:gd name="T0" fmla="*/ 4 w 111"/>
              <a:gd name="T1" fmla="*/ 49 h 66"/>
              <a:gd name="T2" fmla="*/ 0 w 111"/>
              <a:gd name="T3" fmla="*/ 38 h 66"/>
              <a:gd name="T4" fmla="*/ 11 w 111"/>
              <a:gd name="T5" fmla="*/ 41 h 66"/>
              <a:gd name="T6" fmla="*/ 17 w 111"/>
              <a:gd name="T7" fmla="*/ 41 h 66"/>
              <a:gd name="T8" fmla="*/ 46 w 111"/>
              <a:gd name="T9" fmla="*/ 32 h 66"/>
              <a:gd name="T10" fmla="*/ 69 w 111"/>
              <a:gd name="T11" fmla="*/ 22 h 66"/>
              <a:gd name="T12" fmla="*/ 77 w 111"/>
              <a:gd name="T13" fmla="*/ 17 h 66"/>
              <a:gd name="T14" fmla="*/ 77 w 111"/>
              <a:gd name="T15" fmla="*/ 0 h 66"/>
              <a:gd name="T16" fmla="*/ 95 w 111"/>
              <a:gd name="T17" fmla="*/ 11 h 66"/>
              <a:gd name="T18" fmla="*/ 109 w 111"/>
              <a:gd name="T19" fmla="*/ 8 h 66"/>
              <a:gd name="T20" fmla="*/ 118 w 111"/>
              <a:gd name="T21" fmla="*/ 0 h 66"/>
              <a:gd name="T22" fmla="*/ 136 w 111"/>
              <a:gd name="T23" fmla="*/ 0 h 66"/>
              <a:gd name="T24" fmla="*/ 133 w 111"/>
              <a:gd name="T25" fmla="*/ 14 h 66"/>
              <a:gd name="T26" fmla="*/ 146 w 111"/>
              <a:gd name="T27" fmla="*/ 20 h 66"/>
              <a:gd name="T28" fmla="*/ 150 w 111"/>
              <a:gd name="T29" fmla="*/ 35 h 66"/>
              <a:gd name="T30" fmla="*/ 142 w 111"/>
              <a:gd name="T31" fmla="*/ 46 h 66"/>
              <a:gd name="T32" fmla="*/ 142 w 111"/>
              <a:gd name="T33" fmla="*/ 49 h 66"/>
              <a:gd name="T34" fmla="*/ 133 w 111"/>
              <a:gd name="T35" fmla="*/ 58 h 66"/>
              <a:gd name="T36" fmla="*/ 109 w 111"/>
              <a:gd name="T37" fmla="*/ 65 h 66"/>
              <a:gd name="T38" fmla="*/ 72 w 111"/>
              <a:gd name="T39" fmla="*/ 58 h 66"/>
              <a:gd name="T40" fmla="*/ 57 w 111"/>
              <a:gd name="T41" fmla="*/ 46 h 66"/>
              <a:gd name="T42" fmla="*/ 41 w 111"/>
              <a:gd name="T43" fmla="*/ 55 h 66"/>
              <a:gd name="T44" fmla="*/ 14 w 111"/>
              <a:gd name="T45" fmla="*/ 55 h 66"/>
              <a:gd name="T46" fmla="*/ 4 w 111"/>
              <a:gd name="T47" fmla="*/ 49 h 6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1"/>
              <a:gd name="T73" fmla="*/ 0 h 66"/>
              <a:gd name="T74" fmla="*/ 111 w 111"/>
              <a:gd name="T75" fmla="*/ 66 h 6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1" h="66">
                <a:moveTo>
                  <a:pt x="4" y="49"/>
                </a:moveTo>
                <a:lnTo>
                  <a:pt x="0" y="38"/>
                </a:lnTo>
                <a:lnTo>
                  <a:pt x="7" y="41"/>
                </a:lnTo>
                <a:lnTo>
                  <a:pt x="13" y="41"/>
                </a:lnTo>
                <a:lnTo>
                  <a:pt x="34" y="32"/>
                </a:lnTo>
                <a:lnTo>
                  <a:pt x="51" y="22"/>
                </a:lnTo>
                <a:lnTo>
                  <a:pt x="56" y="17"/>
                </a:lnTo>
                <a:lnTo>
                  <a:pt x="56" y="0"/>
                </a:lnTo>
                <a:lnTo>
                  <a:pt x="69" y="11"/>
                </a:lnTo>
                <a:lnTo>
                  <a:pt x="80" y="8"/>
                </a:lnTo>
                <a:lnTo>
                  <a:pt x="86" y="0"/>
                </a:lnTo>
                <a:lnTo>
                  <a:pt x="100" y="0"/>
                </a:lnTo>
                <a:lnTo>
                  <a:pt x="97" y="14"/>
                </a:lnTo>
                <a:lnTo>
                  <a:pt x="107" y="20"/>
                </a:lnTo>
                <a:lnTo>
                  <a:pt x="110" y="35"/>
                </a:lnTo>
                <a:lnTo>
                  <a:pt x="104" y="46"/>
                </a:lnTo>
                <a:lnTo>
                  <a:pt x="104" y="49"/>
                </a:lnTo>
                <a:lnTo>
                  <a:pt x="97" y="58"/>
                </a:lnTo>
                <a:lnTo>
                  <a:pt x="80" y="65"/>
                </a:lnTo>
                <a:lnTo>
                  <a:pt x="53" y="58"/>
                </a:lnTo>
                <a:lnTo>
                  <a:pt x="42" y="46"/>
                </a:lnTo>
                <a:lnTo>
                  <a:pt x="30" y="55"/>
                </a:lnTo>
                <a:lnTo>
                  <a:pt x="10" y="55"/>
                </a:lnTo>
                <a:lnTo>
                  <a:pt x="4" y="49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25" name="Freeform 190">
            <a:extLst>
              <a:ext uri="{FF2B5EF4-FFF2-40B4-BE49-F238E27FC236}">
                <a16:creationId xmlns:a16="http://schemas.microsoft.com/office/drawing/2014/main" id="{AD8CF2FE-2E81-45B7-9488-A7BC38036455}"/>
              </a:ext>
            </a:extLst>
          </p:cNvPr>
          <p:cNvSpPr>
            <a:spLocks/>
          </p:cNvSpPr>
          <p:nvPr/>
        </p:nvSpPr>
        <p:spPr bwMode="auto">
          <a:xfrm>
            <a:off x="5494997" y="3133329"/>
            <a:ext cx="12047" cy="5467"/>
          </a:xfrm>
          <a:custGeom>
            <a:avLst/>
            <a:gdLst>
              <a:gd name="T0" fmla="*/ 0 w 13"/>
              <a:gd name="T1" fmla="*/ 0 h 8"/>
              <a:gd name="T2" fmla="*/ 0 w 13"/>
              <a:gd name="T3" fmla="*/ 2147483647 h 8"/>
              <a:gd name="T4" fmla="*/ 2147483647 w 13"/>
              <a:gd name="T5" fmla="*/ 0 h 8"/>
              <a:gd name="T6" fmla="*/ 0 w 13"/>
              <a:gd name="T7" fmla="*/ 0 h 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8"/>
              <a:gd name="T14" fmla="*/ 13 w 13"/>
              <a:gd name="T15" fmla="*/ 8 h 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8">
                <a:moveTo>
                  <a:pt x="0" y="0"/>
                </a:moveTo>
                <a:lnTo>
                  <a:pt x="0" y="7"/>
                </a:lnTo>
                <a:lnTo>
                  <a:pt x="12" y="0"/>
                </a:lnTo>
                <a:lnTo>
                  <a:pt x="0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26" name="Freeform 191">
            <a:extLst>
              <a:ext uri="{FF2B5EF4-FFF2-40B4-BE49-F238E27FC236}">
                <a16:creationId xmlns:a16="http://schemas.microsoft.com/office/drawing/2014/main" id="{71F43CD0-28DA-45E3-B946-62496842AB1E}"/>
              </a:ext>
            </a:extLst>
          </p:cNvPr>
          <p:cNvSpPr>
            <a:spLocks/>
          </p:cNvSpPr>
          <p:nvPr/>
        </p:nvSpPr>
        <p:spPr bwMode="auto">
          <a:xfrm>
            <a:off x="5742234" y="3467687"/>
            <a:ext cx="33892" cy="16060"/>
          </a:xfrm>
          <a:custGeom>
            <a:avLst/>
            <a:gdLst>
              <a:gd name="T0" fmla="*/ 40 w 35"/>
              <a:gd name="T1" fmla="*/ 0 h 22"/>
              <a:gd name="T2" fmla="*/ 26 w 35"/>
              <a:gd name="T3" fmla="*/ 3 h 22"/>
              <a:gd name="T4" fmla="*/ 0 w 35"/>
              <a:gd name="T5" fmla="*/ 0 h 22"/>
              <a:gd name="T6" fmla="*/ 1 w 35"/>
              <a:gd name="T7" fmla="*/ 5 h 22"/>
              <a:gd name="T8" fmla="*/ 4 w 35"/>
              <a:gd name="T9" fmla="*/ 12 h 22"/>
              <a:gd name="T10" fmla="*/ 20 w 35"/>
              <a:gd name="T11" fmla="*/ 15 h 22"/>
              <a:gd name="T12" fmla="*/ 47 w 35"/>
              <a:gd name="T13" fmla="*/ 21 h 22"/>
              <a:gd name="T14" fmla="*/ 45 w 35"/>
              <a:gd name="T15" fmla="*/ 11 h 22"/>
              <a:gd name="T16" fmla="*/ 40 w 35"/>
              <a:gd name="T17" fmla="*/ 0 h 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"/>
              <a:gd name="T28" fmla="*/ 0 h 22"/>
              <a:gd name="T29" fmla="*/ 35 w 35"/>
              <a:gd name="T30" fmla="*/ 22 h 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" h="22">
                <a:moveTo>
                  <a:pt x="29" y="0"/>
                </a:moveTo>
                <a:lnTo>
                  <a:pt x="18" y="3"/>
                </a:lnTo>
                <a:lnTo>
                  <a:pt x="0" y="0"/>
                </a:lnTo>
                <a:lnTo>
                  <a:pt x="1" y="5"/>
                </a:lnTo>
                <a:lnTo>
                  <a:pt x="4" y="12"/>
                </a:lnTo>
                <a:lnTo>
                  <a:pt x="15" y="15"/>
                </a:lnTo>
                <a:lnTo>
                  <a:pt x="34" y="21"/>
                </a:lnTo>
                <a:lnTo>
                  <a:pt x="32" y="11"/>
                </a:lnTo>
                <a:lnTo>
                  <a:pt x="29" y="0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27" name="Freeform 192">
            <a:extLst>
              <a:ext uri="{FF2B5EF4-FFF2-40B4-BE49-F238E27FC236}">
                <a16:creationId xmlns:a16="http://schemas.microsoft.com/office/drawing/2014/main" id="{CDD04E44-E01A-44B7-AD97-F292FCBCC977}"/>
              </a:ext>
            </a:extLst>
          </p:cNvPr>
          <p:cNvSpPr>
            <a:spLocks/>
          </p:cNvSpPr>
          <p:nvPr/>
        </p:nvSpPr>
        <p:spPr bwMode="auto">
          <a:xfrm>
            <a:off x="5385565" y="3200840"/>
            <a:ext cx="66169" cy="61770"/>
          </a:xfrm>
          <a:custGeom>
            <a:avLst/>
            <a:gdLst>
              <a:gd name="T0" fmla="*/ 52 w 72"/>
              <a:gd name="T1" fmla="*/ 0 h 90"/>
              <a:gd name="T2" fmla="*/ 41 w 72"/>
              <a:gd name="T3" fmla="*/ 7 h 90"/>
              <a:gd name="T4" fmla="*/ 41 w 72"/>
              <a:gd name="T5" fmla="*/ 21 h 90"/>
              <a:gd name="T6" fmla="*/ 3 w 72"/>
              <a:gd name="T7" fmla="*/ 21 h 90"/>
              <a:gd name="T8" fmla="*/ 0 w 72"/>
              <a:gd name="T9" fmla="*/ 32 h 90"/>
              <a:gd name="T10" fmla="*/ 0 w 72"/>
              <a:gd name="T11" fmla="*/ 45 h 90"/>
              <a:gd name="T12" fmla="*/ 12 w 72"/>
              <a:gd name="T13" fmla="*/ 48 h 90"/>
              <a:gd name="T14" fmla="*/ 12 w 72"/>
              <a:gd name="T15" fmla="*/ 59 h 90"/>
              <a:gd name="T16" fmla="*/ 0 w 72"/>
              <a:gd name="T17" fmla="*/ 65 h 90"/>
              <a:gd name="T18" fmla="*/ 0 w 72"/>
              <a:gd name="T19" fmla="*/ 77 h 90"/>
              <a:gd name="T20" fmla="*/ 0 w 72"/>
              <a:gd name="T21" fmla="*/ 89 h 90"/>
              <a:gd name="T22" fmla="*/ 29 w 72"/>
              <a:gd name="T23" fmla="*/ 86 h 90"/>
              <a:gd name="T24" fmla="*/ 52 w 72"/>
              <a:gd name="T25" fmla="*/ 75 h 90"/>
              <a:gd name="T26" fmla="*/ 74 w 72"/>
              <a:gd name="T27" fmla="*/ 75 h 90"/>
              <a:gd name="T28" fmla="*/ 89 w 72"/>
              <a:gd name="T29" fmla="*/ 72 h 90"/>
              <a:gd name="T30" fmla="*/ 97 w 72"/>
              <a:gd name="T31" fmla="*/ 48 h 90"/>
              <a:gd name="T32" fmla="*/ 86 w 72"/>
              <a:gd name="T33" fmla="*/ 30 h 90"/>
              <a:gd name="T34" fmla="*/ 61 w 72"/>
              <a:gd name="T35" fmla="*/ 30 h 90"/>
              <a:gd name="T36" fmla="*/ 56 w 72"/>
              <a:gd name="T37" fmla="*/ 18 h 90"/>
              <a:gd name="T38" fmla="*/ 65 w 72"/>
              <a:gd name="T39" fmla="*/ 4 h 90"/>
              <a:gd name="T40" fmla="*/ 52 w 72"/>
              <a:gd name="T41" fmla="*/ 0 h 9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2"/>
              <a:gd name="T64" fmla="*/ 0 h 90"/>
              <a:gd name="T65" fmla="*/ 72 w 72"/>
              <a:gd name="T66" fmla="*/ 90 h 9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2" h="90">
                <a:moveTo>
                  <a:pt x="38" y="0"/>
                </a:moveTo>
                <a:lnTo>
                  <a:pt x="30" y="7"/>
                </a:lnTo>
                <a:lnTo>
                  <a:pt x="30" y="21"/>
                </a:lnTo>
                <a:lnTo>
                  <a:pt x="3" y="21"/>
                </a:lnTo>
                <a:lnTo>
                  <a:pt x="0" y="32"/>
                </a:lnTo>
                <a:lnTo>
                  <a:pt x="0" y="45"/>
                </a:lnTo>
                <a:lnTo>
                  <a:pt x="8" y="48"/>
                </a:lnTo>
                <a:lnTo>
                  <a:pt x="8" y="59"/>
                </a:lnTo>
                <a:lnTo>
                  <a:pt x="0" y="65"/>
                </a:lnTo>
                <a:lnTo>
                  <a:pt x="0" y="77"/>
                </a:lnTo>
                <a:lnTo>
                  <a:pt x="0" y="89"/>
                </a:lnTo>
                <a:lnTo>
                  <a:pt x="21" y="86"/>
                </a:lnTo>
                <a:lnTo>
                  <a:pt x="38" y="75"/>
                </a:lnTo>
                <a:lnTo>
                  <a:pt x="54" y="75"/>
                </a:lnTo>
                <a:lnTo>
                  <a:pt x="65" y="72"/>
                </a:lnTo>
                <a:lnTo>
                  <a:pt x="71" y="48"/>
                </a:lnTo>
                <a:lnTo>
                  <a:pt x="62" y="30"/>
                </a:lnTo>
                <a:lnTo>
                  <a:pt x="44" y="30"/>
                </a:lnTo>
                <a:lnTo>
                  <a:pt x="41" y="18"/>
                </a:lnTo>
                <a:lnTo>
                  <a:pt x="47" y="4"/>
                </a:lnTo>
                <a:lnTo>
                  <a:pt x="38" y="0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28" name="Freeform 193">
            <a:extLst>
              <a:ext uri="{FF2B5EF4-FFF2-40B4-BE49-F238E27FC236}">
                <a16:creationId xmlns:a16="http://schemas.microsoft.com/office/drawing/2014/main" id="{FD9C1EEC-A577-4F2F-8499-5AE381C50706}"/>
              </a:ext>
            </a:extLst>
          </p:cNvPr>
          <p:cNvSpPr>
            <a:spLocks/>
          </p:cNvSpPr>
          <p:nvPr/>
        </p:nvSpPr>
        <p:spPr bwMode="auto">
          <a:xfrm>
            <a:off x="5422683" y="3200840"/>
            <a:ext cx="33892" cy="21001"/>
          </a:xfrm>
          <a:custGeom>
            <a:avLst/>
            <a:gdLst>
              <a:gd name="T0" fmla="*/ 29 w 37"/>
              <a:gd name="T1" fmla="*/ 30 h 31"/>
              <a:gd name="T2" fmla="*/ 3 w 37"/>
              <a:gd name="T3" fmla="*/ 30 h 31"/>
              <a:gd name="T4" fmla="*/ 0 w 37"/>
              <a:gd name="T5" fmla="*/ 18 h 31"/>
              <a:gd name="T6" fmla="*/ 6 w 37"/>
              <a:gd name="T7" fmla="*/ 4 h 31"/>
              <a:gd name="T8" fmla="*/ 17 w 37"/>
              <a:gd name="T9" fmla="*/ 0 h 31"/>
              <a:gd name="T10" fmla="*/ 32 w 37"/>
              <a:gd name="T11" fmla="*/ 1 h 31"/>
              <a:gd name="T12" fmla="*/ 41 w 37"/>
              <a:gd name="T13" fmla="*/ 10 h 31"/>
              <a:gd name="T14" fmla="*/ 49 w 37"/>
              <a:gd name="T15" fmla="*/ 21 h 31"/>
              <a:gd name="T16" fmla="*/ 29 w 37"/>
              <a:gd name="T17" fmla="*/ 30 h 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7"/>
              <a:gd name="T28" fmla="*/ 0 h 31"/>
              <a:gd name="T29" fmla="*/ 37 w 37"/>
              <a:gd name="T30" fmla="*/ 31 h 3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7" h="31">
                <a:moveTo>
                  <a:pt x="21" y="30"/>
                </a:moveTo>
                <a:lnTo>
                  <a:pt x="3" y="30"/>
                </a:lnTo>
                <a:lnTo>
                  <a:pt x="0" y="18"/>
                </a:lnTo>
                <a:lnTo>
                  <a:pt x="6" y="4"/>
                </a:lnTo>
                <a:lnTo>
                  <a:pt x="13" y="0"/>
                </a:lnTo>
                <a:lnTo>
                  <a:pt x="24" y="1"/>
                </a:lnTo>
                <a:lnTo>
                  <a:pt x="30" y="10"/>
                </a:lnTo>
                <a:lnTo>
                  <a:pt x="36" y="21"/>
                </a:lnTo>
                <a:lnTo>
                  <a:pt x="21" y="30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29" name="Freeform 194">
            <a:extLst>
              <a:ext uri="{FF2B5EF4-FFF2-40B4-BE49-F238E27FC236}">
                <a16:creationId xmlns:a16="http://schemas.microsoft.com/office/drawing/2014/main" id="{BD22D8AF-9B5C-4886-BB74-D3E2D4B0043A}"/>
              </a:ext>
            </a:extLst>
          </p:cNvPr>
          <p:cNvSpPr>
            <a:spLocks/>
          </p:cNvSpPr>
          <p:nvPr/>
        </p:nvSpPr>
        <p:spPr bwMode="auto">
          <a:xfrm>
            <a:off x="5431323" y="3145631"/>
            <a:ext cx="12907" cy="19135"/>
          </a:xfrm>
          <a:custGeom>
            <a:avLst/>
            <a:gdLst>
              <a:gd name="T0" fmla="*/ 2147483647 w 14"/>
              <a:gd name="T1" fmla="*/ 0 h 28"/>
              <a:gd name="T2" fmla="*/ 0 w 14"/>
              <a:gd name="T3" fmla="*/ 2147483647 h 28"/>
              <a:gd name="T4" fmla="*/ 0 w 14"/>
              <a:gd name="T5" fmla="*/ 2147483647 h 28"/>
              <a:gd name="T6" fmla="*/ 2147483647 w 14"/>
              <a:gd name="T7" fmla="*/ 2147483647 h 28"/>
              <a:gd name="T8" fmla="*/ 2147483647 w 14"/>
              <a:gd name="T9" fmla="*/ 2147483647 h 28"/>
              <a:gd name="T10" fmla="*/ 2147483647 w 14"/>
              <a:gd name="T11" fmla="*/ 0 h 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28"/>
              <a:gd name="T20" fmla="*/ 14 w 14"/>
              <a:gd name="T21" fmla="*/ 28 h 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28">
                <a:moveTo>
                  <a:pt x="13" y="0"/>
                </a:moveTo>
                <a:lnTo>
                  <a:pt x="0" y="8"/>
                </a:lnTo>
                <a:lnTo>
                  <a:pt x="0" y="21"/>
                </a:lnTo>
                <a:lnTo>
                  <a:pt x="4" y="27"/>
                </a:lnTo>
                <a:lnTo>
                  <a:pt x="13" y="14"/>
                </a:lnTo>
                <a:lnTo>
                  <a:pt x="13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30" name="Freeform 195">
            <a:extLst>
              <a:ext uri="{FF2B5EF4-FFF2-40B4-BE49-F238E27FC236}">
                <a16:creationId xmlns:a16="http://schemas.microsoft.com/office/drawing/2014/main" id="{313F6CEF-2FED-46B2-9E7D-AEF2D5481F11}"/>
              </a:ext>
            </a:extLst>
          </p:cNvPr>
          <p:cNvSpPr>
            <a:spLocks/>
          </p:cNvSpPr>
          <p:nvPr/>
        </p:nvSpPr>
        <p:spPr bwMode="auto">
          <a:xfrm>
            <a:off x="5445279" y="3144012"/>
            <a:ext cx="116200" cy="144542"/>
          </a:xfrm>
          <a:custGeom>
            <a:avLst/>
            <a:gdLst>
              <a:gd name="T0" fmla="*/ 29 w 125"/>
              <a:gd name="T1" fmla="*/ 3 h 212"/>
              <a:gd name="T2" fmla="*/ 18 w 125"/>
              <a:gd name="T3" fmla="*/ 17 h 212"/>
              <a:gd name="T4" fmla="*/ 0 w 125"/>
              <a:gd name="T5" fmla="*/ 29 h 212"/>
              <a:gd name="T6" fmla="*/ 15 w 125"/>
              <a:gd name="T7" fmla="*/ 32 h 212"/>
              <a:gd name="T8" fmla="*/ 18 w 125"/>
              <a:gd name="T9" fmla="*/ 44 h 212"/>
              <a:gd name="T10" fmla="*/ 18 w 125"/>
              <a:gd name="T11" fmla="*/ 53 h 212"/>
              <a:gd name="T12" fmla="*/ 3 w 125"/>
              <a:gd name="T13" fmla="*/ 59 h 212"/>
              <a:gd name="T14" fmla="*/ 10 w 125"/>
              <a:gd name="T15" fmla="*/ 70 h 212"/>
              <a:gd name="T16" fmla="*/ 24 w 125"/>
              <a:gd name="T17" fmla="*/ 73 h 212"/>
              <a:gd name="T18" fmla="*/ 29 w 125"/>
              <a:gd name="T19" fmla="*/ 81 h 212"/>
              <a:gd name="T20" fmla="*/ 24 w 125"/>
              <a:gd name="T21" fmla="*/ 88 h 212"/>
              <a:gd name="T22" fmla="*/ 62 w 125"/>
              <a:gd name="T23" fmla="*/ 94 h 212"/>
              <a:gd name="T24" fmla="*/ 69 w 125"/>
              <a:gd name="T25" fmla="*/ 105 h 212"/>
              <a:gd name="T26" fmla="*/ 83 w 125"/>
              <a:gd name="T27" fmla="*/ 108 h 212"/>
              <a:gd name="T28" fmla="*/ 75 w 125"/>
              <a:gd name="T29" fmla="*/ 117 h 212"/>
              <a:gd name="T30" fmla="*/ 58 w 125"/>
              <a:gd name="T31" fmla="*/ 126 h 212"/>
              <a:gd name="T32" fmla="*/ 41 w 125"/>
              <a:gd name="T33" fmla="*/ 126 h 212"/>
              <a:gd name="T34" fmla="*/ 38 w 125"/>
              <a:gd name="T35" fmla="*/ 138 h 212"/>
              <a:gd name="T36" fmla="*/ 45 w 125"/>
              <a:gd name="T37" fmla="*/ 146 h 212"/>
              <a:gd name="T38" fmla="*/ 41 w 125"/>
              <a:gd name="T39" fmla="*/ 159 h 212"/>
              <a:gd name="T40" fmla="*/ 29 w 125"/>
              <a:gd name="T41" fmla="*/ 164 h 212"/>
              <a:gd name="T42" fmla="*/ 64 w 125"/>
              <a:gd name="T43" fmla="*/ 170 h 212"/>
              <a:gd name="T44" fmla="*/ 64 w 125"/>
              <a:gd name="T45" fmla="*/ 175 h 212"/>
              <a:gd name="T46" fmla="*/ 49 w 125"/>
              <a:gd name="T47" fmla="*/ 175 h 212"/>
              <a:gd name="T48" fmla="*/ 33 w 125"/>
              <a:gd name="T49" fmla="*/ 185 h 212"/>
              <a:gd name="T50" fmla="*/ 18 w 125"/>
              <a:gd name="T51" fmla="*/ 199 h 212"/>
              <a:gd name="T52" fmla="*/ 18 w 125"/>
              <a:gd name="T53" fmla="*/ 211 h 212"/>
              <a:gd name="T54" fmla="*/ 53 w 125"/>
              <a:gd name="T55" fmla="*/ 199 h 212"/>
              <a:gd name="T56" fmla="*/ 75 w 125"/>
              <a:gd name="T57" fmla="*/ 191 h 212"/>
              <a:gd name="T58" fmla="*/ 107 w 125"/>
              <a:gd name="T59" fmla="*/ 197 h 212"/>
              <a:gd name="T60" fmla="*/ 132 w 125"/>
              <a:gd name="T61" fmla="*/ 185 h 212"/>
              <a:gd name="T62" fmla="*/ 163 w 125"/>
              <a:gd name="T63" fmla="*/ 181 h 212"/>
              <a:gd name="T64" fmla="*/ 145 w 125"/>
              <a:gd name="T65" fmla="*/ 170 h 212"/>
              <a:gd name="T66" fmla="*/ 157 w 125"/>
              <a:gd name="T67" fmla="*/ 164 h 212"/>
              <a:gd name="T68" fmla="*/ 171 w 125"/>
              <a:gd name="T69" fmla="*/ 164 h 212"/>
              <a:gd name="T70" fmla="*/ 174 w 125"/>
              <a:gd name="T71" fmla="*/ 138 h 212"/>
              <a:gd name="T72" fmla="*/ 145 w 125"/>
              <a:gd name="T73" fmla="*/ 132 h 212"/>
              <a:gd name="T74" fmla="*/ 140 w 125"/>
              <a:gd name="T75" fmla="*/ 114 h 212"/>
              <a:gd name="T76" fmla="*/ 136 w 125"/>
              <a:gd name="T77" fmla="*/ 105 h 212"/>
              <a:gd name="T78" fmla="*/ 121 w 125"/>
              <a:gd name="T79" fmla="*/ 100 h 212"/>
              <a:gd name="T80" fmla="*/ 121 w 125"/>
              <a:gd name="T81" fmla="*/ 84 h 212"/>
              <a:gd name="T82" fmla="*/ 107 w 125"/>
              <a:gd name="T83" fmla="*/ 81 h 212"/>
              <a:gd name="T84" fmla="*/ 111 w 125"/>
              <a:gd name="T85" fmla="*/ 62 h 212"/>
              <a:gd name="T86" fmla="*/ 73 w 125"/>
              <a:gd name="T87" fmla="*/ 41 h 212"/>
              <a:gd name="T88" fmla="*/ 91 w 125"/>
              <a:gd name="T89" fmla="*/ 35 h 212"/>
              <a:gd name="T90" fmla="*/ 94 w 125"/>
              <a:gd name="T91" fmla="*/ 18 h 212"/>
              <a:gd name="T92" fmla="*/ 58 w 125"/>
              <a:gd name="T93" fmla="*/ 18 h 212"/>
              <a:gd name="T94" fmla="*/ 58 w 125"/>
              <a:gd name="T95" fmla="*/ 0 h 212"/>
              <a:gd name="T96" fmla="*/ 29 w 125"/>
              <a:gd name="T97" fmla="*/ 3 h 21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25"/>
              <a:gd name="T148" fmla="*/ 0 h 212"/>
              <a:gd name="T149" fmla="*/ 125 w 125"/>
              <a:gd name="T150" fmla="*/ 212 h 21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25" h="212">
                <a:moveTo>
                  <a:pt x="21" y="3"/>
                </a:moveTo>
                <a:lnTo>
                  <a:pt x="14" y="17"/>
                </a:lnTo>
                <a:lnTo>
                  <a:pt x="0" y="29"/>
                </a:lnTo>
                <a:lnTo>
                  <a:pt x="11" y="32"/>
                </a:lnTo>
                <a:lnTo>
                  <a:pt x="14" y="44"/>
                </a:lnTo>
                <a:lnTo>
                  <a:pt x="14" y="53"/>
                </a:lnTo>
                <a:lnTo>
                  <a:pt x="3" y="59"/>
                </a:lnTo>
                <a:lnTo>
                  <a:pt x="6" y="70"/>
                </a:lnTo>
                <a:lnTo>
                  <a:pt x="17" y="73"/>
                </a:lnTo>
                <a:lnTo>
                  <a:pt x="21" y="81"/>
                </a:lnTo>
                <a:lnTo>
                  <a:pt x="17" y="88"/>
                </a:lnTo>
                <a:lnTo>
                  <a:pt x="44" y="94"/>
                </a:lnTo>
                <a:lnTo>
                  <a:pt x="49" y="105"/>
                </a:lnTo>
                <a:lnTo>
                  <a:pt x="59" y="108"/>
                </a:lnTo>
                <a:lnTo>
                  <a:pt x="53" y="117"/>
                </a:lnTo>
                <a:lnTo>
                  <a:pt x="41" y="126"/>
                </a:lnTo>
                <a:lnTo>
                  <a:pt x="29" y="126"/>
                </a:lnTo>
                <a:lnTo>
                  <a:pt x="27" y="138"/>
                </a:lnTo>
                <a:lnTo>
                  <a:pt x="32" y="146"/>
                </a:lnTo>
                <a:lnTo>
                  <a:pt x="29" y="159"/>
                </a:lnTo>
                <a:lnTo>
                  <a:pt x="21" y="164"/>
                </a:lnTo>
                <a:lnTo>
                  <a:pt x="46" y="170"/>
                </a:lnTo>
                <a:lnTo>
                  <a:pt x="46" y="175"/>
                </a:lnTo>
                <a:lnTo>
                  <a:pt x="35" y="175"/>
                </a:lnTo>
                <a:lnTo>
                  <a:pt x="24" y="185"/>
                </a:lnTo>
                <a:lnTo>
                  <a:pt x="14" y="199"/>
                </a:lnTo>
                <a:lnTo>
                  <a:pt x="14" y="211"/>
                </a:lnTo>
                <a:lnTo>
                  <a:pt x="38" y="199"/>
                </a:lnTo>
                <a:lnTo>
                  <a:pt x="53" y="191"/>
                </a:lnTo>
                <a:lnTo>
                  <a:pt x="76" y="197"/>
                </a:lnTo>
                <a:lnTo>
                  <a:pt x="94" y="185"/>
                </a:lnTo>
                <a:lnTo>
                  <a:pt x="117" y="181"/>
                </a:lnTo>
                <a:lnTo>
                  <a:pt x="103" y="170"/>
                </a:lnTo>
                <a:lnTo>
                  <a:pt x="111" y="164"/>
                </a:lnTo>
                <a:lnTo>
                  <a:pt x="121" y="164"/>
                </a:lnTo>
                <a:lnTo>
                  <a:pt x="124" y="138"/>
                </a:lnTo>
                <a:lnTo>
                  <a:pt x="103" y="132"/>
                </a:lnTo>
                <a:lnTo>
                  <a:pt x="100" y="114"/>
                </a:lnTo>
                <a:lnTo>
                  <a:pt x="97" y="105"/>
                </a:lnTo>
                <a:lnTo>
                  <a:pt x="86" y="100"/>
                </a:lnTo>
                <a:lnTo>
                  <a:pt x="86" y="84"/>
                </a:lnTo>
                <a:lnTo>
                  <a:pt x="76" y="81"/>
                </a:lnTo>
                <a:lnTo>
                  <a:pt x="79" y="62"/>
                </a:lnTo>
                <a:lnTo>
                  <a:pt x="52" y="41"/>
                </a:lnTo>
                <a:lnTo>
                  <a:pt x="65" y="35"/>
                </a:lnTo>
                <a:lnTo>
                  <a:pt x="67" y="18"/>
                </a:lnTo>
                <a:lnTo>
                  <a:pt x="41" y="18"/>
                </a:lnTo>
                <a:lnTo>
                  <a:pt x="41" y="0"/>
                </a:lnTo>
                <a:lnTo>
                  <a:pt x="21" y="3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31" name="Freeform 196">
            <a:extLst>
              <a:ext uri="{FF2B5EF4-FFF2-40B4-BE49-F238E27FC236}">
                <a16:creationId xmlns:a16="http://schemas.microsoft.com/office/drawing/2014/main" id="{46032DB1-D272-49D1-868C-1858E19FC771}"/>
              </a:ext>
            </a:extLst>
          </p:cNvPr>
          <p:cNvSpPr>
            <a:spLocks/>
          </p:cNvSpPr>
          <p:nvPr/>
        </p:nvSpPr>
        <p:spPr bwMode="auto">
          <a:xfrm>
            <a:off x="5510486" y="3105312"/>
            <a:ext cx="12047" cy="15034"/>
          </a:xfrm>
          <a:custGeom>
            <a:avLst/>
            <a:gdLst>
              <a:gd name="T0" fmla="*/ 2147483647 w 13"/>
              <a:gd name="T1" fmla="*/ 0 h 22"/>
              <a:gd name="T2" fmla="*/ 0 w 13"/>
              <a:gd name="T3" fmla="*/ 2147483647 h 22"/>
              <a:gd name="T4" fmla="*/ 2147483647 w 13"/>
              <a:gd name="T5" fmla="*/ 2147483647 h 22"/>
              <a:gd name="T6" fmla="*/ 2147483647 w 13"/>
              <a:gd name="T7" fmla="*/ 2147483647 h 22"/>
              <a:gd name="T8" fmla="*/ 2147483647 w 13"/>
              <a:gd name="T9" fmla="*/ 0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"/>
              <a:gd name="T16" fmla="*/ 0 h 22"/>
              <a:gd name="T17" fmla="*/ 13 w 13"/>
              <a:gd name="T18" fmla="*/ 22 h 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" h="22">
                <a:moveTo>
                  <a:pt x="9" y="0"/>
                </a:moveTo>
                <a:lnTo>
                  <a:pt x="0" y="10"/>
                </a:lnTo>
                <a:lnTo>
                  <a:pt x="3" y="21"/>
                </a:lnTo>
                <a:lnTo>
                  <a:pt x="12" y="21"/>
                </a:lnTo>
                <a:lnTo>
                  <a:pt x="9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32" name="Freeform 197">
            <a:extLst>
              <a:ext uri="{FF2B5EF4-FFF2-40B4-BE49-F238E27FC236}">
                <a16:creationId xmlns:a16="http://schemas.microsoft.com/office/drawing/2014/main" id="{AC6F32EF-ED37-4802-B7DF-21EFBE727C43}"/>
              </a:ext>
            </a:extLst>
          </p:cNvPr>
          <p:cNvSpPr>
            <a:spLocks/>
          </p:cNvSpPr>
          <p:nvPr/>
        </p:nvSpPr>
        <p:spPr bwMode="auto">
          <a:xfrm>
            <a:off x="5606668" y="2905579"/>
            <a:ext cx="385720" cy="244610"/>
          </a:xfrm>
          <a:custGeom>
            <a:avLst/>
            <a:gdLst>
              <a:gd name="T0" fmla="*/ 487 w 414"/>
              <a:gd name="T1" fmla="*/ 50 h 359"/>
              <a:gd name="T2" fmla="*/ 450 w 414"/>
              <a:gd name="T3" fmla="*/ 35 h 359"/>
              <a:gd name="T4" fmla="*/ 425 w 414"/>
              <a:gd name="T5" fmla="*/ 59 h 359"/>
              <a:gd name="T6" fmla="*/ 382 w 414"/>
              <a:gd name="T7" fmla="*/ 77 h 359"/>
              <a:gd name="T8" fmla="*/ 343 w 414"/>
              <a:gd name="T9" fmla="*/ 72 h 359"/>
              <a:gd name="T10" fmla="*/ 318 w 414"/>
              <a:gd name="T11" fmla="*/ 91 h 359"/>
              <a:gd name="T12" fmla="*/ 281 w 414"/>
              <a:gd name="T13" fmla="*/ 91 h 359"/>
              <a:gd name="T14" fmla="*/ 253 w 414"/>
              <a:gd name="T15" fmla="*/ 107 h 359"/>
              <a:gd name="T16" fmla="*/ 240 w 414"/>
              <a:gd name="T17" fmla="*/ 118 h 359"/>
              <a:gd name="T18" fmla="*/ 220 w 414"/>
              <a:gd name="T19" fmla="*/ 139 h 359"/>
              <a:gd name="T20" fmla="*/ 200 w 414"/>
              <a:gd name="T21" fmla="*/ 153 h 359"/>
              <a:gd name="T22" fmla="*/ 185 w 414"/>
              <a:gd name="T23" fmla="*/ 179 h 359"/>
              <a:gd name="T24" fmla="*/ 188 w 414"/>
              <a:gd name="T25" fmla="*/ 202 h 359"/>
              <a:gd name="T26" fmla="*/ 154 w 414"/>
              <a:gd name="T27" fmla="*/ 203 h 359"/>
              <a:gd name="T28" fmla="*/ 154 w 414"/>
              <a:gd name="T29" fmla="*/ 247 h 359"/>
              <a:gd name="T30" fmla="*/ 172 w 414"/>
              <a:gd name="T31" fmla="*/ 285 h 359"/>
              <a:gd name="T32" fmla="*/ 154 w 414"/>
              <a:gd name="T33" fmla="*/ 314 h 359"/>
              <a:gd name="T34" fmla="*/ 140 w 414"/>
              <a:gd name="T35" fmla="*/ 346 h 359"/>
              <a:gd name="T36" fmla="*/ 89 w 414"/>
              <a:gd name="T37" fmla="*/ 344 h 359"/>
              <a:gd name="T38" fmla="*/ 56 w 414"/>
              <a:gd name="T39" fmla="*/ 358 h 359"/>
              <a:gd name="T40" fmla="*/ 25 w 414"/>
              <a:gd name="T41" fmla="*/ 338 h 359"/>
              <a:gd name="T42" fmla="*/ 17 w 414"/>
              <a:gd name="T43" fmla="*/ 302 h 359"/>
              <a:gd name="T44" fmla="*/ 0 w 414"/>
              <a:gd name="T45" fmla="*/ 255 h 359"/>
              <a:gd name="T46" fmla="*/ 19 w 414"/>
              <a:gd name="T47" fmla="*/ 241 h 359"/>
              <a:gd name="T48" fmla="*/ 66 w 414"/>
              <a:gd name="T49" fmla="*/ 234 h 359"/>
              <a:gd name="T50" fmla="*/ 96 w 414"/>
              <a:gd name="T51" fmla="*/ 223 h 359"/>
              <a:gd name="T52" fmla="*/ 133 w 414"/>
              <a:gd name="T53" fmla="*/ 196 h 359"/>
              <a:gd name="T54" fmla="*/ 153 w 414"/>
              <a:gd name="T55" fmla="*/ 168 h 359"/>
              <a:gd name="T56" fmla="*/ 162 w 414"/>
              <a:gd name="T57" fmla="*/ 139 h 359"/>
              <a:gd name="T58" fmla="*/ 205 w 414"/>
              <a:gd name="T59" fmla="*/ 101 h 359"/>
              <a:gd name="T60" fmla="*/ 262 w 414"/>
              <a:gd name="T61" fmla="*/ 88 h 359"/>
              <a:gd name="T62" fmla="*/ 314 w 414"/>
              <a:gd name="T63" fmla="*/ 74 h 359"/>
              <a:gd name="T64" fmla="*/ 339 w 414"/>
              <a:gd name="T65" fmla="*/ 53 h 359"/>
              <a:gd name="T66" fmla="*/ 318 w 414"/>
              <a:gd name="T67" fmla="*/ 27 h 359"/>
              <a:gd name="T68" fmla="*/ 351 w 414"/>
              <a:gd name="T69" fmla="*/ 10 h 359"/>
              <a:gd name="T70" fmla="*/ 369 w 414"/>
              <a:gd name="T71" fmla="*/ 29 h 359"/>
              <a:gd name="T72" fmla="*/ 382 w 414"/>
              <a:gd name="T73" fmla="*/ 21 h 359"/>
              <a:gd name="T74" fmla="*/ 399 w 414"/>
              <a:gd name="T75" fmla="*/ 32 h 359"/>
              <a:gd name="T76" fmla="*/ 396 w 414"/>
              <a:gd name="T77" fmla="*/ 10 h 359"/>
              <a:gd name="T78" fmla="*/ 434 w 414"/>
              <a:gd name="T79" fmla="*/ 15 h 359"/>
              <a:gd name="T80" fmla="*/ 453 w 414"/>
              <a:gd name="T81" fmla="*/ 15 h 359"/>
              <a:gd name="T82" fmla="*/ 496 w 414"/>
              <a:gd name="T83" fmla="*/ 4 h 359"/>
              <a:gd name="T84" fmla="*/ 518 w 414"/>
              <a:gd name="T85" fmla="*/ 32 h 359"/>
              <a:gd name="T86" fmla="*/ 536 w 414"/>
              <a:gd name="T87" fmla="*/ 56 h 359"/>
              <a:gd name="T88" fmla="*/ 498 w 414"/>
              <a:gd name="T89" fmla="*/ 94 h 359"/>
              <a:gd name="T90" fmla="*/ 487 w 414"/>
              <a:gd name="T91" fmla="*/ 50 h 35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14"/>
              <a:gd name="T139" fmla="*/ 0 h 359"/>
              <a:gd name="T140" fmla="*/ 414 w 414"/>
              <a:gd name="T141" fmla="*/ 359 h 35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14" h="359">
                <a:moveTo>
                  <a:pt x="345" y="77"/>
                </a:moveTo>
                <a:lnTo>
                  <a:pt x="355" y="50"/>
                </a:lnTo>
                <a:lnTo>
                  <a:pt x="342" y="36"/>
                </a:lnTo>
                <a:lnTo>
                  <a:pt x="328" y="35"/>
                </a:lnTo>
                <a:lnTo>
                  <a:pt x="320" y="42"/>
                </a:lnTo>
                <a:lnTo>
                  <a:pt x="310" y="59"/>
                </a:lnTo>
                <a:lnTo>
                  <a:pt x="302" y="74"/>
                </a:lnTo>
                <a:lnTo>
                  <a:pt x="278" y="77"/>
                </a:lnTo>
                <a:lnTo>
                  <a:pt x="261" y="74"/>
                </a:lnTo>
                <a:lnTo>
                  <a:pt x="250" y="72"/>
                </a:lnTo>
                <a:lnTo>
                  <a:pt x="240" y="80"/>
                </a:lnTo>
                <a:lnTo>
                  <a:pt x="232" y="91"/>
                </a:lnTo>
                <a:lnTo>
                  <a:pt x="215" y="91"/>
                </a:lnTo>
                <a:lnTo>
                  <a:pt x="205" y="91"/>
                </a:lnTo>
                <a:lnTo>
                  <a:pt x="194" y="101"/>
                </a:lnTo>
                <a:lnTo>
                  <a:pt x="185" y="107"/>
                </a:lnTo>
                <a:lnTo>
                  <a:pt x="175" y="101"/>
                </a:lnTo>
                <a:lnTo>
                  <a:pt x="175" y="118"/>
                </a:lnTo>
                <a:lnTo>
                  <a:pt x="167" y="123"/>
                </a:lnTo>
                <a:lnTo>
                  <a:pt x="161" y="139"/>
                </a:lnTo>
                <a:lnTo>
                  <a:pt x="150" y="139"/>
                </a:lnTo>
                <a:lnTo>
                  <a:pt x="146" y="153"/>
                </a:lnTo>
                <a:lnTo>
                  <a:pt x="138" y="156"/>
                </a:lnTo>
                <a:lnTo>
                  <a:pt x="135" y="179"/>
                </a:lnTo>
                <a:lnTo>
                  <a:pt x="126" y="194"/>
                </a:lnTo>
                <a:lnTo>
                  <a:pt x="138" y="202"/>
                </a:lnTo>
                <a:lnTo>
                  <a:pt x="129" y="209"/>
                </a:lnTo>
                <a:lnTo>
                  <a:pt x="112" y="203"/>
                </a:lnTo>
                <a:lnTo>
                  <a:pt x="111" y="217"/>
                </a:lnTo>
                <a:lnTo>
                  <a:pt x="112" y="247"/>
                </a:lnTo>
                <a:lnTo>
                  <a:pt x="115" y="266"/>
                </a:lnTo>
                <a:lnTo>
                  <a:pt x="126" y="285"/>
                </a:lnTo>
                <a:lnTo>
                  <a:pt x="129" y="306"/>
                </a:lnTo>
                <a:lnTo>
                  <a:pt x="112" y="314"/>
                </a:lnTo>
                <a:lnTo>
                  <a:pt x="108" y="335"/>
                </a:lnTo>
                <a:lnTo>
                  <a:pt x="102" y="346"/>
                </a:lnTo>
                <a:lnTo>
                  <a:pt x="91" y="341"/>
                </a:lnTo>
                <a:lnTo>
                  <a:pt x="65" y="344"/>
                </a:lnTo>
                <a:lnTo>
                  <a:pt x="51" y="352"/>
                </a:lnTo>
                <a:lnTo>
                  <a:pt x="41" y="358"/>
                </a:lnTo>
                <a:lnTo>
                  <a:pt x="18" y="358"/>
                </a:lnTo>
                <a:lnTo>
                  <a:pt x="18" y="338"/>
                </a:lnTo>
                <a:lnTo>
                  <a:pt x="8" y="334"/>
                </a:lnTo>
                <a:lnTo>
                  <a:pt x="13" y="302"/>
                </a:lnTo>
                <a:lnTo>
                  <a:pt x="3" y="302"/>
                </a:lnTo>
                <a:lnTo>
                  <a:pt x="0" y="255"/>
                </a:lnTo>
                <a:lnTo>
                  <a:pt x="13" y="252"/>
                </a:lnTo>
                <a:lnTo>
                  <a:pt x="15" y="241"/>
                </a:lnTo>
                <a:lnTo>
                  <a:pt x="32" y="236"/>
                </a:lnTo>
                <a:lnTo>
                  <a:pt x="48" y="234"/>
                </a:lnTo>
                <a:lnTo>
                  <a:pt x="53" y="226"/>
                </a:lnTo>
                <a:lnTo>
                  <a:pt x="70" y="223"/>
                </a:lnTo>
                <a:lnTo>
                  <a:pt x="73" y="202"/>
                </a:lnTo>
                <a:lnTo>
                  <a:pt x="97" y="196"/>
                </a:lnTo>
                <a:lnTo>
                  <a:pt x="100" y="179"/>
                </a:lnTo>
                <a:lnTo>
                  <a:pt x="111" y="168"/>
                </a:lnTo>
                <a:lnTo>
                  <a:pt x="115" y="153"/>
                </a:lnTo>
                <a:lnTo>
                  <a:pt x="118" y="139"/>
                </a:lnTo>
                <a:lnTo>
                  <a:pt x="138" y="121"/>
                </a:lnTo>
                <a:lnTo>
                  <a:pt x="150" y="101"/>
                </a:lnTo>
                <a:lnTo>
                  <a:pt x="167" y="91"/>
                </a:lnTo>
                <a:lnTo>
                  <a:pt x="191" y="88"/>
                </a:lnTo>
                <a:lnTo>
                  <a:pt x="205" y="80"/>
                </a:lnTo>
                <a:lnTo>
                  <a:pt x="229" y="74"/>
                </a:lnTo>
                <a:lnTo>
                  <a:pt x="234" y="62"/>
                </a:lnTo>
                <a:lnTo>
                  <a:pt x="247" y="53"/>
                </a:lnTo>
                <a:lnTo>
                  <a:pt x="246" y="36"/>
                </a:lnTo>
                <a:lnTo>
                  <a:pt x="232" y="27"/>
                </a:lnTo>
                <a:lnTo>
                  <a:pt x="250" y="21"/>
                </a:lnTo>
                <a:lnTo>
                  <a:pt x="255" y="10"/>
                </a:lnTo>
                <a:lnTo>
                  <a:pt x="258" y="27"/>
                </a:lnTo>
                <a:lnTo>
                  <a:pt x="269" y="29"/>
                </a:lnTo>
                <a:lnTo>
                  <a:pt x="269" y="21"/>
                </a:lnTo>
                <a:lnTo>
                  <a:pt x="278" y="21"/>
                </a:lnTo>
                <a:lnTo>
                  <a:pt x="279" y="27"/>
                </a:lnTo>
                <a:lnTo>
                  <a:pt x="291" y="32"/>
                </a:lnTo>
                <a:lnTo>
                  <a:pt x="296" y="18"/>
                </a:lnTo>
                <a:lnTo>
                  <a:pt x="288" y="10"/>
                </a:lnTo>
                <a:lnTo>
                  <a:pt x="305" y="1"/>
                </a:lnTo>
                <a:lnTo>
                  <a:pt x="317" y="15"/>
                </a:lnTo>
                <a:lnTo>
                  <a:pt x="326" y="0"/>
                </a:lnTo>
                <a:lnTo>
                  <a:pt x="331" y="15"/>
                </a:lnTo>
                <a:lnTo>
                  <a:pt x="345" y="18"/>
                </a:lnTo>
                <a:lnTo>
                  <a:pt x="361" y="4"/>
                </a:lnTo>
                <a:lnTo>
                  <a:pt x="379" y="18"/>
                </a:lnTo>
                <a:lnTo>
                  <a:pt x="378" y="32"/>
                </a:lnTo>
                <a:lnTo>
                  <a:pt x="413" y="42"/>
                </a:lnTo>
                <a:lnTo>
                  <a:pt x="390" y="56"/>
                </a:lnTo>
                <a:lnTo>
                  <a:pt x="372" y="77"/>
                </a:lnTo>
                <a:lnTo>
                  <a:pt x="363" y="94"/>
                </a:lnTo>
                <a:lnTo>
                  <a:pt x="345" y="77"/>
                </a:lnTo>
                <a:lnTo>
                  <a:pt x="355" y="50"/>
                </a:lnTo>
                <a:lnTo>
                  <a:pt x="345" y="77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33" name="Freeform 198">
            <a:extLst>
              <a:ext uri="{FF2B5EF4-FFF2-40B4-BE49-F238E27FC236}">
                <a16:creationId xmlns:a16="http://schemas.microsoft.com/office/drawing/2014/main" id="{44DDC6DB-CA7E-4E67-AE04-5C545B43EB0C}"/>
              </a:ext>
            </a:extLst>
          </p:cNvPr>
          <p:cNvSpPr>
            <a:spLocks/>
          </p:cNvSpPr>
          <p:nvPr/>
        </p:nvSpPr>
        <p:spPr bwMode="auto">
          <a:xfrm>
            <a:off x="5469487" y="3263845"/>
            <a:ext cx="185597" cy="143307"/>
          </a:xfrm>
          <a:custGeom>
            <a:avLst/>
            <a:gdLst>
              <a:gd name="T0" fmla="*/ 143 w 198"/>
              <a:gd name="T1" fmla="*/ 3 h 209"/>
              <a:gd name="T2" fmla="*/ 139 w 198"/>
              <a:gd name="T3" fmla="*/ 18 h 209"/>
              <a:gd name="T4" fmla="*/ 127 w 198"/>
              <a:gd name="T5" fmla="*/ 24 h 209"/>
              <a:gd name="T6" fmla="*/ 121 w 198"/>
              <a:gd name="T7" fmla="*/ 35 h 209"/>
              <a:gd name="T8" fmla="*/ 106 w 198"/>
              <a:gd name="T9" fmla="*/ 32 h 209"/>
              <a:gd name="T10" fmla="*/ 98 w 198"/>
              <a:gd name="T11" fmla="*/ 43 h 209"/>
              <a:gd name="T12" fmla="*/ 81 w 198"/>
              <a:gd name="T13" fmla="*/ 43 h 209"/>
              <a:gd name="T14" fmla="*/ 68 w 198"/>
              <a:gd name="T15" fmla="*/ 35 h 209"/>
              <a:gd name="T16" fmla="*/ 58 w 198"/>
              <a:gd name="T17" fmla="*/ 38 h 209"/>
              <a:gd name="T18" fmla="*/ 61 w 198"/>
              <a:gd name="T19" fmla="*/ 45 h 209"/>
              <a:gd name="T20" fmla="*/ 61 w 198"/>
              <a:gd name="T21" fmla="*/ 56 h 209"/>
              <a:gd name="T22" fmla="*/ 37 w 198"/>
              <a:gd name="T23" fmla="*/ 56 h 209"/>
              <a:gd name="T24" fmla="*/ 28 w 198"/>
              <a:gd name="T25" fmla="*/ 62 h 209"/>
              <a:gd name="T26" fmla="*/ 24 w 198"/>
              <a:gd name="T27" fmla="*/ 62 h 209"/>
              <a:gd name="T28" fmla="*/ 0 w 198"/>
              <a:gd name="T29" fmla="*/ 67 h 209"/>
              <a:gd name="T30" fmla="*/ 0 w 198"/>
              <a:gd name="T31" fmla="*/ 70 h 209"/>
              <a:gd name="T32" fmla="*/ 0 w 198"/>
              <a:gd name="T33" fmla="*/ 77 h 209"/>
              <a:gd name="T34" fmla="*/ 30 w 198"/>
              <a:gd name="T35" fmla="*/ 88 h 209"/>
              <a:gd name="T36" fmla="*/ 40 w 198"/>
              <a:gd name="T37" fmla="*/ 91 h 209"/>
              <a:gd name="T38" fmla="*/ 58 w 198"/>
              <a:gd name="T39" fmla="*/ 105 h 209"/>
              <a:gd name="T40" fmla="*/ 64 w 198"/>
              <a:gd name="T41" fmla="*/ 121 h 209"/>
              <a:gd name="T42" fmla="*/ 80 w 198"/>
              <a:gd name="T43" fmla="*/ 132 h 209"/>
              <a:gd name="T44" fmla="*/ 68 w 198"/>
              <a:gd name="T45" fmla="*/ 135 h 209"/>
              <a:gd name="T46" fmla="*/ 61 w 198"/>
              <a:gd name="T47" fmla="*/ 177 h 209"/>
              <a:gd name="T48" fmla="*/ 49 w 198"/>
              <a:gd name="T49" fmla="*/ 188 h 209"/>
              <a:gd name="T50" fmla="*/ 81 w 198"/>
              <a:gd name="T51" fmla="*/ 196 h 209"/>
              <a:gd name="T52" fmla="*/ 113 w 198"/>
              <a:gd name="T53" fmla="*/ 196 h 209"/>
              <a:gd name="T54" fmla="*/ 127 w 198"/>
              <a:gd name="T55" fmla="*/ 208 h 209"/>
              <a:gd name="T56" fmla="*/ 175 w 198"/>
              <a:gd name="T57" fmla="*/ 208 h 209"/>
              <a:gd name="T58" fmla="*/ 168 w 198"/>
              <a:gd name="T59" fmla="*/ 194 h 209"/>
              <a:gd name="T60" fmla="*/ 179 w 198"/>
              <a:gd name="T61" fmla="*/ 180 h 209"/>
              <a:gd name="T62" fmla="*/ 194 w 198"/>
              <a:gd name="T63" fmla="*/ 180 h 209"/>
              <a:gd name="T64" fmla="*/ 218 w 198"/>
              <a:gd name="T65" fmla="*/ 180 h 209"/>
              <a:gd name="T66" fmla="*/ 232 w 198"/>
              <a:gd name="T67" fmla="*/ 185 h 209"/>
              <a:gd name="T68" fmla="*/ 252 w 198"/>
              <a:gd name="T69" fmla="*/ 191 h 209"/>
              <a:gd name="T70" fmla="*/ 264 w 198"/>
              <a:gd name="T71" fmla="*/ 175 h 209"/>
              <a:gd name="T72" fmla="*/ 264 w 198"/>
              <a:gd name="T73" fmla="*/ 161 h 209"/>
              <a:gd name="T74" fmla="*/ 244 w 198"/>
              <a:gd name="T75" fmla="*/ 156 h 209"/>
              <a:gd name="T76" fmla="*/ 244 w 198"/>
              <a:gd name="T77" fmla="*/ 140 h 209"/>
              <a:gd name="T78" fmla="*/ 252 w 198"/>
              <a:gd name="T79" fmla="*/ 129 h 209"/>
              <a:gd name="T80" fmla="*/ 252 w 198"/>
              <a:gd name="T81" fmla="*/ 115 h 209"/>
              <a:gd name="T82" fmla="*/ 241 w 198"/>
              <a:gd name="T83" fmla="*/ 109 h 209"/>
              <a:gd name="T84" fmla="*/ 244 w 198"/>
              <a:gd name="T85" fmla="*/ 100 h 209"/>
              <a:gd name="T86" fmla="*/ 256 w 198"/>
              <a:gd name="T87" fmla="*/ 88 h 209"/>
              <a:gd name="T88" fmla="*/ 270 w 198"/>
              <a:gd name="T89" fmla="*/ 86 h 209"/>
              <a:gd name="T90" fmla="*/ 266 w 198"/>
              <a:gd name="T91" fmla="*/ 59 h 209"/>
              <a:gd name="T92" fmla="*/ 274 w 198"/>
              <a:gd name="T93" fmla="*/ 50 h 209"/>
              <a:gd name="T94" fmla="*/ 252 w 198"/>
              <a:gd name="T95" fmla="*/ 38 h 209"/>
              <a:gd name="T96" fmla="*/ 222 w 198"/>
              <a:gd name="T97" fmla="*/ 41 h 209"/>
              <a:gd name="T98" fmla="*/ 194 w 198"/>
              <a:gd name="T99" fmla="*/ 32 h 209"/>
              <a:gd name="T100" fmla="*/ 182 w 198"/>
              <a:gd name="T101" fmla="*/ 15 h 209"/>
              <a:gd name="T102" fmla="*/ 165 w 198"/>
              <a:gd name="T103" fmla="*/ 10 h 209"/>
              <a:gd name="T104" fmla="*/ 168 w 198"/>
              <a:gd name="T105" fmla="*/ 0 h 209"/>
              <a:gd name="T106" fmla="*/ 143 w 198"/>
              <a:gd name="T107" fmla="*/ 3 h 20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98"/>
              <a:gd name="T163" fmla="*/ 0 h 209"/>
              <a:gd name="T164" fmla="*/ 198 w 198"/>
              <a:gd name="T165" fmla="*/ 209 h 20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98" h="209">
                <a:moveTo>
                  <a:pt x="103" y="3"/>
                </a:moveTo>
                <a:lnTo>
                  <a:pt x="100" y="18"/>
                </a:lnTo>
                <a:lnTo>
                  <a:pt x="91" y="24"/>
                </a:lnTo>
                <a:lnTo>
                  <a:pt x="87" y="35"/>
                </a:lnTo>
                <a:lnTo>
                  <a:pt x="76" y="32"/>
                </a:lnTo>
                <a:lnTo>
                  <a:pt x="70" y="43"/>
                </a:lnTo>
                <a:lnTo>
                  <a:pt x="59" y="43"/>
                </a:lnTo>
                <a:lnTo>
                  <a:pt x="49" y="35"/>
                </a:lnTo>
                <a:lnTo>
                  <a:pt x="41" y="38"/>
                </a:lnTo>
                <a:lnTo>
                  <a:pt x="44" y="45"/>
                </a:lnTo>
                <a:lnTo>
                  <a:pt x="44" y="56"/>
                </a:lnTo>
                <a:lnTo>
                  <a:pt x="27" y="56"/>
                </a:lnTo>
                <a:lnTo>
                  <a:pt x="20" y="62"/>
                </a:lnTo>
                <a:lnTo>
                  <a:pt x="17" y="62"/>
                </a:lnTo>
                <a:lnTo>
                  <a:pt x="0" y="67"/>
                </a:lnTo>
                <a:lnTo>
                  <a:pt x="0" y="70"/>
                </a:lnTo>
                <a:lnTo>
                  <a:pt x="0" y="77"/>
                </a:lnTo>
                <a:lnTo>
                  <a:pt x="22" y="88"/>
                </a:lnTo>
                <a:lnTo>
                  <a:pt x="29" y="91"/>
                </a:lnTo>
                <a:lnTo>
                  <a:pt x="41" y="105"/>
                </a:lnTo>
                <a:lnTo>
                  <a:pt x="46" y="121"/>
                </a:lnTo>
                <a:lnTo>
                  <a:pt x="58" y="132"/>
                </a:lnTo>
                <a:lnTo>
                  <a:pt x="49" y="135"/>
                </a:lnTo>
                <a:lnTo>
                  <a:pt x="44" y="177"/>
                </a:lnTo>
                <a:lnTo>
                  <a:pt x="35" y="188"/>
                </a:lnTo>
                <a:lnTo>
                  <a:pt x="59" y="196"/>
                </a:lnTo>
                <a:lnTo>
                  <a:pt x="81" y="196"/>
                </a:lnTo>
                <a:lnTo>
                  <a:pt x="91" y="208"/>
                </a:lnTo>
                <a:lnTo>
                  <a:pt x="125" y="208"/>
                </a:lnTo>
                <a:lnTo>
                  <a:pt x="122" y="194"/>
                </a:lnTo>
                <a:lnTo>
                  <a:pt x="129" y="180"/>
                </a:lnTo>
                <a:lnTo>
                  <a:pt x="140" y="180"/>
                </a:lnTo>
                <a:lnTo>
                  <a:pt x="157" y="180"/>
                </a:lnTo>
                <a:lnTo>
                  <a:pt x="167" y="185"/>
                </a:lnTo>
                <a:lnTo>
                  <a:pt x="181" y="191"/>
                </a:lnTo>
                <a:lnTo>
                  <a:pt x="190" y="175"/>
                </a:lnTo>
                <a:lnTo>
                  <a:pt x="190" y="161"/>
                </a:lnTo>
                <a:lnTo>
                  <a:pt x="176" y="156"/>
                </a:lnTo>
                <a:lnTo>
                  <a:pt x="176" y="140"/>
                </a:lnTo>
                <a:lnTo>
                  <a:pt x="181" y="129"/>
                </a:lnTo>
                <a:lnTo>
                  <a:pt x="181" y="115"/>
                </a:lnTo>
                <a:lnTo>
                  <a:pt x="173" y="109"/>
                </a:lnTo>
                <a:lnTo>
                  <a:pt x="176" y="100"/>
                </a:lnTo>
                <a:lnTo>
                  <a:pt x="184" y="88"/>
                </a:lnTo>
                <a:lnTo>
                  <a:pt x="194" y="86"/>
                </a:lnTo>
                <a:lnTo>
                  <a:pt x="192" y="59"/>
                </a:lnTo>
                <a:lnTo>
                  <a:pt x="197" y="50"/>
                </a:lnTo>
                <a:lnTo>
                  <a:pt x="181" y="38"/>
                </a:lnTo>
                <a:lnTo>
                  <a:pt x="159" y="41"/>
                </a:lnTo>
                <a:lnTo>
                  <a:pt x="140" y="32"/>
                </a:lnTo>
                <a:lnTo>
                  <a:pt x="132" y="15"/>
                </a:lnTo>
                <a:lnTo>
                  <a:pt x="119" y="10"/>
                </a:lnTo>
                <a:lnTo>
                  <a:pt x="122" y="0"/>
                </a:lnTo>
                <a:lnTo>
                  <a:pt x="103" y="3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34" name="Freeform 199">
            <a:extLst>
              <a:ext uri="{FF2B5EF4-FFF2-40B4-BE49-F238E27FC236}">
                <a16:creationId xmlns:a16="http://schemas.microsoft.com/office/drawing/2014/main" id="{BEAEE947-8B00-43C1-8CE8-86986ABFE49C}"/>
              </a:ext>
            </a:extLst>
          </p:cNvPr>
          <p:cNvSpPr>
            <a:spLocks/>
          </p:cNvSpPr>
          <p:nvPr/>
        </p:nvSpPr>
        <p:spPr bwMode="auto">
          <a:xfrm>
            <a:off x="5634104" y="3329322"/>
            <a:ext cx="187211" cy="137130"/>
          </a:xfrm>
          <a:custGeom>
            <a:avLst/>
            <a:gdLst>
              <a:gd name="T0" fmla="*/ 18 w 201"/>
              <a:gd name="T1" fmla="*/ 79 h 201"/>
              <a:gd name="T2" fmla="*/ 18 w 201"/>
              <a:gd name="T3" fmla="*/ 65 h 201"/>
              <a:gd name="T4" fmla="*/ 0 w 201"/>
              <a:gd name="T5" fmla="*/ 59 h 201"/>
              <a:gd name="T6" fmla="*/ 0 w 201"/>
              <a:gd name="T7" fmla="*/ 44 h 201"/>
              <a:gd name="T8" fmla="*/ 10 w 201"/>
              <a:gd name="T9" fmla="*/ 32 h 201"/>
              <a:gd name="T10" fmla="*/ 10 w 201"/>
              <a:gd name="T11" fmla="*/ 18 h 201"/>
              <a:gd name="T12" fmla="*/ 29 w 201"/>
              <a:gd name="T13" fmla="*/ 18 h 201"/>
              <a:gd name="T14" fmla="*/ 42 w 201"/>
              <a:gd name="T15" fmla="*/ 13 h 201"/>
              <a:gd name="T16" fmla="*/ 48 w 201"/>
              <a:gd name="T17" fmla="*/ 21 h 201"/>
              <a:gd name="T18" fmla="*/ 56 w 201"/>
              <a:gd name="T19" fmla="*/ 13 h 201"/>
              <a:gd name="T20" fmla="*/ 64 w 201"/>
              <a:gd name="T21" fmla="*/ 18 h 201"/>
              <a:gd name="T22" fmla="*/ 73 w 201"/>
              <a:gd name="T23" fmla="*/ 3 h 201"/>
              <a:gd name="T24" fmla="*/ 81 w 201"/>
              <a:gd name="T25" fmla="*/ 8 h 201"/>
              <a:gd name="T26" fmla="*/ 110 w 201"/>
              <a:gd name="T27" fmla="*/ 8 h 201"/>
              <a:gd name="T28" fmla="*/ 126 w 201"/>
              <a:gd name="T29" fmla="*/ 0 h 201"/>
              <a:gd name="T30" fmla="*/ 142 w 201"/>
              <a:gd name="T31" fmla="*/ 11 h 201"/>
              <a:gd name="T32" fmla="*/ 150 w 201"/>
              <a:gd name="T33" fmla="*/ 27 h 201"/>
              <a:gd name="T34" fmla="*/ 134 w 201"/>
              <a:gd name="T35" fmla="*/ 32 h 201"/>
              <a:gd name="T36" fmla="*/ 126 w 201"/>
              <a:gd name="T37" fmla="*/ 48 h 201"/>
              <a:gd name="T38" fmla="*/ 130 w 201"/>
              <a:gd name="T39" fmla="*/ 59 h 201"/>
              <a:gd name="T40" fmla="*/ 142 w 201"/>
              <a:gd name="T41" fmla="*/ 65 h 201"/>
              <a:gd name="T42" fmla="*/ 153 w 201"/>
              <a:gd name="T43" fmla="*/ 83 h 201"/>
              <a:gd name="T44" fmla="*/ 170 w 201"/>
              <a:gd name="T45" fmla="*/ 100 h 201"/>
              <a:gd name="T46" fmla="*/ 201 w 201"/>
              <a:gd name="T47" fmla="*/ 118 h 201"/>
              <a:gd name="T48" fmla="*/ 211 w 201"/>
              <a:gd name="T49" fmla="*/ 121 h 201"/>
              <a:gd name="T50" fmla="*/ 225 w 201"/>
              <a:gd name="T51" fmla="*/ 118 h 201"/>
              <a:gd name="T52" fmla="*/ 227 w 201"/>
              <a:gd name="T53" fmla="*/ 124 h 201"/>
              <a:gd name="T54" fmla="*/ 235 w 201"/>
              <a:gd name="T55" fmla="*/ 132 h 201"/>
              <a:gd name="T56" fmla="*/ 244 w 201"/>
              <a:gd name="T57" fmla="*/ 141 h 201"/>
              <a:gd name="T58" fmla="*/ 253 w 201"/>
              <a:gd name="T59" fmla="*/ 146 h 201"/>
              <a:gd name="T60" fmla="*/ 265 w 201"/>
              <a:gd name="T61" fmla="*/ 153 h 201"/>
              <a:gd name="T62" fmla="*/ 277 w 201"/>
              <a:gd name="T63" fmla="*/ 164 h 201"/>
              <a:gd name="T64" fmla="*/ 268 w 201"/>
              <a:gd name="T65" fmla="*/ 170 h 201"/>
              <a:gd name="T66" fmla="*/ 251 w 201"/>
              <a:gd name="T67" fmla="*/ 159 h 201"/>
              <a:gd name="T68" fmla="*/ 235 w 201"/>
              <a:gd name="T69" fmla="*/ 164 h 201"/>
              <a:gd name="T70" fmla="*/ 231 w 201"/>
              <a:gd name="T71" fmla="*/ 173 h 201"/>
              <a:gd name="T72" fmla="*/ 240 w 201"/>
              <a:gd name="T73" fmla="*/ 183 h 201"/>
              <a:gd name="T74" fmla="*/ 231 w 201"/>
              <a:gd name="T75" fmla="*/ 191 h 201"/>
              <a:gd name="T76" fmla="*/ 225 w 201"/>
              <a:gd name="T77" fmla="*/ 200 h 201"/>
              <a:gd name="T78" fmla="*/ 208 w 201"/>
              <a:gd name="T79" fmla="*/ 200 h 201"/>
              <a:gd name="T80" fmla="*/ 211 w 201"/>
              <a:gd name="T81" fmla="*/ 180 h 201"/>
              <a:gd name="T82" fmla="*/ 211 w 201"/>
              <a:gd name="T83" fmla="*/ 170 h 201"/>
              <a:gd name="T84" fmla="*/ 197 w 201"/>
              <a:gd name="T85" fmla="*/ 162 h 201"/>
              <a:gd name="T86" fmla="*/ 192 w 201"/>
              <a:gd name="T87" fmla="*/ 150 h 201"/>
              <a:gd name="T88" fmla="*/ 177 w 201"/>
              <a:gd name="T89" fmla="*/ 150 h 201"/>
              <a:gd name="T90" fmla="*/ 177 w 201"/>
              <a:gd name="T91" fmla="*/ 141 h 201"/>
              <a:gd name="T92" fmla="*/ 142 w 201"/>
              <a:gd name="T93" fmla="*/ 132 h 201"/>
              <a:gd name="T94" fmla="*/ 119 w 201"/>
              <a:gd name="T95" fmla="*/ 118 h 201"/>
              <a:gd name="T96" fmla="*/ 110 w 201"/>
              <a:gd name="T97" fmla="*/ 111 h 201"/>
              <a:gd name="T98" fmla="*/ 93 w 201"/>
              <a:gd name="T99" fmla="*/ 103 h 201"/>
              <a:gd name="T100" fmla="*/ 86 w 201"/>
              <a:gd name="T101" fmla="*/ 83 h 201"/>
              <a:gd name="T102" fmla="*/ 78 w 201"/>
              <a:gd name="T103" fmla="*/ 70 h 201"/>
              <a:gd name="T104" fmla="*/ 52 w 201"/>
              <a:gd name="T105" fmla="*/ 67 h 201"/>
              <a:gd name="T106" fmla="*/ 44 w 201"/>
              <a:gd name="T107" fmla="*/ 76 h 201"/>
              <a:gd name="T108" fmla="*/ 18 w 201"/>
              <a:gd name="T109" fmla="*/ 79 h 20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01"/>
              <a:gd name="T166" fmla="*/ 0 h 201"/>
              <a:gd name="T167" fmla="*/ 201 w 201"/>
              <a:gd name="T168" fmla="*/ 201 h 201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01" h="201">
                <a:moveTo>
                  <a:pt x="14" y="79"/>
                </a:moveTo>
                <a:lnTo>
                  <a:pt x="14" y="65"/>
                </a:lnTo>
                <a:lnTo>
                  <a:pt x="0" y="59"/>
                </a:lnTo>
                <a:lnTo>
                  <a:pt x="0" y="44"/>
                </a:lnTo>
                <a:lnTo>
                  <a:pt x="6" y="32"/>
                </a:lnTo>
                <a:lnTo>
                  <a:pt x="6" y="18"/>
                </a:lnTo>
                <a:lnTo>
                  <a:pt x="21" y="18"/>
                </a:lnTo>
                <a:lnTo>
                  <a:pt x="30" y="13"/>
                </a:lnTo>
                <a:lnTo>
                  <a:pt x="35" y="21"/>
                </a:lnTo>
                <a:lnTo>
                  <a:pt x="41" y="13"/>
                </a:lnTo>
                <a:lnTo>
                  <a:pt x="46" y="18"/>
                </a:lnTo>
                <a:lnTo>
                  <a:pt x="53" y="3"/>
                </a:lnTo>
                <a:lnTo>
                  <a:pt x="59" y="8"/>
                </a:lnTo>
                <a:lnTo>
                  <a:pt x="79" y="8"/>
                </a:lnTo>
                <a:lnTo>
                  <a:pt x="91" y="0"/>
                </a:lnTo>
                <a:lnTo>
                  <a:pt x="103" y="11"/>
                </a:lnTo>
                <a:lnTo>
                  <a:pt x="108" y="27"/>
                </a:lnTo>
                <a:lnTo>
                  <a:pt x="97" y="32"/>
                </a:lnTo>
                <a:lnTo>
                  <a:pt x="91" y="48"/>
                </a:lnTo>
                <a:lnTo>
                  <a:pt x="94" y="59"/>
                </a:lnTo>
                <a:lnTo>
                  <a:pt x="103" y="65"/>
                </a:lnTo>
                <a:lnTo>
                  <a:pt x="111" y="83"/>
                </a:lnTo>
                <a:lnTo>
                  <a:pt x="124" y="100"/>
                </a:lnTo>
                <a:lnTo>
                  <a:pt x="146" y="118"/>
                </a:lnTo>
                <a:lnTo>
                  <a:pt x="153" y="121"/>
                </a:lnTo>
                <a:lnTo>
                  <a:pt x="162" y="118"/>
                </a:lnTo>
                <a:lnTo>
                  <a:pt x="164" y="124"/>
                </a:lnTo>
                <a:lnTo>
                  <a:pt x="170" y="132"/>
                </a:lnTo>
                <a:lnTo>
                  <a:pt x="176" y="141"/>
                </a:lnTo>
                <a:lnTo>
                  <a:pt x="183" y="146"/>
                </a:lnTo>
                <a:lnTo>
                  <a:pt x="191" y="153"/>
                </a:lnTo>
                <a:lnTo>
                  <a:pt x="200" y="164"/>
                </a:lnTo>
                <a:lnTo>
                  <a:pt x="194" y="170"/>
                </a:lnTo>
                <a:lnTo>
                  <a:pt x="181" y="159"/>
                </a:lnTo>
                <a:lnTo>
                  <a:pt x="170" y="164"/>
                </a:lnTo>
                <a:lnTo>
                  <a:pt x="167" y="173"/>
                </a:lnTo>
                <a:lnTo>
                  <a:pt x="173" y="183"/>
                </a:lnTo>
                <a:lnTo>
                  <a:pt x="167" y="191"/>
                </a:lnTo>
                <a:lnTo>
                  <a:pt x="162" y="200"/>
                </a:lnTo>
                <a:lnTo>
                  <a:pt x="150" y="200"/>
                </a:lnTo>
                <a:lnTo>
                  <a:pt x="153" y="180"/>
                </a:lnTo>
                <a:lnTo>
                  <a:pt x="153" y="170"/>
                </a:lnTo>
                <a:lnTo>
                  <a:pt x="143" y="162"/>
                </a:lnTo>
                <a:lnTo>
                  <a:pt x="138" y="150"/>
                </a:lnTo>
                <a:lnTo>
                  <a:pt x="127" y="150"/>
                </a:lnTo>
                <a:lnTo>
                  <a:pt x="127" y="141"/>
                </a:lnTo>
                <a:lnTo>
                  <a:pt x="103" y="132"/>
                </a:lnTo>
                <a:lnTo>
                  <a:pt x="86" y="118"/>
                </a:lnTo>
                <a:lnTo>
                  <a:pt x="79" y="111"/>
                </a:lnTo>
                <a:lnTo>
                  <a:pt x="67" y="103"/>
                </a:lnTo>
                <a:lnTo>
                  <a:pt x="62" y="83"/>
                </a:lnTo>
                <a:lnTo>
                  <a:pt x="56" y="70"/>
                </a:lnTo>
                <a:lnTo>
                  <a:pt x="38" y="67"/>
                </a:lnTo>
                <a:lnTo>
                  <a:pt x="32" y="76"/>
                </a:lnTo>
                <a:lnTo>
                  <a:pt x="14" y="79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35" name="Freeform 200">
            <a:extLst>
              <a:ext uri="{FF2B5EF4-FFF2-40B4-BE49-F238E27FC236}">
                <a16:creationId xmlns:a16="http://schemas.microsoft.com/office/drawing/2014/main" id="{67C7E767-94BD-45AE-932A-E7CA010A639A}"/>
              </a:ext>
            </a:extLst>
          </p:cNvPr>
          <p:cNvSpPr>
            <a:spLocks/>
          </p:cNvSpPr>
          <p:nvPr/>
        </p:nvSpPr>
        <p:spPr bwMode="auto">
          <a:xfrm>
            <a:off x="5398476" y="3383680"/>
            <a:ext cx="188824" cy="113657"/>
          </a:xfrm>
          <a:custGeom>
            <a:avLst/>
            <a:gdLst>
              <a:gd name="T0" fmla="*/ 280 w 204"/>
              <a:gd name="T1" fmla="*/ 32 h 166"/>
              <a:gd name="T2" fmla="*/ 233 w 204"/>
              <a:gd name="T3" fmla="*/ 32 h 166"/>
              <a:gd name="T4" fmla="*/ 219 w 204"/>
              <a:gd name="T5" fmla="*/ 21 h 166"/>
              <a:gd name="T6" fmla="*/ 186 w 204"/>
              <a:gd name="T7" fmla="*/ 21 h 166"/>
              <a:gd name="T8" fmla="*/ 155 w 204"/>
              <a:gd name="T9" fmla="*/ 13 h 166"/>
              <a:gd name="T10" fmla="*/ 122 w 204"/>
              <a:gd name="T11" fmla="*/ 4 h 166"/>
              <a:gd name="T12" fmla="*/ 100 w 204"/>
              <a:gd name="T13" fmla="*/ 7 h 166"/>
              <a:gd name="T14" fmla="*/ 86 w 204"/>
              <a:gd name="T15" fmla="*/ 0 h 166"/>
              <a:gd name="T16" fmla="*/ 4 w 204"/>
              <a:gd name="T17" fmla="*/ 1 h 166"/>
              <a:gd name="T18" fmla="*/ 11 w 204"/>
              <a:gd name="T19" fmla="*/ 10 h 166"/>
              <a:gd name="T20" fmla="*/ 0 w 204"/>
              <a:gd name="T21" fmla="*/ 15 h 166"/>
              <a:gd name="T22" fmla="*/ 0 w 204"/>
              <a:gd name="T23" fmla="*/ 27 h 166"/>
              <a:gd name="T24" fmla="*/ 14 w 204"/>
              <a:gd name="T25" fmla="*/ 37 h 166"/>
              <a:gd name="T26" fmla="*/ 17 w 204"/>
              <a:gd name="T27" fmla="*/ 48 h 166"/>
              <a:gd name="T28" fmla="*/ 41 w 204"/>
              <a:gd name="T29" fmla="*/ 45 h 166"/>
              <a:gd name="T30" fmla="*/ 54 w 204"/>
              <a:gd name="T31" fmla="*/ 42 h 166"/>
              <a:gd name="T32" fmla="*/ 62 w 204"/>
              <a:gd name="T33" fmla="*/ 48 h 166"/>
              <a:gd name="T34" fmla="*/ 58 w 204"/>
              <a:gd name="T35" fmla="*/ 53 h 166"/>
              <a:gd name="T36" fmla="*/ 51 w 204"/>
              <a:gd name="T37" fmla="*/ 59 h 166"/>
              <a:gd name="T38" fmla="*/ 44 w 204"/>
              <a:gd name="T39" fmla="*/ 91 h 166"/>
              <a:gd name="T40" fmla="*/ 32 w 204"/>
              <a:gd name="T41" fmla="*/ 100 h 166"/>
              <a:gd name="T42" fmla="*/ 44 w 204"/>
              <a:gd name="T43" fmla="*/ 107 h 166"/>
              <a:gd name="T44" fmla="*/ 48 w 204"/>
              <a:gd name="T45" fmla="*/ 132 h 166"/>
              <a:gd name="T46" fmla="*/ 48 w 204"/>
              <a:gd name="T47" fmla="*/ 142 h 166"/>
              <a:gd name="T48" fmla="*/ 62 w 204"/>
              <a:gd name="T49" fmla="*/ 145 h 166"/>
              <a:gd name="T50" fmla="*/ 62 w 204"/>
              <a:gd name="T51" fmla="*/ 156 h 166"/>
              <a:gd name="T52" fmla="*/ 78 w 204"/>
              <a:gd name="T53" fmla="*/ 165 h 166"/>
              <a:gd name="T54" fmla="*/ 95 w 204"/>
              <a:gd name="T55" fmla="*/ 162 h 166"/>
              <a:gd name="T56" fmla="*/ 106 w 204"/>
              <a:gd name="T57" fmla="*/ 156 h 166"/>
              <a:gd name="T58" fmla="*/ 164 w 204"/>
              <a:gd name="T59" fmla="*/ 156 h 166"/>
              <a:gd name="T60" fmla="*/ 177 w 204"/>
              <a:gd name="T61" fmla="*/ 151 h 166"/>
              <a:gd name="T62" fmla="*/ 177 w 204"/>
              <a:gd name="T63" fmla="*/ 139 h 166"/>
              <a:gd name="T64" fmla="*/ 186 w 204"/>
              <a:gd name="T65" fmla="*/ 132 h 166"/>
              <a:gd name="T66" fmla="*/ 203 w 204"/>
              <a:gd name="T67" fmla="*/ 121 h 166"/>
              <a:gd name="T68" fmla="*/ 209 w 204"/>
              <a:gd name="T69" fmla="*/ 110 h 166"/>
              <a:gd name="T70" fmla="*/ 186 w 204"/>
              <a:gd name="T71" fmla="*/ 94 h 166"/>
              <a:gd name="T72" fmla="*/ 203 w 204"/>
              <a:gd name="T73" fmla="*/ 86 h 166"/>
              <a:gd name="T74" fmla="*/ 211 w 204"/>
              <a:gd name="T75" fmla="*/ 72 h 166"/>
              <a:gd name="T76" fmla="*/ 233 w 204"/>
              <a:gd name="T77" fmla="*/ 69 h 166"/>
              <a:gd name="T78" fmla="*/ 248 w 204"/>
              <a:gd name="T79" fmla="*/ 53 h 166"/>
              <a:gd name="T80" fmla="*/ 263 w 204"/>
              <a:gd name="T81" fmla="*/ 42 h 166"/>
              <a:gd name="T82" fmla="*/ 280 w 204"/>
              <a:gd name="T83" fmla="*/ 32 h 16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04"/>
              <a:gd name="T127" fmla="*/ 0 h 166"/>
              <a:gd name="T128" fmla="*/ 204 w 204"/>
              <a:gd name="T129" fmla="*/ 166 h 16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04" h="166">
                <a:moveTo>
                  <a:pt x="203" y="32"/>
                </a:moveTo>
                <a:lnTo>
                  <a:pt x="169" y="32"/>
                </a:lnTo>
                <a:lnTo>
                  <a:pt x="159" y="21"/>
                </a:lnTo>
                <a:lnTo>
                  <a:pt x="136" y="21"/>
                </a:lnTo>
                <a:lnTo>
                  <a:pt x="113" y="13"/>
                </a:lnTo>
                <a:lnTo>
                  <a:pt x="89" y="4"/>
                </a:lnTo>
                <a:lnTo>
                  <a:pt x="72" y="7"/>
                </a:lnTo>
                <a:lnTo>
                  <a:pt x="62" y="0"/>
                </a:lnTo>
                <a:lnTo>
                  <a:pt x="4" y="1"/>
                </a:lnTo>
                <a:lnTo>
                  <a:pt x="7" y="10"/>
                </a:lnTo>
                <a:lnTo>
                  <a:pt x="0" y="15"/>
                </a:lnTo>
                <a:lnTo>
                  <a:pt x="0" y="27"/>
                </a:lnTo>
                <a:lnTo>
                  <a:pt x="10" y="37"/>
                </a:lnTo>
                <a:lnTo>
                  <a:pt x="13" y="48"/>
                </a:lnTo>
                <a:lnTo>
                  <a:pt x="30" y="45"/>
                </a:lnTo>
                <a:lnTo>
                  <a:pt x="39" y="42"/>
                </a:lnTo>
                <a:lnTo>
                  <a:pt x="45" y="48"/>
                </a:lnTo>
                <a:lnTo>
                  <a:pt x="42" y="53"/>
                </a:lnTo>
                <a:lnTo>
                  <a:pt x="37" y="59"/>
                </a:lnTo>
                <a:lnTo>
                  <a:pt x="32" y="91"/>
                </a:lnTo>
                <a:lnTo>
                  <a:pt x="24" y="100"/>
                </a:lnTo>
                <a:lnTo>
                  <a:pt x="32" y="107"/>
                </a:lnTo>
                <a:lnTo>
                  <a:pt x="35" y="132"/>
                </a:lnTo>
                <a:lnTo>
                  <a:pt x="35" y="142"/>
                </a:lnTo>
                <a:lnTo>
                  <a:pt x="45" y="145"/>
                </a:lnTo>
                <a:lnTo>
                  <a:pt x="45" y="156"/>
                </a:lnTo>
                <a:lnTo>
                  <a:pt x="56" y="165"/>
                </a:lnTo>
                <a:lnTo>
                  <a:pt x="69" y="162"/>
                </a:lnTo>
                <a:lnTo>
                  <a:pt x="77" y="156"/>
                </a:lnTo>
                <a:lnTo>
                  <a:pt x="118" y="156"/>
                </a:lnTo>
                <a:lnTo>
                  <a:pt x="127" y="151"/>
                </a:lnTo>
                <a:lnTo>
                  <a:pt x="127" y="139"/>
                </a:lnTo>
                <a:lnTo>
                  <a:pt x="136" y="132"/>
                </a:lnTo>
                <a:lnTo>
                  <a:pt x="148" y="121"/>
                </a:lnTo>
                <a:lnTo>
                  <a:pt x="151" y="110"/>
                </a:lnTo>
                <a:lnTo>
                  <a:pt x="136" y="94"/>
                </a:lnTo>
                <a:lnTo>
                  <a:pt x="148" y="86"/>
                </a:lnTo>
                <a:lnTo>
                  <a:pt x="153" y="72"/>
                </a:lnTo>
                <a:lnTo>
                  <a:pt x="169" y="69"/>
                </a:lnTo>
                <a:lnTo>
                  <a:pt x="180" y="53"/>
                </a:lnTo>
                <a:lnTo>
                  <a:pt x="191" y="42"/>
                </a:lnTo>
                <a:lnTo>
                  <a:pt x="203" y="32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36" name="Freeform 201">
            <a:extLst>
              <a:ext uri="{FF2B5EF4-FFF2-40B4-BE49-F238E27FC236}">
                <a16:creationId xmlns:a16="http://schemas.microsoft.com/office/drawing/2014/main" id="{35C1FBF8-4A5C-42F1-9A7A-AAD45F862661}"/>
              </a:ext>
            </a:extLst>
          </p:cNvPr>
          <p:cNvSpPr>
            <a:spLocks/>
          </p:cNvSpPr>
          <p:nvPr/>
        </p:nvSpPr>
        <p:spPr bwMode="auto">
          <a:xfrm>
            <a:off x="5385565" y="3408388"/>
            <a:ext cx="56486" cy="75360"/>
          </a:xfrm>
          <a:custGeom>
            <a:avLst/>
            <a:gdLst>
              <a:gd name="T0" fmla="*/ 68 w 61"/>
              <a:gd name="T1" fmla="*/ 95 h 109"/>
              <a:gd name="T2" fmla="*/ 65 w 61"/>
              <a:gd name="T3" fmla="*/ 70 h 109"/>
              <a:gd name="T4" fmla="*/ 52 w 61"/>
              <a:gd name="T5" fmla="*/ 63 h 109"/>
              <a:gd name="T6" fmla="*/ 65 w 61"/>
              <a:gd name="T7" fmla="*/ 54 h 109"/>
              <a:gd name="T8" fmla="*/ 70 w 61"/>
              <a:gd name="T9" fmla="*/ 22 h 109"/>
              <a:gd name="T10" fmla="*/ 78 w 61"/>
              <a:gd name="T11" fmla="*/ 17 h 109"/>
              <a:gd name="T12" fmla="*/ 82 w 61"/>
              <a:gd name="T13" fmla="*/ 11 h 109"/>
              <a:gd name="T14" fmla="*/ 74 w 61"/>
              <a:gd name="T15" fmla="*/ 6 h 109"/>
              <a:gd name="T16" fmla="*/ 61 w 61"/>
              <a:gd name="T17" fmla="*/ 8 h 109"/>
              <a:gd name="T18" fmla="*/ 37 w 61"/>
              <a:gd name="T19" fmla="*/ 11 h 109"/>
              <a:gd name="T20" fmla="*/ 32 w 61"/>
              <a:gd name="T21" fmla="*/ 0 h 109"/>
              <a:gd name="T22" fmla="*/ 21 w 61"/>
              <a:gd name="T23" fmla="*/ 14 h 109"/>
              <a:gd name="T24" fmla="*/ 21 w 61"/>
              <a:gd name="T25" fmla="*/ 32 h 109"/>
              <a:gd name="T26" fmla="*/ 25 w 61"/>
              <a:gd name="T27" fmla="*/ 38 h 109"/>
              <a:gd name="T28" fmla="*/ 15 w 61"/>
              <a:gd name="T29" fmla="*/ 52 h 109"/>
              <a:gd name="T30" fmla="*/ 0 w 61"/>
              <a:gd name="T31" fmla="*/ 57 h 109"/>
              <a:gd name="T32" fmla="*/ 0 w 61"/>
              <a:gd name="T33" fmla="*/ 75 h 109"/>
              <a:gd name="T34" fmla="*/ 15 w 61"/>
              <a:gd name="T35" fmla="*/ 81 h 109"/>
              <a:gd name="T36" fmla="*/ 18 w 61"/>
              <a:gd name="T37" fmla="*/ 92 h 109"/>
              <a:gd name="T38" fmla="*/ 18 w 61"/>
              <a:gd name="T39" fmla="*/ 105 h 109"/>
              <a:gd name="T40" fmla="*/ 37 w 61"/>
              <a:gd name="T41" fmla="*/ 108 h 109"/>
              <a:gd name="T42" fmla="*/ 56 w 61"/>
              <a:gd name="T43" fmla="*/ 108 h 109"/>
              <a:gd name="T44" fmla="*/ 68 w 61"/>
              <a:gd name="T45" fmla="*/ 95 h 10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1"/>
              <a:gd name="T70" fmla="*/ 0 h 109"/>
              <a:gd name="T71" fmla="*/ 61 w 61"/>
              <a:gd name="T72" fmla="*/ 109 h 109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1" h="109">
                <a:moveTo>
                  <a:pt x="50" y="95"/>
                </a:moveTo>
                <a:lnTo>
                  <a:pt x="47" y="70"/>
                </a:lnTo>
                <a:lnTo>
                  <a:pt x="38" y="63"/>
                </a:lnTo>
                <a:lnTo>
                  <a:pt x="47" y="54"/>
                </a:lnTo>
                <a:lnTo>
                  <a:pt x="51" y="22"/>
                </a:lnTo>
                <a:lnTo>
                  <a:pt x="57" y="17"/>
                </a:lnTo>
                <a:lnTo>
                  <a:pt x="60" y="11"/>
                </a:lnTo>
                <a:lnTo>
                  <a:pt x="54" y="6"/>
                </a:lnTo>
                <a:lnTo>
                  <a:pt x="44" y="8"/>
                </a:lnTo>
                <a:lnTo>
                  <a:pt x="27" y="11"/>
                </a:lnTo>
                <a:lnTo>
                  <a:pt x="24" y="0"/>
                </a:lnTo>
                <a:lnTo>
                  <a:pt x="16" y="14"/>
                </a:lnTo>
                <a:lnTo>
                  <a:pt x="16" y="32"/>
                </a:lnTo>
                <a:lnTo>
                  <a:pt x="18" y="38"/>
                </a:lnTo>
                <a:lnTo>
                  <a:pt x="11" y="52"/>
                </a:lnTo>
                <a:lnTo>
                  <a:pt x="0" y="57"/>
                </a:lnTo>
                <a:lnTo>
                  <a:pt x="0" y="75"/>
                </a:lnTo>
                <a:lnTo>
                  <a:pt x="11" y="81"/>
                </a:lnTo>
                <a:lnTo>
                  <a:pt x="14" y="92"/>
                </a:lnTo>
                <a:lnTo>
                  <a:pt x="14" y="105"/>
                </a:lnTo>
                <a:lnTo>
                  <a:pt x="27" y="108"/>
                </a:lnTo>
                <a:lnTo>
                  <a:pt x="41" y="108"/>
                </a:lnTo>
                <a:lnTo>
                  <a:pt x="50" y="95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37" name="Freeform 202">
            <a:extLst>
              <a:ext uri="{FF2B5EF4-FFF2-40B4-BE49-F238E27FC236}">
                <a16:creationId xmlns:a16="http://schemas.microsoft.com/office/drawing/2014/main" id="{054E4384-57C0-4FCE-B87E-9D8E5CE0E95D}"/>
              </a:ext>
            </a:extLst>
          </p:cNvPr>
          <p:cNvSpPr>
            <a:spLocks/>
          </p:cNvSpPr>
          <p:nvPr/>
        </p:nvSpPr>
        <p:spPr bwMode="auto">
          <a:xfrm>
            <a:off x="5669610" y="3397269"/>
            <a:ext cx="12911" cy="23473"/>
          </a:xfrm>
          <a:custGeom>
            <a:avLst/>
            <a:gdLst>
              <a:gd name="T0" fmla="*/ 17 w 14"/>
              <a:gd name="T1" fmla="*/ 0 h 34"/>
              <a:gd name="T2" fmla="*/ 15 w 14"/>
              <a:gd name="T3" fmla="*/ 6 h 34"/>
              <a:gd name="T4" fmla="*/ 0 w 14"/>
              <a:gd name="T5" fmla="*/ 14 h 34"/>
              <a:gd name="T6" fmla="*/ 3 w 14"/>
              <a:gd name="T7" fmla="*/ 24 h 34"/>
              <a:gd name="T8" fmla="*/ 15 w 14"/>
              <a:gd name="T9" fmla="*/ 33 h 34"/>
              <a:gd name="T10" fmla="*/ 17 w 14"/>
              <a:gd name="T11" fmla="*/ 0 h 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34"/>
              <a:gd name="T20" fmla="*/ 14 w 14"/>
              <a:gd name="T21" fmla="*/ 34 h 3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34">
                <a:moveTo>
                  <a:pt x="13" y="0"/>
                </a:moveTo>
                <a:lnTo>
                  <a:pt x="11" y="6"/>
                </a:lnTo>
                <a:lnTo>
                  <a:pt x="0" y="14"/>
                </a:lnTo>
                <a:lnTo>
                  <a:pt x="3" y="24"/>
                </a:lnTo>
                <a:lnTo>
                  <a:pt x="11" y="33"/>
                </a:lnTo>
                <a:lnTo>
                  <a:pt x="13" y="0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38" name="Freeform 203">
            <a:extLst>
              <a:ext uri="{FF2B5EF4-FFF2-40B4-BE49-F238E27FC236}">
                <a16:creationId xmlns:a16="http://schemas.microsoft.com/office/drawing/2014/main" id="{97E03406-E57F-4766-8E2C-8CF0F717C1EC}"/>
              </a:ext>
            </a:extLst>
          </p:cNvPr>
          <p:cNvSpPr>
            <a:spLocks/>
          </p:cNvSpPr>
          <p:nvPr/>
        </p:nvSpPr>
        <p:spPr bwMode="auto">
          <a:xfrm>
            <a:off x="5663154" y="3428155"/>
            <a:ext cx="22594" cy="27179"/>
          </a:xfrm>
          <a:custGeom>
            <a:avLst/>
            <a:gdLst>
              <a:gd name="T0" fmla="*/ 0 w 23"/>
              <a:gd name="T1" fmla="*/ 3 h 40"/>
              <a:gd name="T2" fmla="*/ 10 w 23"/>
              <a:gd name="T3" fmla="*/ 3 h 40"/>
              <a:gd name="T4" fmla="*/ 18 w 23"/>
              <a:gd name="T5" fmla="*/ 0 h 40"/>
              <a:gd name="T6" fmla="*/ 27 w 23"/>
              <a:gd name="T7" fmla="*/ 0 h 40"/>
              <a:gd name="T8" fmla="*/ 30 w 23"/>
              <a:gd name="T9" fmla="*/ 4 h 40"/>
              <a:gd name="T10" fmla="*/ 30 w 23"/>
              <a:gd name="T11" fmla="*/ 15 h 40"/>
              <a:gd name="T12" fmla="*/ 27 w 23"/>
              <a:gd name="T13" fmla="*/ 23 h 40"/>
              <a:gd name="T14" fmla="*/ 27 w 23"/>
              <a:gd name="T15" fmla="*/ 36 h 40"/>
              <a:gd name="T16" fmla="*/ 13 w 23"/>
              <a:gd name="T17" fmla="*/ 39 h 40"/>
              <a:gd name="T18" fmla="*/ 3 w 23"/>
              <a:gd name="T19" fmla="*/ 34 h 40"/>
              <a:gd name="T20" fmla="*/ 3 w 23"/>
              <a:gd name="T21" fmla="*/ 26 h 40"/>
              <a:gd name="T22" fmla="*/ 3 w 23"/>
              <a:gd name="T23" fmla="*/ 15 h 40"/>
              <a:gd name="T24" fmla="*/ 0 w 23"/>
              <a:gd name="T25" fmla="*/ 7 h 40"/>
              <a:gd name="T26" fmla="*/ 0 w 23"/>
              <a:gd name="T27" fmla="*/ 3 h 4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3"/>
              <a:gd name="T43" fmla="*/ 0 h 40"/>
              <a:gd name="T44" fmla="*/ 23 w 23"/>
              <a:gd name="T45" fmla="*/ 40 h 4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3" h="40">
                <a:moveTo>
                  <a:pt x="0" y="3"/>
                </a:moveTo>
                <a:lnTo>
                  <a:pt x="6" y="3"/>
                </a:lnTo>
                <a:lnTo>
                  <a:pt x="14" y="0"/>
                </a:lnTo>
                <a:lnTo>
                  <a:pt x="19" y="0"/>
                </a:lnTo>
                <a:lnTo>
                  <a:pt x="22" y="4"/>
                </a:lnTo>
                <a:lnTo>
                  <a:pt x="22" y="15"/>
                </a:lnTo>
                <a:lnTo>
                  <a:pt x="19" y="23"/>
                </a:lnTo>
                <a:lnTo>
                  <a:pt x="19" y="36"/>
                </a:lnTo>
                <a:lnTo>
                  <a:pt x="9" y="39"/>
                </a:lnTo>
                <a:lnTo>
                  <a:pt x="3" y="34"/>
                </a:lnTo>
                <a:lnTo>
                  <a:pt x="3" y="26"/>
                </a:lnTo>
                <a:lnTo>
                  <a:pt x="3" y="15"/>
                </a:lnTo>
                <a:lnTo>
                  <a:pt x="0" y="7"/>
                </a:lnTo>
                <a:lnTo>
                  <a:pt x="0" y="3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39" name="Freeform 204">
            <a:extLst>
              <a:ext uri="{FF2B5EF4-FFF2-40B4-BE49-F238E27FC236}">
                <a16:creationId xmlns:a16="http://schemas.microsoft.com/office/drawing/2014/main" id="{9B6226DC-31D5-40EC-A7F9-23A8867C4554}"/>
              </a:ext>
            </a:extLst>
          </p:cNvPr>
          <p:cNvSpPr>
            <a:spLocks/>
          </p:cNvSpPr>
          <p:nvPr/>
        </p:nvSpPr>
        <p:spPr bwMode="auto">
          <a:xfrm>
            <a:off x="5834227" y="3414565"/>
            <a:ext cx="83922" cy="63006"/>
          </a:xfrm>
          <a:custGeom>
            <a:avLst/>
            <a:gdLst>
              <a:gd name="T0" fmla="*/ 53 w 90"/>
              <a:gd name="T1" fmla="*/ 68 h 93"/>
              <a:gd name="T2" fmla="*/ 24 w 90"/>
              <a:gd name="T3" fmla="*/ 65 h 93"/>
              <a:gd name="T4" fmla="*/ 19 w 90"/>
              <a:gd name="T5" fmla="*/ 52 h 93"/>
              <a:gd name="T6" fmla="*/ 1 w 90"/>
              <a:gd name="T7" fmla="*/ 38 h 93"/>
              <a:gd name="T8" fmla="*/ 0 w 90"/>
              <a:gd name="T9" fmla="*/ 24 h 93"/>
              <a:gd name="T10" fmla="*/ 19 w 90"/>
              <a:gd name="T11" fmla="*/ 11 h 93"/>
              <a:gd name="T12" fmla="*/ 36 w 90"/>
              <a:gd name="T13" fmla="*/ 17 h 93"/>
              <a:gd name="T14" fmla="*/ 57 w 90"/>
              <a:gd name="T15" fmla="*/ 3 h 93"/>
              <a:gd name="T16" fmla="*/ 71 w 90"/>
              <a:gd name="T17" fmla="*/ 3 h 93"/>
              <a:gd name="T18" fmla="*/ 91 w 90"/>
              <a:gd name="T19" fmla="*/ 8 h 93"/>
              <a:gd name="T20" fmla="*/ 103 w 90"/>
              <a:gd name="T21" fmla="*/ 0 h 93"/>
              <a:gd name="T22" fmla="*/ 120 w 90"/>
              <a:gd name="T23" fmla="*/ 0 h 93"/>
              <a:gd name="T24" fmla="*/ 120 w 90"/>
              <a:gd name="T25" fmla="*/ 14 h 93"/>
              <a:gd name="T26" fmla="*/ 103 w 90"/>
              <a:gd name="T27" fmla="*/ 17 h 93"/>
              <a:gd name="T28" fmla="*/ 98 w 90"/>
              <a:gd name="T29" fmla="*/ 23 h 93"/>
              <a:gd name="T30" fmla="*/ 91 w 90"/>
              <a:gd name="T31" fmla="*/ 27 h 93"/>
              <a:gd name="T32" fmla="*/ 93 w 90"/>
              <a:gd name="T33" fmla="*/ 35 h 93"/>
              <a:gd name="T34" fmla="*/ 80 w 90"/>
              <a:gd name="T35" fmla="*/ 38 h 93"/>
              <a:gd name="T36" fmla="*/ 71 w 90"/>
              <a:gd name="T37" fmla="*/ 35 h 93"/>
              <a:gd name="T38" fmla="*/ 61 w 90"/>
              <a:gd name="T39" fmla="*/ 35 h 93"/>
              <a:gd name="T40" fmla="*/ 71 w 90"/>
              <a:gd name="T41" fmla="*/ 44 h 93"/>
              <a:gd name="T42" fmla="*/ 61 w 90"/>
              <a:gd name="T43" fmla="*/ 52 h 93"/>
              <a:gd name="T44" fmla="*/ 75 w 90"/>
              <a:gd name="T45" fmla="*/ 56 h 93"/>
              <a:gd name="T46" fmla="*/ 98 w 90"/>
              <a:gd name="T47" fmla="*/ 68 h 93"/>
              <a:gd name="T48" fmla="*/ 101 w 90"/>
              <a:gd name="T49" fmla="*/ 76 h 93"/>
              <a:gd name="T50" fmla="*/ 93 w 90"/>
              <a:gd name="T51" fmla="*/ 76 h 93"/>
              <a:gd name="T52" fmla="*/ 71 w 90"/>
              <a:gd name="T53" fmla="*/ 82 h 93"/>
              <a:gd name="T54" fmla="*/ 80 w 90"/>
              <a:gd name="T55" fmla="*/ 92 h 93"/>
              <a:gd name="T56" fmla="*/ 40 w 90"/>
              <a:gd name="T57" fmla="*/ 92 h 93"/>
              <a:gd name="T58" fmla="*/ 40 w 90"/>
              <a:gd name="T59" fmla="*/ 82 h 93"/>
              <a:gd name="T60" fmla="*/ 24 w 90"/>
              <a:gd name="T61" fmla="*/ 76 h 93"/>
              <a:gd name="T62" fmla="*/ 40 w 90"/>
              <a:gd name="T63" fmla="*/ 70 h 93"/>
              <a:gd name="T64" fmla="*/ 50 w 90"/>
              <a:gd name="T65" fmla="*/ 70 h 93"/>
              <a:gd name="T66" fmla="*/ 53 w 90"/>
              <a:gd name="T67" fmla="*/ 68 h 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90"/>
              <a:gd name="T103" fmla="*/ 0 h 93"/>
              <a:gd name="T104" fmla="*/ 90 w 90"/>
              <a:gd name="T105" fmla="*/ 93 h 93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90" h="93">
                <a:moveTo>
                  <a:pt x="39" y="68"/>
                </a:moveTo>
                <a:lnTo>
                  <a:pt x="18" y="65"/>
                </a:lnTo>
                <a:lnTo>
                  <a:pt x="15" y="52"/>
                </a:lnTo>
                <a:lnTo>
                  <a:pt x="1" y="38"/>
                </a:lnTo>
                <a:lnTo>
                  <a:pt x="0" y="24"/>
                </a:lnTo>
                <a:lnTo>
                  <a:pt x="15" y="11"/>
                </a:lnTo>
                <a:lnTo>
                  <a:pt x="27" y="17"/>
                </a:lnTo>
                <a:lnTo>
                  <a:pt x="42" y="3"/>
                </a:lnTo>
                <a:lnTo>
                  <a:pt x="53" y="3"/>
                </a:lnTo>
                <a:lnTo>
                  <a:pt x="67" y="8"/>
                </a:lnTo>
                <a:lnTo>
                  <a:pt x="77" y="0"/>
                </a:lnTo>
                <a:lnTo>
                  <a:pt x="89" y="0"/>
                </a:lnTo>
                <a:lnTo>
                  <a:pt x="89" y="14"/>
                </a:lnTo>
                <a:lnTo>
                  <a:pt x="77" y="17"/>
                </a:lnTo>
                <a:lnTo>
                  <a:pt x="72" y="23"/>
                </a:lnTo>
                <a:lnTo>
                  <a:pt x="67" y="27"/>
                </a:lnTo>
                <a:lnTo>
                  <a:pt x="69" y="35"/>
                </a:lnTo>
                <a:lnTo>
                  <a:pt x="59" y="38"/>
                </a:lnTo>
                <a:lnTo>
                  <a:pt x="53" y="35"/>
                </a:lnTo>
                <a:lnTo>
                  <a:pt x="45" y="35"/>
                </a:lnTo>
                <a:lnTo>
                  <a:pt x="53" y="44"/>
                </a:lnTo>
                <a:lnTo>
                  <a:pt x="45" y="52"/>
                </a:lnTo>
                <a:lnTo>
                  <a:pt x="56" y="56"/>
                </a:lnTo>
                <a:lnTo>
                  <a:pt x="72" y="68"/>
                </a:lnTo>
                <a:lnTo>
                  <a:pt x="75" y="76"/>
                </a:lnTo>
                <a:lnTo>
                  <a:pt x="69" y="76"/>
                </a:lnTo>
                <a:lnTo>
                  <a:pt x="53" y="82"/>
                </a:lnTo>
                <a:lnTo>
                  <a:pt x="59" y="92"/>
                </a:lnTo>
                <a:lnTo>
                  <a:pt x="30" y="92"/>
                </a:lnTo>
                <a:lnTo>
                  <a:pt x="30" y="82"/>
                </a:lnTo>
                <a:lnTo>
                  <a:pt x="18" y="76"/>
                </a:lnTo>
                <a:lnTo>
                  <a:pt x="30" y="70"/>
                </a:lnTo>
                <a:lnTo>
                  <a:pt x="37" y="70"/>
                </a:lnTo>
                <a:lnTo>
                  <a:pt x="39" y="68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40" name="Freeform 205">
            <a:extLst>
              <a:ext uri="{FF2B5EF4-FFF2-40B4-BE49-F238E27FC236}">
                <a16:creationId xmlns:a16="http://schemas.microsoft.com/office/drawing/2014/main" id="{DDA2D35E-D92D-428A-8731-BEE406F37C0D}"/>
              </a:ext>
            </a:extLst>
          </p:cNvPr>
          <p:cNvSpPr>
            <a:spLocks/>
          </p:cNvSpPr>
          <p:nvPr/>
        </p:nvSpPr>
        <p:spPr bwMode="auto">
          <a:xfrm>
            <a:off x="5621193" y="3205782"/>
            <a:ext cx="132339" cy="121069"/>
          </a:xfrm>
          <a:custGeom>
            <a:avLst/>
            <a:gdLst>
              <a:gd name="T0" fmla="*/ 195 w 142"/>
              <a:gd name="T1" fmla="*/ 87 h 177"/>
              <a:gd name="T2" fmla="*/ 129 w 142"/>
              <a:gd name="T3" fmla="*/ 103 h 177"/>
              <a:gd name="T4" fmla="*/ 195 w 142"/>
              <a:gd name="T5" fmla="*/ 87 h 177"/>
              <a:gd name="T6" fmla="*/ 178 w 142"/>
              <a:gd name="T7" fmla="*/ 55 h 177"/>
              <a:gd name="T8" fmla="*/ 182 w 142"/>
              <a:gd name="T9" fmla="*/ 22 h 177"/>
              <a:gd name="T10" fmla="*/ 178 w 142"/>
              <a:gd name="T11" fmla="*/ 14 h 177"/>
              <a:gd name="T12" fmla="*/ 120 w 142"/>
              <a:gd name="T13" fmla="*/ 22 h 177"/>
              <a:gd name="T14" fmla="*/ 110 w 142"/>
              <a:gd name="T15" fmla="*/ 14 h 177"/>
              <a:gd name="T16" fmla="*/ 97 w 142"/>
              <a:gd name="T17" fmla="*/ 0 h 177"/>
              <a:gd name="T18" fmla="*/ 72 w 142"/>
              <a:gd name="T19" fmla="*/ 6 h 177"/>
              <a:gd name="T20" fmla="*/ 67 w 142"/>
              <a:gd name="T21" fmla="*/ 22 h 177"/>
              <a:gd name="T22" fmla="*/ 72 w 142"/>
              <a:gd name="T23" fmla="*/ 28 h 177"/>
              <a:gd name="T24" fmla="*/ 61 w 142"/>
              <a:gd name="T25" fmla="*/ 28 h 177"/>
              <a:gd name="T26" fmla="*/ 34 w 142"/>
              <a:gd name="T27" fmla="*/ 35 h 177"/>
              <a:gd name="T28" fmla="*/ 34 w 142"/>
              <a:gd name="T29" fmla="*/ 55 h 177"/>
              <a:gd name="T30" fmla="*/ 18 w 142"/>
              <a:gd name="T31" fmla="*/ 67 h 177"/>
              <a:gd name="T32" fmla="*/ 3 w 142"/>
              <a:gd name="T33" fmla="*/ 76 h 177"/>
              <a:gd name="T34" fmla="*/ 0 w 142"/>
              <a:gd name="T35" fmla="*/ 97 h 177"/>
              <a:gd name="T36" fmla="*/ 15 w 142"/>
              <a:gd name="T37" fmla="*/ 103 h 177"/>
              <a:gd name="T38" fmla="*/ 12 w 142"/>
              <a:gd name="T39" fmla="*/ 114 h 177"/>
              <a:gd name="T40" fmla="*/ 28 w 142"/>
              <a:gd name="T41" fmla="*/ 122 h 177"/>
              <a:gd name="T42" fmla="*/ 48 w 142"/>
              <a:gd name="T43" fmla="*/ 135 h 177"/>
              <a:gd name="T44" fmla="*/ 43 w 142"/>
              <a:gd name="T45" fmla="*/ 143 h 177"/>
              <a:gd name="T46" fmla="*/ 44 w 142"/>
              <a:gd name="T47" fmla="*/ 170 h 177"/>
              <a:gd name="T48" fmla="*/ 61 w 142"/>
              <a:gd name="T49" fmla="*/ 170 h 177"/>
              <a:gd name="T50" fmla="*/ 76 w 142"/>
              <a:gd name="T51" fmla="*/ 167 h 177"/>
              <a:gd name="T52" fmla="*/ 87 w 142"/>
              <a:gd name="T53" fmla="*/ 173 h 177"/>
              <a:gd name="T54" fmla="*/ 97 w 142"/>
              <a:gd name="T55" fmla="*/ 176 h 177"/>
              <a:gd name="T56" fmla="*/ 105 w 142"/>
              <a:gd name="T57" fmla="*/ 176 h 177"/>
              <a:gd name="T58" fmla="*/ 134 w 142"/>
              <a:gd name="T59" fmla="*/ 167 h 177"/>
              <a:gd name="T60" fmla="*/ 157 w 142"/>
              <a:gd name="T61" fmla="*/ 157 h 177"/>
              <a:gd name="T62" fmla="*/ 166 w 142"/>
              <a:gd name="T63" fmla="*/ 152 h 177"/>
              <a:gd name="T64" fmla="*/ 166 w 142"/>
              <a:gd name="T65" fmla="*/ 135 h 177"/>
              <a:gd name="T66" fmla="*/ 129 w 142"/>
              <a:gd name="T67" fmla="*/ 103 h 177"/>
              <a:gd name="T68" fmla="*/ 195 w 142"/>
              <a:gd name="T69" fmla="*/ 87 h 17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2"/>
              <a:gd name="T106" fmla="*/ 0 h 177"/>
              <a:gd name="T107" fmla="*/ 142 w 142"/>
              <a:gd name="T108" fmla="*/ 177 h 17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2" h="177">
                <a:moveTo>
                  <a:pt x="141" y="87"/>
                </a:moveTo>
                <a:lnTo>
                  <a:pt x="93" y="103"/>
                </a:lnTo>
                <a:lnTo>
                  <a:pt x="141" y="87"/>
                </a:lnTo>
                <a:lnTo>
                  <a:pt x="128" y="55"/>
                </a:lnTo>
                <a:lnTo>
                  <a:pt x="132" y="22"/>
                </a:lnTo>
                <a:lnTo>
                  <a:pt x="128" y="14"/>
                </a:lnTo>
                <a:lnTo>
                  <a:pt x="87" y="22"/>
                </a:lnTo>
                <a:lnTo>
                  <a:pt x="79" y="14"/>
                </a:lnTo>
                <a:lnTo>
                  <a:pt x="70" y="0"/>
                </a:lnTo>
                <a:lnTo>
                  <a:pt x="52" y="6"/>
                </a:lnTo>
                <a:lnTo>
                  <a:pt x="49" y="22"/>
                </a:lnTo>
                <a:lnTo>
                  <a:pt x="52" y="28"/>
                </a:lnTo>
                <a:lnTo>
                  <a:pt x="44" y="28"/>
                </a:lnTo>
                <a:lnTo>
                  <a:pt x="25" y="35"/>
                </a:lnTo>
                <a:lnTo>
                  <a:pt x="25" y="55"/>
                </a:lnTo>
                <a:lnTo>
                  <a:pt x="14" y="67"/>
                </a:lnTo>
                <a:lnTo>
                  <a:pt x="3" y="76"/>
                </a:lnTo>
                <a:lnTo>
                  <a:pt x="0" y="97"/>
                </a:lnTo>
                <a:lnTo>
                  <a:pt x="11" y="103"/>
                </a:lnTo>
                <a:lnTo>
                  <a:pt x="8" y="114"/>
                </a:lnTo>
                <a:lnTo>
                  <a:pt x="20" y="122"/>
                </a:lnTo>
                <a:lnTo>
                  <a:pt x="35" y="135"/>
                </a:lnTo>
                <a:lnTo>
                  <a:pt x="31" y="143"/>
                </a:lnTo>
                <a:lnTo>
                  <a:pt x="32" y="170"/>
                </a:lnTo>
                <a:lnTo>
                  <a:pt x="44" y="170"/>
                </a:lnTo>
                <a:lnTo>
                  <a:pt x="55" y="167"/>
                </a:lnTo>
                <a:lnTo>
                  <a:pt x="63" y="173"/>
                </a:lnTo>
                <a:lnTo>
                  <a:pt x="70" y="176"/>
                </a:lnTo>
                <a:lnTo>
                  <a:pt x="76" y="176"/>
                </a:lnTo>
                <a:lnTo>
                  <a:pt x="97" y="167"/>
                </a:lnTo>
                <a:lnTo>
                  <a:pt x="114" y="157"/>
                </a:lnTo>
                <a:lnTo>
                  <a:pt x="120" y="152"/>
                </a:lnTo>
                <a:lnTo>
                  <a:pt x="120" y="135"/>
                </a:lnTo>
                <a:lnTo>
                  <a:pt x="93" y="103"/>
                </a:lnTo>
                <a:lnTo>
                  <a:pt x="141" y="87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41" name="Freeform 206">
            <a:extLst>
              <a:ext uri="{FF2B5EF4-FFF2-40B4-BE49-F238E27FC236}">
                <a16:creationId xmlns:a16="http://schemas.microsoft.com/office/drawing/2014/main" id="{9B8CEFB6-0029-4B04-BC82-66CF21566659}"/>
              </a:ext>
            </a:extLst>
          </p:cNvPr>
          <p:cNvSpPr>
            <a:spLocks/>
          </p:cNvSpPr>
          <p:nvPr/>
        </p:nvSpPr>
        <p:spPr bwMode="auto">
          <a:xfrm>
            <a:off x="5739007" y="3204546"/>
            <a:ext cx="146864" cy="84007"/>
          </a:xfrm>
          <a:custGeom>
            <a:avLst/>
            <a:gdLst>
              <a:gd name="T0" fmla="*/ 17 w 157"/>
              <a:gd name="T1" fmla="*/ 89 h 123"/>
              <a:gd name="T2" fmla="*/ 0 w 157"/>
              <a:gd name="T3" fmla="*/ 57 h 123"/>
              <a:gd name="T4" fmla="*/ 4 w 157"/>
              <a:gd name="T5" fmla="*/ 25 h 123"/>
              <a:gd name="T6" fmla="*/ 70 w 157"/>
              <a:gd name="T7" fmla="*/ 0 h 123"/>
              <a:gd name="T8" fmla="*/ 95 w 157"/>
              <a:gd name="T9" fmla="*/ 8 h 123"/>
              <a:gd name="T10" fmla="*/ 129 w 157"/>
              <a:gd name="T11" fmla="*/ 6 h 123"/>
              <a:gd name="T12" fmla="*/ 171 w 157"/>
              <a:gd name="T13" fmla="*/ 17 h 123"/>
              <a:gd name="T14" fmla="*/ 200 w 157"/>
              <a:gd name="T15" fmla="*/ 35 h 123"/>
              <a:gd name="T16" fmla="*/ 200 w 157"/>
              <a:gd name="T17" fmla="*/ 60 h 123"/>
              <a:gd name="T18" fmla="*/ 216 w 157"/>
              <a:gd name="T19" fmla="*/ 60 h 123"/>
              <a:gd name="T20" fmla="*/ 216 w 157"/>
              <a:gd name="T21" fmla="*/ 78 h 123"/>
              <a:gd name="T22" fmla="*/ 219 w 157"/>
              <a:gd name="T23" fmla="*/ 110 h 123"/>
              <a:gd name="T24" fmla="*/ 200 w 157"/>
              <a:gd name="T25" fmla="*/ 119 h 123"/>
              <a:gd name="T26" fmla="*/ 158 w 157"/>
              <a:gd name="T27" fmla="*/ 122 h 123"/>
              <a:gd name="T28" fmla="*/ 121 w 157"/>
              <a:gd name="T29" fmla="*/ 122 h 123"/>
              <a:gd name="T30" fmla="*/ 95 w 157"/>
              <a:gd name="T31" fmla="*/ 113 h 123"/>
              <a:gd name="T32" fmla="*/ 41 w 157"/>
              <a:gd name="T33" fmla="*/ 96 h 123"/>
              <a:gd name="T34" fmla="*/ 17 w 157"/>
              <a:gd name="T35" fmla="*/ 89 h 12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7"/>
              <a:gd name="T55" fmla="*/ 0 h 123"/>
              <a:gd name="T56" fmla="*/ 157 w 157"/>
              <a:gd name="T57" fmla="*/ 123 h 12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7" h="123">
                <a:moveTo>
                  <a:pt x="13" y="89"/>
                </a:moveTo>
                <a:lnTo>
                  <a:pt x="0" y="57"/>
                </a:lnTo>
                <a:lnTo>
                  <a:pt x="4" y="25"/>
                </a:lnTo>
                <a:lnTo>
                  <a:pt x="50" y="0"/>
                </a:lnTo>
                <a:lnTo>
                  <a:pt x="67" y="8"/>
                </a:lnTo>
                <a:lnTo>
                  <a:pt x="91" y="6"/>
                </a:lnTo>
                <a:lnTo>
                  <a:pt x="121" y="17"/>
                </a:lnTo>
                <a:lnTo>
                  <a:pt x="142" y="35"/>
                </a:lnTo>
                <a:lnTo>
                  <a:pt x="142" y="60"/>
                </a:lnTo>
                <a:lnTo>
                  <a:pt x="153" y="60"/>
                </a:lnTo>
                <a:lnTo>
                  <a:pt x="153" y="78"/>
                </a:lnTo>
                <a:lnTo>
                  <a:pt x="156" y="110"/>
                </a:lnTo>
                <a:lnTo>
                  <a:pt x="142" y="119"/>
                </a:lnTo>
                <a:lnTo>
                  <a:pt x="112" y="122"/>
                </a:lnTo>
                <a:lnTo>
                  <a:pt x="86" y="122"/>
                </a:lnTo>
                <a:lnTo>
                  <a:pt x="67" y="113"/>
                </a:lnTo>
                <a:lnTo>
                  <a:pt x="29" y="96"/>
                </a:lnTo>
                <a:lnTo>
                  <a:pt x="13" y="89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42" name="Freeform 207">
            <a:extLst>
              <a:ext uri="{FF2B5EF4-FFF2-40B4-BE49-F238E27FC236}">
                <a16:creationId xmlns:a16="http://schemas.microsoft.com/office/drawing/2014/main" id="{8BE95FFB-8499-4777-B5CC-0C69897EAFF8}"/>
              </a:ext>
            </a:extLst>
          </p:cNvPr>
          <p:cNvSpPr>
            <a:spLocks/>
          </p:cNvSpPr>
          <p:nvPr/>
        </p:nvSpPr>
        <p:spPr bwMode="auto">
          <a:xfrm>
            <a:off x="5701887" y="2953759"/>
            <a:ext cx="166230" cy="242139"/>
          </a:xfrm>
          <a:custGeom>
            <a:avLst/>
            <a:gdLst>
              <a:gd name="T0" fmla="*/ 0 w 179"/>
              <a:gd name="T1" fmla="*/ 275 h 355"/>
              <a:gd name="T2" fmla="*/ 10 w 179"/>
              <a:gd name="T3" fmla="*/ 264 h 355"/>
              <a:gd name="T4" fmla="*/ 14 w 179"/>
              <a:gd name="T5" fmla="*/ 243 h 355"/>
              <a:gd name="T6" fmla="*/ 37 w 179"/>
              <a:gd name="T7" fmla="*/ 234 h 355"/>
              <a:gd name="T8" fmla="*/ 33 w 179"/>
              <a:gd name="T9" fmla="*/ 213 h 355"/>
              <a:gd name="T10" fmla="*/ 17 w 179"/>
              <a:gd name="T11" fmla="*/ 195 h 355"/>
              <a:gd name="T12" fmla="*/ 14 w 179"/>
              <a:gd name="T13" fmla="*/ 175 h 355"/>
              <a:gd name="T14" fmla="*/ 12 w 179"/>
              <a:gd name="T15" fmla="*/ 146 h 355"/>
              <a:gd name="T16" fmla="*/ 14 w 179"/>
              <a:gd name="T17" fmla="*/ 132 h 355"/>
              <a:gd name="T18" fmla="*/ 37 w 179"/>
              <a:gd name="T19" fmla="*/ 138 h 355"/>
              <a:gd name="T20" fmla="*/ 48 w 179"/>
              <a:gd name="T21" fmla="*/ 130 h 355"/>
              <a:gd name="T22" fmla="*/ 33 w 179"/>
              <a:gd name="T23" fmla="*/ 122 h 355"/>
              <a:gd name="T24" fmla="*/ 44 w 179"/>
              <a:gd name="T25" fmla="*/ 108 h 355"/>
              <a:gd name="T26" fmla="*/ 48 w 179"/>
              <a:gd name="T27" fmla="*/ 84 h 355"/>
              <a:gd name="T28" fmla="*/ 61 w 179"/>
              <a:gd name="T29" fmla="*/ 81 h 355"/>
              <a:gd name="T30" fmla="*/ 66 w 179"/>
              <a:gd name="T31" fmla="*/ 67 h 355"/>
              <a:gd name="T32" fmla="*/ 81 w 179"/>
              <a:gd name="T33" fmla="*/ 67 h 355"/>
              <a:gd name="T34" fmla="*/ 89 w 179"/>
              <a:gd name="T35" fmla="*/ 52 h 355"/>
              <a:gd name="T36" fmla="*/ 101 w 179"/>
              <a:gd name="T37" fmla="*/ 46 h 355"/>
              <a:gd name="T38" fmla="*/ 101 w 179"/>
              <a:gd name="T39" fmla="*/ 29 h 355"/>
              <a:gd name="T40" fmla="*/ 115 w 179"/>
              <a:gd name="T41" fmla="*/ 35 h 355"/>
              <a:gd name="T42" fmla="*/ 127 w 179"/>
              <a:gd name="T43" fmla="*/ 29 h 355"/>
              <a:gd name="T44" fmla="*/ 142 w 179"/>
              <a:gd name="T45" fmla="*/ 20 h 355"/>
              <a:gd name="T46" fmla="*/ 155 w 179"/>
              <a:gd name="T47" fmla="*/ 20 h 355"/>
              <a:gd name="T48" fmla="*/ 180 w 179"/>
              <a:gd name="T49" fmla="*/ 20 h 355"/>
              <a:gd name="T50" fmla="*/ 192 w 179"/>
              <a:gd name="T51" fmla="*/ 8 h 355"/>
              <a:gd name="T52" fmla="*/ 203 w 179"/>
              <a:gd name="T53" fmla="*/ 0 h 355"/>
              <a:gd name="T54" fmla="*/ 224 w 179"/>
              <a:gd name="T55" fmla="*/ 14 h 355"/>
              <a:gd name="T56" fmla="*/ 243 w 179"/>
              <a:gd name="T57" fmla="*/ 28 h 355"/>
              <a:gd name="T58" fmla="*/ 243 w 179"/>
              <a:gd name="T59" fmla="*/ 38 h 355"/>
              <a:gd name="T60" fmla="*/ 246 w 179"/>
              <a:gd name="T61" fmla="*/ 76 h 355"/>
              <a:gd name="T62" fmla="*/ 232 w 179"/>
              <a:gd name="T63" fmla="*/ 81 h 355"/>
              <a:gd name="T64" fmla="*/ 212 w 179"/>
              <a:gd name="T65" fmla="*/ 93 h 355"/>
              <a:gd name="T66" fmla="*/ 203 w 179"/>
              <a:gd name="T67" fmla="*/ 114 h 355"/>
              <a:gd name="T68" fmla="*/ 209 w 179"/>
              <a:gd name="T69" fmla="*/ 128 h 355"/>
              <a:gd name="T70" fmla="*/ 182 w 179"/>
              <a:gd name="T71" fmla="*/ 138 h 355"/>
              <a:gd name="T72" fmla="*/ 167 w 179"/>
              <a:gd name="T73" fmla="*/ 152 h 355"/>
              <a:gd name="T74" fmla="*/ 134 w 179"/>
              <a:gd name="T75" fmla="*/ 157 h 355"/>
              <a:gd name="T76" fmla="*/ 122 w 179"/>
              <a:gd name="T77" fmla="*/ 175 h 355"/>
              <a:gd name="T78" fmla="*/ 122 w 179"/>
              <a:gd name="T79" fmla="*/ 208 h 355"/>
              <a:gd name="T80" fmla="*/ 142 w 179"/>
              <a:gd name="T81" fmla="*/ 225 h 355"/>
              <a:gd name="T82" fmla="*/ 151 w 179"/>
              <a:gd name="T83" fmla="*/ 237 h 355"/>
              <a:gd name="T84" fmla="*/ 111 w 179"/>
              <a:gd name="T85" fmla="*/ 248 h 355"/>
              <a:gd name="T86" fmla="*/ 130 w 179"/>
              <a:gd name="T87" fmla="*/ 248 h 355"/>
              <a:gd name="T88" fmla="*/ 142 w 179"/>
              <a:gd name="T89" fmla="*/ 257 h 355"/>
              <a:gd name="T90" fmla="*/ 146 w 179"/>
              <a:gd name="T91" fmla="*/ 269 h 355"/>
              <a:gd name="T92" fmla="*/ 130 w 179"/>
              <a:gd name="T93" fmla="*/ 275 h 355"/>
              <a:gd name="T94" fmla="*/ 115 w 179"/>
              <a:gd name="T95" fmla="*/ 289 h 355"/>
              <a:gd name="T96" fmla="*/ 115 w 179"/>
              <a:gd name="T97" fmla="*/ 310 h 355"/>
              <a:gd name="T98" fmla="*/ 96 w 179"/>
              <a:gd name="T99" fmla="*/ 321 h 355"/>
              <a:gd name="T100" fmla="*/ 89 w 179"/>
              <a:gd name="T101" fmla="*/ 334 h 355"/>
              <a:gd name="T102" fmla="*/ 75 w 179"/>
              <a:gd name="T103" fmla="*/ 342 h 355"/>
              <a:gd name="T104" fmla="*/ 62 w 179"/>
              <a:gd name="T105" fmla="*/ 354 h 355"/>
              <a:gd name="T106" fmla="*/ 37 w 179"/>
              <a:gd name="T107" fmla="*/ 345 h 355"/>
              <a:gd name="T108" fmla="*/ 37 w 179"/>
              <a:gd name="T109" fmla="*/ 324 h 355"/>
              <a:gd name="T110" fmla="*/ 22 w 179"/>
              <a:gd name="T111" fmla="*/ 321 h 355"/>
              <a:gd name="T112" fmla="*/ 17 w 179"/>
              <a:gd name="T113" fmla="*/ 307 h 355"/>
              <a:gd name="T114" fmla="*/ 12 w 179"/>
              <a:gd name="T115" fmla="*/ 292 h 355"/>
              <a:gd name="T116" fmla="*/ 0 w 179"/>
              <a:gd name="T117" fmla="*/ 275 h 35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79"/>
              <a:gd name="T178" fmla="*/ 0 h 355"/>
              <a:gd name="T179" fmla="*/ 179 w 179"/>
              <a:gd name="T180" fmla="*/ 355 h 35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79" h="355">
                <a:moveTo>
                  <a:pt x="0" y="275"/>
                </a:moveTo>
                <a:lnTo>
                  <a:pt x="6" y="264"/>
                </a:lnTo>
                <a:lnTo>
                  <a:pt x="10" y="243"/>
                </a:lnTo>
                <a:lnTo>
                  <a:pt x="27" y="234"/>
                </a:lnTo>
                <a:lnTo>
                  <a:pt x="24" y="213"/>
                </a:lnTo>
                <a:lnTo>
                  <a:pt x="13" y="195"/>
                </a:lnTo>
                <a:lnTo>
                  <a:pt x="10" y="175"/>
                </a:lnTo>
                <a:lnTo>
                  <a:pt x="8" y="146"/>
                </a:lnTo>
                <a:lnTo>
                  <a:pt x="10" y="132"/>
                </a:lnTo>
                <a:lnTo>
                  <a:pt x="27" y="138"/>
                </a:lnTo>
                <a:lnTo>
                  <a:pt x="35" y="130"/>
                </a:lnTo>
                <a:lnTo>
                  <a:pt x="24" y="122"/>
                </a:lnTo>
                <a:lnTo>
                  <a:pt x="32" y="108"/>
                </a:lnTo>
                <a:lnTo>
                  <a:pt x="35" y="84"/>
                </a:lnTo>
                <a:lnTo>
                  <a:pt x="44" y="81"/>
                </a:lnTo>
                <a:lnTo>
                  <a:pt x="48" y="67"/>
                </a:lnTo>
                <a:lnTo>
                  <a:pt x="59" y="67"/>
                </a:lnTo>
                <a:lnTo>
                  <a:pt x="65" y="52"/>
                </a:lnTo>
                <a:lnTo>
                  <a:pt x="73" y="46"/>
                </a:lnTo>
                <a:lnTo>
                  <a:pt x="73" y="29"/>
                </a:lnTo>
                <a:lnTo>
                  <a:pt x="83" y="35"/>
                </a:lnTo>
                <a:lnTo>
                  <a:pt x="92" y="29"/>
                </a:lnTo>
                <a:lnTo>
                  <a:pt x="103" y="20"/>
                </a:lnTo>
                <a:lnTo>
                  <a:pt x="113" y="20"/>
                </a:lnTo>
                <a:lnTo>
                  <a:pt x="130" y="20"/>
                </a:lnTo>
                <a:lnTo>
                  <a:pt x="138" y="8"/>
                </a:lnTo>
                <a:lnTo>
                  <a:pt x="148" y="0"/>
                </a:lnTo>
                <a:lnTo>
                  <a:pt x="162" y="14"/>
                </a:lnTo>
                <a:lnTo>
                  <a:pt x="176" y="28"/>
                </a:lnTo>
                <a:lnTo>
                  <a:pt x="176" y="38"/>
                </a:lnTo>
                <a:lnTo>
                  <a:pt x="178" y="76"/>
                </a:lnTo>
                <a:lnTo>
                  <a:pt x="168" y="81"/>
                </a:lnTo>
                <a:lnTo>
                  <a:pt x="154" y="93"/>
                </a:lnTo>
                <a:lnTo>
                  <a:pt x="148" y="114"/>
                </a:lnTo>
                <a:lnTo>
                  <a:pt x="151" y="128"/>
                </a:lnTo>
                <a:lnTo>
                  <a:pt x="132" y="138"/>
                </a:lnTo>
                <a:lnTo>
                  <a:pt x="121" y="152"/>
                </a:lnTo>
                <a:lnTo>
                  <a:pt x="97" y="157"/>
                </a:lnTo>
                <a:lnTo>
                  <a:pt x="89" y="175"/>
                </a:lnTo>
                <a:lnTo>
                  <a:pt x="89" y="208"/>
                </a:lnTo>
                <a:lnTo>
                  <a:pt x="103" y="225"/>
                </a:lnTo>
                <a:lnTo>
                  <a:pt x="109" y="237"/>
                </a:lnTo>
                <a:lnTo>
                  <a:pt x="80" y="248"/>
                </a:lnTo>
                <a:lnTo>
                  <a:pt x="94" y="248"/>
                </a:lnTo>
                <a:lnTo>
                  <a:pt x="103" y="257"/>
                </a:lnTo>
                <a:lnTo>
                  <a:pt x="106" y="269"/>
                </a:lnTo>
                <a:lnTo>
                  <a:pt x="94" y="275"/>
                </a:lnTo>
                <a:lnTo>
                  <a:pt x="83" y="289"/>
                </a:lnTo>
                <a:lnTo>
                  <a:pt x="83" y="310"/>
                </a:lnTo>
                <a:lnTo>
                  <a:pt x="70" y="321"/>
                </a:lnTo>
                <a:lnTo>
                  <a:pt x="65" y="334"/>
                </a:lnTo>
                <a:lnTo>
                  <a:pt x="54" y="342"/>
                </a:lnTo>
                <a:lnTo>
                  <a:pt x="45" y="354"/>
                </a:lnTo>
                <a:lnTo>
                  <a:pt x="27" y="345"/>
                </a:lnTo>
                <a:lnTo>
                  <a:pt x="27" y="324"/>
                </a:lnTo>
                <a:lnTo>
                  <a:pt x="16" y="321"/>
                </a:lnTo>
                <a:lnTo>
                  <a:pt x="13" y="307"/>
                </a:lnTo>
                <a:lnTo>
                  <a:pt x="8" y="292"/>
                </a:lnTo>
                <a:lnTo>
                  <a:pt x="0" y="275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43" name="Freeform 208">
            <a:extLst>
              <a:ext uri="{FF2B5EF4-FFF2-40B4-BE49-F238E27FC236}">
                <a16:creationId xmlns:a16="http://schemas.microsoft.com/office/drawing/2014/main" id="{A7BB83F9-29D5-462D-95E9-BBB2C1852CAD}"/>
              </a:ext>
            </a:extLst>
          </p:cNvPr>
          <p:cNvSpPr>
            <a:spLocks/>
          </p:cNvSpPr>
          <p:nvPr/>
        </p:nvSpPr>
        <p:spPr bwMode="auto">
          <a:xfrm>
            <a:off x="5834227" y="3318203"/>
            <a:ext cx="129112" cy="66712"/>
          </a:xfrm>
          <a:custGeom>
            <a:avLst/>
            <a:gdLst>
              <a:gd name="T0" fmla="*/ 65 w 138"/>
              <a:gd name="T1" fmla="*/ 78 h 98"/>
              <a:gd name="T2" fmla="*/ 50 w 138"/>
              <a:gd name="T3" fmla="*/ 70 h 98"/>
              <a:gd name="T4" fmla="*/ 29 w 138"/>
              <a:gd name="T5" fmla="*/ 63 h 98"/>
              <a:gd name="T6" fmla="*/ 1 w 138"/>
              <a:gd name="T7" fmla="*/ 52 h 98"/>
              <a:gd name="T8" fmla="*/ 0 w 138"/>
              <a:gd name="T9" fmla="*/ 35 h 98"/>
              <a:gd name="T10" fmla="*/ 19 w 138"/>
              <a:gd name="T11" fmla="*/ 32 h 98"/>
              <a:gd name="T12" fmla="*/ 36 w 138"/>
              <a:gd name="T13" fmla="*/ 11 h 98"/>
              <a:gd name="T14" fmla="*/ 46 w 138"/>
              <a:gd name="T15" fmla="*/ 0 h 98"/>
              <a:gd name="T16" fmla="*/ 81 w 138"/>
              <a:gd name="T17" fmla="*/ 0 h 98"/>
              <a:gd name="T18" fmla="*/ 92 w 138"/>
              <a:gd name="T19" fmla="*/ 6 h 98"/>
              <a:gd name="T20" fmla="*/ 125 w 138"/>
              <a:gd name="T21" fmla="*/ 8 h 98"/>
              <a:gd name="T22" fmla="*/ 137 w 138"/>
              <a:gd name="T23" fmla="*/ 6 h 98"/>
              <a:gd name="T24" fmla="*/ 170 w 138"/>
              <a:gd name="T25" fmla="*/ 28 h 98"/>
              <a:gd name="T26" fmla="*/ 173 w 138"/>
              <a:gd name="T27" fmla="*/ 49 h 98"/>
              <a:gd name="T28" fmla="*/ 187 w 138"/>
              <a:gd name="T29" fmla="*/ 67 h 98"/>
              <a:gd name="T30" fmla="*/ 184 w 138"/>
              <a:gd name="T31" fmla="*/ 81 h 98"/>
              <a:gd name="T32" fmla="*/ 164 w 138"/>
              <a:gd name="T33" fmla="*/ 92 h 98"/>
              <a:gd name="T34" fmla="*/ 141 w 138"/>
              <a:gd name="T35" fmla="*/ 95 h 98"/>
              <a:gd name="T36" fmla="*/ 108 w 138"/>
              <a:gd name="T37" fmla="*/ 97 h 98"/>
              <a:gd name="T38" fmla="*/ 101 w 138"/>
              <a:gd name="T39" fmla="*/ 84 h 98"/>
              <a:gd name="T40" fmla="*/ 76 w 138"/>
              <a:gd name="T41" fmla="*/ 76 h 98"/>
              <a:gd name="T42" fmla="*/ 69 w 138"/>
              <a:gd name="T43" fmla="*/ 84 h 98"/>
              <a:gd name="T44" fmla="*/ 65 w 138"/>
              <a:gd name="T45" fmla="*/ 78 h 9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38"/>
              <a:gd name="T70" fmla="*/ 0 h 98"/>
              <a:gd name="T71" fmla="*/ 138 w 138"/>
              <a:gd name="T72" fmla="*/ 98 h 9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38" h="98">
                <a:moveTo>
                  <a:pt x="48" y="78"/>
                </a:moveTo>
                <a:lnTo>
                  <a:pt x="37" y="70"/>
                </a:lnTo>
                <a:lnTo>
                  <a:pt x="21" y="63"/>
                </a:lnTo>
                <a:lnTo>
                  <a:pt x="1" y="52"/>
                </a:lnTo>
                <a:lnTo>
                  <a:pt x="0" y="35"/>
                </a:lnTo>
                <a:lnTo>
                  <a:pt x="15" y="32"/>
                </a:lnTo>
                <a:lnTo>
                  <a:pt x="27" y="11"/>
                </a:lnTo>
                <a:lnTo>
                  <a:pt x="34" y="0"/>
                </a:lnTo>
                <a:lnTo>
                  <a:pt x="59" y="0"/>
                </a:lnTo>
                <a:lnTo>
                  <a:pt x="68" y="6"/>
                </a:lnTo>
                <a:lnTo>
                  <a:pt x="92" y="8"/>
                </a:lnTo>
                <a:lnTo>
                  <a:pt x="101" y="6"/>
                </a:lnTo>
                <a:lnTo>
                  <a:pt x="124" y="28"/>
                </a:lnTo>
                <a:lnTo>
                  <a:pt x="127" y="49"/>
                </a:lnTo>
                <a:lnTo>
                  <a:pt x="137" y="67"/>
                </a:lnTo>
                <a:lnTo>
                  <a:pt x="134" y="81"/>
                </a:lnTo>
                <a:lnTo>
                  <a:pt x="121" y="92"/>
                </a:lnTo>
                <a:lnTo>
                  <a:pt x="104" y="95"/>
                </a:lnTo>
                <a:lnTo>
                  <a:pt x="80" y="97"/>
                </a:lnTo>
                <a:lnTo>
                  <a:pt x="75" y="84"/>
                </a:lnTo>
                <a:lnTo>
                  <a:pt x="56" y="76"/>
                </a:lnTo>
                <a:lnTo>
                  <a:pt x="51" y="84"/>
                </a:lnTo>
                <a:lnTo>
                  <a:pt x="48" y="78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44" name="Freeform 209">
            <a:extLst>
              <a:ext uri="{FF2B5EF4-FFF2-40B4-BE49-F238E27FC236}">
                <a16:creationId xmlns:a16="http://schemas.microsoft.com/office/drawing/2014/main" id="{812250EF-7142-4A5F-8188-51D4CA8E3A0E}"/>
              </a:ext>
            </a:extLst>
          </p:cNvPr>
          <p:cNvSpPr>
            <a:spLocks/>
          </p:cNvSpPr>
          <p:nvPr/>
        </p:nvSpPr>
        <p:spPr bwMode="auto">
          <a:xfrm>
            <a:off x="5917489" y="3412147"/>
            <a:ext cx="33559" cy="18452"/>
          </a:xfrm>
          <a:custGeom>
            <a:avLst/>
            <a:gdLst>
              <a:gd name="T0" fmla="*/ 2147483647 w 36"/>
              <a:gd name="T1" fmla="*/ 2147483647 h 27"/>
              <a:gd name="T2" fmla="*/ 2147483647 w 36"/>
              <a:gd name="T3" fmla="*/ 2147483647 h 27"/>
              <a:gd name="T4" fmla="*/ 2147483647 w 36"/>
              <a:gd name="T5" fmla="*/ 2147483647 h 27"/>
              <a:gd name="T6" fmla="*/ 2147483647 w 36"/>
              <a:gd name="T7" fmla="*/ 0 h 27"/>
              <a:gd name="T8" fmla="*/ 0 w 36"/>
              <a:gd name="T9" fmla="*/ 2147483647 h 27"/>
              <a:gd name="T10" fmla="*/ 0 w 36"/>
              <a:gd name="T11" fmla="*/ 2147483647 h 27"/>
              <a:gd name="T12" fmla="*/ 2147483647 w 36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"/>
              <a:gd name="T22" fmla="*/ 0 h 27"/>
              <a:gd name="T23" fmla="*/ 36 w 36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" h="27">
                <a:moveTo>
                  <a:pt x="6" y="26"/>
                </a:moveTo>
                <a:lnTo>
                  <a:pt x="21" y="26"/>
                </a:lnTo>
                <a:lnTo>
                  <a:pt x="35" y="14"/>
                </a:lnTo>
                <a:lnTo>
                  <a:pt x="12" y="0"/>
                </a:lnTo>
                <a:lnTo>
                  <a:pt x="0" y="3"/>
                </a:lnTo>
                <a:lnTo>
                  <a:pt x="0" y="17"/>
                </a:lnTo>
                <a:lnTo>
                  <a:pt x="6" y="26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45" name="Freeform 210">
            <a:extLst>
              <a:ext uri="{FF2B5EF4-FFF2-40B4-BE49-F238E27FC236}">
                <a16:creationId xmlns:a16="http://schemas.microsoft.com/office/drawing/2014/main" id="{3F04C6FB-FDDA-472F-A134-FD3E80F9C64B}"/>
              </a:ext>
            </a:extLst>
          </p:cNvPr>
          <p:cNvSpPr>
            <a:spLocks/>
          </p:cNvSpPr>
          <p:nvPr/>
        </p:nvSpPr>
        <p:spPr bwMode="auto">
          <a:xfrm>
            <a:off x="5934698" y="3405313"/>
            <a:ext cx="290839" cy="93623"/>
          </a:xfrm>
          <a:custGeom>
            <a:avLst/>
            <a:gdLst>
              <a:gd name="T0" fmla="*/ 2147483647 w 312"/>
              <a:gd name="T1" fmla="*/ 2147483647 h 137"/>
              <a:gd name="T2" fmla="*/ 2147483647 w 312"/>
              <a:gd name="T3" fmla="*/ 2147483647 h 137"/>
              <a:gd name="T4" fmla="*/ 2147483647 w 312"/>
              <a:gd name="T5" fmla="*/ 2147483647 h 137"/>
              <a:gd name="T6" fmla="*/ 2147483647 w 312"/>
              <a:gd name="T7" fmla="*/ 2147483647 h 137"/>
              <a:gd name="T8" fmla="*/ 2147483647 w 312"/>
              <a:gd name="T9" fmla="*/ 2147483647 h 137"/>
              <a:gd name="T10" fmla="*/ 2147483647 w 312"/>
              <a:gd name="T11" fmla="*/ 2147483647 h 137"/>
              <a:gd name="T12" fmla="*/ 2147483647 w 312"/>
              <a:gd name="T13" fmla="*/ 2147483647 h 137"/>
              <a:gd name="T14" fmla="*/ 2147483647 w 312"/>
              <a:gd name="T15" fmla="*/ 2147483647 h 137"/>
              <a:gd name="T16" fmla="*/ 2147483647 w 312"/>
              <a:gd name="T17" fmla="*/ 2147483647 h 137"/>
              <a:gd name="T18" fmla="*/ 2147483647 w 312"/>
              <a:gd name="T19" fmla="*/ 2147483647 h 137"/>
              <a:gd name="T20" fmla="*/ 2147483647 w 312"/>
              <a:gd name="T21" fmla="*/ 2147483647 h 137"/>
              <a:gd name="T22" fmla="*/ 2147483647 w 312"/>
              <a:gd name="T23" fmla="*/ 2147483647 h 137"/>
              <a:gd name="T24" fmla="*/ 2147483647 w 312"/>
              <a:gd name="T25" fmla="*/ 2147483647 h 137"/>
              <a:gd name="T26" fmla="*/ 2147483647 w 312"/>
              <a:gd name="T27" fmla="*/ 2147483647 h 137"/>
              <a:gd name="T28" fmla="*/ 2147483647 w 312"/>
              <a:gd name="T29" fmla="*/ 2147483647 h 137"/>
              <a:gd name="T30" fmla="*/ 2147483647 w 312"/>
              <a:gd name="T31" fmla="*/ 2147483647 h 137"/>
              <a:gd name="T32" fmla="*/ 2147483647 w 312"/>
              <a:gd name="T33" fmla="*/ 2147483647 h 137"/>
              <a:gd name="T34" fmla="*/ 2147483647 w 312"/>
              <a:gd name="T35" fmla="*/ 2147483647 h 137"/>
              <a:gd name="T36" fmla="*/ 2147483647 w 312"/>
              <a:gd name="T37" fmla="*/ 2147483647 h 137"/>
              <a:gd name="T38" fmla="*/ 2147483647 w 312"/>
              <a:gd name="T39" fmla="*/ 2147483647 h 137"/>
              <a:gd name="T40" fmla="*/ 2147483647 w 312"/>
              <a:gd name="T41" fmla="*/ 2147483647 h 137"/>
              <a:gd name="T42" fmla="*/ 2147483647 w 312"/>
              <a:gd name="T43" fmla="*/ 2147483647 h 137"/>
              <a:gd name="T44" fmla="*/ 2147483647 w 312"/>
              <a:gd name="T45" fmla="*/ 2147483647 h 137"/>
              <a:gd name="T46" fmla="*/ 2147483647 w 312"/>
              <a:gd name="T47" fmla="*/ 2147483647 h 137"/>
              <a:gd name="T48" fmla="*/ 2147483647 w 312"/>
              <a:gd name="T49" fmla="*/ 0 h 137"/>
              <a:gd name="T50" fmla="*/ 2147483647 w 312"/>
              <a:gd name="T51" fmla="*/ 2147483647 h 137"/>
              <a:gd name="T52" fmla="*/ 2147483647 w 312"/>
              <a:gd name="T53" fmla="*/ 2147483647 h 137"/>
              <a:gd name="T54" fmla="*/ 2147483647 w 312"/>
              <a:gd name="T55" fmla="*/ 2147483647 h 137"/>
              <a:gd name="T56" fmla="*/ 2147483647 w 312"/>
              <a:gd name="T57" fmla="*/ 2147483647 h 137"/>
              <a:gd name="T58" fmla="*/ 2147483647 w 312"/>
              <a:gd name="T59" fmla="*/ 2147483647 h 137"/>
              <a:gd name="T60" fmla="*/ 2147483647 w 312"/>
              <a:gd name="T61" fmla="*/ 2147483647 h 137"/>
              <a:gd name="T62" fmla="*/ 2147483647 w 312"/>
              <a:gd name="T63" fmla="*/ 2147483647 h 137"/>
              <a:gd name="T64" fmla="*/ 2147483647 w 312"/>
              <a:gd name="T65" fmla="*/ 2147483647 h 137"/>
              <a:gd name="T66" fmla="*/ 2147483647 w 312"/>
              <a:gd name="T67" fmla="*/ 2147483647 h 137"/>
              <a:gd name="T68" fmla="*/ 2147483647 w 312"/>
              <a:gd name="T69" fmla="*/ 2147483647 h 137"/>
              <a:gd name="T70" fmla="*/ 0 w 312"/>
              <a:gd name="T71" fmla="*/ 2147483647 h 137"/>
              <a:gd name="T72" fmla="*/ 0 w 312"/>
              <a:gd name="T73" fmla="*/ 2147483647 h 137"/>
              <a:gd name="T74" fmla="*/ 2147483647 w 312"/>
              <a:gd name="T75" fmla="*/ 2147483647 h 137"/>
              <a:gd name="T76" fmla="*/ 2147483647 w 312"/>
              <a:gd name="T77" fmla="*/ 2147483647 h 137"/>
              <a:gd name="T78" fmla="*/ 2147483647 w 312"/>
              <a:gd name="T79" fmla="*/ 2147483647 h 137"/>
              <a:gd name="T80" fmla="*/ 2147483647 w 312"/>
              <a:gd name="T81" fmla="*/ 2147483647 h 137"/>
              <a:gd name="T82" fmla="*/ 2147483647 w 312"/>
              <a:gd name="T83" fmla="*/ 2147483647 h 137"/>
              <a:gd name="T84" fmla="*/ 2147483647 w 312"/>
              <a:gd name="T85" fmla="*/ 2147483647 h 137"/>
              <a:gd name="T86" fmla="*/ 2147483647 w 312"/>
              <a:gd name="T87" fmla="*/ 2147483647 h 137"/>
              <a:gd name="T88" fmla="*/ 2147483647 w 312"/>
              <a:gd name="T89" fmla="*/ 2147483647 h 137"/>
              <a:gd name="T90" fmla="*/ 2147483647 w 312"/>
              <a:gd name="T91" fmla="*/ 2147483647 h 137"/>
              <a:gd name="T92" fmla="*/ 2147483647 w 312"/>
              <a:gd name="T93" fmla="*/ 2147483647 h 137"/>
              <a:gd name="T94" fmla="*/ 2147483647 w 312"/>
              <a:gd name="T95" fmla="*/ 2147483647 h 137"/>
              <a:gd name="T96" fmla="*/ 2147483647 w 312"/>
              <a:gd name="T97" fmla="*/ 2147483647 h 137"/>
              <a:gd name="T98" fmla="*/ 2147483647 w 312"/>
              <a:gd name="T99" fmla="*/ 2147483647 h 137"/>
              <a:gd name="T100" fmla="*/ 2147483647 w 312"/>
              <a:gd name="T101" fmla="*/ 2147483647 h 137"/>
              <a:gd name="T102" fmla="*/ 2147483647 w 312"/>
              <a:gd name="T103" fmla="*/ 2147483647 h 137"/>
              <a:gd name="T104" fmla="*/ 2147483647 w 312"/>
              <a:gd name="T105" fmla="*/ 2147483647 h 137"/>
              <a:gd name="T106" fmla="*/ 2147483647 w 312"/>
              <a:gd name="T107" fmla="*/ 2147483647 h 137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12"/>
              <a:gd name="T163" fmla="*/ 0 h 137"/>
              <a:gd name="T164" fmla="*/ 312 w 312"/>
              <a:gd name="T165" fmla="*/ 137 h 137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12" h="137">
                <a:moveTo>
                  <a:pt x="155" y="130"/>
                </a:moveTo>
                <a:lnTo>
                  <a:pt x="170" y="124"/>
                </a:lnTo>
                <a:lnTo>
                  <a:pt x="197" y="121"/>
                </a:lnTo>
                <a:lnTo>
                  <a:pt x="216" y="121"/>
                </a:lnTo>
                <a:lnTo>
                  <a:pt x="238" y="119"/>
                </a:lnTo>
                <a:lnTo>
                  <a:pt x="243" y="136"/>
                </a:lnTo>
                <a:lnTo>
                  <a:pt x="257" y="124"/>
                </a:lnTo>
                <a:lnTo>
                  <a:pt x="267" y="113"/>
                </a:lnTo>
                <a:lnTo>
                  <a:pt x="284" y="110"/>
                </a:lnTo>
                <a:lnTo>
                  <a:pt x="290" y="121"/>
                </a:lnTo>
                <a:lnTo>
                  <a:pt x="311" y="124"/>
                </a:lnTo>
                <a:lnTo>
                  <a:pt x="305" y="103"/>
                </a:lnTo>
                <a:lnTo>
                  <a:pt x="297" y="81"/>
                </a:lnTo>
                <a:lnTo>
                  <a:pt x="290" y="56"/>
                </a:lnTo>
                <a:lnTo>
                  <a:pt x="295" y="51"/>
                </a:lnTo>
                <a:lnTo>
                  <a:pt x="284" y="37"/>
                </a:lnTo>
                <a:lnTo>
                  <a:pt x="267" y="13"/>
                </a:lnTo>
                <a:lnTo>
                  <a:pt x="246" y="16"/>
                </a:lnTo>
                <a:lnTo>
                  <a:pt x="238" y="27"/>
                </a:lnTo>
                <a:lnTo>
                  <a:pt x="202" y="27"/>
                </a:lnTo>
                <a:lnTo>
                  <a:pt x="187" y="30"/>
                </a:lnTo>
                <a:lnTo>
                  <a:pt x="170" y="21"/>
                </a:lnTo>
                <a:lnTo>
                  <a:pt x="157" y="21"/>
                </a:lnTo>
                <a:lnTo>
                  <a:pt x="146" y="7"/>
                </a:lnTo>
                <a:lnTo>
                  <a:pt x="129" y="0"/>
                </a:lnTo>
                <a:lnTo>
                  <a:pt x="114" y="7"/>
                </a:lnTo>
                <a:lnTo>
                  <a:pt x="90" y="10"/>
                </a:lnTo>
                <a:lnTo>
                  <a:pt x="73" y="16"/>
                </a:lnTo>
                <a:lnTo>
                  <a:pt x="52" y="16"/>
                </a:lnTo>
                <a:lnTo>
                  <a:pt x="38" y="16"/>
                </a:lnTo>
                <a:lnTo>
                  <a:pt x="22" y="24"/>
                </a:lnTo>
                <a:lnTo>
                  <a:pt x="32" y="30"/>
                </a:lnTo>
                <a:lnTo>
                  <a:pt x="20" y="35"/>
                </a:lnTo>
                <a:lnTo>
                  <a:pt x="17" y="45"/>
                </a:lnTo>
                <a:lnTo>
                  <a:pt x="3" y="54"/>
                </a:lnTo>
                <a:lnTo>
                  <a:pt x="0" y="65"/>
                </a:lnTo>
                <a:lnTo>
                  <a:pt x="0" y="72"/>
                </a:lnTo>
                <a:lnTo>
                  <a:pt x="6" y="75"/>
                </a:lnTo>
                <a:lnTo>
                  <a:pt x="6" y="86"/>
                </a:lnTo>
                <a:lnTo>
                  <a:pt x="11" y="89"/>
                </a:lnTo>
                <a:lnTo>
                  <a:pt x="11" y="103"/>
                </a:lnTo>
                <a:lnTo>
                  <a:pt x="17" y="110"/>
                </a:lnTo>
                <a:lnTo>
                  <a:pt x="25" y="107"/>
                </a:lnTo>
                <a:lnTo>
                  <a:pt x="27" y="116"/>
                </a:lnTo>
                <a:lnTo>
                  <a:pt x="41" y="121"/>
                </a:lnTo>
                <a:lnTo>
                  <a:pt x="49" y="133"/>
                </a:lnTo>
                <a:lnTo>
                  <a:pt x="62" y="130"/>
                </a:lnTo>
                <a:lnTo>
                  <a:pt x="67" y="124"/>
                </a:lnTo>
                <a:lnTo>
                  <a:pt x="79" y="116"/>
                </a:lnTo>
                <a:lnTo>
                  <a:pt x="97" y="130"/>
                </a:lnTo>
                <a:lnTo>
                  <a:pt x="119" y="130"/>
                </a:lnTo>
                <a:lnTo>
                  <a:pt x="141" y="127"/>
                </a:lnTo>
                <a:lnTo>
                  <a:pt x="152" y="127"/>
                </a:lnTo>
                <a:lnTo>
                  <a:pt x="155" y="13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46" name="Freeform 211">
            <a:extLst>
              <a:ext uri="{FF2B5EF4-FFF2-40B4-BE49-F238E27FC236}">
                <a16:creationId xmlns:a16="http://schemas.microsoft.com/office/drawing/2014/main" id="{9A61453C-EA05-4F48-BB24-BB3E7DE66432}"/>
              </a:ext>
            </a:extLst>
          </p:cNvPr>
          <p:cNvSpPr>
            <a:spLocks/>
          </p:cNvSpPr>
          <p:nvPr/>
        </p:nvSpPr>
        <p:spPr bwMode="auto">
          <a:xfrm>
            <a:off x="5729907" y="3337659"/>
            <a:ext cx="151442" cy="88839"/>
          </a:xfrm>
          <a:custGeom>
            <a:avLst/>
            <a:gdLst>
              <a:gd name="T0" fmla="*/ 2147483647 w 163"/>
              <a:gd name="T1" fmla="*/ 2147483647 h 130"/>
              <a:gd name="T2" fmla="*/ 2147483647 w 163"/>
              <a:gd name="T3" fmla="*/ 2147483647 h 130"/>
              <a:gd name="T4" fmla="*/ 0 w 163"/>
              <a:gd name="T5" fmla="*/ 0 h 130"/>
              <a:gd name="T6" fmla="*/ 2147483647 w 163"/>
              <a:gd name="T7" fmla="*/ 2147483647 h 130"/>
              <a:gd name="T8" fmla="*/ 2147483647 w 163"/>
              <a:gd name="T9" fmla="*/ 0 h 130"/>
              <a:gd name="T10" fmla="*/ 2147483647 w 163"/>
              <a:gd name="T11" fmla="*/ 2147483647 h 130"/>
              <a:gd name="T12" fmla="*/ 2147483647 w 163"/>
              <a:gd name="T13" fmla="*/ 2147483647 h 130"/>
              <a:gd name="T14" fmla="*/ 2147483647 w 163"/>
              <a:gd name="T15" fmla="*/ 2147483647 h 130"/>
              <a:gd name="T16" fmla="*/ 2147483647 w 163"/>
              <a:gd name="T17" fmla="*/ 2147483647 h 130"/>
              <a:gd name="T18" fmla="*/ 2147483647 w 163"/>
              <a:gd name="T19" fmla="*/ 2147483647 h 130"/>
              <a:gd name="T20" fmla="*/ 2147483647 w 163"/>
              <a:gd name="T21" fmla="*/ 2147483647 h 130"/>
              <a:gd name="T22" fmla="*/ 2147483647 w 163"/>
              <a:gd name="T23" fmla="*/ 2147483647 h 130"/>
              <a:gd name="T24" fmla="*/ 2147483647 w 163"/>
              <a:gd name="T25" fmla="*/ 2147483647 h 130"/>
              <a:gd name="T26" fmla="*/ 2147483647 w 163"/>
              <a:gd name="T27" fmla="*/ 2147483647 h 130"/>
              <a:gd name="T28" fmla="*/ 2147483647 w 163"/>
              <a:gd name="T29" fmla="*/ 2147483647 h 130"/>
              <a:gd name="T30" fmla="*/ 2147483647 w 163"/>
              <a:gd name="T31" fmla="*/ 2147483647 h 130"/>
              <a:gd name="T32" fmla="*/ 2147483647 w 163"/>
              <a:gd name="T33" fmla="*/ 2147483647 h 130"/>
              <a:gd name="T34" fmla="*/ 2147483647 w 163"/>
              <a:gd name="T35" fmla="*/ 2147483647 h 130"/>
              <a:gd name="T36" fmla="*/ 2147483647 w 163"/>
              <a:gd name="T37" fmla="*/ 2147483647 h 130"/>
              <a:gd name="T38" fmla="*/ 2147483647 w 163"/>
              <a:gd name="T39" fmla="*/ 2147483647 h 130"/>
              <a:gd name="T40" fmla="*/ 2147483647 w 163"/>
              <a:gd name="T41" fmla="*/ 2147483647 h 130"/>
              <a:gd name="T42" fmla="*/ 2147483647 w 163"/>
              <a:gd name="T43" fmla="*/ 2147483647 h 130"/>
              <a:gd name="T44" fmla="*/ 2147483647 w 163"/>
              <a:gd name="T45" fmla="*/ 2147483647 h 130"/>
              <a:gd name="T46" fmla="*/ 2147483647 w 163"/>
              <a:gd name="T47" fmla="*/ 2147483647 h 130"/>
              <a:gd name="T48" fmla="*/ 2147483647 w 163"/>
              <a:gd name="T49" fmla="*/ 2147483647 h 130"/>
              <a:gd name="T50" fmla="*/ 2147483647 w 163"/>
              <a:gd name="T51" fmla="*/ 2147483647 h 130"/>
              <a:gd name="T52" fmla="*/ 2147483647 w 163"/>
              <a:gd name="T53" fmla="*/ 2147483647 h 130"/>
              <a:gd name="T54" fmla="*/ 2147483647 w 163"/>
              <a:gd name="T55" fmla="*/ 2147483647 h 130"/>
              <a:gd name="T56" fmla="*/ 2147483647 w 163"/>
              <a:gd name="T57" fmla="*/ 2147483647 h 130"/>
              <a:gd name="T58" fmla="*/ 2147483647 w 163"/>
              <a:gd name="T59" fmla="*/ 2147483647 h 130"/>
              <a:gd name="T60" fmla="*/ 2147483647 w 163"/>
              <a:gd name="T61" fmla="*/ 2147483647 h 130"/>
              <a:gd name="T62" fmla="*/ 2147483647 w 163"/>
              <a:gd name="T63" fmla="*/ 2147483647 h 130"/>
              <a:gd name="T64" fmla="*/ 2147483647 w 163"/>
              <a:gd name="T65" fmla="*/ 2147483647 h 13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63"/>
              <a:gd name="T100" fmla="*/ 0 h 130"/>
              <a:gd name="T101" fmla="*/ 163 w 163"/>
              <a:gd name="T102" fmla="*/ 130 h 13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63" h="130">
                <a:moveTo>
                  <a:pt x="14" y="21"/>
                </a:moveTo>
                <a:lnTo>
                  <a:pt x="6" y="15"/>
                </a:lnTo>
                <a:lnTo>
                  <a:pt x="0" y="0"/>
                </a:lnTo>
                <a:lnTo>
                  <a:pt x="27" y="7"/>
                </a:lnTo>
                <a:lnTo>
                  <a:pt x="44" y="0"/>
                </a:lnTo>
                <a:lnTo>
                  <a:pt x="51" y="1"/>
                </a:lnTo>
                <a:lnTo>
                  <a:pt x="70" y="13"/>
                </a:lnTo>
                <a:lnTo>
                  <a:pt x="89" y="15"/>
                </a:lnTo>
                <a:lnTo>
                  <a:pt x="100" y="7"/>
                </a:lnTo>
                <a:lnTo>
                  <a:pt x="114" y="7"/>
                </a:lnTo>
                <a:lnTo>
                  <a:pt x="115" y="24"/>
                </a:lnTo>
                <a:lnTo>
                  <a:pt x="135" y="35"/>
                </a:lnTo>
                <a:lnTo>
                  <a:pt x="150" y="42"/>
                </a:lnTo>
                <a:lnTo>
                  <a:pt x="162" y="50"/>
                </a:lnTo>
                <a:lnTo>
                  <a:pt x="146" y="64"/>
                </a:lnTo>
                <a:lnTo>
                  <a:pt x="148" y="74"/>
                </a:lnTo>
                <a:lnTo>
                  <a:pt x="156" y="91"/>
                </a:lnTo>
                <a:lnTo>
                  <a:pt x="156" y="115"/>
                </a:lnTo>
                <a:lnTo>
                  <a:pt x="141" y="129"/>
                </a:lnTo>
                <a:lnTo>
                  <a:pt x="129" y="123"/>
                </a:lnTo>
                <a:lnTo>
                  <a:pt x="124" y="106"/>
                </a:lnTo>
                <a:lnTo>
                  <a:pt x="115" y="91"/>
                </a:lnTo>
                <a:lnTo>
                  <a:pt x="105" y="96"/>
                </a:lnTo>
                <a:lnTo>
                  <a:pt x="108" y="106"/>
                </a:lnTo>
                <a:lnTo>
                  <a:pt x="91" y="103"/>
                </a:lnTo>
                <a:lnTo>
                  <a:pt x="80" y="96"/>
                </a:lnTo>
                <a:lnTo>
                  <a:pt x="70" y="80"/>
                </a:lnTo>
                <a:lnTo>
                  <a:pt x="56" y="74"/>
                </a:lnTo>
                <a:lnTo>
                  <a:pt x="41" y="67"/>
                </a:lnTo>
                <a:lnTo>
                  <a:pt x="41" y="53"/>
                </a:lnTo>
                <a:lnTo>
                  <a:pt x="24" y="45"/>
                </a:lnTo>
                <a:lnTo>
                  <a:pt x="21" y="24"/>
                </a:lnTo>
                <a:lnTo>
                  <a:pt x="14" y="21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47" name="Freeform 212">
            <a:extLst>
              <a:ext uri="{FF2B5EF4-FFF2-40B4-BE49-F238E27FC236}">
                <a16:creationId xmlns:a16="http://schemas.microsoft.com/office/drawing/2014/main" id="{16ED5877-90C2-4881-8279-16B66FE11747}"/>
              </a:ext>
            </a:extLst>
          </p:cNvPr>
          <p:cNvSpPr>
            <a:spLocks/>
          </p:cNvSpPr>
          <p:nvPr/>
        </p:nvSpPr>
        <p:spPr bwMode="auto">
          <a:xfrm>
            <a:off x="5824558" y="3159982"/>
            <a:ext cx="113583" cy="69021"/>
          </a:xfrm>
          <a:custGeom>
            <a:avLst/>
            <a:gdLst>
              <a:gd name="T0" fmla="*/ 2147483647 w 122"/>
              <a:gd name="T1" fmla="*/ 2147483647 h 101"/>
              <a:gd name="T2" fmla="*/ 0 w 122"/>
              <a:gd name="T3" fmla="*/ 2147483647 h 101"/>
              <a:gd name="T4" fmla="*/ 2147483647 w 122"/>
              <a:gd name="T5" fmla="*/ 2147483647 h 101"/>
              <a:gd name="T6" fmla="*/ 2147483647 w 122"/>
              <a:gd name="T7" fmla="*/ 2147483647 h 101"/>
              <a:gd name="T8" fmla="*/ 2147483647 w 122"/>
              <a:gd name="T9" fmla="*/ 2147483647 h 101"/>
              <a:gd name="T10" fmla="*/ 2147483647 w 122"/>
              <a:gd name="T11" fmla="*/ 2147483647 h 101"/>
              <a:gd name="T12" fmla="*/ 2147483647 w 122"/>
              <a:gd name="T13" fmla="*/ 2147483647 h 101"/>
              <a:gd name="T14" fmla="*/ 2147483647 w 122"/>
              <a:gd name="T15" fmla="*/ 2147483647 h 101"/>
              <a:gd name="T16" fmla="*/ 2147483647 w 122"/>
              <a:gd name="T17" fmla="*/ 2147483647 h 101"/>
              <a:gd name="T18" fmla="*/ 2147483647 w 122"/>
              <a:gd name="T19" fmla="*/ 2147483647 h 101"/>
              <a:gd name="T20" fmla="*/ 2147483647 w 122"/>
              <a:gd name="T21" fmla="*/ 2147483647 h 101"/>
              <a:gd name="T22" fmla="*/ 2147483647 w 122"/>
              <a:gd name="T23" fmla="*/ 2147483647 h 101"/>
              <a:gd name="T24" fmla="*/ 2147483647 w 122"/>
              <a:gd name="T25" fmla="*/ 2147483647 h 101"/>
              <a:gd name="T26" fmla="*/ 2147483647 w 122"/>
              <a:gd name="T27" fmla="*/ 0 h 101"/>
              <a:gd name="T28" fmla="*/ 2147483647 w 122"/>
              <a:gd name="T29" fmla="*/ 2147483647 h 101"/>
              <a:gd name="T30" fmla="*/ 2147483647 w 122"/>
              <a:gd name="T31" fmla="*/ 2147483647 h 101"/>
              <a:gd name="T32" fmla="*/ 2147483647 w 122"/>
              <a:gd name="T33" fmla="*/ 2147483647 h 10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22"/>
              <a:gd name="T52" fmla="*/ 0 h 101"/>
              <a:gd name="T53" fmla="*/ 122 w 122"/>
              <a:gd name="T54" fmla="*/ 101 h 10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22" h="101">
                <a:moveTo>
                  <a:pt x="15" y="43"/>
                </a:moveTo>
                <a:lnTo>
                  <a:pt x="0" y="70"/>
                </a:lnTo>
                <a:lnTo>
                  <a:pt x="29" y="81"/>
                </a:lnTo>
                <a:lnTo>
                  <a:pt x="50" y="100"/>
                </a:lnTo>
                <a:lnTo>
                  <a:pt x="48" y="84"/>
                </a:lnTo>
                <a:lnTo>
                  <a:pt x="67" y="79"/>
                </a:lnTo>
                <a:lnTo>
                  <a:pt x="88" y="81"/>
                </a:lnTo>
                <a:lnTo>
                  <a:pt x="94" y="67"/>
                </a:lnTo>
                <a:lnTo>
                  <a:pt x="115" y="58"/>
                </a:lnTo>
                <a:lnTo>
                  <a:pt x="108" y="46"/>
                </a:lnTo>
                <a:lnTo>
                  <a:pt x="118" y="25"/>
                </a:lnTo>
                <a:lnTo>
                  <a:pt x="121" y="28"/>
                </a:lnTo>
                <a:lnTo>
                  <a:pt x="121" y="17"/>
                </a:lnTo>
                <a:lnTo>
                  <a:pt x="86" y="0"/>
                </a:lnTo>
                <a:lnTo>
                  <a:pt x="53" y="22"/>
                </a:lnTo>
                <a:lnTo>
                  <a:pt x="24" y="25"/>
                </a:lnTo>
                <a:lnTo>
                  <a:pt x="15" y="4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48" name="Freeform 213">
            <a:extLst>
              <a:ext uri="{FF2B5EF4-FFF2-40B4-BE49-F238E27FC236}">
                <a16:creationId xmlns:a16="http://schemas.microsoft.com/office/drawing/2014/main" id="{3387AC9F-A17C-49E5-9AF1-9D38B60304E9}"/>
              </a:ext>
            </a:extLst>
          </p:cNvPr>
          <p:cNvSpPr>
            <a:spLocks/>
          </p:cNvSpPr>
          <p:nvPr/>
        </p:nvSpPr>
        <p:spPr bwMode="auto">
          <a:xfrm>
            <a:off x="5866721" y="3233786"/>
            <a:ext cx="252118" cy="135308"/>
          </a:xfrm>
          <a:custGeom>
            <a:avLst/>
            <a:gdLst>
              <a:gd name="T0" fmla="*/ 2147483647 w 271"/>
              <a:gd name="T1" fmla="*/ 2147483647 h 198"/>
              <a:gd name="T2" fmla="*/ 2147483647 w 271"/>
              <a:gd name="T3" fmla="*/ 2147483647 h 198"/>
              <a:gd name="T4" fmla="*/ 2147483647 w 271"/>
              <a:gd name="T5" fmla="*/ 2147483647 h 198"/>
              <a:gd name="T6" fmla="*/ 2147483647 w 271"/>
              <a:gd name="T7" fmla="*/ 2147483647 h 198"/>
              <a:gd name="T8" fmla="*/ 2147483647 w 271"/>
              <a:gd name="T9" fmla="*/ 2147483647 h 198"/>
              <a:gd name="T10" fmla="*/ 2147483647 w 271"/>
              <a:gd name="T11" fmla="*/ 2147483647 h 198"/>
              <a:gd name="T12" fmla="*/ 2147483647 w 271"/>
              <a:gd name="T13" fmla="*/ 2147483647 h 198"/>
              <a:gd name="T14" fmla="*/ 2147483647 w 271"/>
              <a:gd name="T15" fmla="*/ 2147483647 h 198"/>
              <a:gd name="T16" fmla="*/ 2147483647 w 271"/>
              <a:gd name="T17" fmla="*/ 2147483647 h 198"/>
              <a:gd name="T18" fmla="*/ 2147483647 w 271"/>
              <a:gd name="T19" fmla="*/ 2147483647 h 198"/>
              <a:gd name="T20" fmla="*/ 2147483647 w 271"/>
              <a:gd name="T21" fmla="*/ 2147483647 h 198"/>
              <a:gd name="T22" fmla="*/ 2147483647 w 271"/>
              <a:gd name="T23" fmla="*/ 2147483647 h 198"/>
              <a:gd name="T24" fmla="*/ 2147483647 w 271"/>
              <a:gd name="T25" fmla="*/ 2147483647 h 198"/>
              <a:gd name="T26" fmla="*/ 2147483647 w 271"/>
              <a:gd name="T27" fmla="*/ 2147483647 h 198"/>
              <a:gd name="T28" fmla="*/ 2147483647 w 271"/>
              <a:gd name="T29" fmla="*/ 2147483647 h 198"/>
              <a:gd name="T30" fmla="*/ 2147483647 w 271"/>
              <a:gd name="T31" fmla="*/ 2147483647 h 198"/>
              <a:gd name="T32" fmla="*/ 2147483647 w 271"/>
              <a:gd name="T33" fmla="*/ 0 h 198"/>
              <a:gd name="T34" fmla="*/ 2147483647 w 271"/>
              <a:gd name="T35" fmla="*/ 2147483647 h 198"/>
              <a:gd name="T36" fmla="*/ 2147483647 w 271"/>
              <a:gd name="T37" fmla="*/ 2147483647 h 198"/>
              <a:gd name="T38" fmla="*/ 2147483647 w 271"/>
              <a:gd name="T39" fmla="*/ 2147483647 h 198"/>
              <a:gd name="T40" fmla="*/ 2147483647 w 271"/>
              <a:gd name="T41" fmla="*/ 2147483647 h 198"/>
              <a:gd name="T42" fmla="*/ 2147483647 w 271"/>
              <a:gd name="T43" fmla="*/ 2147483647 h 198"/>
              <a:gd name="T44" fmla="*/ 0 w 271"/>
              <a:gd name="T45" fmla="*/ 2147483647 h 198"/>
              <a:gd name="T46" fmla="*/ 2147483647 w 271"/>
              <a:gd name="T47" fmla="*/ 2147483647 h 198"/>
              <a:gd name="T48" fmla="*/ 2147483647 w 271"/>
              <a:gd name="T49" fmla="*/ 2147483647 h 198"/>
              <a:gd name="T50" fmla="*/ 2147483647 w 271"/>
              <a:gd name="T51" fmla="*/ 2147483647 h 198"/>
              <a:gd name="T52" fmla="*/ 2147483647 w 271"/>
              <a:gd name="T53" fmla="*/ 2147483647 h 19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71"/>
              <a:gd name="T82" fmla="*/ 0 h 198"/>
              <a:gd name="T83" fmla="*/ 271 w 271"/>
              <a:gd name="T84" fmla="*/ 198 h 198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71" h="198">
                <a:moveTo>
                  <a:pt x="67" y="129"/>
                </a:moveTo>
                <a:lnTo>
                  <a:pt x="90" y="126"/>
                </a:lnTo>
                <a:lnTo>
                  <a:pt x="103" y="135"/>
                </a:lnTo>
                <a:lnTo>
                  <a:pt x="125" y="167"/>
                </a:lnTo>
                <a:lnTo>
                  <a:pt x="122" y="181"/>
                </a:lnTo>
                <a:lnTo>
                  <a:pt x="114" y="197"/>
                </a:lnTo>
                <a:lnTo>
                  <a:pt x="131" y="184"/>
                </a:lnTo>
                <a:lnTo>
                  <a:pt x="138" y="143"/>
                </a:lnTo>
                <a:lnTo>
                  <a:pt x="154" y="140"/>
                </a:lnTo>
                <a:lnTo>
                  <a:pt x="160" y="164"/>
                </a:lnTo>
                <a:lnTo>
                  <a:pt x="205" y="159"/>
                </a:lnTo>
                <a:lnTo>
                  <a:pt x="213" y="146"/>
                </a:lnTo>
                <a:lnTo>
                  <a:pt x="227" y="149"/>
                </a:lnTo>
                <a:lnTo>
                  <a:pt x="260" y="135"/>
                </a:lnTo>
                <a:lnTo>
                  <a:pt x="270" y="81"/>
                </a:lnTo>
                <a:lnTo>
                  <a:pt x="202" y="27"/>
                </a:lnTo>
                <a:lnTo>
                  <a:pt x="195" y="0"/>
                </a:lnTo>
                <a:lnTo>
                  <a:pt x="149" y="3"/>
                </a:lnTo>
                <a:lnTo>
                  <a:pt x="138" y="21"/>
                </a:lnTo>
                <a:lnTo>
                  <a:pt x="17" y="35"/>
                </a:lnTo>
                <a:lnTo>
                  <a:pt x="20" y="67"/>
                </a:lnTo>
                <a:lnTo>
                  <a:pt x="6" y="76"/>
                </a:lnTo>
                <a:lnTo>
                  <a:pt x="0" y="124"/>
                </a:lnTo>
                <a:lnTo>
                  <a:pt x="25" y="124"/>
                </a:lnTo>
                <a:lnTo>
                  <a:pt x="34" y="129"/>
                </a:lnTo>
                <a:lnTo>
                  <a:pt x="58" y="132"/>
                </a:lnTo>
                <a:lnTo>
                  <a:pt x="67" y="129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49" name="Freeform 214">
            <a:extLst>
              <a:ext uri="{FF2B5EF4-FFF2-40B4-BE49-F238E27FC236}">
                <a16:creationId xmlns:a16="http://schemas.microsoft.com/office/drawing/2014/main" id="{F02C660A-7D0F-4370-B3FD-AFBC16831659}"/>
              </a:ext>
            </a:extLst>
          </p:cNvPr>
          <p:cNvSpPr>
            <a:spLocks/>
          </p:cNvSpPr>
          <p:nvPr/>
        </p:nvSpPr>
        <p:spPr bwMode="auto">
          <a:xfrm>
            <a:off x="5869302" y="3159982"/>
            <a:ext cx="149722" cy="99089"/>
          </a:xfrm>
          <a:custGeom>
            <a:avLst/>
            <a:gdLst>
              <a:gd name="T0" fmla="*/ 2147483647 w 161"/>
              <a:gd name="T1" fmla="*/ 2147483647 h 145"/>
              <a:gd name="T2" fmla="*/ 2147483647 w 161"/>
              <a:gd name="T3" fmla="*/ 2147483647 h 145"/>
              <a:gd name="T4" fmla="*/ 2147483647 w 161"/>
              <a:gd name="T5" fmla="*/ 2147483647 h 145"/>
              <a:gd name="T6" fmla="*/ 2147483647 w 161"/>
              <a:gd name="T7" fmla="*/ 2147483647 h 145"/>
              <a:gd name="T8" fmla="*/ 2147483647 w 161"/>
              <a:gd name="T9" fmla="*/ 2147483647 h 145"/>
              <a:gd name="T10" fmla="*/ 2147483647 w 161"/>
              <a:gd name="T11" fmla="*/ 2147483647 h 145"/>
              <a:gd name="T12" fmla="*/ 2147483647 w 161"/>
              <a:gd name="T13" fmla="*/ 0 h 145"/>
              <a:gd name="T14" fmla="*/ 2147483647 w 161"/>
              <a:gd name="T15" fmla="*/ 2147483647 h 145"/>
              <a:gd name="T16" fmla="*/ 2147483647 w 161"/>
              <a:gd name="T17" fmla="*/ 2147483647 h 145"/>
              <a:gd name="T18" fmla="*/ 2147483647 w 161"/>
              <a:gd name="T19" fmla="*/ 2147483647 h 145"/>
              <a:gd name="T20" fmla="*/ 2147483647 w 161"/>
              <a:gd name="T21" fmla="*/ 2147483647 h 145"/>
              <a:gd name="T22" fmla="*/ 2147483647 w 161"/>
              <a:gd name="T23" fmla="*/ 2147483647 h 145"/>
              <a:gd name="T24" fmla="*/ 2147483647 w 161"/>
              <a:gd name="T25" fmla="*/ 2147483647 h 145"/>
              <a:gd name="T26" fmla="*/ 2147483647 w 161"/>
              <a:gd name="T27" fmla="*/ 2147483647 h 145"/>
              <a:gd name="T28" fmla="*/ 2147483647 w 161"/>
              <a:gd name="T29" fmla="*/ 2147483647 h 145"/>
              <a:gd name="T30" fmla="*/ 2147483647 w 161"/>
              <a:gd name="T31" fmla="*/ 2147483647 h 145"/>
              <a:gd name="T32" fmla="*/ 0 w 161"/>
              <a:gd name="T33" fmla="*/ 2147483647 h 145"/>
              <a:gd name="T34" fmla="*/ 2147483647 w 161"/>
              <a:gd name="T35" fmla="*/ 2147483647 h 145"/>
              <a:gd name="T36" fmla="*/ 2147483647 w 161"/>
              <a:gd name="T37" fmla="*/ 2147483647 h 145"/>
              <a:gd name="T38" fmla="*/ 2147483647 w 161"/>
              <a:gd name="T39" fmla="*/ 2147483647 h 145"/>
              <a:gd name="T40" fmla="*/ 2147483647 w 161"/>
              <a:gd name="T41" fmla="*/ 2147483647 h 14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61"/>
              <a:gd name="T64" fmla="*/ 0 h 145"/>
              <a:gd name="T65" fmla="*/ 161 w 161"/>
              <a:gd name="T66" fmla="*/ 145 h 14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61" h="145">
                <a:moveTo>
                  <a:pt x="14" y="144"/>
                </a:moveTo>
                <a:lnTo>
                  <a:pt x="134" y="130"/>
                </a:lnTo>
                <a:lnTo>
                  <a:pt x="146" y="111"/>
                </a:lnTo>
                <a:lnTo>
                  <a:pt x="154" y="87"/>
                </a:lnTo>
                <a:lnTo>
                  <a:pt x="160" y="82"/>
                </a:lnTo>
                <a:lnTo>
                  <a:pt x="157" y="20"/>
                </a:lnTo>
                <a:lnTo>
                  <a:pt x="111" y="0"/>
                </a:lnTo>
                <a:lnTo>
                  <a:pt x="97" y="8"/>
                </a:lnTo>
                <a:lnTo>
                  <a:pt x="81" y="3"/>
                </a:lnTo>
                <a:lnTo>
                  <a:pt x="73" y="28"/>
                </a:lnTo>
                <a:lnTo>
                  <a:pt x="70" y="25"/>
                </a:lnTo>
                <a:lnTo>
                  <a:pt x="60" y="46"/>
                </a:lnTo>
                <a:lnTo>
                  <a:pt x="67" y="58"/>
                </a:lnTo>
                <a:lnTo>
                  <a:pt x="46" y="68"/>
                </a:lnTo>
                <a:lnTo>
                  <a:pt x="41" y="82"/>
                </a:lnTo>
                <a:lnTo>
                  <a:pt x="20" y="79"/>
                </a:lnTo>
                <a:lnTo>
                  <a:pt x="0" y="84"/>
                </a:lnTo>
                <a:lnTo>
                  <a:pt x="3" y="100"/>
                </a:lnTo>
                <a:lnTo>
                  <a:pt x="3" y="125"/>
                </a:lnTo>
                <a:lnTo>
                  <a:pt x="14" y="125"/>
                </a:lnTo>
                <a:lnTo>
                  <a:pt x="14" y="14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50" name="Freeform 215">
            <a:extLst>
              <a:ext uri="{FF2B5EF4-FFF2-40B4-BE49-F238E27FC236}">
                <a16:creationId xmlns:a16="http://schemas.microsoft.com/office/drawing/2014/main" id="{B32057AF-71DD-4F79-AFE1-E63E4BE3643F}"/>
              </a:ext>
            </a:extLst>
          </p:cNvPr>
          <p:cNvSpPr>
            <a:spLocks/>
          </p:cNvSpPr>
          <p:nvPr/>
        </p:nvSpPr>
        <p:spPr bwMode="auto">
          <a:xfrm>
            <a:off x="5618044" y="3276156"/>
            <a:ext cx="22372" cy="16401"/>
          </a:xfrm>
          <a:custGeom>
            <a:avLst/>
            <a:gdLst>
              <a:gd name="T0" fmla="*/ 2147483647 w 24"/>
              <a:gd name="T1" fmla="*/ 2147483647 h 24"/>
              <a:gd name="T2" fmla="*/ 0 w 24"/>
              <a:gd name="T3" fmla="*/ 2147483647 h 24"/>
              <a:gd name="T4" fmla="*/ 2147483647 w 24"/>
              <a:gd name="T5" fmla="*/ 2147483647 h 24"/>
              <a:gd name="T6" fmla="*/ 2147483647 w 24"/>
              <a:gd name="T7" fmla="*/ 0 h 24"/>
              <a:gd name="T8" fmla="*/ 2147483647 w 24"/>
              <a:gd name="T9" fmla="*/ 2147483647 h 24"/>
              <a:gd name="T10" fmla="*/ 2147483647 w 24"/>
              <a:gd name="T11" fmla="*/ 2147483647 h 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"/>
              <a:gd name="T19" fmla="*/ 0 h 24"/>
              <a:gd name="T20" fmla="*/ 24 w 24"/>
              <a:gd name="T21" fmla="*/ 24 h 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" h="24">
                <a:moveTo>
                  <a:pt x="23" y="20"/>
                </a:moveTo>
                <a:lnTo>
                  <a:pt x="0" y="23"/>
                </a:lnTo>
                <a:lnTo>
                  <a:pt x="3" y="11"/>
                </a:lnTo>
                <a:lnTo>
                  <a:pt x="14" y="0"/>
                </a:lnTo>
                <a:lnTo>
                  <a:pt x="11" y="11"/>
                </a:lnTo>
                <a:lnTo>
                  <a:pt x="23" y="2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51" name="Freeform 216">
            <a:extLst>
              <a:ext uri="{FF2B5EF4-FFF2-40B4-BE49-F238E27FC236}">
                <a16:creationId xmlns:a16="http://schemas.microsoft.com/office/drawing/2014/main" id="{3D4F2503-275B-4BB3-8681-E36B27FAB56E}"/>
              </a:ext>
            </a:extLst>
          </p:cNvPr>
          <p:cNvSpPr>
            <a:spLocks/>
          </p:cNvSpPr>
          <p:nvPr/>
        </p:nvSpPr>
        <p:spPr bwMode="auto">
          <a:xfrm>
            <a:off x="3671659" y="3287773"/>
            <a:ext cx="39582" cy="28702"/>
          </a:xfrm>
          <a:custGeom>
            <a:avLst/>
            <a:gdLst>
              <a:gd name="T0" fmla="*/ 0 w 43"/>
              <a:gd name="T1" fmla="*/ 2147483647 h 42"/>
              <a:gd name="T2" fmla="*/ 2147483647 w 43"/>
              <a:gd name="T3" fmla="*/ 0 h 42"/>
              <a:gd name="T4" fmla="*/ 2147483647 w 43"/>
              <a:gd name="T5" fmla="*/ 2147483647 h 42"/>
              <a:gd name="T6" fmla="*/ 2147483647 w 43"/>
              <a:gd name="T7" fmla="*/ 2147483647 h 42"/>
              <a:gd name="T8" fmla="*/ 2147483647 w 43"/>
              <a:gd name="T9" fmla="*/ 2147483647 h 42"/>
              <a:gd name="T10" fmla="*/ 2147483647 w 43"/>
              <a:gd name="T11" fmla="*/ 2147483647 h 42"/>
              <a:gd name="T12" fmla="*/ 0 w 43"/>
              <a:gd name="T13" fmla="*/ 2147483647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"/>
              <a:gd name="T22" fmla="*/ 0 h 42"/>
              <a:gd name="T23" fmla="*/ 43 w 43"/>
              <a:gd name="T24" fmla="*/ 42 h 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" h="42">
                <a:moveTo>
                  <a:pt x="0" y="8"/>
                </a:moveTo>
                <a:lnTo>
                  <a:pt x="11" y="0"/>
                </a:lnTo>
                <a:lnTo>
                  <a:pt x="33" y="21"/>
                </a:lnTo>
                <a:lnTo>
                  <a:pt x="42" y="35"/>
                </a:lnTo>
                <a:lnTo>
                  <a:pt x="24" y="41"/>
                </a:lnTo>
                <a:lnTo>
                  <a:pt x="6" y="24"/>
                </a:lnTo>
                <a:lnTo>
                  <a:pt x="0" y="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52" name="Freeform 217">
            <a:extLst>
              <a:ext uri="{FF2B5EF4-FFF2-40B4-BE49-F238E27FC236}">
                <a16:creationId xmlns:a16="http://schemas.microsoft.com/office/drawing/2014/main" id="{872A3EAC-942A-4169-8324-B7C9069BEB2B}"/>
              </a:ext>
            </a:extLst>
          </p:cNvPr>
          <p:cNvSpPr>
            <a:spLocks/>
          </p:cNvSpPr>
          <p:nvPr/>
        </p:nvSpPr>
        <p:spPr bwMode="auto">
          <a:xfrm>
            <a:off x="5892535" y="3480484"/>
            <a:ext cx="38721" cy="10251"/>
          </a:xfrm>
          <a:custGeom>
            <a:avLst/>
            <a:gdLst>
              <a:gd name="T0" fmla="*/ 2147483647 w 41"/>
              <a:gd name="T1" fmla="*/ 2147483647 h 15"/>
              <a:gd name="T2" fmla="*/ 2147483647 w 41"/>
              <a:gd name="T3" fmla="*/ 2147483647 h 15"/>
              <a:gd name="T4" fmla="*/ 2147483647 w 41"/>
              <a:gd name="T5" fmla="*/ 2147483647 h 15"/>
              <a:gd name="T6" fmla="*/ 2147483647 w 41"/>
              <a:gd name="T7" fmla="*/ 2147483647 h 15"/>
              <a:gd name="T8" fmla="*/ 2147483647 w 41"/>
              <a:gd name="T9" fmla="*/ 2147483647 h 15"/>
              <a:gd name="T10" fmla="*/ 2147483647 w 41"/>
              <a:gd name="T11" fmla="*/ 2147483647 h 15"/>
              <a:gd name="T12" fmla="*/ 2147483647 w 41"/>
              <a:gd name="T13" fmla="*/ 2147483647 h 15"/>
              <a:gd name="T14" fmla="*/ 2147483647 w 41"/>
              <a:gd name="T15" fmla="*/ 2147483647 h 15"/>
              <a:gd name="T16" fmla="*/ 2147483647 w 41"/>
              <a:gd name="T17" fmla="*/ 2147483647 h 15"/>
              <a:gd name="T18" fmla="*/ 0 w 41"/>
              <a:gd name="T19" fmla="*/ 2147483647 h 15"/>
              <a:gd name="T20" fmla="*/ 2147483647 w 41"/>
              <a:gd name="T21" fmla="*/ 2147483647 h 15"/>
              <a:gd name="T22" fmla="*/ 2147483647 w 41"/>
              <a:gd name="T23" fmla="*/ 2147483647 h 15"/>
              <a:gd name="T24" fmla="*/ 2147483647 w 41"/>
              <a:gd name="T25" fmla="*/ 2147483647 h 15"/>
              <a:gd name="T26" fmla="*/ 2147483647 w 41"/>
              <a:gd name="T27" fmla="*/ 2147483647 h 15"/>
              <a:gd name="T28" fmla="*/ 2147483647 w 41"/>
              <a:gd name="T29" fmla="*/ 2147483647 h 15"/>
              <a:gd name="T30" fmla="*/ 2147483647 w 41"/>
              <a:gd name="T31" fmla="*/ 2147483647 h 15"/>
              <a:gd name="T32" fmla="*/ 2147483647 w 41"/>
              <a:gd name="T33" fmla="*/ 2147483647 h 15"/>
              <a:gd name="T34" fmla="*/ 2147483647 w 41"/>
              <a:gd name="T35" fmla="*/ 2147483647 h 15"/>
              <a:gd name="T36" fmla="*/ 2147483647 w 41"/>
              <a:gd name="T37" fmla="*/ 2147483647 h 15"/>
              <a:gd name="T38" fmla="*/ 2147483647 w 41"/>
              <a:gd name="T39" fmla="*/ 2147483647 h 15"/>
              <a:gd name="T40" fmla="*/ 2147483647 w 41"/>
              <a:gd name="T41" fmla="*/ 2147483647 h 15"/>
              <a:gd name="T42" fmla="*/ 2147483647 w 41"/>
              <a:gd name="T43" fmla="*/ 2147483647 h 15"/>
              <a:gd name="T44" fmla="*/ 2147483647 w 41"/>
              <a:gd name="T45" fmla="*/ 2147483647 h 15"/>
              <a:gd name="T46" fmla="*/ 2147483647 w 41"/>
              <a:gd name="T47" fmla="*/ 2147483647 h 15"/>
              <a:gd name="T48" fmla="*/ 2147483647 w 41"/>
              <a:gd name="T49" fmla="*/ 0 h 15"/>
              <a:gd name="T50" fmla="*/ 2147483647 w 41"/>
              <a:gd name="T51" fmla="*/ 0 h 15"/>
              <a:gd name="T52" fmla="*/ 2147483647 w 41"/>
              <a:gd name="T53" fmla="*/ 0 h 15"/>
              <a:gd name="T54" fmla="*/ 2147483647 w 41"/>
              <a:gd name="T55" fmla="*/ 2147483647 h 15"/>
              <a:gd name="T56" fmla="*/ 2147483647 w 41"/>
              <a:gd name="T57" fmla="*/ 2147483647 h 15"/>
              <a:gd name="T58" fmla="*/ 2147483647 w 41"/>
              <a:gd name="T59" fmla="*/ 2147483647 h 15"/>
              <a:gd name="T60" fmla="*/ 2147483647 w 41"/>
              <a:gd name="T61" fmla="*/ 2147483647 h 15"/>
              <a:gd name="T62" fmla="*/ 2147483647 w 41"/>
              <a:gd name="T63" fmla="*/ 2147483647 h 15"/>
              <a:gd name="T64" fmla="*/ 2147483647 w 41"/>
              <a:gd name="T65" fmla="*/ 2147483647 h 15"/>
              <a:gd name="T66" fmla="*/ 2147483647 w 41"/>
              <a:gd name="T67" fmla="*/ 2147483647 h 15"/>
              <a:gd name="T68" fmla="*/ 2147483647 w 41"/>
              <a:gd name="T69" fmla="*/ 2147483647 h 15"/>
              <a:gd name="T70" fmla="*/ 2147483647 w 41"/>
              <a:gd name="T71" fmla="*/ 2147483647 h 15"/>
              <a:gd name="T72" fmla="*/ 2147483647 w 41"/>
              <a:gd name="T73" fmla="*/ 2147483647 h 15"/>
              <a:gd name="T74" fmla="*/ 2147483647 w 41"/>
              <a:gd name="T75" fmla="*/ 2147483647 h 15"/>
              <a:gd name="T76" fmla="*/ 2147483647 w 41"/>
              <a:gd name="T77" fmla="*/ 2147483647 h 15"/>
              <a:gd name="T78" fmla="*/ 2147483647 w 41"/>
              <a:gd name="T79" fmla="*/ 2147483647 h 1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41"/>
              <a:gd name="T121" fmla="*/ 0 h 15"/>
              <a:gd name="T122" fmla="*/ 41 w 41"/>
              <a:gd name="T123" fmla="*/ 15 h 15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41" h="15">
                <a:moveTo>
                  <a:pt x="18" y="14"/>
                </a:moveTo>
                <a:lnTo>
                  <a:pt x="16" y="14"/>
                </a:lnTo>
                <a:lnTo>
                  <a:pt x="13" y="14"/>
                </a:lnTo>
                <a:lnTo>
                  <a:pt x="13" y="11"/>
                </a:lnTo>
                <a:lnTo>
                  <a:pt x="10" y="11"/>
                </a:lnTo>
                <a:lnTo>
                  <a:pt x="7" y="11"/>
                </a:lnTo>
                <a:lnTo>
                  <a:pt x="6" y="11"/>
                </a:lnTo>
                <a:lnTo>
                  <a:pt x="6" y="8"/>
                </a:lnTo>
                <a:lnTo>
                  <a:pt x="3" y="8"/>
                </a:lnTo>
                <a:lnTo>
                  <a:pt x="0" y="8"/>
                </a:lnTo>
                <a:lnTo>
                  <a:pt x="3" y="8"/>
                </a:lnTo>
                <a:lnTo>
                  <a:pt x="3" y="5"/>
                </a:lnTo>
                <a:lnTo>
                  <a:pt x="6" y="5"/>
                </a:lnTo>
                <a:lnTo>
                  <a:pt x="7" y="5"/>
                </a:lnTo>
                <a:lnTo>
                  <a:pt x="10" y="5"/>
                </a:lnTo>
                <a:lnTo>
                  <a:pt x="13" y="5"/>
                </a:lnTo>
                <a:lnTo>
                  <a:pt x="16" y="5"/>
                </a:lnTo>
                <a:lnTo>
                  <a:pt x="18" y="5"/>
                </a:lnTo>
                <a:lnTo>
                  <a:pt x="21" y="5"/>
                </a:lnTo>
                <a:lnTo>
                  <a:pt x="21" y="3"/>
                </a:lnTo>
                <a:lnTo>
                  <a:pt x="24" y="3"/>
                </a:lnTo>
                <a:lnTo>
                  <a:pt x="27" y="3"/>
                </a:lnTo>
                <a:lnTo>
                  <a:pt x="30" y="3"/>
                </a:lnTo>
                <a:lnTo>
                  <a:pt x="33" y="3"/>
                </a:lnTo>
                <a:lnTo>
                  <a:pt x="33" y="0"/>
                </a:lnTo>
                <a:lnTo>
                  <a:pt x="35" y="0"/>
                </a:lnTo>
                <a:lnTo>
                  <a:pt x="38" y="0"/>
                </a:lnTo>
                <a:lnTo>
                  <a:pt x="38" y="3"/>
                </a:lnTo>
                <a:lnTo>
                  <a:pt x="40" y="3"/>
                </a:lnTo>
                <a:lnTo>
                  <a:pt x="40" y="5"/>
                </a:lnTo>
                <a:lnTo>
                  <a:pt x="40" y="8"/>
                </a:lnTo>
                <a:lnTo>
                  <a:pt x="40" y="11"/>
                </a:lnTo>
                <a:lnTo>
                  <a:pt x="38" y="11"/>
                </a:lnTo>
                <a:lnTo>
                  <a:pt x="35" y="11"/>
                </a:lnTo>
                <a:lnTo>
                  <a:pt x="33" y="14"/>
                </a:lnTo>
                <a:lnTo>
                  <a:pt x="30" y="14"/>
                </a:lnTo>
                <a:lnTo>
                  <a:pt x="27" y="14"/>
                </a:lnTo>
                <a:lnTo>
                  <a:pt x="24" y="14"/>
                </a:lnTo>
                <a:lnTo>
                  <a:pt x="21" y="14"/>
                </a:lnTo>
                <a:lnTo>
                  <a:pt x="18" y="14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53" name="Freeform 218">
            <a:extLst>
              <a:ext uri="{FF2B5EF4-FFF2-40B4-BE49-F238E27FC236}">
                <a16:creationId xmlns:a16="http://schemas.microsoft.com/office/drawing/2014/main" id="{E5484FAF-5E10-4E05-BD57-4D23130EF3E5}"/>
              </a:ext>
            </a:extLst>
          </p:cNvPr>
          <p:cNvSpPr>
            <a:spLocks/>
          </p:cNvSpPr>
          <p:nvPr/>
        </p:nvSpPr>
        <p:spPr bwMode="auto">
          <a:xfrm>
            <a:off x="5929446" y="2768449"/>
            <a:ext cx="2285270" cy="626349"/>
          </a:xfrm>
          <a:custGeom>
            <a:avLst/>
            <a:gdLst>
              <a:gd name="T0" fmla="*/ 576 w 2451"/>
              <a:gd name="T1" fmla="*/ 668 h 917"/>
              <a:gd name="T2" fmla="*/ 791 w 2451"/>
              <a:gd name="T3" fmla="*/ 719 h 917"/>
              <a:gd name="T4" fmla="*/ 933 w 2451"/>
              <a:gd name="T5" fmla="*/ 666 h 917"/>
              <a:gd name="T6" fmla="*/ 1165 w 2451"/>
              <a:gd name="T7" fmla="*/ 690 h 917"/>
              <a:gd name="T8" fmla="*/ 1375 w 2451"/>
              <a:gd name="T9" fmla="*/ 784 h 917"/>
              <a:gd name="T10" fmla="*/ 1547 w 2451"/>
              <a:gd name="T11" fmla="*/ 760 h 917"/>
              <a:gd name="T12" fmla="*/ 1702 w 2451"/>
              <a:gd name="T13" fmla="*/ 743 h 917"/>
              <a:gd name="T14" fmla="*/ 1927 w 2451"/>
              <a:gd name="T15" fmla="*/ 748 h 917"/>
              <a:gd name="T16" fmla="*/ 2037 w 2451"/>
              <a:gd name="T17" fmla="*/ 678 h 917"/>
              <a:gd name="T18" fmla="*/ 2286 w 2451"/>
              <a:gd name="T19" fmla="*/ 781 h 917"/>
              <a:gd name="T20" fmla="*/ 2372 w 2451"/>
              <a:gd name="T21" fmla="*/ 872 h 917"/>
              <a:gd name="T22" fmla="*/ 2484 w 2451"/>
              <a:gd name="T23" fmla="*/ 822 h 917"/>
              <a:gd name="T24" fmla="*/ 2401 w 2451"/>
              <a:gd name="T25" fmla="*/ 670 h 917"/>
              <a:gd name="T26" fmla="*/ 2489 w 2451"/>
              <a:gd name="T27" fmla="*/ 531 h 917"/>
              <a:gd name="T28" fmla="*/ 2726 w 2451"/>
              <a:gd name="T29" fmla="*/ 476 h 917"/>
              <a:gd name="T30" fmla="*/ 2873 w 2451"/>
              <a:gd name="T31" fmla="*/ 493 h 917"/>
              <a:gd name="T32" fmla="*/ 2836 w 2451"/>
              <a:gd name="T33" fmla="*/ 708 h 917"/>
              <a:gd name="T34" fmla="*/ 2939 w 2451"/>
              <a:gd name="T35" fmla="*/ 598 h 917"/>
              <a:gd name="T36" fmla="*/ 2888 w 2451"/>
              <a:gd name="T37" fmla="*/ 558 h 917"/>
              <a:gd name="T38" fmla="*/ 2891 w 2451"/>
              <a:gd name="T39" fmla="*/ 538 h 917"/>
              <a:gd name="T40" fmla="*/ 2968 w 2451"/>
              <a:gd name="T41" fmla="*/ 490 h 917"/>
              <a:gd name="T42" fmla="*/ 3106 w 2451"/>
              <a:gd name="T43" fmla="*/ 458 h 917"/>
              <a:gd name="T44" fmla="*/ 3170 w 2451"/>
              <a:gd name="T45" fmla="*/ 364 h 917"/>
              <a:gd name="T46" fmla="*/ 3298 w 2451"/>
              <a:gd name="T47" fmla="*/ 379 h 917"/>
              <a:gd name="T48" fmla="*/ 3379 w 2451"/>
              <a:gd name="T49" fmla="*/ 331 h 917"/>
              <a:gd name="T50" fmla="*/ 3197 w 2451"/>
              <a:gd name="T51" fmla="*/ 282 h 917"/>
              <a:gd name="T52" fmla="*/ 2947 w 2451"/>
              <a:gd name="T53" fmla="*/ 226 h 917"/>
              <a:gd name="T54" fmla="*/ 2720 w 2451"/>
              <a:gd name="T55" fmla="*/ 253 h 917"/>
              <a:gd name="T56" fmla="*/ 2463 w 2451"/>
              <a:gd name="T57" fmla="*/ 188 h 917"/>
              <a:gd name="T58" fmla="*/ 2245 w 2451"/>
              <a:gd name="T59" fmla="*/ 153 h 917"/>
              <a:gd name="T60" fmla="*/ 2084 w 2451"/>
              <a:gd name="T61" fmla="*/ 171 h 917"/>
              <a:gd name="T62" fmla="*/ 1943 w 2451"/>
              <a:gd name="T63" fmla="*/ 124 h 917"/>
              <a:gd name="T64" fmla="*/ 1586 w 2451"/>
              <a:gd name="T65" fmla="*/ 133 h 917"/>
              <a:gd name="T66" fmla="*/ 1611 w 2451"/>
              <a:gd name="T67" fmla="*/ 32 h 917"/>
              <a:gd name="T68" fmla="*/ 1399 w 2451"/>
              <a:gd name="T69" fmla="*/ 32 h 917"/>
              <a:gd name="T70" fmla="*/ 1267 w 2451"/>
              <a:gd name="T71" fmla="*/ 53 h 917"/>
              <a:gd name="T72" fmla="*/ 1138 w 2451"/>
              <a:gd name="T73" fmla="*/ 104 h 917"/>
              <a:gd name="T74" fmla="*/ 1078 w 2451"/>
              <a:gd name="T75" fmla="*/ 183 h 917"/>
              <a:gd name="T76" fmla="*/ 986 w 2451"/>
              <a:gd name="T77" fmla="*/ 197 h 917"/>
              <a:gd name="T78" fmla="*/ 901 w 2451"/>
              <a:gd name="T79" fmla="*/ 188 h 917"/>
              <a:gd name="T80" fmla="*/ 996 w 2451"/>
              <a:gd name="T81" fmla="*/ 256 h 917"/>
              <a:gd name="T82" fmla="*/ 977 w 2451"/>
              <a:gd name="T83" fmla="*/ 271 h 917"/>
              <a:gd name="T84" fmla="*/ 858 w 2451"/>
              <a:gd name="T85" fmla="*/ 320 h 917"/>
              <a:gd name="T86" fmla="*/ 911 w 2451"/>
              <a:gd name="T87" fmla="*/ 293 h 917"/>
              <a:gd name="T88" fmla="*/ 908 w 2451"/>
              <a:gd name="T89" fmla="*/ 274 h 917"/>
              <a:gd name="T90" fmla="*/ 893 w 2451"/>
              <a:gd name="T91" fmla="*/ 232 h 917"/>
              <a:gd name="T92" fmla="*/ 786 w 2451"/>
              <a:gd name="T93" fmla="*/ 185 h 917"/>
              <a:gd name="T94" fmla="*/ 772 w 2451"/>
              <a:gd name="T95" fmla="*/ 264 h 917"/>
              <a:gd name="T96" fmla="*/ 622 w 2451"/>
              <a:gd name="T97" fmla="*/ 261 h 917"/>
              <a:gd name="T98" fmla="*/ 440 w 2451"/>
              <a:gd name="T99" fmla="*/ 291 h 917"/>
              <a:gd name="T100" fmla="*/ 321 w 2451"/>
              <a:gd name="T101" fmla="*/ 312 h 917"/>
              <a:gd name="T102" fmla="*/ 258 w 2451"/>
              <a:gd name="T103" fmla="*/ 376 h 917"/>
              <a:gd name="T104" fmla="*/ 205 w 2451"/>
              <a:gd name="T105" fmla="*/ 403 h 917"/>
              <a:gd name="T106" fmla="*/ 185 w 2451"/>
              <a:gd name="T107" fmla="*/ 341 h 917"/>
              <a:gd name="T108" fmla="*/ 61 w 2451"/>
              <a:gd name="T109" fmla="*/ 256 h 917"/>
              <a:gd name="T110" fmla="*/ 67 w 2451"/>
              <a:gd name="T111" fmla="*/ 425 h 917"/>
              <a:gd name="T112" fmla="*/ 28 w 2451"/>
              <a:gd name="T113" fmla="*/ 549 h 917"/>
              <a:gd name="T114" fmla="*/ 278 w 2451"/>
              <a:gd name="T115" fmla="*/ 763 h 917"/>
              <a:gd name="T116" fmla="*/ 323 w 2451"/>
              <a:gd name="T117" fmla="*/ 869 h 917"/>
              <a:gd name="T118" fmla="*/ 495 w 2451"/>
              <a:gd name="T119" fmla="*/ 845 h 91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451"/>
              <a:gd name="T181" fmla="*/ 0 h 917"/>
              <a:gd name="T182" fmla="*/ 2451 w 2451"/>
              <a:gd name="T183" fmla="*/ 917 h 91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451" h="917">
                <a:moveTo>
                  <a:pt x="359" y="845"/>
                </a:moveTo>
                <a:lnTo>
                  <a:pt x="372" y="833"/>
                </a:lnTo>
                <a:lnTo>
                  <a:pt x="380" y="800"/>
                </a:lnTo>
                <a:lnTo>
                  <a:pt x="394" y="784"/>
                </a:lnTo>
                <a:lnTo>
                  <a:pt x="394" y="760"/>
                </a:lnTo>
                <a:lnTo>
                  <a:pt x="372" y="748"/>
                </a:lnTo>
                <a:lnTo>
                  <a:pt x="365" y="727"/>
                </a:lnTo>
                <a:lnTo>
                  <a:pt x="418" y="668"/>
                </a:lnTo>
                <a:lnTo>
                  <a:pt x="434" y="690"/>
                </a:lnTo>
                <a:lnTo>
                  <a:pt x="442" y="675"/>
                </a:lnTo>
                <a:lnTo>
                  <a:pt x="465" y="670"/>
                </a:lnTo>
                <a:lnTo>
                  <a:pt x="486" y="673"/>
                </a:lnTo>
                <a:lnTo>
                  <a:pt x="518" y="675"/>
                </a:lnTo>
                <a:lnTo>
                  <a:pt x="559" y="702"/>
                </a:lnTo>
                <a:lnTo>
                  <a:pt x="559" y="713"/>
                </a:lnTo>
                <a:lnTo>
                  <a:pt x="574" y="719"/>
                </a:lnTo>
                <a:lnTo>
                  <a:pt x="597" y="716"/>
                </a:lnTo>
                <a:lnTo>
                  <a:pt x="626" y="734"/>
                </a:lnTo>
                <a:lnTo>
                  <a:pt x="642" y="740"/>
                </a:lnTo>
                <a:lnTo>
                  <a:pt x="653" y="730"/>
                </a:lnTo>
                <a:lnTo>
                  <a:pt x="642" y="708"/>
                </a:lnTo>
                <a:lnTo>
                  <a:pt x="661" y="701"/>
                </a:lnTo>
                <a:lnTo>
                  <a:pt x="679" y="690"/>
                </a:lnTo>
                <a:lnTo>
                  <a:pt x="677" y="666"/>
                </a:lnTo>
                <a:lnTo>
                  <a:pt x="688" y="663"/>
                </a:lnTo>
                <a:lnTo>
                  <a:pt x="712" y="668"/>
                </a:lnTo>
                <a:lnTo>
                  <a:pt x="752" y="673"/>
                </a:lnTo>
                <a:lnTo>
                  <a:pt x="779" y="668"/>
                </a:lnTo>
                <a:lnTo>
                  <a:pt x="811" y="663"/>
                </a:lnTo>
                <a:lnTo>
                  <a:pt x="825" y="673"/>
                </a:lnTo>
                <a:lnTo>
                  <a:pt x="825" y="687"/>
                </a:lnTo>
                <a:lnTo>
                  <a:pt x="844" y="690"/>
                </a:lnTo>
                <a:lnTo>
                  <a:pt x="870" y="678"/>
                </a:lnTo>
                <a:lnTo>
                  <a:pt x="893" y="678"/>
                </a:lnTo>
                <a:lnTo>
                  <a:pt x="919" y="727"/>
                </a:lnTo>
                <a:lnTo>
                  <a:pt x="935" y="727"/>
                </a:lnTo>
                <a:lnTo>
                  <a:pt x="946" y="740"/>
                </a:lnTo>
                <a:lnTo>
                  <a:pt x="973" y="751"/>
                </a:lnTo>
                <a:lnTo>
                  <a:pt x="987" y="795"/>
                </a:lnTo>
                <a:lnTo>
                  <a:pt x="998" y="784"/>
                </a:lnTo>
                <a:lnTo>
                  <a:pt x="1019" y="778"/>
                </a:lnTo>
                <a:lnTo>
                  <a:pt x="1070" y="775"/>
                </a:lnTo>
                <a:lnTo>
                  <a:pt x="1075" y="781"/>
                </a:lnTo>
                <a:lnTo>
                  <a:pt x="1092" y="784"/>
                </a:lnTo>
                <a:lnTo>
                  <a:pt x="1101" y="792"/>
                </a:lnTo>
                <a:lnTo>
                  <a:pt x="1134" y="789"/>
                </a:lnTo>
                <a:lnTo>
                  <a:pt x="1127" y="768"/>
                </a:lnTo>
                <a:lnTo>
                  <a:pt x="1122" y="760"/>
                </a:lnTo>
                <a:lnTo>
                  <a:pt x="1134" y="760"/>
                </a:lnTo>
                <a:lnTo>
                  <a:pt x="1134" y="730"/>
                </a:lnTo>
                <a:lnTo>
                  <a:pt x="1134" y="701"/>
                </a:lnTo>
                <a:lnTo>
                  <a:pt x="1168" y="711"/>
                </a:lnTo>
                <a:lnTo>
                  <a:pt x="1186" y="711"/>
                </a:lnTo>
                <a:lnTo>
                  <a:pt x="1202" y="727"/>
                </a:lnTo>
                <a:lnTo>
                  <a:pt x="1207" y="743"/>
                </a:lnTo>
                <a:lnTo>
                  <a:pt x="1235" y="743"/>
                </a:lnTo>
                <a:lnTo>
                  <a:pt x="1269" y="743"/>
                </a:lnTo>
                <a:lnTo>
                  <a:pt x="1291" y="757"/>
                </a:lnTo>
                <a:lnTo>
                  <a:pt x="1307" y="760"/>
                </a:lnTo>
                <a:lnTo>
                  <a:pt x="1310" y="775"/>
                </a:lnTo>
                <a:lnTo>
                  <a:pt x="1356" y="768"/>
                </a:lnTo>
                <a:lnTo>
                  <a:pt x="1364" y="757"/>
                </a:lnTo>
                <a:lnTo>
                  <a:pt x="1377" y="765"/>
                </a:lnTo>
                <a:lnTo>
                  <a:pt x="1397" y="748"/>
                </a:lnTo>
                <a:lnTo>
                  <a:pt x="1412" y="746"/>
                </a:lnTo>
                <a:lnTo>
                  <a:pt x="1429" y="754"/>
                </a:lnTo>
                <a:lnTo>
                  <a:pt x="1442" y="768"/>
                </a:lnTo>
                <a:lnTo>
                  <a:pt x="1464" y="768"/>
                </a:lnTo>
                <a:lnTo>
                  <a:pt x="1468" y="734"/>
                </a:lnTo>
                <a:lnTo>
                  <a:pt x="1482" y="725"/>
                </a:lnTo>
                <a:lnTo>
                  <a:pt x="1468" y="695"/>
                </a:lnTo>
                <a:lnTo>
                  <a:pt x="1477" y="678"/>
                </a:lnTo>
                <a:lnTo>
                  <a:pt x="1550" y="678"/>
                </a:lnTo>
                <a:lnTo>
                  <a:pt x="1569" y="698"/>
                </a:lnTo>
                <a:lnTo>
                  <a:pt x="1585" y="711"/>
                </a:lnTo>
                <a:lnTo>
                  <a:pt x="1596" y="727"/>
                </a:lnTo>
                <a:lnTo>
                  <a:pt x="1602" y="748"/>
                </a:lnTo>
                <a:lnTo>
                  <a:pt x="1614" y="765"/>
                </a:lnTo>
                <a:lnTo>
                  <a:pt x="1641" y="770"/>
                </a:lnTo>
                <a:lnTo>
                  <a:pt x="1658" y="781"/>
                </a:lnTo>
                <a:lnTo>
                  <a:pt x="1670" y="792"/>
                </a:lnTo>
                <a:lnTo>
                  <a:pt x="1676" y="802"/>
                </a:lnTo>
                <a:lnTo>
                  <a:pt x="1696" y="802"/>
                </a:lnTo>
                <a:lnTo>
                  <a:pt x="1722" y="798"/>
                </a:lnTo>
                <a:lnTo>
                  <a:pt x="1731" y="805"/>
                </a:lnTo>
                <a:lnTo>
                  <a:pt x="1734" y="822"/>
                </a:lnTo>
                <a:lnTo>
                  <a:pt x="1722" y="830"/>
                </a:lnTo>
                <a:lnTo>
                  <a:pt x="1720" y="872"/>
                </a:lnTo>
                <a:lnTo>
                  <a:pt x="1703" y="869"/>
                </a:lnTo>
                <a:lnTo>
                  <a:pt x="1696" y="886"/>
                </a:lnTo>
                <a:lnTo>
                  <a:pt x="1696" y="907"/>
                </a:lnTo>
                <a:lnTo>
                  <a:pt x="1711" y="907"/>
                </a:lnTo>
                <a:lnTo>
                  <a:pt x="1734" y="916"/>
                </a:lnTo>
                <a:lnTo>
                  <a:pt x="1760" y="897"/>
                </a:lnTo>
                <a:lnTo>
                  <a:pt x="1781" y="862"/>
                </a:lnTo>
                <a:lnTo>
                  <a:pt x="1801" y="822"/>
                </a:lnTo>
                <a:lnTo>
                  <a:pt x="1814" y="784"/>
                </a:lnTo>
                <a:lnTo>
                  <a:pt x="1805" y="743"/>
                </a:lnTo>
                <a:lnTo>
                  <a:pt x="1811" y="733"/>
                </a:lnTo>
                <a:lnTo>
                  <a:pt x="1808" y="690"/>
                </a:lnTo>
                <a:lnTo>
                  <a:pt x="1790" y="663"/>
                </a:lnTo>
                <a:lnTo>
                  <a:pt x="1763" y="654"/>
                </a:lnTo>
                <a:lnTo>
                  <a:pt x="1755" y="670"/>
                </a:lnTo>
                <a:lnTo>
                  <a:pt x="1741" y="670"/>
                </a:lnTo>
                <a:lnTo>
                  <a:pt x="1738" y="654"/>
                </a:lnTo>
                <a:lnTo>
                  <a:pt x="1711" y="640"/>
                </a:lnTo>
                <a:lnTo>
                  <a:pt x="1706" y="631"/>
                </a:lnTo>
                <a:lnTo>
                  <a:pt x="1722" y="614"/>
                </a:lnTo>
                <a:lnTo>
                  <a:pt x="1743" y="581"/>
                </a:lnTo>
                <a:lnTo>
                  <a:pt x="1755" y="560"/>
                </a:lnTo>
                <a:lnTo>
                  <a:pt x="1766" y="538"/>
                </a:lnTo>
                <a:lnTo>
                  <a:pt x="1805" y="531"/>
                </a:lnTo>
                <a:lnTo>
                  <a:pt x="1838" y="528"/>
                </a:lnTo>
                <a:lnTo>
                  <a:pt x="1881" y="534"/>
                </a:lnTo>
                <a:lnTo>
                  <a:pt x="1892" y="514"/>
                </a:lnTo>
                <a:lnTo>
                  <a:pt x="1925" y="522"/>
                </a:lnTo>
                <a:lnTo>
                  <a:pt x="1925" y="534"/>
                </a:lnTo>
                <a:lnTo>
                  <a:pt x="1968" y="525"/>
                </a:lnTo>
                <a:lnTo>
                  <a:pt x="1970" y="506"/>
                </a:lnTo>
                <a:lnTo>
                  <a:pt x="1978" y="476"/>
                </a:lnTo>
                <a:lnTo>
                  <a:pt x="1986" y="461"/>
                </a:lnTo>
                <a:lnTo>
                  <a:pt x="2030" y="461"/>
                </a:lnTo>
                <a:lnTo>
                  <a:pt x="2045" y="479"/>
                </a:lnTo>
                <a:lnTo>
                  <a:pt x="2054" y="484"/>
                </a:lnTo>
                <a:lnTo>
                  <a:pt x="2069" y="458"/>
                </a:lnTo>
                <a:lnTo>
                  <a:pt x="2080" y="452"/>
                </a:lnTo>
                <a:lnTo>
                  <a:pt x="2092" y="473"/>
                </a:lnTo>
                <a:lnTo>
                  <a:pt x="2083" y="493"/>
                </a:lnTo>
                <a:lnTo>
                  <a:pt x="2059" y="511"/>
                </a:lnTo>
                <a:lnTo>
                  <a:pt x="2037" y="541"/>
                </a:lnTo>
                <a:lnTo>
                  <a:pt x="2021" y="566"/>
                </a:lnTo>
                <a:lnTo>
                  <a:pt x="2019" y="601"/>
                </a:lnTo>
                <a:lnTo>
                  <a:pt x="2021" y="635"/>
                </a:lnTo>
                <a:lnTo>
                  <a:pt x="2037" y="663"/>
                </a:lnTo>
                <a:lnTo>
                  <a:pt x="2045" y="690"/>
                </a:lnTo>
                <a:lnTo>
                  <a:pt x="2057" y="708"/>
                </a:lnTo>
                <a:lnTo>
                  <a:pt x="2069" y="716"/>
                </a:lnTo>
                <a:lnTo>
                  <a:pt x="2086" y="690"/>
                </a:lnTo>
                <a:lnTo>
                  <a:pt x="2103" y="657"/>
                </a:lnTo>
                <a:lnTo>
                  <a:pt x="2103" y="638"/>
                </a:lnTo>
                <a:lnTo>
                  <a:pt x="2121" y="638"/>
                </a:lnTo>
                <a:lnTo>
                  <a:pt x="2118" y="616"/>
                </a:lnTo>
                <a:lnTo>
                  <a:pt x="2121" y="598"/>
                </a:lnTo>
                <a:lnTo>
                  <a:pt x="2132" y="598"/>
                </a:lnTo>
                <a:lnTo>
                  <a:pt x="2124" y="584"/>
                </a:lnTo>
                <a:lnTo>
                  <a:pt x="2104" y="563"/>
                </a:lnTo>
                <a:lnTo>
                  <a:pt x="2103" y="563"/>
                </a:lnTo>
                <a:lnTo>
                  <a:pt x="2103" y="560"/>
                </a:lnTo>
                <a:lnTo>
                  <a:pt x="2100" y="560"/>
                </a:lnTo>
                <a:lnTo>
                  <a:pt x="2097" y="560"/>
                </a:lnTo>
                <a:lnTo>
                  <a:pt x="2097" y="558"/>
                </a:lnTo>
                <a:lnTo>
                  <a:pt x="2094" y="558"/>
                </a:lnTo>
                <a:lnTo>
                  <a:pt x="2094" y="555"/>
                </a:lnTo>
                <a:lnTo>
                  <a:pt x="2094" y="552"/>
                </a:lnTo>
                <a:lnTo>
                  <a:pt x="2094" y="549"/>
                </a:lnTo>
                <a:lnTo>
                  <a:pt x="2094" y="546"/>
                </a:lnTo>
                <a:lnTo>
                  <a:pt x="2097" y="546"/>
                </a:lnTo>
                <a:lnTo>
                  <a:pt x="2097" y="543"/>
                </a:lnTo>
                <a:lnTo>
                  <a:pt x="2097" y="541"/>
                </a:lnTo>
                <a:lnTo>
                  <a:pt x="2097" y="538"/>
                </a:lnTo>
                <a:lnTo>
                  <a:pt x="2100" y="535"/>
                </a:lnTo>
                <a:lnTo>
                  <a:pt x="2100" y="534"/>
                </a:lnTo>
                <a:lnTo>
                  <a:pt x="2100" y="531"/>
                </a:lnTo>
                <a:lnTo>
                  <a:pt x="2100" y="528"/>
                </a:lnTo>
                <a:lnTo>
                  <a:pt x="2103" y="528"/>
                </a:lnTo>
                <a:lnTo>
                  <a:pt x="2110" y="514"/>
                </a:lnTo>
                <a:lnTo>
                  <a:pt x="2139" y="501"/>
                </a:lnTo>
                <a:lnTo>
                  <a:pt x="2153" y="490"/>
                </a:lnTo>
                <a:lnTo>
                  <a:pt x="2174" y="487"/>
                </a:lnTo>
                <a:lnTo>
                  <a:pt x="2188" y="490"/>
                </a:lnTo>
                <a:lnTo>
                  <a:pt x="2200" y="506"/>
                </a:lnTo>
                <a:lnTo>
                  <a:pt x="2207" y="514"/>
                </a:lnTo>
                <a:lnTo>
                  <a:pt x="2218" y="482"/>
                </a:lnTo>
                <a:lnTo>
                  <a:pt x="2226" y="473"/>
                </a:lnTo>
                <a:lnTo>
                  <a:pt x="2229" y="458"/>
                </a:lnTo>
                <a:lnTo>
                  <a:pt x="2253" y="458"/>
                </a:lnTo>
                <a:lnTo>
                  <a:pt x="2274" y="441"/>
                </a:lnTo>
                <a:lnTo>
                  <a:pt x="2288" y="438"/>
                </a:lnTo>
                <a:lnTo>
                  <a:pt x="2315" y="449"/>
                </a:lnTo>
                <a:lnTo>
                  <a:pt x="2320" y="435"/>
                </a:lnTo>
                <a:lnTo>
                  <a:pt x="2299" y="409"/>
                </a:lnTo>
                <a:lnTo>
                  <a:pt x="2267" y="388"/>
                </a:lnTo>
                <a:lnTo>
                  <a:pt x="2277" y="379"/>
                </a:lnTo>
                <a:lnTo>
                  <a:pt x="2299" y="364"/>
                </a:lnTo>
                <a:lnTo>
                  <a:pt x="2291" y="352"/>
                </a:lnTo>
                <a:lnTo>
                  <a:pt x="2291" y="334"/>
                </a:lnTo>
                <a:lnTo>
                  <a:pt x="2309" y="329"/>
                </a:lnTo>
                <a:lnTo>
                  <a:pt x="2318" y="347"/>
                </a:lnTo>
                <a:lnTo>
                  <a:pt x="2323" y="364"/>
                </a:lnTo>
                <a:lnTo>
                  <a:pt x="2356" y="367"/>
                </a:lnTo>
                <a:lnTo>
                  <a:pt x="2370" y="379"/>
                </a:lnTo>
                <a:lnTo>
                  <a:pt x="2391" y="379"/>
                </a:lnTo>
                <a:lnTo>
                  <a:pt x="2403" y="399"/>
                </a:lnTo>
                <a:lnTo>
                  <a:pt x="2415" y="403"/>
                </a:lnTo>
                <a:lnTo>
                  <a:pt x="2429" y="388"/>
                </a:lnTo>
                <a:lnTo>
                  <a:pt x="2415" y="371"/>
                </a:lnTo>
                <a:lnTo>
                  <a:pt x="2420" y="358"/>
                </a:lnTo>
                <a:lnTo>
                  <a:pt x="2434" y="358"/>
                </a:lnTo>
                <a:lnTo>
                  <a:pt x="2444" y="352"/>
                </a:lnTo>
                <a:lnTo>
                  <a:pt x="2450" y="331"/>
                </a:lnTo>
                <a:lnTo>
                  <a:pt x="2417" y="331"/>
                </a:lnTo>
                <a:lnTo>
                  <a:pt x="2396" y="317"/>
                </a:lnTo>
                <a:lnTo>
                  <a:pt x="2371" y="320"/>
                </a:lnTo>
                <a:lnTo>
                  <a:pt x="2364" y="331"/>
                </a:lnTo>
                <a:lnTo>
                  <a:pt x="2353" y="315"/>
                </a:lnTo>
                <a:lnTo>
                  <a:pt x="2347" y="303"/>
                </a:lnTo>
                <a:lnTo>
                  <a:pt x="2320" y="299"/>
                </a:lnTo>
                <a:lnTo>
                  <a:pt x="2318" y="282"/>
                </a:lnTo>
                <a:lnTo>
                  <a:pt x="2283" y="282"/>
                </a:lnTo>
                <a:lnTo>
                  <a:pt x="2270" y="267"/>
                </a:lnTo>
                <a:lnTo>
                  <a:pt x="2245" y="253"/>
                </a:lnTo>
                <a:lnTo>
                  <a:pt x="2226" y="250"/>
                </a:lnTo>
                <a:lnTo>
                  <a:pt x="2203" y="242"/>
                </a:lnTo>
                <a:lnTo>
                  <a:pt x="2191" y="235"/>
                </a:lnTo>
                <a:lnTo>
                  <a:pt x="2170" y="226"/>
                </a:lnTo>
                <a:lnTo>
                  <a:pt x="2137" y="226"/>
                </a:lnTo>
                <a:lnTo>
                  <a:pt x="2100" y="223"/>
                </a:lnTo>
                <a:lnTo>
                  <a:pt x="2094" y="244"/>
                </a:lnTo>
                <a:lnTo>
                  <a:pt x="2078" y="250"/>
                </a:lnTo>
                <a:lnTo>
                  <a:pt x="2068" y="236"/>
                </a:lnTo>
                <a:lnTo>
                  <a:pt x="2048" y="242"/>
                </a:lnTo>
                <a:lnTo>
                  <a:pt x="2021" y="235"/>
                </a:lnTo>
                <a:lnTo>
                  <a:pt x="1981" y="236"/>
                </a:lnTo>
                <a:lnTo>
                  <a:pt x="1972" y="253"/>
                </a:lnTo>
                <a:lnTo>
                  <a:pt x="1960" y="247"/>
                </a:lnTo>
                <a:lnTo>
                  <a:pt x="1940" y="232"/>
                </a:lnTo>
                <a:lnTo>
                  <a:pt x="1919" y="209"/>
                </a:lnTo>
                <a:lnTo>
                  <a:pt x="1873" y="201"/>
                </a:lnTo>
                <a:lnTo>
                  <a:pt x="1857" y="204"/>
                </a:lnTo>
                <a:lnTo>
                  <a:pt x="1846" y="209"/>
                </a:lnTo>
                <a:lnTo>
                  <a:pt x="1819" y="206"/>
                </a:lnTo>
                <a:lnTo>
                  <a:pt x="1787" y="188"/>
                </a:lnTo>
                <a:lnTo>
                  <a:pt x="1769" y="177"/>
                </a:lnTo>
                <a:lnTo>
                  <a:pt x="1763" y="169"/>
                </a:lnTo>
                <a:lnTo>
                  <a:pt x="1714" y="169"/>
                </a:lnTo>
                <a:lnTo>
                  <a:pt x="1699" y="174"/>
                </a:lnTo>
                <a:lnTo>
                  <a:pt x="1685" y="159"/>
                </a:lnTo>
                <a:lnTo>
                  <a:pt x="1658" y="159"/>
                </a:lnTo>
                <a:lnTo>
                  <a:pt x="1644" y="142"/>
                </a:lnTo>
                <a:lnTo>
                  <a:pt x="1628" y="153"/>
                </a:lnTo>
                <a:lnTo>
                  <a:pt x="1614" y="161"/>
                </a:lnTo>
                <a:lnTo>
                  <a:pt x="1623" y="185"/>
                </a:lnTo>
                <a:lnTo>
                  <a:pt x="1602" y="191"/>
                </a:lnTo>
                <a:lnTo>
                  <a:pt x="1574" y="185"/>
                </a:lnTo>
                <a:lnTo>
                  <a:pt x="1555" y="185"/>
                </a:lnTo>
                <a:lnTo>
                  <a:pt x="1541" y="191"/>
                </a:lnTo>
                <a:lnTo>
                  <a:pt x="1523" y="183"/>
                </a:lnTo>
                <a:lnTo>
                  <a:pt x="1512" y="171"/>
                </a:lnTo>
                <a:lnTo>
                  <a:pt x="1509" y="191"/>
                </a:lnTo>
                <a:lnTo>
                  <a:pt x="1482" y="194"/>
                </a:lnTo>
                <a:lnTo>
                  <a:pt x="1450" y="183"/>
                </a:lnTo>
                <a:lnTo>
                  <a:pt x="1429" y="174"/>
                </a:lnTo>
                <a:lnTo>
                  <a:pt x="1435" y="161"/>
                </a:lnTo>
                <a:lnTo>
                  <a:pt x="1450" y="159"/>
                </a:lnTo>
                <a:lnTo>
                  <a:pt x="1436" y="133"/>
                </a:lnTo>
                <a:lnTo>
                  <a:pt x="1409" y="124"/>
                </a:lnTo>
                <a:lnTo>
                  <a:pt x="1371" y="126"/>
                </a:lnTo>
                <a:lnTo>
                  <a:pt x="1362" y="156"/>
                </a:lnTo>
                <a:lnTo>
                  <a:pt x="1335" y="145"/>
                </a:lnTo>
                <a:lnTo>
                  <a:pt x="1307" y="133"/>
                </a:lnTo>
                <a:lnTo>
                  <a:pt x="1269" y="124"/>
                </a:lnTo>
                <a:lnTo>
                  <a:pt x="1200" y="124"/>
                </a:lnTo>
                <a:lnTo>
                  <a:pt x="1175" y="124"/>
                </a:lnTo>
                <a:lnTo>
                  <a:pt x="1151" y="133"/>
                </a:lnTo>
                <a:lnTo>
                  <a:pt x="1113" y="145"/>
                </a:lnTo>
                <a:lnTo>
                  <a:pt x="1133" y="126"/>
                </a:lnTo>
                <a:lnTo>
                  <a:pt x="1168" y="107"/>
                </a:lnTo>
                <a:lnTo>
                  <a:pt x="1183" y="101"/>
                </a:lnTo>
                <a:lnTo>
                  <a:pt x="1200" y="83"/>
                </a:lnTo>
                <a:lnTo>
                  <a:pt x="1202" y="59"/>
                </a:lnTo>
                <a:lnTo>
                  <a:pt x="1178" y="48"/>
                </a:lnTo>
                <a:lnTo>
                  <a:pt x="1168" y="32"/>
                </a:lnTo>
                <a:lnTo>
                  <a:pt x="1113" y="27"/>
                </a:lnTo>
                <a:lnTo>
                  <a:pt x="1102" y="39"/>
                </a:lnTo>
                <a:lnTo>
                  <a:pt x="1084" y="32"/>
                </a:lnTo>
                <a:lnTo>
                  <a:pt x="1075" y="15"/>
                </a:lnTo>
                <a:lnTo>
                  <a:pt x="1063" y="4"/>
                </a:lnTo>
                <a:lnTo>
                  <a:pt x="1049" y="0"/>
                </a:lnTo>
                <a:lnTo>
                  <a:pt x="1022" y="10"/>
                </a:lnTo>
                <a:lnTo>
                  <a:pt x="1014" y="32"/>
                </a:lnTo>
                <a:lnTo>
                  <a:pt x="1008" y="39"/>
                </a:lnTo>
                <a:lnTo>
                  <a:pt x="1022" y="45"/>
                </a:lnTo>
                <a:lnTo>
                  <a:pt x="1002" y="56"/>
                </a:lnTo>
                <a:lnTo>
                  <a:pt x="976" y="48"/>
                </a:lnTo>
                <a:lnTo>
                  <a:pt x="957" y="53"/>
                </a:lnTo>
                <a:lnTo>
                  <a:pt x="946" y="62"/>
                </a:lnTo>
                <a:lnTo>
                  <a:pt x="935" y="48"/>
                </a:lnTo>
                <a:lnTo>
                  <a:pt x="919" y="53"/>
                </a:lnTo>
                <a:lnTo>
                  <a:pt x="905" y="48"/>
                </a:lnTo>
                <a:lnTo>
                  <a:pt x="903" y="65"/>
                </a:lnTo>
                <a:lnTo>
                  <a:pt x="873" y="65"/>
                </a:lnTo>
                <a:lnTo>
                  <a:pt x="846" y="69"/>
                </a:lnTo>
                <a:lnTo>
                  <a:pt x="831" y="80"/>
                </a:lnTo>
                <a:lnTo>
                  <a:pt x="811" y="86"/>
                </a:lnTo>
                <a:lnTo>
                  <a:pt x="811" y="101"/>
                </a:lnTo>
                <a:lnTo>
                  <a:pt x="825" y="104"/>
                </a:lnTo>
                <a:lnTo>
                  <a:pt x="831" y="124"/>
                </a:lnTo>
                <a:lnTo>
                  <a:pt x="803" y="121"/>
                </a:lnTo>
                <a:lnTo>
                  <a:pt x="771" y="124"/>
                </a:lnTo>
                <a:lnTo>
                  <a:pt x="750" y="129"/>
                </a:lnTo>
                <a:lnTo>
                  <a:pt x="747" y="150"/>
                </a:lnTo>
                <a:lnTo>
                  <a:pt x="755" y="167"/>
                </a:lnTo>
                <a:lnTo>
                  <a:pt x="771" y="167"/>
                </a:lnTo>
                <a:lnTo>
                  <a:pt x="782" y="183"/>
                </a:lnTo>
                <a:lnTo>
                  <a:pt x="793" y="201"/>
                </a:lnTo>
                <a:lnTo>
                  <a:pt x="790" y="215"/>
                </a:lnTo>
                <a:lnTo>
                  <a:pt x="766" y="191"/>
                </a:lnTo>
                <a:lnTo>
                  <a:pt x="741" y="183"/>
                </a:lnTo>
                <a:lnTo>
                  <a:pt x="729" y="167"/>
                </a:lnTo>
                <a:lnTo>
                  <a:pt x="715" y="169"/>
                </a:lnTo>
                <a:lnTo>
                  <a:pt x="706" y="188"/>
                </a:lnTo>
                <a:lnTo>
                  <a:pt x="715" y="197"/>
                </a:lnTo>
                <a:lnTo>
                  <a:pt x="715" y="206"/>
                </a:lnTo>
                <a:lnTo>
                  <a:pt x="696" y="201"/>
                </a:lnTo>
                <a:lnTo>
                  <a:pt x="674" y="183"/>
                </a:lnTo>
                <a:lnTo>
                  <a:pt x="671" y="161"/>
                </a:lnTo>
                <a:lnTo>
                  <a:pt x="664" y="147"/>
                </a:lnTo>
                <a:lnTo>
                  <a:pt x="653" y="159"/>
                </a:lnTo>
                <a:lnTo>
                  <a:pt x="656" y="177"/>
                </a:lnTo>
                <a:lnTo>
                  <a:pt x="653" y="188"/>
                </a:lnTo>
                <a:lnTo>
                  <a:pt x="656" y="201"/>
                </a:lnTo>
                <a:lnTo>
                  <a:pt x="664" y="204"/>
                </a:lnTo>
                <a:lnTo>
                  <a:pt x="667" y="236"/>
                </a:lnTo>
                <a:lnTo>
                  <a:pt x="671" y="253"/>
                </a:lnTo>
                <a:lnTo>
                  <a:pt x="693" y="256"/>
                </a:lnTo>
                <a:lnTo>
                  <a:pt x="696" y="244"/>
                </a:lnTo>
                <a:lnTo>
                  <a:pt x="712" y="253"/>
                </a:lnTo>
                <a:lnTo>
                  <a:pt x="723" y="256"/>
                </a:lnTo>
                <a:lnTo>
                  <a:pt x="729" y="267"/>
                </a:lnTo>
                <a:lnTo>
                  <a:pt x="734" y="282"/>
                </a:lnTo>
                <a:lnTo>
                  <a:pt x="741" y="291"/>
                </a:lnTo>
                <a:lnTo>
                  <a:pt x="752" y="296"/>
                </a:lnTo>
                <a:lnTo>
                  <a:pt x="752" y="306"/>
                </a:lnTo>
                <a:lnTo>
                  <a:pt x="738" y="299"/>
                </a:lnTo>
                <a:lnTo>
                  <a:pt x="726" y="285"/>
                </a:lnTo>
                <a:lnTo>
                  <a:pt x="709" y="271"/>
                </a:lnTo>
                <a:lnTo>
                  <a:pt x="691" y="271"/>
                </a:lnTo>
                <a:lnTo>
                  <a:pt x="688" y="277"/>
                </a:lnTo>
                <a:lnTo>
                  <a:pt x="685" y="291"/>
                </a:lnTo>
                <a:lnTo>
                  <a:pt x="677" y="309"/>
                </a:lnTo>
                <a:lnTo>
                  <a:pt x="664" y="331"/>
                </a:lnTo>
                <a:lnTo>
                  <a:pt x="644" y="338"/>
                </a:lnTo>
                <a:lnTo>
                  <a:pt x="618" y="331"/>
                </a:lnTo>
                <a:lnTo>
                  <a:pt x="623" y="320"/>
                </a:lnTo>
                <a:lnTo>
                  <a:pt x="639" y="315"/>
                </a:lnTo>
                <a:lnTo>
                  <a:pt x="656" y="306"/>
                </a:lnTo>
                <a:lnTo>
                  <a:pt x="656" y="303"/>
                </a:lnTo>
                <a:lnTo>
                  <a:pt x="658" y="301"/>
                </a:lnTo>
                <a:lnTo>
                  <a:pt x="658" y="299"/>
                </a:lnTo>
                <a:lnTo>
                  <a:pt x="658" y="296"/>
                </a:lnTo>
                <a:lnTo>
                  <a:pt x="661" y="296"/>
                </a:lnTo>
                <a:lnTo>
                  <a:pt x="661" y="293"/>
                </a:lnTo>
                <a:lnTo>
                  <a:pt x="661" y="291"/>
                </a:lnTo>
                <a:lnTo>
                  <a:pt x="661" y="288"/>
                </a:lnTo>
                <a:lnTo>
                  <a:pt x="661" y="285"/>
                </a:lnTo>
                <a:lnTo>
                  <a:pt x="661" y="282"/>
                </a:lnTo>
                <a:lnTo>
                  <a:pt x="661" y="279"/>
                </a:lnTo>
                <a:lnTo>
                  <a:pt x="661" y="277"/>
                </a:lnTo>
                <a:lnTo>
                  <a:pt x="658" y="277"/>
                </a:lnTo>
                <a:lnTo>
                  <a:pt x="658" y="274"/>
                </a:lnTo>
                <a:lnTo>
                  <a:pt x="658" y="271"/>
                </a:lnTo>
                <a:lnTo>
                  <a:pt x="656" y="268"/>
                </a:lnTo>
                <a:lnTo>
                  <a:pt x="656" y="267"/>
                </a:lnTo>
                <a:lnTo>
                  <a:pt x="656" y="264"/>
                </a:lnTo>
                <a:lnTo>
                  <a:pt x="653" y="264"/>
                </a:lnTo>
                <a:lnTo>
                  <a:pt x="653" y="261"/>
                </a:lnTo>
                <a:lnTo>
                  <a:pt x="647" y="244"/>
                </a:lnTo>
                <a:lnTo>
                  <a:pt x="647" y="232"/>
                </a:lnTo>
                <a:lnTo>
                  <a:pt x="639" y="215"/>
                </a:lnTo>
                <a:lnTo>
                  <a:pt x="636" y="194"/>
                </a:lnTo>
                <a:lnTo>
                  <a:pt x="629" y="167"/>
                </a:lnTo>
                <a:lnTo>
                  <a:pt x="623" y="142"/>
                </a:lnTo>
                <a:lnTo>
                  <a:pt x="606" y="126"/>
                </a:lnTo>
                <a:lnTo>
                  <a:pt x="585" y="129"/>
                </a:lnTo>
                <a:lnTo>
                  <a:pt x="574" y="156"/>
                </a:lnTo>
                <a:lnTo>
                  <a:pt x="569" y="185"/>
                </a:lnTo>
                <a:lnTo>
                  <a:pt x="550" y="197"/>
                </a:lnTo>
                <a:lnTo>
                  <a:pt x="553" y="218"/>
                </a:lnTo>
                <a:lnTo>
                  <a:pt x="564" y="235"/>
                </a:lnTo>
                <a:lnTo>
                  <a:pt x="577" y="253"/>
                </a:lnTo>
                <a:lnTo>
                  <a:pt x="588" y="267"/>
                </a:lnTo>
                <a:lnTo>
                  <a:pt x="591" y="279"/>
                </a:lnTo>
                <a:lnTo>
                  <a:pt x="574" y="285"/>
                </a:lnTo>
                <a:lnTo>
                  <a:pt x="559" y="264"/>
                </a:lnTo>
                <a:lnTo>
                  <a:pt x="532" y="247"/>
                </a:lnTo>
                <a:lnTo>
                  <a:pt x="500" y="239"/>
                </a:lnTo>
                <a:lnTo>
                  <a:pt x="469" y="236"/>
                </a:lnTo>
                <a:lnTo>
                  <a:pt x="465" y="250"/>
                </a:lnTo>
                <a:lnTo>
                  <a:pt x="472" y="256"/>
                </a:lnTo>
                <a:lnTo>
                  <a:pt x="469" y="277"/>
                </a:lnTo>
                <a:lnTo>
                  <a:pt x="456" y="282"/>
                </a:lnTo>
                <a:lnTo>
                  <a:pt x="451" y="261"/>
                </a:lnTo>
                <a:lnTo>
                  <a:pt x="439" y="261"/>
                </a:lnTo>
                <a:lnTo>
                  <a:pt x="430" y="274"/>
                </a:lnTo>
                <a:lnTo>
                  <a:pt x="394" y="274"/>
                </a:lnTo>
                <a:lnTo>
                  <a:pt x="380" y="291"/>
                </a:lnTo>
                <a:lnTo>
                  <a:pt x="369" y="271"/>
                </a:lnTo>
                <a:lnTo>
                  <a:pt x="357" y="274"/>
                </a:lnTo>
                <a:lnTo>
                  <a:pt x="340" y="285"/>
                </a:lnTo>
                <a:lnTo>
                  <a:pt x="319" y="291"/>
                </a:lnTo>
                <a:lnTo>
                  <a:pt x="298" y="312"/>
                </a:lnTo>
                <a:lnTo>
                  <a:pt x="270" y="323"/>
                </a:lnTo>
                <a:lnTo>
                  <a:pt x="263" y="306"/>
                </a:lnTo>
                <a:lnTo>
                  <a:pt x="263" y="293"/>
                </a:lnTo>
                <a:lnTo>
                  <a:pt x="246" y="277"/>
                </a:lnTo>
                <a:lnTo>
                  <a:pt x="222" y="279"/>
                </a:lnTo>
                <a:lnTo>
                  <a:pt x="227" y="293"/>
                </a:lnTo>
                <a:lnTo>
                  <a:pt x="233" y="312"/>
                </a:lnTo>
                <a:lnTo>
                  <a:pt x="240" y="329"/>
                </a:lnTo>
                <a:lnTo>
                  <a:pt x="240" y="347"/>
                </a:lnTo>
                <a:lnTo>
                  <a:pt x="225" y="338"/>
                </a:lnTo>
                <a:lnTo>
                  <a:pt x="205" y="336"/>
                </a:lnTo>
                <a:lnTo>
                  <a:pt x="198" y="347"/>
                </a:lnTo>
                <a:lnTo>
                  <a:pt x="173" y="355"/>
                </a:lnTo>
                <a:lnTo>
                  <a:pt x="173" y="368"/>
                </a:lnTo>
                <a:lnTo>
                  <a:pt x="187" y="376"/>
                </a:lnTo>
                <a:lnTo>
                  <a:pt x="181" y="396"/>
                </a:lnTo>
                <a:lnTo>
                  <a:pt x="166" y="396"/>
                </a:lnTo>
                <a:lnTo>
                  <a:pt x="166" y="376"/>
                </a:lnTo>
                <a:lnTo>
                  <a:pt x="146" y="368"/>
                </a:lnTo>
                <a:lnTo>
                  <a:pt x="131" y="376"/>
                </a:lnTo>
                <a:lnTo>
                  <a:pt x="133" y="390"/>
                </a:lnTo>
                <a:lnTo>
                  <a:pt x="143" y="396"/>
                </a:lnTo>
                <a:lnTo>
                  <a:pt x="149" y="403"/>
                </a:lnTo>
                <a:lnTo>
                  <a:pt x="138" y="411"/>
                </a:lnTo>
                <a:lnTo>
                  <a:pt x="122" y="399"/>
                </a:lnTo>
                <a:lnTo>
                  <a:pt x="108" y="379"/>
                </a:lnTo>
                <a:lnTo>
                  <a:pt x="100" y="364"/>
                </a:lnTo>
                <a:lnTo>
                  <a:pt x="95" y="338"/>
                </a:lnTo>
                <a:lnTo>
                  <a:pt x="87" y="329"/>
                </a:lnTo>
                <a:lnTo>
                  <a:pt x="105" y="334"/>
                </a:lnTo>
                <a:lnTo>
                  <a:pt x="135" y="341"/>
                </a:lnTo>
                <a:lnTo>
                  <a:pt x="166" y="336"/>
                </a:lnTo>
                <a:lnTo>
                  <a:pt x="175" y="323"/>
                </a:lnTo>
                <a:lnTo>
                  <a:pt x="184" y="309"/>
                </a:lnTo>
                <a:lnTo>
                  <a:pt x="154" y="288"/>
                </a:lnTo>
                <a:lnTo>
                  <a:pt x="119" y="271"/>
                </a:lnTo>
                <a:lnTo>
                  <a:pt x="81" y="253"/>
                </a:lnTo>
                <a:lnTo>
                  <a:pt x="63" y="242"/>
                </a:lnTo>
                <a:lnTo>
                  <a:pt x="44" y="256"/>
                </a:lnTo>
                <a:lnTo>
                  <a:pt x="25" y="277"/>
                </a:lnTo>
                <a:lnTo>
                  <a:pt x="17" y="293"/>
                </a:lnTo>
                <a:lnTo>
                  <a:pt x="17" y="312"/>
                </a:lnTo>
                <a:lnTo>
                  <a:pt x="22" y="336"/>
                </a:lnTo>
                <a:lnTo>
                  <a:pt x="25" y="364"/>
                </a:lnTo>
                <a:lnTo>
                  <a:pt x="32" y="388"/>
                </a:lnTo>
                <a:lnTo>
                  <a:pt x="41" y="414"/>
                </a:lnTo>
                <a:lnTo>
                  <a:pt x="49" y="425"/>
                </a:lnTo>
                <a:lnTo>
                  <a:pt x="63" y="435"/>
                </a:lnTo>
                <a:lnTo>
                  <a:pt x="49" y="447"/>
                </a:lnTo>
                <a:lnTo>
                  <a:pt x="31" y="466"/>
                </a:lnTo>
                <a:lnTo>
                  <a:pt x="14" y="484"/>
                </a:lnTo>
                <a:lnTo>
                  <a:pt x="11" y="501"/>
                </a:lnTo>
                <a:lnTo>
                  <a:pt x="11" y="520"/>
                </a:lnTo>
                <a:lnTo>
                  <a:pt x="0" y="525"/>
                </a:lnTo>
                <a:lnTo>
                  <a:pt x="20" y="549"/>
                </a:lnTo>
                <a:lnTo>
                  <a:pt x="46" y="573"/>
                </a:lnTo>
                <a:lnTo>
                  <a:pt x="93" y="593"/>
                </a:lnTo>
                <a:lnTo>
                  <a:pt x="95" y="654"/>
                </a:lnTo>
                <a:lnTo>
                  <a:pt x="90" y="660"/>
                </a:lnTo>
                <a:lnTo>
                  <a:pt x="81" y="684"/>
                </a:lnTo>
                <a:lnTo>
                  <a:pt x="128" y="681"/>
                </a:lnTo>
                <a:lnTo>
                  <a:pt x="135" y="708"/>
                </a:lnTo>
                <a:lnTo>
                  <a:pt x="202" y="763"/>
                </a:lnTo>
                <a:lnTo>
                  <a:pt x="192" y="816"/>
                </a:lnTo>
                <a:lnTo>
                  <a:pt x="199" y="824"/>
                </a:lnTo>
                <a:lnTo>
                  <a:pt x="184" y="840"/>
                </a:lnTo>
                <a:lnTo>
                  <a:pt x="167" y="854"/>
                </a:lnTo>
                <a:lnTo>
                  <a:pt x="166" y="868"/>
                </a:lnTo>
                <a:lnTo>
                  <a:pt x="187" y="878"/>
                </a:lnTo>
                <a:lnTo>
                  <a:pt x="198" y="892"/>
                </a:lnTo>
                <a:lnTo>
                  <a:pt x="234" y="869"/>
                </a:lnTo>
                <a:lnTo>
                  <a:pt x="257" y="880"/>
                </a:lnTo>
                <a:lnTo>
                  <a:pt x="270" y="880"/>
                </a:lnTo>
                <a:lnTo>
                  <a:pt x="286" y="897"/>
                </a:lnTo>
                <a:lnTo>
                  <a:pt x="302" y="916"/>
                </a:lnTo>
                <a:lnTo>
                  <a:pt x="334" y="907"/>
                </a:lnTo>
                <a:lnTo>
                  <a:pt x="327" y="883"/>
                </a:lnTo>
                <a:lnTo>
                  <a:pt x="334" y="868"/>
                </a:lnTo>
                <a:lnTo>
                  <a:pt x="359" y="845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54" name="Freeform 219">
            <a:extLst>
              <a:ext uri="{FF2B5EF4-FFF2-40B4-BE49-F238E27FC236}">
                <a16:creationId xmlns:a16="http://schemas.microsoft.com/office/drawing/2014/main" id="{BC68269C-2F53-4B91-94F5-DE02E771E9F8}"/>
              </a:ext>
            </a:extLst>
          </p:cNvPr>
          <p:cNvSpPr>
            <a:spLocks/>
          </p:cNvSpPr>
          <p:nvPr/>
        </p:nvSpPr>
        <p:spPr bwMode="auto">
          <a:xfrm>
            <a:off x="5824558" y="3200984"/>
            <a:ext cx="21511" cy="11618"/>
          </a:xfrm>
          <a:custGeom>
            <a:avLst/>
            <a:gdLst>
              <a:gd name="T0" fmla="*/ 0 w 23"/>
              <a:gd name="T1" fmla="*/ 2147483647 h 17"/>
              <a:gd name="T2" fmla="*/ 2147483647 w 23"/>
              <a:gd name="T3" fmla="*/ 2147483647 h 17"/>
              <a:gd name="T4" fmla="*/ 2147483647 w 23"/>
              <a:gd name="T5" fmla="*/ 2147483647 h 17"/>
              <a:gd name="T6" fmla="*/ 2147483647 w 23"/>
              <a:gd name="T7" fmla="*/ 0 h 17"/>
              <a:gd name="T8" fmla="*/ 0 w 23"/>
              <a:gd name="T9" fmla="*/ 2147483647 h 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"/>
              <a:gd name="T16" fmla="*/ 0 h 17"/>
              <a:gd name="T17" fmla="*/ 23 w 23"/>
              <a:gd name="T18" fmla="*/ 17 h 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" h="17">
                <a:moveTo>
                  <a:pt x="0" y="10"/>
                </a:moveTo>
                <a:lnTo>
                  <a:pt x="22" y="16"/>
                </a:lnTo>
                <a:lnTo>
                  <a:pt x="19" y="10"/>
                </a:lnTo>
                <a:lnTo>
                  <a:pt x="6" y="0"/>
                </a:lnTo>
                <a:lnTo>
                  <a:pt x="0" y="1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55" name="Freeform 220">
            <a:extLst>
              <a:ext uri="{FF2B5EF4-FFF2-40B4-BE49-F238E27FC236}">
                <a16:creationId xmlns:a16="http://schemas.microsoft.com/office/drawing/2014/main" id="{8B39DCC8-C696-4466-A93A-DD9467D17000}"/>
              </a:ext>
            </a:extLst>
          </p:cNvPr>
          <p:cNvSpPr>
            <a:spLocks/>
          </p:cNvSpPr>
          <p:nvPr/>
        </p:nvSpPr>
        <p:spPr bwMode="auto">
          <a:xfrm>
            <a:off x="5929536" y="3319892"/>
            <a:ext cx="54209" cy="49202"/>
          </a:xfrm>
          <a:custGeom>
            <a:avLst/>
            <a:gdLst>
              <a:gd name="T0" fmla="*/ 0 w 58"/>
              <a:gd name="T1" fmla="*/ 2147483647 h 72"/>
              <a:gd name="T2" fmla="*/ 2147483647 w 58"/>
              <a:gd name="T3" fmla="*/ 0 h 72"/>
              <a:gd name="T4" fmla="*/ 2147483647 w 58"/>
              <a:gd name="T5" fmla="*/ 2147483647 h 72"/>
              <a:gd name="T6" fmla="*/ 2147483647 w 58"/>
              <a:gd name="T7" fmla="*/ 2147483647 h 72"/>
              <a:gd name="T8" fmla="*/ 2147483647 w 58"/>
              <a:gd name="T9" fmla="*/ 2147483647 h 72"/>
              <a:gd name="T10" fmla="*/ 2147483647 w 58"/>
              <a:gd name="T11" fmla="*/ 2147483647 h 72"/>
              <a:gd name="T12" fmla="*/ 2147483647 w 58"/>
              <a:gd name="T13" fmla="*/ 2147483647 h 72"/>
              <a:gd name="T14" fmla="*/ 2147483647 w 58"/>
              <a:gd name="T15" fmla="*/ 2147483647 h 72"/>
              <a:gd name="T16" fmla="*/ 2147483647 w 58"/>
              <a:gd name="T17" fmla="*/ 2147483647 h 72"/>
              <a:gd name="T18" fmla="*/ 2147483647 w 58"/>
              <a:gd name="T19" fmla="*/ 2147483647 h 72"/>
              <a:gd name="T20" fmla="*/ 0 w 58"/>
              <a:gd name="T21" fmla="*/ 2147483647 h 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8"/>
              <a:gd name="T34" fmla="*/ 0 h 72"/>
              <a:gd name="T35" fmla="*/ 58 w 58"/>
              <a:gd name="T36" fmla="*/ 72 h 7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8" h="72">
                <a:moveTo>
                  <a:pt x="0" y="3"/>
                </a:moveTo>
                <a:lnTo>
                  <a:pt x="22" y="0"/>
                </a:lnTo>
                <a:lnTo>
                  <a:pt x="35" y="8"/>
                </a:lnTo>
                <a:lnTo>
                  <a:pt x="57" y="41"/>
                </a:lnTo>
                <a:lnTo>
                  <a:pt x="54" y="55"/>
                </a:lnTo>
                <a:lnTo>
                  <a:pt x="46" y="71"/>
                </a:lnTo>
                <a:lnTo>
                  <a:pt x="37" y="58"/>
                </a:lnTo>
                <a:lnTo>
                  <a:pt x="35" y="65"/>
                </a:lnTo>
                <a:lnTo>
                  <a:pt x="25" y="47"/>
                </a:lnTo>
                <a:lnTo>
                  <a:pt x="22" y="25"/>
                </a:lnTo>
                <a:lnTo>
                  <a:pt x="0" y="3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56" name="Freeform 221">
            <a:extLst>
              <a:ext uri="{FF2B5EF4-FFF2-40B4-BE49-F238E27FC236}">
                <a16:creationId xmlns:a16="http://schemas.microsoft.com/office/drawing/2014/main" id="{D2B0E73D-CC30-4777-AFE2-D7DE1B5D4F6D}"/>
              </a:ext>
            </a:extLst>
          </p:cNvPr>
          <p:cNvSpPr>
            <a:spLocks/>
          </p:cNvSpPr>
          <p:nvPr/>
        </p:nvSpPr>
        <p:spPr bwMode="auto">
          <a:xfrm>
            <a:off x="5706728" y="3265081"/>
            <a:ext cx="114587" cy="46945"/>
          </a:xfrm>
          <a:custGeom>
            <a:avLst/>
            <a:gdLst>
              <a:gd name="T0" fmla="*/ 0 w 122"/>
              <a:gd name="T1" fmla="*/ 15 h 69"/>
              <a:gd name="T2" fmla="*/ 66 w 122"/>
              <a:gd name="T3" fmla="*/ 0 h 69"/>
              <a:gd name="T4" fmla="*/ 89 w 122"/>
              <a:gd name="T5" fmla="*/ 7 h 69"/>
              <a:gd name="T6" fmla="*/ 140 w 122"/>
              <a:gd name="T7" fmla="*/ 24 h 69"/>
              <a:gd name="T8" fmla="*/ 167 w 122"/>
              <a:gd name="T9" fmla="*/ 32 h 69"/>
              <a:gd name="T10" fmla="*/ 124 w 122"/>
              <a:gd name="T11" fmla="*/ 54 h 69"/>
              <a:gd name="T12" fmla="*/ 105 w 122"/>
              <a:gd name="T13" fmla="*/ 68 h 69"/>
              <a:gd name="T14" fmla="*/ 91 w 122"/>
              <a:gd name="T15" fmla="*/ 62 h 69"/>
              <a:gd name="T16" fmla="*/ 96 w 122"/>
              <a:gd name="T17" fmla="*/ 48 h 69"/>
              <a:gd name="T18" fmla="*/ 77 w 122"/>
              <a:gd name="T19" fmla="*/ 48 h 69"/>
              <a:gd name="T20" fmla="*/ 68 w 122"/>
              <a:gd name="T21" fmla="*/ 56 h 69"/>
              <a:gd name="T22" fmla="*/ 53 w 122"/>
              <a:gd name="T23" fmla="*/ 59 h 69"/>
              <a:gd name="T24" fmla="*/ 37 w 122"/>
              <a:gd name="T25" fmla="*/ 48 h 69"/>
              <a:gd name="T26" fmla="*/ 0 w 122"/>
              <a:gd name="T27" fmla="*/ 15 h 6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"/>
              <a:gd name="T43" fmla="*/ 0 h 69"/>
              <a:gd name="T44" fmla="*/ 122 w 122"/>
              <a:gd name="T45" fmla="*/ 69 h 6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" h="69">
                <a:moveTo>
                  <a:pt x="0" y="15"/>
                </a:moveTo>
                <a:lnTo>
                  <a:pt x="48" y="0"/>
                </a:lnTo>
                <a:lnTo>
                  <a:pt x="65" y="7"/>
                </a:lnTo>
                <a:lnTo>
                  <a:pt x="102" y="24"/>
                </a:lnTo>
                <a:lnTo>
                  <a:pt x="121" y="32"/>
                </a:lnTo>
                <a:lnTo>
                  <a:pt x="91" y="54"/>
                </a:lnTo>
                <a:lnTo>
                  <a:pt x="77" y="68"/>
                </a:lnTo>
                <a:lnTo>
                  <a:pt x="67" y="62"/>
                </a:lnTo>
                <a:lnTo>
                  <a:pt x="70" y="48"/>
                </a:lnTo>
                <a:lnTo>
                  <a:pt x="56" y="48"/>
                </a:lnTo>
                <a:lnTo>
                  <a:pt x="50" y="56"/>
                </a:lnTo>
                <a:lnTo>
                  <a:pt x="39" y="59"/>
                </a:lnTo>
                <a:lnTo>
                  <a:pt x="27" y="48"/>
                </a:lnTo>
                <a:lnTo>
                  <a:pt x="0" y="15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257" name="Freeform 222">
            <a:extLst>
              <a:ext uri="{FF2B5EF4-FFF2-40B4-BE49-F238E27FC236}">
                <a16:creationId xmlns:a16="http://schemas.microsoft.com/office/drawing/2014/main" id="{AF74E3F1-694D-420C-972D-A6AFDCACAE7F}"/>
              </a:ext>
            </a:extLst>
          </p:cNvPr>
          <p:cNvSpPr>
            <a:spLocks/>
          </p:cNvSpPr>
          <p:nvPr/>
        </p:nvSpPr>
        <p:spPr bwMode="auto">
          <a:xfrm>
            <a:off x="5778952" y="3285724"/>
            <a:ext cx="93792" cy="33485"/>
          </a:xfrm>
          <a:custGeom>
            <a:avLst/>
            <a:gdLst>
              <a:gd name="T0" fmla="*/ 2147483647 w 101"/>
              <a:gd name="T1" fmla="*/ 2147483647 h 49"/>
              <a:gd name="T2" fmla="*/ 2147483647 w 101"/>
              <a:gd name="T3" fmla="*/ 0 h 49"/>
              <a:gd name="T4" fmla="*/ 2147483647 w 101"/>
              <a:gd name="T5" fmla="*/ 2147483647 h 49"/>
              <a:gd name="T6" fmla="*/ 2147483647 w 101"/>
              <a:gd name="T7" fmla="*/ 2147483647 h 49"/>
              <a:gd name="T8" fmla="*/ 2147483647 w 101"/>
              <a:gd name="T9" fmla="*/ 2147483647 h 49"/>
              <a:gd name="T10" fmla="*/ 2147483647 w 101"/>
              <a:gd name="T11" fmla="*/ 2147483647 h 49"/>
              <a:gd name="T12" fmla="*/ 2147483647 w 101"/>
              <a:gd name="T13" fmla="*/ 2147483647 h 49"/>
              <a:gd name="T14" fmla="*/ 0 w 101"/>
              <a:gd name="T15" fmla="*/ 2147483647 h 49"/>
              <a:gd name="T16" fmla="*/ 2147483647 w 101"/>
              <a:gd name="T17" fmla="*/ 2147483647 h 49"/>
              <a:gd name="T18" fmla="*/ 2147483647 w 101"/>
              <a:gd name="T19" fmla="*/ 2147483647 h 4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1"/>
              <a:gd name="T31" fmla="*/ 0 h 49"/>
              <a:gd name="T32" fmla="*/ 101 w 101"/>
              <a:gd name="T33" fmla="*/ 49 h 4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1" h="49">
                <a:moveTo>
                  <a:pt x="43" y="3"/>
                </a:moveTo>
                <a:lnTo>
                  <a:pt x="100" y="0"/>
                </a:lnTo>
                <a:lnTo>
                  <a:pt x="94" y="48"/>
                </a:lnTo>
                <a:lnTo>
                  <a:pt x="81" y="38"/>
                </a:lnTo>
                <a:lnTo>
                  <a:pt x="70" y="35"/>
                </a:lnTo>
                <a:lnTo>
                  <a:pt x="43" y="41"/>
                </a:lnTo>
                <a:lnTo>
                  <a:pt x="25" y="41"/>
                </a:lnTo>
                <a:lnTo>
                  <a:pt x="0" y="38"/>
                </a:lnTo>
                <a:lnTo>
                  <a:pt x="14" y="24"/>
                </a:lnTo>
                <a:lnTo>
                  <a:pt x="43" y="3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58" name="Freeform 223">
            <a:extLst>
              <a:ext uri="{FF2B5EF4-FFF2-40B4-BE49-F238E27FC236}">
                <a16:creationId xmlns:a16="http://schemas.microsoft.com/office/drawing/2014/main" id="{CFA6ABF0-9875-49BB-880F-35466D605612}"/>
              </a:ext>
            </a:extLst>
          </p:cNvPr>
          <p:cNvSpPr>
            <a:spLocks/>
          </p:cNvSpPr>
          <p:nvPr/>
        </p:nvSpPr>
        <p:spPr bwMode="auto">
          <a:xfrm>
            <a:off x="6068071" y="3552239"/>
            <a:ext cx="329560" cy="233031"/>
          </a:xfrm>
          <a:custGeom>
            <a:avLst/>
            <a:gdLst>
              <a:gd name="T0" fmla="*/ 2147483647 w 354"/>
              <a:gd name="T1" fmla="*/ 2147483647 h 341"/>
              <a:gd name="T2" fmla="*/ 2147483647 w 354"/>
              <a:gd name="T3" fmla="*/ 2147483647 h 341"/>
              <a:gd name="T4" fmla="*/ 2147483647 w 354"/>
              <a:gd name="T5" fmla="*/ 2147483647 h 341"/>
              <a:gd name="T6" fmla="*/ 2147483647 w 354"/>
              <a:gd name="T7" fmla="*/ 2147483647 h 341"/>
              <a:gd name="T8" fmla="*/ 2147483647 w 354"/>
              <a:gd name="T9" fmla="*/ 2147483647 h 341"/>
              <a:gd name="T10" fmla="*/ 2147483647 w 354"/>
              <a:gd name="T11" fmla="*/ 2147483647 h 341"/>
              <a:gd name="T12" fmla="*/ 2147483647 w 354"/>
              <a:gd name="T13" fmla="*/ 2147483647 h 341"/>
              <a:gd name="T14" fmla="*/ 2147483647 w 354"/>
              <a:gd name="T15" fmla="*/ 2147483647 h 341"/>
              <a:gd name="T16" fmla="*/ 2147483647 w 354"/>
              <a:gd name="T17" fmla="*/ 2147483647 h 341"/>
              <a:gd name="T18" fmla="*/ 2147483647 w 354"/>
              <a:gd name="T19" fmla="*/ 2147483647 h 341"/>
              <a:gd name="T20" fmla="*/ 2147483647 w 354"/>
              <a:gd name="T21" fmla="*/ 2147483647 h 341"/>
              <a:gd name="T22" fmla="*/ 2147483647 w 354"/>
              <a:gd name="T23" fmla="*/ 2147483647 h 341"/>
              <a:gd name="T24" fmla="*/ 2147483647 w 354"/>
              <a:gd name="T25" fmla="*/ 2147483647 h 341"/>
              <a:gd name="T26" fmla="*/ 2147483647 w 354"/>
              <a:gd name="T27" fmla="*/ 2147483647 h 341"/>
              <a:gd name="T28" fmla="*/ 2147483647 w 354"/>
              <a:gd name="T29" fmla="*/ 2147483647 h 341"/>
              <a:gd name="T30" fmla="*/ 2147483647 w 354"/>
              <a:gd name="T31" fmla="*/ 2147483647 h 341"/>
              <a:gd name="T32" fmla="*/ 2147483647 w 354"/>
              <a:gd name="T33" fmla="*/ 2147483647 h 341"/>
              <a:gd name="T34" fmla="*/ 2147483647 w 354"/>
              <a:gd name="T35" fmla="*/ 2147483647 h 341"/>
              <a:gd name="T36" fmla="*/ 2147483647 w 354"/>
              <a:gd name="T37" fmla="*/ 2147483647 h 341"/>
              <a:gd name="T38" fmla="*/ 2147483647 w 354"/>
              <a:gd name="T39" fmla="*/ 2147483647 h 341"/>
              <a:gd name="T40" fmla="*/ 2147483647 w 354"/>
              <a:gd name="T41" fmla="*/ 2147483647 h 341"/>
              <a:gd name="T42" fmla="*/ 2147483647 w 354"/>
              <a:gd name="T43" fmla="*/ 2147483647 h 341"/>
              <a:gd name="T44" fmla="*/ 2147483647 w 354"/>
              <a:gd name="T45" fmla="*/ 2147483647 h 341"/>
              <a:gd name="T46" fmla="*/ 2147483647 w 354"/>
              <a:gd name="T47" fmla="*/ 2147483647 h 341"/>
              <a:gd name="T48" fmla="*/ 2147483647 w 354"/>
              <a:gd name="T49" fmla="*/ 2147483647 h 341"/>
              <a:gd name="T50" fmla="*/ 2147483647 w 354"/>
              <a:gd name="T51" fmla="*/ 2147483647 h 341"/>
              <a:gd name="T52" fmla="*/ 2147483647 w 354"/>
              <a:gd name="T53" fmla="*/ 2147483647 h 341"/>
              <a:gd name="T54" fmla="*/ 2147483647 w 354"/>
              <a:gd name="T55" fmla="*/ 2147483647 h 341"/>
              <a:gd name="T56" fmla="*/ 2147483647 w 354"/>
              <a:gd name="T57" fmla="*/ 2147483647 h 341"/>
              <a:gd name="T58" fmla="*/ 2147483647 w 354"/>
              <a:gd name="T59" fmla="*/ 2147483647 h 341"/>
              <a:gd name="T60" fmla="*/ 2147483647 w 354"/>
              <a:gd name="T61" fmla="*/ 2147483647 h 341"/>
              <a:gd name="T62" fmla="*/ 2147483647 w 354"/>
              <a:gd name="T63" fmla="*/ 2147483647 h 341"/>
              <a:gd name="T64" fmla="*/ 2147483647 w 354"/>
              <a:gd name="T65" fmla="*/ 2147483647 h 341"/>
              <a:gd name="T66" fmla="*/ 2147483647 w 354"/>
              <a:gd name="T67" fmla="*/ 2147483647 h 341"/>
              <a:gd name="T68" fmla="*/ 0 w 354"/>
              <a:gd name="T69" fmla="*/ 2147483647 h 341"/>
              <a:gd name="T70" fmla="*/ 2147483647 w 354"/>
              <a:gd name="T71" fmla="*/ 2147483647 h 341"/>
              <a:gd name="T72" fmla="*/ 2147483647 w 354"/>
              <a:gd name="T73" fmla="*/ 2147483647 h 341"/>
              <a:gd name="T74" fmla="*/ 2147483647 w 354"/>
              <a:gd name="T75" fmla="*/ 2147483647 h 341"/>
              <a:gd name="T76" fmla="*/ 2147483647 w 354"/>
              <a:gd name="T77" fmla="*/ 2147483647 h 341"/>
              <a:gd name="T78" fmla="*/ 2147483647 w 354"/>
              <a:gd name="T79" fmla="*/ 0 h 341"/>
              <a:gd name="T80" fmla="*/ 2147483647 w 354"/>
              <a:gd name="T81" fmla="*/ 0 h 341"/>
              <a:gd name="T82" fmla="*/ 2147483647 w 354"/>
              <a:gd name="T83" fmla="*/ 2147483647 h 341"/>
              <a:gd name="T84" fmla="*/ 2147483647 w 354"/>
              <a:gd name="T85" fmla="*/ 2147483647 h 341"/>
              <a:gd name="T86" fmla="*/ 2147483647 w 354"/>
              <a:gd name="T87" fmla="*/ 2147483647 h 341"/>
              <a:gd name="T88" fmla="*/ 2147483647 w 354"/>
              <a:gd name="T89" fmla="*/ 2147483647 h 341"/>
              <a:gd name="T90" fmla="*/ 2147483647 w 354"/>
              <a:gd name="T91" fmla="*/ 2147483647 h 341"/>
              <a:gd name="T92" fmla="*/ 2147483647 w 354"/>
              <a:gd name="T93" fmla="*/ 2147483647 h 341"/>
              <a:gd name="T94" fmla="*/ 2147483647 w 354"/>
              <a:gd name="T95" fmla="*/ 2147483647 h 34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54"/>
              <a:gd name="T145" fmla="*/ 0 h 341"/>
              <a:gd name="T146" fmla="*/ 354 w 354"/>
              <a:gd name="T147" fmla="*/ 341 h 34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54" h="341">
                <a:moveTo>
                  <a:pt x="184" y="84"/>
                </a:moveTo>
                <a:lnTo>
                  <a:pt x="197" y="76"/>
                </a:lnTo>
                <a:lnTo>
                  <a:pt x="199" y="49"/>
                </a:lnTo>
                <a:lnTo>
                  <a:pt x="208" y="46"/>
                </a:lnTo>
                <a:lnTo>
                  <a:pt x="221" y="76"/>
                </a:lnTo>
                <a:lnTo>
                  <a:pt x="240" y="97"/>
                </a:lnTo>
                <a:lnTo>
                  <a:pt x="264" y="119"/>
                </a:lnTo>
                <a:lnTo>
                  <a:pt x="267" y="140"/>
                </a:lnTo>
                <a:lnTo>
                  <a:pt x="275" y="149"/>
                </a:lnTo>
                <a:lnTo>
                  <a:pt x="288" y="188"/>
                </a:lnTo>
                <a:lnTo>
                  <a:pt x="340" y="191"/>
                </a:lnTo>
                <a:lnTo>
                  <a:pt x="353" y="213"/>
                </a:lnTo>
                <a:lnTo>
                  <a:pt x="343" y="258"/>
                </a:lnTo>
                <a:lnTo>
                  <a:pt x="294" y="269"/>
                </a:lnTo>
                <a:lnTo>
                  <a:pt x="246" y="278"/>
                </a:lnTo>
                <a:lnTo>
                  <a:pt x="229" y="296"/>
                </a:lnTo>
                <a:lnTo>
                  <a:pt x="223" y="321"/>
                </a:lnTo>
                <a:lnTo>
                  <a:pt x="202" y="340"/>
                </a:lnTo>
                <a:lnTo>
                  <a:pt x="202" y="323"/>
                </a:lnTo>
                <a:lnTo>
                  <a:pt x="202" y="313"/>
                </a:lnTo>
                <a:lnTo>
                  <a:pt x="194" y="310"/>
                </a:lnTo>
                <a:lnTo>
                  <a:pt x="176" y="307"/>
                </a:lnTo>
                <a:lnTo>
                  <a:pt x="153" y="310"/>
                </a:lnTo>
                <a:lnTo>
                  <a:pt x="143" y="316"/>
                </a:lnTo>
                <a:lnTo>
                  <a:pt x="121" y="293"/>
                </a:lnTo>
                <a:lnTo>
                  <a:pt x="117" y="275"/>
                </a:lnTo>
                <a:lnTo>
                  <a:pt x="105" y="255"/>
                </a:lnTo>
                <a:lnTo>
                  <a:pt x="84" y="229"/>
                </a:lnTo>
                <a:lnTo>
                  <a:pt x="73" y="210"/>
                </a:lnTo>
                <a:lnTo>
                  <a:pt x="62" y="173"/>
                </a:lnTo>
                <a:lnTo>
                  <a:pt x="44" y="143"/>
                </a:lnTo>
                <a:lnTo>
                  <a:pt x="18" y="121"/>
                </a:lnTo>
                <a:lnTo>
                  <a:pt x="17" y="94"/>
                </a:lnTo>
                <a:lnTo>
                  <a:pt x="3" y="87"/>
                </a:lnTo>
                <a:lnTo>
                  <a:pt x="0" y="67"/>
                </a:lnTo>
                <a:lnTo>
                  <a:pt x="18" y="67"/>
                </a:lnTo>
                <a:lnTo>
                  <a:pt x="35" y="52"/>
                </a:lnTo>
                <a:lnTo>
                  <a:pt x="49" y="41"/>
                </a:lnTo>
                <a:lnTo>
                  <a:pt x="49" y="17"/>
                </a:lnTo>
                <a:lnTo>
                  <a:pt x="67" y="0"/>
                </a:lnTo>
                <a:lnTo>
                  <a:pt x="73" y="0"/>
                </a:lnTo>
                <a:lnTo>
                  <a:pt x="86" y="8"/>
                </a:lnTo>
                <a:lnTo>
                  <a:pt x="97" y="17"/>
                </a:lnTo>
                <a:lnTo>
                  <a:pt x="117" y="17"/>
                </a:lnTo>
                <a:lnTo>
                  <a:pt x="126" y="35"/>
                </a:lnTo>
                <a:lnTo>
                  <a:pt x="143" y="38"/>
                </a:lnTo>
                <a:lnTo>
                  <a:pt x="156" y="65"/>
                </a:lnTo>
                <a:lnTo>
                  <a:pt x="184" y="8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59" name="Freeform 224">
            <a:extLst>
              <a:ext uri="{FF2B5EF4-FFF2-40B4-BE49-F238E27FC236}">
                <a16:creationId xmlns:a16="http://schemas.microsoft.com/office/drawing/2014/main" id="{003B4DE8-4645-441E-9436-E5B7622DF959}"/>
              </a:ext>
            </a:extLst>
          </p:cNvPr>
          <p:cNvSpPr>
            <a:spLocks/>
          </p:cNvSpPr>
          <p:nvPr/>
        </p:nvSpPr>
        <p:spPr bwMode="auto">
          <a:xfrm>
            <a:off x="4155245" y="3796887"/>
            <a:ext cx="30977" cy="18452"/>
          </a:xfrm>
          <a:custGeom>
            <a:avLst/>
            <a:gdLst>
              <a:gd name="T0" fmla="*/ 2147483647 w 33"/>
              <a:gd name="T1" fmla="*/ 2147483647 h 27"/>
              <a:gd name="T2" fmla="*/ 2147483647 w 33"/>
              <a:gd name="T3" fmla="*/ 0 h 27"/>
              <a:gd name="T4" fmla="*/ 2147483647 w 33"/>
              <a:gd name="T5" fmla="*/ 0 h 27"/>
              <a:gd name="T6" fmla="*/ 0 w 33"/>
              <a:gd name="T7" fmla="*/ 2147483647 h 27"/>
              <a:gd name="T8" fmla="*/ 2147483647 w 33"/>
              <a:gd name="T9" fmla="*/ 2147483647 h 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"/>
              <a:gd name="T16" fmla="*/ 0 h 27"/>
              <a:gd name="T17" fmla="*/ 33 w 33"/>
              <a:gd name="T18" fmla="*/ 27 h 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" h="27">
                <a:moveTo>
                  <a:pt x="32" y="26"/>
                </a:moveTo>
                <a:lnTo>
                  <a:pt x="29" y="0"/>
                </a:lnTo>
                <a:lnTo>
                  <a:pt x="10" y="0"/>
                </a:lnTo>
                <a:lnTo>
                  <a:pt x="0" y="6"/>
                </a:lnTo>
                <a:lnTo>
                  <a:pt x="32" y="2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0" name="Freeform 225">
            <a:extLst>
              <a:ext uri="{FF2B5EF4-FFF2-40B4-BE49-F238E27FC236}">
                <a16:creationId xmlns:a16="http://schemas.microsoft.com/office/drawing/2014/main" id="{026A1D4F-ED2C-4352-844D-18A6D57425BF}"/>
              </a:ext>
            </a:extLst>
          </p:cNvPr>
          <p:cNvSpPr>
            <a:spLocks/>
          </p:cNvSpPr>
          <p:nvPr/>
        </p:nvSpPr>
        <p:spPr bwMode="auto">
          <a:xfrm>
            <a:off x="6488842" y="2825128"/>
            <a:ext cx="12907" cy="13667"/>
          </a:xfrm>
          <a:custGeom>
            <a:avLst/>
            <a:gdLst>
              <a:gd name="T0" fmla="*/ 2147483647 w 13"/>
              <a:gd name="T1" fmla="*/ 2147483647 h 20"/>
              <a:gd name="T2" fmla="*/ 2147483647 w 13"/>
              <a:gd name="T3" fmla="*/ 2147483647 h 20"/>
              <a:gd name="T4" fmla="*/ 2147483647 w 13"/>
              <a:gd name="T5" fmla="*/ 2147483647 h 20"/>
              <a:gd name="T6" fmla="*/ 2147483647 w 13"/>
              <a:gd name="T7" fmla="*/ 2147483647 h 20"/>
              <a:gd name="T8" fmla="*/ 2147483647 w 13"/>
              <a:gd name="T9" fmla="*/ 2147483647 h 20"/>
              <a:gd name="T10" fmla="*/ 2147483647 w 13"/>
              <a:gd name="T11" fmla="*/ 2147483647 h 20"/>
              <a:gd name="T12" fmla="*/ 2147483647 w 13"/>
              <a:gd name="T13" fmla="*/ 2147483647 h 20"/>
              <a:gd name="T14" fmla="*/ 2147483647 w 13"/>
              <a:gd name="T15" fmla="*/ 2147483647 h 20"/>
              <a:gd name="T16" fmla="*/ 2147483647 w 13"/>
              <a:gd name="T17" fmla="*/ 2147483647 h 20"/>
              <a:gd name="T18" fmla="*/ 2147483647 w 13"/>
              <a:gd name="T19" fmla="*/ 2147483647 h 20"/>
              <a:gd name="T20" fmla="*/ 2147483647 w 13"/>
              <a:gd name="T21" fmla="*/ 2147483647 h 20"/>
              <a:gd name="T22" fmla="*/ 2147483647 w 13"/>
              <a:gd name="T23" fmla="*/ 0 h 20"/>
              <a:gd name="T24" fmla="*/ 2147483647 w 13"/>
              <a:gd name="T25" fmla="*/ 0 h 20"/>
              <a:gd name="T26" fmla="*/ 2147483647 w 13"/>
              <a:gd name="T27" fmla="*/ 2147483647 h 20"/>
              <a:gd name="T28" fmla="*/ 2147483647 w 13"/>
              <a:gd name="T29" fmla="*/ 2147483647 h 20"/>
              <a:gd name="T30" fmla="*/ 0 w 13"/>
              <a:gd name="T31" fmla="*/ 2147483647 h 20"/>
              <a:gd name="T32" fmla="*/ 0 w 13"/>
              <a:gd name="T33" fmla="*/ 2147483647 h 20"/>
              <a:gd name="T34" fmla="*/ 0 w 13"/>
              <a:gd name="T35" fmla="*/ 2147483647 h 20"/>
              <a:gd name="T36" fmla="*/ 0 w 13"/>
              <a:gd name="T37" fmla="*/ 2147483647 h 20"/>
              <a:gd name="T38" fmla="*/ 0 w 13"/>
              <a:gd name="T39" fmla="*/ 2147483647 h 20"/>
              <a:gd name="T40" fmla="*/ 2147483647 w 13"/>
              <a:gd name="T41" fmla="*/ 2147483647 h 20"/>
              <a:gd name="T42" fmla="*/ 2147483647 w 13"/>
              <a:gd name="T43" fmla="*/ 2147483647 h 20"/>
              <a:gd name="T44" fmla="*/ 2147483647 w 13"/>
              <a:gd name="T45" fmla="*/ 2147483647 h 2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3"/>
              <a:gd name="T70" fmla="*/ 0 h 20"/>
              <a:gd name="T71" fmla="*/ 13 w 13"/>
              <a:gd name="T72" fmla="*/ 20 h 2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3" h="20">
                <a:moveTo>
                  <a:pt x="6" y="19"/>
                </a:moveTo>
                <a:lnTo>
                  <a:pt x="9" y="19"/>
                </a:lnTo>
                <a:lnTo>
                  <a:pt x="9" y="17"/>
                </a:lnTo>
                <a:lnTo>
                  <a:pt x="12" y="17"/>
                </a:lnTo>
                <a:lnTo>
                  <a:pt x="12" y="14"/>
                </a:lnTo>
                <a:lnTo>
                  <a:pt x="12" y="11"/>
                </a:lnTo>
                <a:lnTo>
                  <a:pt x="12" y="9"/>
                </a:lnTo>
                <a:lnTo>
                  <a:pt x="12" y="6"/>
                </a:lnTo>
                <a:lnTo>
                  <a:pt x="9" y="6"/>
                </a:lnTo>
                <a:lnTo>
                  <a:pt x="9" y="3"/>
                </a:lnTo>
                <a:lnTo>
                  <a:pt x="6" y="3"/>
                </a:lnTo>
                <a:lnTo>
                  <a:pt x="6" y="0"/>
                </a:lnTo>
                <a:lnTo>
                  <a:pt x="3" y="0"/>
                </a:lnTo>
                <a:lnTo>
                  <a:pt x="3" y="3"/>
                </a:lnTo>
                <a:lnTo>
                  <a:pt x="3" y="6"/>
                </a:lnTo>
                <a:lnTo>
                  <a:pt x="0" y="6"/>
                </a:lnTo>
                <a:lnTo>
                  <a:pt x="0" y="9"/>
                </a:lnTo>
                <a:lnTo>
                  <a:pt x="0" y="11"/>
                </a:lnTo>
                <a:lnTo>
                  <a:pt x="0" y="14"/>
                </a:lnTo>
                <a:lnTo>
                  <a:pt x="0" y="17"/>
                </a:lnTo>
                <a:lnTo>
                  <a:pt x="3" y="17"/>
                </a:lnTo>
                <a:lnTo>
                  <a:pt x="3" y="19"/>
                </a:lnTo>
                <a:lnTo>
                  <a:pt x="6" y="19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1" name="Freeform 226">
            <a:extLst>
              <a:ext uri="{FF2B5EF4-FFF2-40B4-BE49-F238E27FC236}">
                <a16:creationId xmlns:a16="http://schemas.microsoft.com/office/drawing/2014/main" id="{7EE07E09-D59C-4479-9519-C68137A91058}"/>
              </a:ext>
            </a:extLst>
          </p:cNvPr>
          <p:cNvSpPr>
            <a:spLocks/>
          </p:cNvSpPr>
          <p:nvPr/>
        </p:nvSpPr>
        <p:spPr bwMode="auto">
          <a:xfrm>
            <a:off x="6488842" y="2825128"/>
            <a:ext cx="12907" cy="13667"/>
          </a:xfrm>
          <a:custGeom>
            <a:avLst/>
            <a:gdLst>
              <a:gd name="T0" fmla="*/ 2147483647 w 13"/>
              <a:gd name="T1" fmla="*/ 2147483647 h 20"/>
              <a:gd name="T2" fmla="*/ 2147483647 w 13"/>
              <a:gd name="T3" fmla="*/ 2147483647 h 20"/>
              <a:gd name="T4" fmla="*/ 2147483647 w 13"/>
              <a:gd name="T5" fmla="*/ 2147483647 h 20"/>
              <a:gd name="T6" fmla="*/ 2147483647 w 13"/>
              <a:gd name="T7" fmla="*/ 2147483647 h 20"/>
              <a:gd name="T8" fmla="*/ 2147483647 w 13"/>
              <a:gd name="T9" fmla="*/ 2147483647 h 20"/>
              <a:gd name="T10" fmla="*/ 2147483647 w 13"/>
              <a:gd name="T11" fmla="*/ 2147483647 h 20"/>
              <a:gd name="T12" fmla="*/ 2147483647 w 13"/>
              <a:gd name="T13" fmla="*/ 2147483647 h 20"/>
              <a:gd name="T14" fmla="*/ 2147483647 w 13"/>
              <a:gd name="T15" fmla="*/ 0 h 20"/>
              <a:gd name="T16" fmla="*/ 2147483647 w 13"/>
              <a:gd name="T17" fmla="*/ 2147483647 h 20"/>
              <a:gd name="T18" fmla="*/ 0 w 13"/>
              <a:gd name="T19" fmla="*/ 2147483647 h 20"/>
              <a:gd name="T20" fmla="*/ 0 w 13"/>
              <a:gd name="T21" fmla="*/ 2147483647 h 20"/>
              <a:gd name="T22" fmla="*/ 0 w 13"/>
              <a:gd name="T23" fmla="*/ 2147483647 h 20"/>
              <a:gd name="T24" fmla="*/ 2147483647 w 13"/>
              <a:gd name="T25" fmla="*/ 2147483647 h 20"/>
              <a:gd name="T26" fmla="*/ 2147483647 w 13"/>
              <a:gd name="T27" fmla="*/ 2147483647 h 20"/>
              <a:gd name="T28" fmla="*/ 2147483647 w 13"/>
              <a:gd name="T29" fmla="*/ 2147483647 h 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3"/>
              <a:gd name="T46" fmla="*/ 0 h 20"/>
              <a:gd name="T47" fmla="*/ 13 w 13"/>
              <a:gd name="T48" fmla="*/ 20 h 2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3" h="20">
                <a:moveTo>
                  <a:pt x="6" y="19"/>
                </a:moveTo>
                <a:lnTo>
                  <a:pt x="9" y="19"/>
                </a:lnTo>
                <a:lnTo>
                  <a:pt x="9" y="17"/>
                </a:lnTo>
                <a:lnTo>
                  <a:pt x="12" y="14"/>
                </a:lnTo>
                <a:lnTo>
                  <a:pt x="12" y="11"/>
                </a:lnTo>
                <a:lnTo>
                  <a:pt x="12" y="9"/>
                </a:lnTo>
                <a:lnTo>
                  <a:pt x="9" y="3"/>
                </a:lnTo>
                <a:lnTo>
                  <a:pt x="6" y="0"/>
                </a:lnTo>
                <a:lnTo>
                  <a:pt x="3" y="3"/>
                </a:lnTo>
                <a:lnTo>
                  <a:pt x="0" y="9"/>
                </a:lnTo>
                <a:lnTo>
                  <a:pt x="0" y="11"/>
                </a:lnTo>
                <a:lnTo>
                  <a:pt x="0" y="14"/>
                </a:lnTo>
                <a:lnTo>
                  <a:pt x="3" y="17"/>
                </a:lnTo>
                <a:lnTo>
                  <a:pt x="3" y="19"/>
                </a:lnTo>
                <a:lnTo>
                  <a:pt x="6" y="19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2" name="Freeform 227">
            <a:extLst>
              <a:ext uri="{FF2B5EF4-FFF2-40B4-BE49-F238E27FC236}">
                <a16:creationId xmlns:a16="http://schemas.microsoft.com/office/drawing/2014/main" id="{AC3AE89A-7366-4799-B884-58C00C8820E9}"/>
              </a:ext>
            </a:extLst>
          </p:cNvPr>
          <p:cNvSpPr>
            <a:spLocks/>
          </p:cNvSpPr>
          <p:nvPr/>
        </p:nvSpPr>
        <p:spPr bwMode="auto">
          <a:xfrm>
            <a:off x="5742814" y="2935151"/>
            <a:ext cx="17210" cy="8884"/>
          </a:xfrm>
          <a:custGeom>
            <a:avLst/>
            <a:gdLst>
              <a:gd name="T0" fmla="*/ 2147483647 w 19"/>
              <a:gd name="T1" fmla="*/ 0 h 13"/>
              <a:gd name="T2" fmla="*/ 0 w 19"/>
              <a:gd name="T3" fmla="*/ 2147483647 h 13"/>
              <a:gd name="T4" fmla="*/ 2147483647 w 19"/>
              <a:gd name="T5" fmla="*/ 2147483647 h 13"/>
              <a:gd name="T6" fmla="*/ 2147483647 w 19"/>
              <a:gd name="T7" fmla="*/ 0 h 13"/>
              <a:gd name="T8" fmla="*/ 2147483647 w 19"/>
              <a:gd name="T9" fmla="*/ 0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3"/>
              <a:gd name="T17" fmla="*/ 19 w 19"/>
              <a:gd name="T18" fmla="*/ 13 h 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3">
                <a:moveTo>
                  <a:pt x="7" y="0"/>
                </a:moveTo>
                <a:lnTo>
                  <a:pt x="0" y="9"/>
                </a:lnTo>
                <a:lnTo>
                  <a:pt x="12" y="12"/>
                </a:lnTo>
                <a:lnTo>
                  <a:pt x="18" y="0"/>
                </a:lnTo>
                <a:lnTo>
                  <a:pt x="7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3" name="Freeform 228">
            <a:extLst>
              <a:ext uri="{FF2B5EF4-FFF2-40B4-BE49-F238E27FC236}">
                <a16:creationId xmlns:a16="http://schemas.microsoft.com/office/drawing/2014/main" id="{F796FB5F-3F48-4B88-9BFA-71C393178BE9}"/>
              </a:ext>
            </a:extLst>
          </p:cNvPr>
          <p:cNvSpPr>
            <a:spLocks/>
          </p:cNvSpPr>
          <p:nvPr/>
        </p:nvSpPr>
        <p:spPr bwMode="auto">
          <a:xfrm>
            <a:off x="5742814" y="2935151"/>
            <a:ext cx="17210" cy="8884"/>
          </a:xfrm>
          <a:custGeom>
            <a:avLst/>
            <a:gdLst>
              <a:gd name="T0" fmla="*/ 2147483647 w 19"/>
              <a:gd name="T1" fmla="*/ 0 h 13"/>
              <a:gd name="T2" fmla="*/ 0 w 19"/>
              <a:gd name="T3" fmla="*/ 2147483647 h 13"/>
              <a:gd name="T4" fmla="*/ 2147483647 w 19"/>
              <a:gd name="T5" fmla="*/ 2147483647 h 13"/>
              <a:gd name="T6" fmla="*/ 2147483647 w 19"/>
              <a:gd name="T7" fmla="*/ 0 h 13"/>
              <a:gd name="T8" fmla="*/ 2147483647 w 19"/>
              <a:gd name="T9" fmla="*/ 0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3"/>
              <a:gd name="T17" fmla="*/ 19 w 19"/>
              <a:gd name="T18" fmla="*/ 13 h 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3">
                <a:moveTo>
                  <a:pt x="7" y="0"/>
                </a:moveTo>
                <a:lnTo>
                  <a:pt x="0" y="9"/>
                </a:lnTo>
                <a:lnTo>
                  <a:pt x="12" y="12"/>
                </a:lnTo>
                <a:lnTo>
                  <a:pt x="18" y="0"/>
                </a:lnTo>
                <a:lnTo>
                  <a:pt x="7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4" name="Freeform 229">
            <a:extLst>
              <a:ext uri="{FF2B5EF4-FFF2-40B4-BE49-F238E27FC236}">
                <a16:creationId xmlns:a16="http://schemas.microsoft.com/office/drawing/2014/main" id="{E7FD9C62-6D9D-406A-8A25-72680DBC1C6A}"/>
              </a:ext>
            </a:extLst>
          </p:cNvPr>
          <p:cNvSpPr>
            <a:spLocks/>
          </p:cNvSpPr>
          <p:nvPr/>
        </p:nvSpPr>
        <p:spPr bwMode="auto">
          <a:xfrm>
            <a:off x="5800465" y="2926951"/>
            <a:ext cx="12907" cy="7517"/>
          </a:xfrm>
          <a:custGeom>
            <a:avLst/>
            <a:gdLst>
              <a:gd name="T0" fmla="*/ 0 w 14"/>
              <a:gd name="T1" fmla="*/ 2147483647 h 11"/>
              <a:gd name="T2" fmla="*/ 2147483647 w 14"/>
              <a:gd name="T3" fmla="*/ 2147483647 h 11"/>
              <a:gd name="T4" fmla="*/ 2147483647 w 14"/>
              <a:gd name="T5" fmla="*/ 0 h 11"/>
              <a:gd name="T6" fmla="*/ 0 w 14"/>
              <a:gd name="T7" fmla="*/ 2147483647 h 11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11"/>
              <a:gd name="T14" fmla="*/ 14 w 14"/>
              <a:gd name="T15" fmla="*/ 11 h 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11">
                <a:moveTo>
                  <a:pt x="0" y="3"/>
                </a:moveTo>
                <a:lnTo>
                  <a:pt x="7" y="10"/>
                </a:lnTo>
                <a:lnTo>
                  <a:pt x="13" y="0"/>
                </a:lnTo>
                <a:lnTo>
                  <a:pt x="0" y="3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5" name="Freeform 230">
            <a:extLst>
              <a:ext uri="{FF2B5EF4-FFF2-40B4-BE49-F238E27FC236}">
                <a16:creationId xmlns:a16="http://schemas.microsoft.com/office/drawing/2014/main" id="{8A1B35C3-8A9D-4B66-8C76-6A182B8B4419}"/>
              </a:ext>
            </a:extLst>
          </p:cNvPr>
          <p:cNvSpPr>
            <a:spLocks/>
          </p:cNvSpPr>
          <p:nvPr/>
        </p:nvSpPr>
        <p:spPr bwMode="auto">
          <a:xfrm>
            <a:off x="5800465" y="2926951"/>
            <a:ext cx="12907" cy="7517"/>
          </a:xfrm>
          <a:custGeom>
            <a:avLst/>
            <a:gdLst>
              <a:gd name="T0" fmla="*/ 0 w 14"/>
              <a:gd name="T1" fmla="*/ 2147483647 h 11"/>
              <a:gd name="T2" fmla="*/ 2147483647 w 14"/>
              <a:gd name="T3" fmla="*/ 2147483647 h 11"/>
              <a:gd name="T4" fmla="*/ 2147483647 w 14"/>
              <a:gd name="T5" fmla="*/ 0 h 11"/>
              <a:gd name="T6" fmla="*/ 0 w 14"/>
              <a:gd name="T7" fmla="*/ 2147483647 h 11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11"/>
              <a:gd name="T14" fmla="*/ 14 w 14"/>
              <a:gd name="T15" fmla="*/ 11 h 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11">
                <a:moveTo>
                  <a:pt x="0" y="3"/>
                </a:moveTo>
                <a:lnTo>
                  <a:pt x="7" y="10"/>
                </a:lnTo>
                <a:lnTo>
                  <a:pt x="13" y="0"/>
                </a:lnTo>
                <a:lnTo>
                  <a:pt x="0" y="3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6" name="Freeform 231">
            <a:extLst>
              <a:ext uri="{FF2B5EF4-FFF2-40B4-BE49-F238E27FC236}">
                <a16:creationId xmlns:a16="http://schemas.microsoft.com/office/drawing/2014/main" id="{092FF33F-D824-4B3F-BF9B-2A98DCE9E2CB}"/>
              </a:ext>
            </a:extLst>
          </p:cNvPr>
          <p:cNvSpPr>
            <a:spLocks/>
          </p:cNvSpPr>
          <p:nvPr/>
        </p:nvSpPr>
        <p:spPr bwMode="auto">
          <a:xfrm>
            <a:off x="7587663" y="3526271"/>
            <a:ext cx="19791" cy="12983"/>
          </a:xfrm>
          <a:custGeom>
            <a:avLst/>
            <a:gdLst>
              <a:gd name="T0" fmla="*/ 0 w 22"/>
              <a:gd name="T1" fmla="*/ 2147483647 h 19"/>
              <a:gd name="T2" fmla="*/ 0 w 22"/>
              <a:gd name="T3" fmla="*/ 2147483647 h 19"/>
              <a:gd name="T4" fmla="*/ 2147483647 w 22"/>
              <a:gd name="T5" fmla="*/ 2147483647 h 19"/>
              <a:gd name="T6" fmla="*/ 2147483647 w 22"/>
              <a:gd name="T7" fmla="*/ 2147483647 h 19"/>
              <a:gd name="T8" fmla="*/ 2147483647 w 22"/>
              <a:gd name="T9" fmla="*/ 0 h 19"/>
              <a:gd name="T10" fmla="*/ 0 w 22"/>
              <a:gd name="T11" fmla="*/ 0 h 19"/>
              <a:gd name="T12" fmla="*/ 0 w 22"/>
              <a:gd name="T13" fmla="*/ 2147483647 h 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"/>
              <a:gd name="T22" fmla="*/ 0 h 19"/>
              <a:gd name="T23" fmla="*/ 22 w 22"/>
              <a:gd name="T24" fmla="*/ 19 h 1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" h="19">
                <a:moveTo>
                  <a:pt x="0" y="6"/>
                </a:moveTo>
                <a:lnTo>
                  <a:pt x="0" y="18"/>
                </a:lnTo>
                <a:lnTo>
                  <a:pt x="9" y="18"/>
                </a:lnTo>
                <a:lnTo>
                  <a:pt x="21" y="6"/>
                </a:lnTo>
                <a:lnTo>
                  <a:pt x="9" y="0"/>
                </a:lnTo>
                <a:lnTo>
                  <a:pt x="0" y="0"/>
                </a:lnTo>
                <a:lnTo>
                  <a:pt x="0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7" name="Freeform 232">
            <a:extLst>
              <a:ext uri="{FF2B5EF4-FFF2-40B4-BE49-F238E27FC236}">
                <a16:creationId xmlns:a16="http://schemas.microsoft.com/office/drawing/2014/main" id="{A7572838-99E3-41A0-86FD-4C60DE288347}"/>
              </a:ext>
            </a:extLst>
          </p:cNvPr>
          <p:cNvSpPr>
            <a:spLocks/>
          </p:cNvSpPr>
          <p:nvPr/>
        </p:nvSpPr>
        <p:spPr bwMode="auto">
          <a:xfrm>
            <a:off x="7587663" y="3526271"/>
            <a:ext cx="19791" cy="12983"/>
          </a:xfrm>
          <a:custGeom>
            <a:avLst/>
            <a:gdLst>
              <a:gd name="T0" fmla="*/ 0 w 22"/>
              <a:gd name="T1" fmla="*/ 2147483647 h 19"/>
              <a:gd name="T2" fmla="*/ 0 w 22"/>
              <a:gd name="T3" fmla="*/ 2147483647 h 19"/>
              <a:gd name="T4" fmla="*/ 2147483647 w 22"/>
              <a:gd name="T5" fmla="*/ 2147483647 h 19"/>
              <a:gd name="T6" fmla="*/ 2147483647 w 22"/>
              <a:gd name="T7" fmla="*/ 2147483647 h 19"/>
              <a:gd name="T8" fmla="*/ 2147483647 w 22"/>
              <a:gd name="T9" fmla="*/ 0 h 19"/>
              <a:gd name="T10" fmla="*/ 0 w 22"/>
              <a:gd name="T11" fmla="*/ 0 h 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"/>
              <a:gd name="T19" fmla="*/ 0 h 19"/>
              <a:gd name="T20" fmla="*/ 22 w 22"/>
              <a:gd name="T21" fmla="*/ 19 h 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" h="19">
                <a:moveTo>
                  <a:pt x="0" y="6"/>
                </a:moveTo>
                <a:lnTo>
                  <a:pt x="0" y="18"/>
                </a:lnTo>
                <a:lnTo>
                  <a:pt x="9" y="18"/>
                </a:lnTo>
                <a:lnTo>
                  <a:pt x="21" y="6"/>
                </a:lnTo>
                <a:lnTo>
                  <a:pt x="9" y="0"/>
                </a:lnTo>
                <a:lnTo>
                  <a:pt x="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8" name="Freeform 233">
            <a:extLst>
              <a:ext uri="{FF2B5EF4-FFF2-40B4-BE49-F238E27FC236}">
                <a16:creationId xmlns:a16="http://schemas.microsoft.com/office/drawing/2014/main" id="{7E9E9B12-F213-4D1C-B30F-99EC3AAC63E2}"/>
              </a:ext>
            </a:extLst>
          </p:cNvPr>
          <p:cNvSpPr>
            <a:spLocks/>
          </p:cNvSpPr>
          <p:nvPr/>
        </p:nvSpPr>
        <p:spPr bwMode="auto">
          <a:xfrm>
            <a:off x="3317146" y="3157931"/>
            <a:ext cx="31837" cy="25284"/>
          </a:xfrm>
          <a:custGeom>
            <a:avLst/>
            <a:gdLst>
              <a:gd name="T0" fmla="*/ 2147483647 w 34"/>
              <a:gd name="T1" fmla="*/ 2147483647 h 37"/>
              <a:gd name="T2" fmla="*/ 2147483647 w 34"/>
              <a:gd name="T3" fmla="*/ 0 h 37"/>
              <a:gd name="T4" fmla="*/ 2147483647 w 34"/>
              <a:gd name="T5" fmla="*/ 0 h 37"/>
              <a:gd name="T6" fmla="*/ 2147483647 w 34"/>
              <a:gd name="T7" fmla="*/ 2147483647 h 37"/>
              <a:gd name="T8" fmla="*/ 2147483647 w 34"/>
              <a:gd name="T9" fmla="*/ 2147483647 h 37"/>
              <a:gd name="T10" fmla="*/ 0 w 34"/>
              <a:gd name="T11" fmla="*/ 2147483647 h 37"/>
              <a:gd name="T12" fmla="*/ 2147483647 w 34"/>
              <a:gd name="T13" fmla="*/ 2147483647 h 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"/>
              <a:gd name="T22" fmla="*/ 0 h 37"/>
              <a:gd name="T23" fmla="*/ 34 w 34"/>
              <a:gd name="T24" fmla="*/ 37 h 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" h="37">
                <a:moveTo>
                  <a:pt x="11" y="11"/>
                </a:moveTo>
                <a:lnTo>
                  <a:pt x="17" y="0"/>
                </a:lnTo>
                <a:lnTo>
                  <a:pt x="33" y="0"/>
                </a:lnTo>
                <a:lnTo>
                  <a:pt x="33" y="14"/>
                </a:lnTo>
                <a:lnTo>
                  <a:pt x="14" y="36"/>
                </a:lnTo>
                <a:lnTo>
                  <a:pt x="0" y="23"/>
                </a:lnTo>
                <a:lnTo>
                  <a:pt x="11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69" name="Freeform 234">
            <a:extLst>
              <a:ext uri="{FF2B5EF4-FFF2-40B4-BE49-F238E27FC236}">
                <a16:creationId xmlns:a16="http://schemas.microsoft.com/office/drawing/2014/main" id="{984D13F5-5463-4E15-8BD2-4D7CB2D2BB1E}"/>
              </a:ext>
            </a:extLst>
          </p:cNvPr>
          <p:cNvSpPr>
            <a:spLocks/>
          </p:cNvSpPr>
          <p:nvPr/>
        </p:nvSpPr>
        <p:spPr bwMode="auto">
          <a:xfrm>
            <a:off x="3317146" y="3157931"/>
            <a:ext cx="31837" cy="25284"/>
          </a:xfrm>
          <a:custGeom>
            <a:avLst/>
            <a:gdLst>
              <a:gd name="T0" fmla="*/ 2147483647 w 34"/>
              <a:gd name="T1" fmla="*/ 2147483647 h 37"/>
              <a:gd name="T2" fmla="*/ 2147483647 w 34"/>
              <a:gd name="T3" fmla="*/ 0 h 37"/>
              <a:gd name="T4" fmla="*/ 2147483647 w 34"/>
              <a:gd name="T5" fmla="*/ 0 h 37"/>
              <a:gd name="T6" fmla="*/ 2147483647 w 34"/>
              <a:gd name="T7" fmla="*/ 2147483647 h 37"/>
              <a:gd name="T8" fmla="*/ 2147483647 w 34"/>
              <a:gd name="T9" fmla="*/ 2147483647 h 37"/>
              <a:gd name="T10" fmla="*/ 0 w 34"/>
              <a:gd name="T11" fmla="*/ 2147483647 h 37"/>
              <a:gd name="T12" fmla="*/ 2147483647 w 34"/>
              <a:gd name="T13" fmla="*/ 2147483647 h 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"/>
              <a:gd name="T22" fmla="*/ 0 h 37"/>
              <a:gd name="T23" fmla="*/ 34 w 34"/>
              <a:gd name="T24" fmla="*/ 37 h 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" h="37">
                <a:moveTo>
                  <a:pt x="11" y="11"/>
                </a:moveTo>
                <a:lnTo>
                  <a:pt x="17" y="0"/>
                </a:lnTo>
                <a:lnTo>
                  <a:pt x="33" y="0"/>
                </a:lnTo>
                <a:lnTo>
                  <a:pt x="33" y="14"/>
                </a:lnTo>
                <a:lnTo>
                  <a:pt x="14" y="36"/>
                </a:lnTo>
                <a:lnTo>
                  <a:pt x="0" y="23"/>
                </a:lnTo>
                <a:lnTo>
                  <a:pt x="11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0" name="Freeform 235">
            <a:extLst>
              <a:ext uri="{FF2B5EF4-FFF2-40B4-BE49-F238E27FC236}">
                <a16:creationId xmlns:a16="http://schemas.microsoft.com/office/drawing/2014/main" id="{D3DAA133-8DB6-44F5-AAA0-3D6A713D956C}"/>
              </a:ext>
            </a:extLst>
          </p:cNvPr>
          <p:cNvSpPr>
            <a:spLocks/>
          </p:cNvSpPr>
          <p:nvPr/>
        </p:nvSpPr>
        <p:spPr bwMode="auto">
          <a:xfrm>
            <a:off x="4756714" y="3318525"/>
            <a:ext cx="14628" cy="19818"/>
          </a:xfrm>
          <a:custGeom>
            <a:avLst/>
            <a:gdLst>
              <a:gd name="T0" fmla="*/ 2147483647 w 16"/>
              <a:gd name="T1" fmla="*/ 0 h 29"/>
              <a:gd name="T2" fmla="*/ 2147483647 w 16"/>
              <a:gd name="T3" fmla="*/ 2147483647 h 29"/>
              <a:gd name="T4" fmla="*/ 2147483647 w 16"/>
              <a:gd name="T5" fmla="*/ 2147483647 h 29"/>
              <a:gd name="T6" fmla="*/ 0 w 16"/>
              <a:gd name="T7" fmla="*/ 2147483647 h 29"/>
              <a:gd name="T8" fmla="*/ 2147483647 w 16"/>
              <a:gd name="T9" fmla="*/ 0 h 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"/>
              <a:gd name="T16" fmla="*/ 0 h 29"/>
              <a:gd name="T17" fmla="*/ 16 w 16"/>
              <a:gd name="T18" fmla="*/ 29 h 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" h="29">
                <a:moveTo>
                  <a:pt x="15" y="0"/>
                </a:moveTo>
                <a:lnTo>
                  <a:pt x="15" y="14"/>
                </a:lnTo>
                <a:lnTo>
                  <a:pt x="12" y="25"/>
                </a:lnTo>
                <a:lnTo>
                  <a:pt x="0" y="28"/>
                </a:lnTo>
                <a:lnTo>
                  <a:pt x="15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1" name="Freeform 236">
            <a:extLst>
              <a:ext uri="{FF2B5EF4-FFF2-40B4-BE49-F238E27FC236}">
                <a16:creationId xmlns:a16="http://schemas.microsoft.com/office/drawing/2014/main" id="{24C4CDA7-6695-41FC-9548-213035125A99}"/>
              </a:ext>
            </a:extLst>
          </p:cNvPr>
          <p:cNvSpPr>
            <a:spLocks/>
          </p:cNvSpPr>
          <p:nvPr/>
        </p:nvSpPr>
        <p:spPr bwMode="auto">
          <a:xfrm>
            <a:off x="5693767" y="3962947"/>
            <a:ext cx="26676" cy="12300"/>
          </a:xfrm>
          <a:custGeom>
            <a:avLst/>
            <a:gdLst>
              <a:gd name="T0" fmla="*/ 2147483647 w 28"/>
              <a:gd name="T1" fmla="*/ 2147483647 h 18"/>
              <a:gd name="T2" fmla="*/ 2147483647 w 28"/>
              <a:gd name="T3" fmla="*/ 0 h 18"/>
              <a:gd name="T4" fmla="*/ 2147483647 w 28"/>
              <a:gd name="T5" fmla="*/ 2147483647 h 18"/>
              <a:gd name="T6" fmla="*/ 2147483647 w 28"/>
              <a:gd name="T7" fmla="*/ 2147483647 h 18"/>
              <a:gd name="T8" fmla="*/ 0 w 28"/>
              <a:gd name="T9" fmla="*/ 2147483647 h 18"/>
              <a:gd name="T10" fmla="*/ 2147483647 w 28"/>
              <a:gd name="T11" fmla="*/ 2147483647 h 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"/>
              <a:gd name="T19" fmla="*/ 0 h 18"/>
              <a:gd name="T20" fmla="*/ 28 w 28"/>
              <a:gd name="T21" fmla="*/ 18 h 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" h="18">
                <a:moveTo>
                  <a:pt x="3" y="3"/>
                </a:moveTo>
                <a:lnTo>
                  <a:pt x="27" y="0"/>
                </a:lnTo>
                <a:lnTo>
                  <a:pt x="21" y="14"/>
                </a:lnTo>
                <a:lnTo>
                  <a:pt x="6" y="17"/>
                </a:lnTo>
                <a:lnTo>
                  <a:pt x="0" y="8"/>
                </a:lnTo>
                <a:lnTo>
                  <a:pt x="3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2" name="Freeform 237">
            <a:extLst>
              <a:ext uri="{FF2B5EF4-FFF2-40B4-BE49-F238E27FC236}">
                <a16:creationId xmlns:a16="http://schemas.microsoft.com/office/drawing/2014/main" id="{31821998-DD9B-42D4-8AC3-DB2782F6491A}"/>
              </a:ext>
            </a:extLst>
          </p:cNvPr>
          <p:cNvSpPr>
            <a:spLocks/>
          </p:cNvSpPr>
          <p:nvPr/>
        </p:nvSpPr>
        <p:spPr bwMode="auto">
          <a:xfrm>
            <a:off x="7554965" y="3998483"/>
            <a:ext cx="22372" cy="5467"/>
          </a:xfrm>
          <a:custGeom>
            <a:avLst/>
            <a:gdLst>
              <a:gd name="T0" fmla="*/ 2147483647 w 24"/>
              <a:gd name="T1" fmla="*/ 2147483647 h 8"/>
              <a:gd name="T2" fmla="*/ 2147483647 w 24"/>
              <a:gd name="T3" fmla="*/ 2147483647 h 8"/>
              <a:gd name="T4" fmla="*/ 2147483647 w 24"/>
              <a:gd name="T5" fmla="*/ 2147483647 h 8"/>
              <a:gd name="T6" fmla="*/ 2147483647 w 24"/>
              <a:gd name="T7" fmla="*/ 2147483647 h 8"/>
              <a:gd name="T8" fmla="*/ 2147483647 w 24"/>
              <a:gd name="T9" fmla="*/ 2147483647 h 8"/>
              <a:gd name="T10" fmla="*/ 0 w 24"/>
              <a:gd name="T11" fmla="*/ 2147483647 h 8"/>
              <a:gd name="T12" fmla="*/ 0 w 24"/>
              <a:gd name="T13" fmla="*/ 2147483647 h 8"/>
              <a:gd name="T14" fmla="*/ 2147483647 w 24"/>
              <a:gd name="T15" fmla="*/ 2147483647 h 8"/>
              <a:gd name="T16" fmla="*/ 2147483647 w 24"/>
              <a:gd name="T17" fmla="*/ 0 h 8"/>
              <a:gd name="T18" fmla="*/ 2147483647 w 24"/>
              <a:gd name="T19" fmla="*/ 0 h 8"/>
              <a:gd name="T20" fmla="*/ 2147483647 w 24"/>
              <a:gd name="T21" fmla="*/ 0 h 8"/>
              <a:gd name="T22" fmla="*/ 2147483647 w 24"/>
              <a:gd name="T23" fmla="*/ 0 h 8"/>
              <a:gd name="T24" fmla="*/ 2147483647 w 24"/>
              <a:gd name="T25" fmla="*/ 0 h 8"/>
              <a:gd name="T26" fmla="*/ 2147483647 w 24"/>
              <a:gd name="T27" fmla="*/ 0 h 8"/>
              <a:gd name="T28" fmla="*/ 2147483647 w 24"/>
              <a:gd name="T29" fmla="*/ 0 h 8"/>
              <a:gd name="T30" fmla="*/ 2147483647 w 24"/>
              <a:gd name="T31" fmla="*/ 2147483647 h 8"/>
              <a:gd name="T32" fmla="*/ 2147483647 w 24"/>
              <a:gd name="T33" fmla="*/ 2147483647 h 8"/>
              <a:gd name="T34" fmla="*/ 2147483647 w 24"/>
              <a:gd name="T35" fmla="*/ 2147483647 h 8"/>
              <a:gd name="T36" fmla="*/ 2147483647 w 24"/>
              <a:gd name="T37" fmla="*/ 2147483647 h 8"/>
              <a:gd name="T38" fmla="*/ 2147483647 w 24"/>
              <a:gd name="T39" fmla="*/ 2147483647 h 8"/>
              <a:gd name="T40" fmla="*/ 2147483647 w 24"/>
              <a:gd name="T41" fmla="*/ 2147483647 h 8"/>
              <a:gd name="T42" fmla="*/ 2147483647 w 24"/>
              <a:gd name="T43" fmla="*/ 2147483647 h 8"/>
              <a:gd name="T44" fmla="*/ 2147483647 w 24"/>
              <a:gd name="T45" fmla="*/ 2147483647 h 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4"/>
              <a:gd name="T70" fmla="*/ 0 h 8"/>
              <a:gd name="T71" fmla="*/ 24 w 24"/>
              <a:gd name="T72" fmla="*/ 8 h 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4" h="8">
                <a:moveTo>
                  <a:pt x="11" y="7"/>
                </a:moveTo>
                <a:lnTo>
                  <a:pt x="8" y="7"/>
                </a:lnTo>
                <a:lnTo>
                  <a:pt x="6" y="7"/>
                </a:lnTo>
                <a:lnTo>
                  <a:pt x="3" y="7"/>
                </a:lnTo>
                <a:lnTo>
                  <a:pt x="3" y="4"/>
                </a:lnTo>
                <a:lnTo>
                  <a:pt x="0" y="4"/>
                </a:lnTo>
                <a:lnTo>
                  <a:pt x="0" y="1"/>
                </a:lnTo>
                <a:lnTo>
                  <a:pt x="3" y="1"/>
                </a:lnTo>
                <a:lnTo>
                  <a:pt x="3" y="0"/>
                </a:lnTo>
                <a:lnTo>
                  <a:pt x="6" y="0"/>
                </a:lnTo>
                <a:lnTo>
                  <a:pt x="8" y="0"/>
                </a:lnTo>
                <a:lnTo>
                  <a:pt x="11" y="0"/>
                </a:lnTo>
                <a:lnTo>
                  <a:pt x="14" y="0"/>
                </a:lnTo>
                <a:lnTo>
                  <a:pt x="17" y="0"/>
                </a:lnTo>
                <a:lnTo>
                  <a:pt x="20" y="0"/>
                </a:lnTo>
                <a:lnTo>
                  <a:pt x="20" y="1"/>
                </a:lnTo>
                <a:lnTo>
                  <a:pt x="23" y="1"/>
                </a:lnTo>
                <a:lnTo>
                  <a:pt x="23" y="4"/>
                </a:lnTo>
                <a:lnTo>
                  <a:pt x="20" y="4"/>
                </a:lnTo>
                <a:lnTo>
                  <a:pt x="20" y="7"/>
                </a:lnTo>
                <a:lnTo>
                  <a:pt x="17" y="7"/>
                </a:lnTo>
                <a:lnTo>
                  <a:pt x="14" y="7"/>
                </a:lnTo>
                <a:lnTo>
                  <a:pt x="11" y="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3" name="Freeform 238">
            <a:extLst>
              <a:ext uri="{FF2B5EF4-FFF2-40B4-BE49-F238E27FC236}">
                <a16:creationId xmlns:a16="http://schemas.microsoft.com/office/drawing/2014/main" id="{DAA44972-7D03-41A8-8458-D4AEF167DFAF}"/>
              </a:ext>
            </a:extLst>
          </p:cNvPr>
          <p:cNvSpPr>
            <a:spLocks/>
          </p:cNvSpPr>
          <p:nvPr/>
        </p:nvSpPr>
        <p:spPr bwMode="auto">
          <a:xfrm>
            <a:off x="7554965" y="3998483"/>
            <a:ext cx="22372" cy="5467"/>
          </a:xfrm>
          <a:custGeom>
            <a:avLst/>
            <a:gdLst>
              <a:gd name="T0" fmla="*/ 2147483647 w 24"/>
              <a:gd name="T1" fmla="*/ 2147483647 h 8"/>
              <a:gd name="T2" fmla="*/ 2147483647 w 24"/>
              <a:gd name="T3" fmla="*/ 2147483647 h 8"/>
              <a:gd name="T4" fmla="*/ 2147483647 w 24"/>
              <a:gd name="T5" fmla="*/ 2147483647 h 8"/>
              <a:gd name="T6" fmla="*/ 2147483647 w 24"/>
              <a:gd name="T7" fmla="*/ 2147483647 h 8"/>
              <a:gd name="T8" fmla="*/ 0 w 24"/>
              <a:gd name="T9" fmla="*/ 2147483647 h 8"/>
              <a:gd name="T10" fmla="*/ 2147483647 w 24"/>
              <a:gd name="T11" fmla="*/ 2147483647 h 8"/>
              <a:gd name="T12" fmla="*/ 2147483647 w 24"/>
              <a:gd name="T13" fmla="*/ 0 h 8"/>
              <a:gd name="T14" fmla="*/ 2147483647 w 24"/>
              <a:gd name="T15" fmla="*/ 0 h 8"/>
              <a:gd name="T16" fmla="*/ 2147483647 w 24"/>
              <a:gd name="T17" fmla="*/ 0 h 8"/>
              <a:gd name="T18" fmla="*/ 2147483647 w 24"/>
              <a:gd name="T19" fmla="*/ 0 h 8"/>
              <a:gd name="T20" fmla="*/ 2147483647 w 24"/>
              <a:gd name="T21" fmla="*/ 0 h 8"/>
              <a:gd name="T22" fmla="*/ 2147483647 w 24"/>
              <a:gd name="T23" fmla="*/ 2147483647 h 8"/>
              <a:gd name="T24" fmla="*/ 2147483647 w 24"/>
              <a:gd name="T25" fmla="*/ 2147483647 h 8"/>
              <a:gd name="T26" fmla="*/ 2147483647 w 24"/>
              <a:gd name="T27" fmla="*/ 2147483647 h 8"/>
              <a:gd name="T28" fmla="*/ 2147483647 w 24"/>
              <a:gd name="T29" fmla="*/ 2147483647 h 8"/>
              <a:gd name="T30" fmla="*/ 2147483647 w 24"/>
              <a:gd name="T31" fmla="*/ 2147483647 h 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4"/>
              <a:gd name="T49" fmla="*/ 0 h 8"/>
              <a:gd name="T50" fmla="*/ 24 w 24"/>
              <a:gd name="T51" fmla="*/ 8 h 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4" h="8">
                <a:moveTo>
                  <a:pt x="11" y="7"/>
                </a:moveTo>
                <a:lnTo>
                  <a:pt x="8" y="7"/>
                </a:lnTo>
                <a:lnTo>
                  <a:pt x="3" y="7"/>
                </a:lnTo>
                <a:lnTo>
                  <a:pt x="3" y="4"/>
                </a:lnTo>
                <a:lnTo>
                  <a:pt x="0" y="4"/>
                </a:lnTo>
                <a:lnTo>
                  <a:pt x="3" y="1"/>
                </a:lnTo>
                <a:lnTo>
                  <a:pt x="3" y="0"/>
                </a:lnTo>
                <a:lnTo>
                  <a:pt x="8" y="0"/>
                </a:lnTo>
                <a:lnTo>
                  <a:pt x="11" y="0"/>
                </a:lnTo>
                <a:lnTo>
                  <a:pt x="17" y="0"/>
                </a:lnTo>
                <a:lnTo>
                  <a:pt x="20" y="0"/>
                </a:lnTo>
                <a:lnTo>
                  <a:pt x="23" y="1"/>
                </a:lnTo>
                <a:lnTo>
                  <a:pt x="23" y="4"/>
                </a:lnTo>
                <a:lnTo>
                  <a:pt x="20" y="7"/>
                </a:lnTo>
                <a:lnTo>
                  <a:pt x="17" y="7"/>
                </a:lnTo>
                <a:lnTo>
                  <a:pt x="11" y="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4" name="Freeform 239">
            <a:extLst>
              <a:ext uri="{FF2B5EF4-FFF2-40B4-BE49-F238E27FC236}">
                <a16:creationId xmlns:a16="http://schemas.microsoft.com/office/drawing/2014/main" id="{4C6E471C-1F58-4F50-ABAF-872A087EFD8D}"/>
              </a:ext>
            </a:extLst>
          </p:cNvPr>
          <p:cNvSpPr>
            <a:spLocks/>
          </p:cNvSpPr>
          <p:nvPr/>
        </p:nvSpPr>
        <p:spPr bwMode="auto">
          <a:xfrm>
            <a:off x="7208196" y="3994382"/>
            <a:ext cx="27535" cy="19135"/>
          </a:xfrm>
          <a:custGeom>
            <a:avLst/>
            <a:gdLst>
              <a:gd name="T0" fmla="*/ 0 w 30"/>
              <a:gd name="T1" fmla="*/ 0 h 28"/>
              <a:gd name="T2" fmla="*/ 2147483647 w 30"/>
              <a:gd name="T3" fmla="*/ 2147483647 h 28"/>
              <a:gd name="T4" fmla="*/ 2147483647 w 30"/>
              <a:gd name="T5" fmla="*/ 2147483647 h 28"/>
              <a:gd name="T6" fmla="*/ 2147483647 w 30"/>
              <a:gd name="T7" fmla="*/ 2147483647 h 28"/>
              <a:gd name="T8" fmla="*/ 2147483647 w 30"/>
              <a:gd name="T9" fmla="*/ 2147483647 h 28"/>
              <a:gd name="T10" fmla="*/ 0 w 30"/>
              <a:gd name="T11" fmla="*/ 2147483647 h 28"/>
              <a:gd name="T12" fmla="*/ 0 w 30"/>
              <a:gd name="T13" fmla="*/ 0 h 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"/>
              <a:gd name="T22" fmla="*/ 0 h 28"/>
              <a:gd name="T23" fmla="*/ 30 w 30"/>
              <a:gd name="T24" fmla="*/ 28 h 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" h="28">
                <a:moveTo>
                  <a:pt x="0" y="0"/>
                </a:moveTo>
                <a:lnTo>
                  <a:pt x="14" y="3"/>
                </a:lnTo>
                <a:lnTo>
                  <a:pt x="26" y="10"/>
                </a:lnTo>
                <a:lnTo>
                  <a:pt x="29" y="27"/>
                </a:lnTo>
                <a:lnTo>
                  <a:pt x="17" y="27"/>
                </a:lnTo>
                <a:lnTo>
                  <a:pt x="0" y="10"/>
                </a:lnTo>
                <a:lnTo>
                  <a:pt x="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5" name="Freeform 240">
            <a:extLst>
              <a:ext uri="{FF2B5EF4-FFF2-40B4-BE49-F238E27FC236}">
                <a16:creationId xmlns:a16="http://schemas.microsoft.com/office/drawing/2014/main" id="{CC6710AC-4E00-4AA6-A338-E046ED70B26D}"/>
              </a:ext>
            </a:extLst>
          </p:cNvPr>
          <p:cNvSpPr>
            <a:spLocks/>
          </p:cNvSpPr>
          <p:nvPr/>
        </p:nvSpPr>
        <p:spPr bwMode="auto">
          <a:xfrm>
            <a:off x="7208196" y="3994382"/>
            <a:ext cx="27535" cy="19135"/>
          </a:xfrm>
          <a:custGeom>
            <a:avLst/>
            <a:gdLst>
              <a:gd name="T0" fmla="*/ 0 w 30"/>
              <a:gd name="T1" fmla="*/ 0 h 28"/>
              <a:gd name="T2" fmla="*/ 2147483647 w 30"/>
              <a:gd name="T3" fmla="*/ 2147483647 h 28"/>
              <a:gd name="T4" fmla="*/ 2147483647 w 30"/>
              <a:gd name="T5" fmla="*/ 2147483647 h 28"/>
              <a:gd name="T6" fmla="*/ 2147483647 w 30"/>
              <a:gd name="T7" fmla="*/ 2147483647 h 28"/>
              <a:gd name="T8" fmla="*/ 2147483647 w 30"/>
              <a:gd name="T9" fmla="*/ 2147483647 h 28"/>
              <a:gd name="T10" fmla="*/ 0 w 30"/>
              <a:gd name="T11" fmla="*/ 2147483647 h 28"/>
              <a:gd name="T12" fmla="*/ 0 w 30"/>
              <a:gd name="T13" fmla="*/ 0 h 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"/>
              <a:gd name="T22" fmla="*/ 0 h 28"/>
              <a:gd name="T23" fmla="*/ 30 w 30"/>
              <a:gd name="T24" fmla="*/ 28 h 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" h="28">
                <a:moveTo>
                  <a:pt x="0" y="0"/>
                </a:moveTo>
                <a:lnTo>
                  <a:pt x="14" y="3"/>
                </a:lnTo>
                <a:lnTo>
                  <a:pt x="26" y="10"/>
                </a:lnTo>
                <a:lnTo>
                  <a:pt x="29" y="27"/>
                </a:lnTo>
                <a:lnTo>
                  <a:pt x="17" y="27"/>
                </a:lnTo>
                <a:lnTo>
                  <a:pt x="0" y="10"/>
                </a:lnTo>
                <a:lnTo>
                  <a:pt x="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6" name="Freeform 241">
            <a:extLst>
              <a:ext uri="{FF2B5EF4-FFF2-40B4-BE49-F238E27FC236}">
                <a16:creationId xmlns:a16="http://schemas.microsoft.com/office/drawing/2014/main" id="{39A2E2C4-D9B6-4E40-B046-136ADEF99DB2}"/>
              </a:ext>
            </a:extLst>
          </p:cNvPr>
          <p:cNvSpPr>
            <a:spLocks/>
          </p:cNvSpPr>
          <p:nvPr/>
        </p:nvSpPr>
        <p:spPr bwMode="auto">
          <a:xfrm>
            <a:off x="7366522" y="4086638"/>
            <a:ext cx="14628" cy="7517"/>
          </a:xfrm>
          <a:custGeom>
            <a:avLst/>
            <a:gdLst>
              <a:gd name="T0" fmla="*/ 2147483647 w 16"/>
              <a:gd name="T1" fmla="*/ 2147483647 h 11"/>
              <a:gd name="T2" fmla="*/ 2147483647 w 16"/>
              <a:gd name="T3" fmla="*/ 2147483647 h 11"/>
              <a:gd name="T4" fmla="*/ 2147483647 w 16"/>
              <a:gd name="T5" fmla="*/ 2147483647 h 11"/>
              <a:gd name="T6" fmla="*/ 2147483647 w 16"/>
              <a:gd name="T7" fmla="*/ 2147483647 h 11"/>
              <a:gd name="T8" fmla="*/ 2147483647 w 16"/>
              <a:gd name="T9" fmla="*/ 2147483647 h 11"/>
              <a:gd name="T10" fmla="*/ 2147483647 w 16"/>
              <a:gd name="T11" fmla="*/ 2147483647 h 11"/>
              <a:gd name="T12" fmla="*/ 2147483647 w 16"/>
              <a:gd name="T13" fmla="*/ 0 h 11"/>
              <a:gd name="T14" fmla="*/ 2147483647 w 16"/>
              <a:gd name="T15" fmla="*/ 0 h 11"/>
              <a:gd name="T16" fmla="*/ 2147483647 w 16"/>
              <a:gd name="T17" fmla="*/ 0 h 11"/>
              <a:gd name="T18" fmla="*/ 2147483647 w 16"/>
              <a:gd name="T19" fmla="*/ 0 h 11"/>
              <a:gd name="T20" fmla="*/ 2147483647 w 16"/>
              <a:gd name="T21" fmla="*/ 0 h 11"/>
              <a:gd name="T22" fmla="*/ 0 w 16"/>
              <a:gd name="T23" fmla="*/ 2147483647 h 11"/>
              <a:gd name="T24" fmla="*/ 0 w 16"/>
              <a:gd name="T25" fmla="*/ 2147483647 h 11"/>
              <a:gd name="T26" fmla="*/ 0 w 16"/>
              <a:gd name="T27" fmla="*/ 2147483647 h 11"/>
              <a:gd name="T28" fmla="*/ 2147483647 w 16"/>
              <a:gd name="T29" fmla="*/ 2147483647 h 11"/>
              <a:gd name="T30" fmla="*/ 2147483647 w 16"/>
              <a:gd name="T31" fmla="*/ 2147483647 h 11"/>
              <a:gd name="T32" fmla="*/ 2147483647 w 16"/>
              <a:gd name="T33" fmla="*/ 2147483647 h 11"/>
              <a:gd name="T34" fmla="*/ 2147483647 w 16"/>
              <a:gd name="T35" fmla="*/ 2147483647 h 1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"/>
              <a:gd name="T55" fmla="*/ 0 h 11"/>
              <a:gd name="T56" fmla="*/ 16 w 16"/>
              <a:gd name="T57" fmla="*/ 11 h 11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" h="11">
                <a:moveTo>
                  <a:pt x="9" y="10"/>
                </a:moveTo>
                <a:lnTo>
                  <a:pt x="12" y="10"/>
                </a:lnTo>
                <a:lnTo>
                  <a:pt x="12" y="7"/>
                </a:lnTo>
                <a:lnTo>
                  <a:pt x="15" y="7"/>
                </a:lnTo>
                <a:lnTo>
                  <a:pt x="15" y="5"/>
                </a:lnTo>
                <a:lnTo>
                  <a:pt x="15" y="3"/>
                </a:lnTo>
                <a:lnTo>
                  <a:pt x="15" y="0"/>
                </a:lnTo>
                <a:lnTo>
                  <a:pt x="12" y="0"/>
                </a:lnTo>
                <a:lnTo>
                  <a:pt x="9" y="0"/>
                </a:lnTo>
                <a:lnTo>
                  <a:pt x="6" y="0"/>
                </a:lnTo>
                <a:lnTo>
                  <a:pt x="3" y="0"/>
                </a:lnTo>
                <a:lnTo>
                  <a:pt x="0" y="3"/>
                </a:lnTo>
                <a:lnTo>
                  <a:pt x="0" y="5"/>
                </a:lnTo>
                <a:lnTo>
                  <a:pt x="0" y="7"/>
                </a:lnTo>
                <a:lnTo>
                  <a:pt x="3" y="7"/>
                </a:lnTo>
                <a:lnTo>
                  <a:pt x="3" y="10"/>
                </a:lnTo>
                <a:lnTo>
                  <a:pt x="6" y="10"/>
                </a:lnTo>
                <a:lnTo>
                  <a:pt x="9" y="1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7" name="Freeform 242">
            <a:extLst>
              <a:ext uri="{FF2B5EF4-FFF2-40B4-BE49-F238E27FC236}">
                <a16:creationId xmlns:a16="http://schemas.microsoft.com/office/drawing/2014/main" id="{5AECCD97-FFFE-4F88-8B78-4A7E0580AD42}"/>
              </a:ext>
            </a:extLst>
          </p:cNvPr>
          <p:cNvSpPr>
            <a:spLocks/>
          </p:cNvSpPr>
          <p:nvPr/>
        </p:nvSpPr>
        <p:spPr bwMode="auto">
          <a:xfrm>
            <a:off x="7388034" y="4086638"/>
            <a:ext cx="6022" cy="7517"/>
          </a:xfrm>
          <a:custGeom>
            <a:avLst/>
            <a:gdLst>
              <a:gd name="T0" fmla="*/ 2147483647 w 7"/>
              <a:gd name="T1" fmla="*/ 2147483647 h 11"/>
              <a:gd name="T2" fmla="*/ 2147483647 w 7"/>
              <a:gd name="T3" fmla="*/ 2147483647 h 11"/>
              <a:gd name="T4" fmla="*/ 0 w 7"/>
              <a:gd name="T5" fmla="*/ 2147483647 h 11"/>
              <a:gd name="T6" fmla="*/ 0 w 7"/>
              <a:gd name="T7" fmla="*/ 2147483647 h 11"/>
              <a:gd name="T8" fmla="*/ 0 w 7"/>
              <a:gd name="T9" fmla="*/ 2147483647 h 11"/>
              <a:gd name="T10" fmla="*/ 0 w 7"/>
              <a:gd name="T11" fmla="*/ 0 h 11"/>
              <a:gd name="T12" fmla="*/ 2147483647 w 7"/>
              <a:gd name="T13" fmla="*/ 0 h 11"/>
              <a:gd name="T14" fmla="*/ 2147483647 w 7"/>
              <a:gd name="T15" fmla="*/ 0 h 11"/>
              <a:gd name="T16" fmla="*/ 2147483647 w 7"/>
              <a:gd name="T17" fmla="*/ 2147483647 h 11"/>
              <a:gd name="T18" fmla="*/ 2147483647 w 7"/>
              <a:gd name="T19" fmla="*/ 2147483647 h 11"/>
              <a:gd name="T20" fmla="*/ 2147483647 w 7"/>
              <a:gd name="T21" fmla="*/ 2147483647 h 11"/>
              <a:gd name="T22" fmla="*/ 2147483647 w 7"/>
              <a:gd name="T23" fmla="*/ 2147483647 h 11"/>
              <a:gd name="T24" fmla="*/ 2147483647 w 7"/>
              <a:gd name="T25" fmla="*/ 2147483647 h 1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"/>
              <a:gd name="T40" fmla="*/ 0 h 11"/>
              <a:gd name="T41" fmla="*/ 7 w 7"/>
              <a:gd name="T42" fmla="*/ 11 h 1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" h="11">
                <a:moveTo>
                  <a:pt x="3" y="10"/>
                </a:moveTo>
                <a:lnTo>
                  <a:pt x="3" y="7"/>
                </a:lnTo>
                <a:lnTo>
                  <a:pt x="0" y="7"/>
                </a:lnTo>
                <a:lnTo>
                  <a:pt x="0" y="5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6" y="0"/>
                </a:lnTo>
                <a:lnTo>
                  <a:pt x="6" y="3"/>
                </a:lnTo>
                <a:lnTo>
                  <a:pt x="6" y="5"/>
                </a:lnTo>
                <a:lnTo>
                  <a:pt x="6" y="7"/>
                </a:lnTo>
                <a:lnTo>
                  <a:pt x="6" y="10"/>
                </a:lnTo>
                <a:lnTo>
                  <a:pt x="3" y="1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8" name="Freeform 243">
            <a:extLst>
              <a:ext uri="{FF2B5EF4-FFF2-40B4-BE49-F238E27FC236}">
                <a16:creationId xmlns:a16="http://schemas.microsoft.com/office/drawing/2014/main" id="{2E275798-0F1C-45C7-AC9D-CFEE8A176B33}"/>
              </a:ext>
            </a:extLst>
          </p:cNvPr>
          <p:cNvSpPr>
            <a:spLocks/>
          </p:cNvSpPr>
          <p:nvPr/>
        </p:nvSpPr>
        <p:spPr bwMode="auto">
          <a:xfrm>
            <a:off x="7404383" y="4083222"/>
            <a:ext cx="17210" cy="10935"/>
          </a:xfrm>
          <a:custGeom>
            <a:avLst/>
            <a:gdLst>
              <a:gd name="T0" fmla="*/ 0 w 18"/>
              <a:gd name="T1" fmla="*/ 2147483647 h 16"/>
              <a:gd name="T2" fmla="*/ 2147483647 w 18"/>
              <a:gd name="T3" fmla="*/ 0 h 16"/>
              <a:gd name="T4" fmla="*/ 2147483647 w 18"/>
              <a:gd name="T5" fmla="*/ 2147483647 h 16"/>
              <a:gd name="T6" fmla="*/ 2147483647 w 18"/>
              <a:gd name="T7" fmla="*/ 2147483647 h 16"/>
              <a:gd name="T8" fmla="*/ 0 w 18"/>
              <a:gd name="T9" fmla="*/ 2147483647 h 16"/>
              <a:gd name="T10" fmla="*/ 0 w 18"/>
              <a:gd name="T11" fmla="*/ 2147483647 h 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"/>
              <a:gd name="T19" fmla="*/ 0 h 16"/>
              <a:gd name="T20" fmla="*/ 18 w 18"/>
              <a:gd name="T21" fmla="*/ 16 h 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" h="16">
                <a:moveTo>
                  <a:pt x="0" y="5"/>
                </a:moveTo>
                <a:lnTo>
                  <a:pt x="11" y="0"/>
                </a:lnTo>
                <a:lnTo>
                  <a:pt x="17" y="5"/>
                </a:lnTo>
                <a:lnTo>
                  <a:pt x="17" y="15"/>
                </a:lnTo>
                <a:lnTo>
                  <a:pt x="0" y="11"/>
                </a:lnTo>
                <a:lnTo>
                  <a:pt x="0" y="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79" name="Freeform 244">
            <a:extLst>
              <a:ext uri="{FF2B5EF4-FFF2-40B4-BE49-F238E27FC236}">
                <a16:creationId xmlns:a16="http://schemas.microsoft.com/office/drawing/2014/main" id="{5049E2B4-28A8-41DC-BB8F-DA88721F459F}"/>
              </a:ext>
            </a:extLst>
          </p:cNvPr>
          <p:cNvSpPr>
            <a:spLocks/>
          </p:cNvSpPr>
          <p:nvPr/>
        </p:nvSpPr>
        <p:spPr bwMode="auto">
          <a:xfrm>
            <a:off x="7486987" y="4103039"/>
            <a:ext cx="18930" cy="11618"/>
          </a:xfrm>
          <a:custGeom>
            <a:avLst/>
            <a:gdLst>
              <a:gd name="T0" fmla="*/ 2147483647 w 21"/>
              <a:gd name="T1" fmla="*/ 0 h 17"/>
              <a:gd name="T2" fmla="*/ 2147483647 w 21"/>
              <a:gd name="T3" fmla="*/ 2147483647 h 17"/>
              <a:gd name="T4" fmla="*/ 0 w 21"/>
              <a:gd name="T5" fmla="*/ 2147483647 h 17"/>
              <a:gd name="T6" fmla="*/ 2147483647 w 21"/>
              <a:gd name="T7" fmla="*/ 2147483647 h 17"/>
              <a:gd name="T8" fmla="*/ 2147483647 w 21"/>
              <a:gd name="T9" fmla="*/ 2147483647 h 17"/>
              <a:gd name="T10" fmla="*/ 2147483647 w 21"/>
              <a:gd name="T11" fmla="*/ 0 h 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"/>
              <a:gd name="T19" fmla="*/ 0 h 17"/>
              <a:gd name="T20" fmla="*/ 21 w 21"/>
              <a:gd name="T21" fmla="*/ 17 h 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" h="17">
                <a:moveTo>
                  <a:pt x="20" y="0"/>
                </a:moveTo>
                <a:lnTo>
                  <a:pt x="6" y="3"/>
                </a:lnTo>
                <a:lnTo>
                  <a:pt x="0" y="16"/>
                </a:lnTo>
                <a:lnTo>
                  <a:pt x="8" y="16"/>
                </a:lnTo>
                <a:lnTo>
                  <a:pt x="20" y="6"/>
                </a:lnTo>
                <a:lnTo>
                  <a:pt x="2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0" name="Freeform 245">
            <a:extLst>
              <a:ext uri="{FF2B5EF4-FFF2-40B4-BE49-F238E27FC236}">
                <a16:creationId xmlns:a16="http://schemas.microsoft.com/office/drawing/2014/main" id="{201316DA-9C2F-4FDF-870D-0E06D790AD1D}"/>
              </a:ext>
            </a:extLst>
          </p:cNvPr>
          <p:cNvSpPr>
            <a:spLocks/>
          </p:cNvSpPr>
          <p:nvPr/>
        </p:nvSpPr>
        <p:spPr bwMode="auto">
          <a:xfrm>
            <a:off x="7486987" y="4103039"/>
            <a:ext cx="18930" cy="11618"/>
          </a:xfrm>
          <a:custGeom>
            <a:avLst/>
            <a:gdLst>
              <a:gd name="T0" fmla="*/ 2147483647 w 21"/>
              <a:gd name="T1" fmla="*/ 0 h 17"/>
              <a:gd name="T2" fmla="*/ 2147483647 w 21"/>
              <a:gd name="T3" fmla="*/ 2147483647 h 17"/>
              <a:gd name="T4" fmla="*/ 0 w 21"/>
              <a:gd name="T5" fmla="*/ 2147483647 h 17"/>
              <a:gd name="T6" fmla="*/ 2147483647 w 21"/>
              <a:gd name="T7" fmla="*/ 2147483647 h 17"/>
              <a:gd name="T8" fmla="*/ 2147483647 w 21"/>
              <a:gd name="T9" fmla="*/ 2147483647 h 17"/>
              <a:gd name="T10" fmla="*/ 2147483647 w 21"/>
              <a:gd name="T11" fmla="*/ 0 h 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"/>
              <a:gd name="T19" fmla="*/ 0 h 17"/>
              <a:gd name="T20" fmla="*/ 21 w 21"/>
              <a:gd name="T21" fmla="*/ 17 h 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" h="17">
                <a:moveTo>
                  <a:pt x="20" y="0"/>
                </a:moveTo>
                <a:lnTo>
                  <a:pt x="6" y="3"/>
                </a:lnTo>
                <a:lnTo>
                  <a:pt x="0" y="16"/>
                </a:lnTo>
                <a:lnTo>
                  <a:pt x="8" y="16"/>
                </a:lnTo>
                <a:lnTo>
                  <a:pt x="20" y="6"/>
                </a:lnTo>
                <a:lnTo>
                  <a:pt x="2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1" name="Freeform 246">
            <a:extLst>
              <a:ext uri="{FF2B5EF4-FFF2-40B4-BE49-F238E27FC236}">
                <a16:creationId xmlns:a16="http://schemas.microsoft.com/office/drawing/2014/main" id="{21F4DB69-07DA-48B8-90D9-F3E1A376768F}"/>
              </a:ext>
            </a:extLst>
          </p:cNvPr>
          <p:cNvSpPr>
            <a:spLocks/>
          </p:cNvSpPr>
          <p:nvPr/>
        </p:nvSpPr>
        <p:spPr bwMode="auto">
          <a:xfrm>
            <a:off x="7570454" y="4010784"/>
            <a:ext cx="41303" cy="15718"/>
          </a:xfrm>
          <a:custGeom>
            <a:avLst/>
            <a:gdLst>
              <a:gd name="T0" fmla="*/ 2147483647 w 44"/>
              <a:gd name="T1" fmla="*/ 2147483647 h 23"/>
              <a:gd name="T2" fmla="*/ 2147483647 w 44"/>
              <a:gd name="T3" fmla="*/ 0 h 23"/>
              <a:gd name="T4" fmla="*/ 2147483647 w 44"/>
              <a:gd name="T5" fmla="*/ 0 h 23"/>
              <a:gd name="T6" fmla="*/ 2147483647 w 44"/>
              <a:gd name="T7" fmla="*/ 2147483647 h 23"/>
              <a:gd name="T8" fmla="*/ 2147483647 w 44"/>
              <a:gd name="T9" fmla="*/ 2147483647 h 23"/>
              <a:gd name="T10" fmla="*/ 2147483647 w 44"/>
              <a:gd name="T11" fmla="*/ 2147483647 h 23"/>
              <a:gd name="T12" fmla="*/ 2147483647 w 44"/>
              <a:gd name="T13" fmla="*/ 2147483647 h 23"/>
              <a:gd name="T14" fmla="*/ 0 w 44"/>
              <a:gd name="T15" fmla="*/ 2147483647 h 23"/>
              <a:gd name="T16" fmla="*/ 2147483647 w 44"/>
              <a:gd name="T17" fmla="*/ 2147483647 h 2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4"/>
              <a:gd name="T28" fmla="*/ 0 h 23"/>
              <a:gd name="T29" fmla="*/ 44 w 44"/>
              <a:gd name="T30" fmla="*/ 23 h 2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4" h="23">
                <a:moveTo>
                  <a:pt x="6" y="3"/>
                </a:moveTo>
                <a:lnTo>
                  <a:pt x="18" y="0"/>
                </a:lnTo>
                <a:lnTo>
                  <a:pt x="33" y="0"/>
                </a:lnTo>
                <a:lnTo>
                  <a:pt x="41" y="11"/>
                </a:lnTo>
                <a:lnTo>
                  <a:pt x="43" y="22"/>
                </a:lnTo>
                <a:lnTo>
                  <a:pt x="30" y="14"/>
                </a:lnTo>
                <a:lnTo>
                  <a:pt x="16" y="11"/>
                </a:lnTo>
                <a:lnTo>
                  <a:pt x="0" y="14"/>
                </a:lnTo>
                <a:lnTo>
                  <a:pt x="6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2" name="Freeform 247">
            <a:extLst>
              <a:ext uri="{FF2B5EF4-FFF2-40B4-BE49-F238E27FC236}">
                <a16:creationId xmlns:a16="http://schemas.microsoft.com/office/drawing/2014/main" id="{0CE0D877-A004-48D4-A1BD-FC2D05F101B1}"/>
              </a:ext>
            </a:extLst>
          </p:cNvPr>
          <p:cNvSpPr>
            <a:spLocks/>
          </p:cNvSpPr>
          <p:nvPr/>
        </p:nvSpPr>
        <p:spPr bwMode="auto">
          <a:xfrm>
            <a:off x="7570454" y="4010784"/>
            <a:ext cx="41303" cy="15718"/>
          </a:xfrm>
          <a:custGeom>
            <a:avLst/>
            <a:gdLst>
              <a:gd name="T0" fmla="*/ 2147483647 w 44"/>
              <a:gd name="T1" fmla="*/ 2147483647 h 23"/>
              <a:gd name="T2" fmla="*/ 2147483647 w 44"/>
              <a:gd name="T3" fmla="*/ 0 h 23"/>
              <a:gd name="T4" fmla="*/ 2147483647 w 44"/>
              <a:gd name="T5" fmla="*/ 0 h 23"/>
              <a:gd name="T6" fmla="*/ 2147483647 w 44"/>
              <a:gd name="T7" fmla="*/ 2147483647 h 23"/>
              <a:gd name="T8" fmla="*/ 2147483647 w 44"/>
              <a:gd name="T9" fmla="*/ 2147483647 h 23"/>
              <a:gd name="T10" fmla="*/ 2147483647 w 44"/>
              <a:gd name="T11" fmla="*/ 2147483647 h 23"/>
              <a:gd name="T12" fmla="*/ 2147483647 w 44"/>
              <a:gd name="T13" fmla="*/ 2147483647 h 23"/>
              <a:gd name="T14" fmla="*/ 0 w 44"/>
              <a:gd name="T15" fmla="*/ 2147483647 h 23"/>
              <a:gd name="T16" fmla="*/ 2147483647 w 44"/>
              <a:gd name="T17" fmla="*/ 2147483647 h 2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4"/>
              <a:gd name="T28" fmla="*/ 0 h 23"/>
              <a:gd name="T29" fmla="*/ 44 w 44"/>
              <a:gd name="T30" fmla="*/ 23 h 2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4" h="23">
                <a:moveTo>
                  <a:pt x="6" y="3"/>
                </a:moveTo>
                <a:lnTo>
                  <a:pt x="18" y="0"/>
                </a:lnTo>
                <a:lnTo>
                  <a:pt x="33" y="0"/>
                </a:lnTo>
                <a:lnTo>
                  <a:pt x="41" y="11"/>
                </a:lnTo>
                <a:lnTo>
                  <a:pt x="43" y="22"/>
                </a:lnTo>
                <a:lnTo>
                  <a:pt x="30" y="14"/>
                </a:lnTo>
                <a:lnTo>
                  <a:pt x="16" y="11"/>
                </a:lnTo>
                <a:lnTo>
                  <a:pt x="0" y="14"/>
                </a:lnTo>
                <a:lnTo>
                  <a:pt x="6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3" name="Freeform 248">
            <a:extLst>
              <a:ext uri="{FF2B5EF4-FFF2-40B4-BE49-F238E27FC236}">
                <a16:creationId xmlns:a16="http://schemas.microsoft.com/office/drawing/2014/main" id="{D919CEDA-7911-4262-A097-31BA555391ED}"/>
              </a:ext>
            </a:extLst>
          </p:cNvPr>
          <p:cNvSpPr>
            <a:spLocks/>
          </p:cNvSpPr>
          <p:nvPr/>
        </p:nvSpPr>
        <p:spPr bwMode="auto">
          <a:xfrm>
            <a:off x="7512802" y="3999166"/>
            <a:ext cx="31837" cy="4783"/>
          </a:xfrm>
          <a:custGeom>
            <a:avLst/>
            <a:gdLst>
              <a:gd name="T0" fmla="*/ 2147483647 w 34"/>
              <a:gd name="T1" fmla="*/ 2147483647 h 7"/>
              <a:gd name="T2" fmla="*/ 2147483647 w 34"/>
              <a:gd name="T3" fmla="*/ 2147483647 h 7"/>
              <a:gd name="T4" fmla="*/ 2147483647 w 34"/>
              <a:gd name="T5" fmla="*/ 2147483647 h 7"/>
              <a:gd name="T6" fmla="*/ 2147483647 w 34"/>
              <a:gd name="T7" fmla="*/ 2147483647 h 7"/>
              <a:gd name="T8" fmla="*/ 2147483647 w 34"/>
              <a:gd name="T9" fmla="*/ 2147483647 h 7"/>
              <a:gd name="T10" fmla="*/ 2147483647 w 34"/>
              <a:gd name="T11" fmla="*/ 2147483647 h 7"/>
              <a:gd name="T12" fmla="*/ 2147483647 w 34"/>
              <a:gd name="T13" fmla="*/ 2147483647 h 7"/>
              <a:gd name="T14" fmla="*/ 0 w 34"/>
              <a:gd name="T15" fmla="*/ 2147483647 h 7"/>
              <a:gd name="T16" fmla="*/ 2147483647 w 34"/>
              <a:gd name="T17" fmla="*/ 2147483647 h 7"/>
              <a:gd name="T18" fmla="*/ 2147483647 w 34"/>
              <a:gd name="T19" fmla="*/ 0 h 7"/>
              <a:gd name="T20" fmla="*/ 2147483647 w 34"/>
              <a:gd name="T21" fmla="*/ 0 h 7"/>
              <a:gd name="T22" fmla="*/ 2147483647 w 34"/>
              <a:gd name="T23" fmla="*/ 0 h 7"/>
              <a:gd name="T24" fmla="*/ 2147483647 w 34"/>
              <a:gd name="T25" fmla="*/ 0 h 7"/>
              <a:gd name="T26" fmla="*/ 2147483647 w 34"/>
              <a:gd name="T27" fmla="*/ 0 h 7"/>
              <a:gd name="T28" fmla="*/ 2147483647 w 34"/>
              <a:gd name="T29" fmla="*/ 0 h 7"/>
              <a:gd name="T30" fmla="*/ 2147483647 w 34"/>
              <a:gd name="T31" fmla="*/ 0 h 7"/>
              <a:gd name="T32" fmla="*/ 2147483647 w 34"/>
              <a:gd name="T33" fmla="*/ 0 h 7"/>
              <a:gd name="T34" fmla="*/ 2147483647 w 34"/>
              <a:gd name="T35" fmla="*/ 0 h 7"/>
              <a:gd name="T36" fmla="*/ 2147483647 w 34"/>
              <a:gd name="T37" fmla="*/ 0 h 7"/>
              <a:gd name="T38" fmla="*/ 2147483647 w 34"/>
              <a:gd name="T39" fmla="*/ 0 h 7"/>
              <a:gd name="T40" fmla="*/ 2147483647 w 34"/>
              <a:gd name="T41" fmla="*/ 0 h 7"/>
              <a:gd name="T42" fmla="*/ 2147483647 w 34"/>
              <a:gd name="T43" fmla="*/ 2147483647 h 7"/>
              <a:gd name="T44" fmla="*/ 2147483647 w 34"/>
              <a:gd name="T45" fmla="*/ 2147483647 h 7"/>
              <a:gd name="T46" fmla="*/ 2147483647 w 34"/>
              <a:gd name="T47" fmla="*/ 2147483647 h 7"/>
              <a:gd name="T48" fmla="*/ 2147483647 w 34"/>
              <a:gd name="T49" fmla="*/ 2147483647 h 7"/>
              <a:gd name="T50" fmla="*/ 2147483647 w 34"/>
              <a:gd name="T51" fmla="*/ 2147483647 h 7"/>
              <a:gd name="T52" fmla="*/ 2147483647 w 34"/>
              <a:gd name="T53" fmla="*/ 2147483647 h 7"/>
              <a:gd name="T54" fmla="*/ 2147483647 w 34"/>
              <a:gd name="T55" fmla="*/ 2147483647 h 7"/>
              <a:gd name="T56" fmla="*/ 2147483647 w 34"/>
              <a:gd name="T57" fmla="*/ 2147483647 h 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4"/>
              <a:gd name="T88" fmla="*/ 0 h 7"/>
              <a:gd name="T89" fmla="*/ 34 w 34"/>
              <a:gd name="T90" fmla="*/ 7 h 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4" h="7">
                <a:moveTo>
                  <a:pt x="16" y="6"/>
                </a:moveTo>
                <a:lnTo>
                  <a:pt x="13" y="6"/>
                </a:lnTo>
                <a:lnTo>
                  <a:pt x="10" y="6"/>
                </a:lnTo>
                <a:lnTo>
                  <a:pt x="7" y="6"/>
                </a:lnTo>
                <a:lnTo>
                  <a:pt x="4" y="6"/>
                </a:lnTo>
                <a:lnTo>
                  <a:pt x="4" y="3"/>
                </a:lnTo>
                <a:lnTo>
                  <a:pt x="3" y="3"/>
                </a:lnTo>
                <a:lnTo>
                  <a:pt x="0" y="3"/>
                </a:lnTo>
                <a:lnTo>
                  <a:pt x="3" y="3"/>
                </a:lnTo>
                <a:lnTo>
                  <a:pt x="3" y="0"/>
                </a:lnTo>
                <a:lnTo>
                  <a:pt x="4" y="0"/>
                </a:lnTo>
                <a:lnTo>
                  <a:pt x="7" y="0"/>
                </a:lnTo>
                <a:lnTo>
                  <a:pt x="10" y="0"/>
                </a:lnTo>
                <a:lnTo>
                  <a:pt x="13" y="0"/>
                </a:lnTo>
                <a:lnTo>
                  <a:pt x="16" y="0"/>
                </a:lnTo>
                <a:lnTo>
                  <a:pt x="18" y="0"/>
                </a:lnTo>
                <a:lnTo>
                  <a:pt x="21" y="0"/>
                </a:lnTo>
                <a:lnTo>
                  <a:pt x="24" y="0"/>
                </a:lnTo>
                <a:lnTo>
                  <a:pt x="27" y="0"/>
                </a:lnTo>
                <a:lnTo>
                  <a:pt x="30" y="0"/>
                </a:lnTo>
                <a:lnTo>
                  <a:pt x="33" y="0"/>
                </a:lnTo>
                <a:lnTo>
                  <a:pt x="33" y="3"/>
                </a:lnTo>
                <a:lnTo>
                  <a:pt x="30" y="3"/>
                </a:lnTo>
                <a:lnTo>
                  <a:pt x="30" y="6"/>
                </a:lnTo>
                <a:lnTo>
                  <a:pt x="27" y="6"/>
                </a:lnTo>
                <a:lnTo>
                  <a:pt x="24" y="6"/>
                </a:lnTo>
                <a:lnTo>
                  <a:pt x="21" y="6"/>
                </a:lnTo>
                <a:lnTo>
                  <a:pt x="18" y="6"/>
                </a:lnTo>
                <a:lnTo>
                  <a:pt x="16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4" name="Freeform 249">
            <a:extLst>
              <a:ext uri="{FF2B5EF4-FFF2-40B4-BE49-F238E27FC236}">
                <a16:creationId xmlns:a16="http://schemas.microsoft.com/office/drawing/2014/main" id="{3F56A838-640D-4277-BA22-B0AAA191A6CA}"/>
              </a:ext>
            </a:extLst>
          </p:cNvPr>
          <p:cNvSpPr>
            <a:spLocks/>
          </p:cNvSpPr>
          <p:nvPr/>
        </p:nvSpPr>
        <p:spPr bwMode="auto">
          <a:xfrm>
            <a:off x="7512802" y="3999166"/>
            <a:ext cx="31837" cy="4783"/>
          </a:xfrm>
          <a:custGeom>
            <a:avLst/>
            <a:gdLst>
              <a:gd name="T0" fmla="*/ 2147483647 w 34"/>
              <a:gd name="T1" fmla="*/ 2147483647 h 7"/>
              <a:gd name="T2" fmla="*/ 2147483647 w 34"/>
              <a:gd name="T3" fmla="*/ 2147483647 h 7"/>
              <a:gd name="T4" fmla="*/ 2147483647 w 34"/>
              <a:gd name="T5" fmla="*/ 2147483647 h 7"/>
              <a:gd name="T6" fmla="*/ 2147483647 w 34"/>
              <a:gd name="T7" fmla="*/ 2147483647 h 7"/>
              <a:gd name="T8" fmla="*/ 0 w 34"/>
              <a:gd name="T9" fmla="*/ 2147483647 h 7"/>
              <a:gd name="T10" fmla="*/ 2147483647 w 34"/>
              <a:gd name="T11" fmla="*/ 0 h 7"/>
              <a:gd name="T12" fmla="*/ 2147483647 w 34"/>
              <a:gd name="T13" fmla="*/ 0 h 7"/>
              <a:gd name="T14" fmla="*/ 2147483647 w 34"/>
              <a:gd name="T15" fmla="*/ 0 h 7"/>
              <a:gd name="T16" fmla="*/ 2147483647 w 34"/>
              <a:gd name="T17" fmla="*/ 0 h 7"/>
              <a:gd name="T18" fmla="*/ 2147483647 w 34"/>
              <a:gd name="T19" fmla="*/ 0 h 7"/>
              <a:gd name="T20" fmla="*/ 2147483647 w 34"/>
              <a:gd name="T21" fmla="*/ 0 h 7"/>
              <a:gd name="T22" fmla="*/ 2147483647 w 34"/>
              <a:gd name="T23" fmla="*/ 0 h 7"/>
              <a:gd name="T24" fmla="*/ 2147483647 w 34"/>
              <a:gd name="T25" fmla="*/ 2147483647 h 7"/>
              <a:gd name="T26" fmla="*/ 2147483647 w 34"/>
              <a:gd name="T27" fmla="*/ 2147483647 h 7"/>
              <a:gd name="T28" fmla="*/ 2147483647 w 34"/>
              <a:gd name="T29" fmla="*/ 2147483647 h 7"/>
              <a:gd name="T30" fmla="*/ 2147483647 w 34"/>
              <a:gd name="T31" fmla="*/ 2147483647 h 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4"/>
              <a:gd name="T49" fmla="*/ 0 h 7"/>
              <a:gd name="T50" fmla="*/ 34 w 34"/>
              <a:gd name="T51" fmla="*/ 7 h 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4" h="7">
                <a:moveTo>
                  <a:pt x="16" y="6"/>
                </a:moveTo>
                <a:lnTo>
                  <a:pt x="10" y="6"/>
                </a:lnTo>
                <a:lnTo>
                  <a:pt x="4" y="6"/>
                </a:lnTo>
                <a:lnTo>
                  <a:pt x="3" y="3"/>
                </a:lnTo>
                <a:lnTo>
                  <a:pt x="0" y="3"/>
                </a:lnTo>
                <a:lnTo>
                  <a:pt x="3" y="0"/>
                </a:lnTo>
                <a:lnTo>
                  <a:pt x="4" y="0"/>
                </a:lnTo>
                <a:lnTo>
                  <a:pt x="10" y="0"/>
                </a:lnTo>
                <a:lnTo>
                  <a:pt x="16" y="0"/>
                </a:lnTo>
                <a:lnTo>
                  <a:pt x="21" y="0"/>
                </a:lnTo>
                <a:lnTo>
                  <a:pt x="27" y="0"/>
                </a:lnTo>
                <a:lnTo>
                  <a:pt x="33" y="0"/>
                </a:lnTo>
                <a:lnTo>
                  <a:pt x="33" y="3"/>
                </a:lnTo>
                <a:lnTo>
                  <a:pt x="27" y="6"/>
                </a:lnTo>
                <a:lnTo>
                  <a:pt x="21" y="6"/>
                </a:lnTo>
                <a:lnTo>
                  <a:pt x="16" y="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5" name="Freeform 250">
            <a:extLst>
              <a:ext uri="{FF2B5EF4-FFF2-40B4-BE49-F238E27FC236}">
                <a16:creationId xmlns:a16="http://schemas.microsoft.com/office/drawing/2014/main" id="{7EA7F2F3-27D8-4226-A095-1495251B4EF3}"/>
              </a:ext>
            </a:extLst>
          </p:cNvPr>
          <p:cNvSpPr>
            <a:spLocks/>
          </p:cNvSpPr>
          <p:nvPr/>
        </p:nvSpPr>
        <p:spPr bwMode="auto">
          <a:xfrm>
            <a:off x="7660804" y="3986865"/>
            <a:ext cx="42164" cy="19135"/>
          </a:xfrm>
          <a:custGeom>
            <a:avLst/>
            <a:gdLst>
              <a:gd name="T0" fmla="*/ 2147483647 w 45"/>
              <a:gd name="T1" fmla="*/ 2147483647 h 28"/>
              <a:gd name="T2" fmla="*/ 0 w 45"/>
              <a:gd name="T3" fmla="*/ 2147483647 h 28"/>
              <a:gd name="T4" fmla="*/ 2147483647 w 45"/>
              <a:gd name="T5" fmla="*/ 2147483647 h 28"/>
              <a:gd name="T6" fmla="*/ 2147483647 w 45"/>
              <a:gd name="T7" fmla="*/ 0 h 28"/>
              <a:gd name="T8" fmla="*/ 2147483647 w 45"/>
              <a:gd name="T9" fmla="*/ 2147483647 h 28"/>
              <a:gd name="T10" fmla="*/ 2147483647 w 45"/>
              <a:gd name="T11" fmla="*/ 2147483647 h 28"/>
              <a:gd name="T12" fmla="*/ 2147483647 w 45"/>
              <a:gd name="T13" fmla="*/ 2147483647 h 28"/>
              <a:gd name="T14" fmla="*/ 2147483647 w 45"/>
              <a:gd name="T15" fmla="*/ 2147483647 h 28"/>
              <a:gd name="T16" fmla="*/ 2147483647 w 45"/>
              <a:gd name="T17" fmla="*/ 2147483647 h 2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5"/>
              <a:gd name="T28" fmla="*/ 0 h 28"/>
              <a:gd name="T29" fmla="*/ 45 w 45"/>
              <a:gd name="T30" fmla="*/ 28 h 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5" h="28">
                <a:moveTo>
                  <a:pt x="15" y="27"/>
                </a:moveTo>
                <a:lnTo>
                  <a:pt x="0" y="27"/>
                </a:lnTo>
                <a:lnTo>
                  <a:pt x="3" y="14"/>
                </a:lnTo>
                <a:lnTo>
                  <a:pt x="11" y="0"/>
                </a:lnTo>
                <a:lnTo>
                  <a:pt x="30" y="3"/>
                </a:lnTo>
                <a:lnTo>
                  <a:pt x="44" y="6"/>
                </a:lnTo>
                <a:lnTo>
                  <a:pt x="38" y="17"/>
                </a:lnTo>
                <a:lnTo>
                  <a:pt x="27" y="27"/>
                </a:lnTo>
                <a:lnTo>
                  <a:pt x="15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6" name="Freeform 251">
            <a:extLst>
              <a:ext uri="{FF2B5EF4-FFF2-40B4-BE49-F238E27FC236}">
                <a16:creationId xmlns:a16="http://schemas.microsoft.com/office/drawing/2014/main" id="{260871E0-BF0B-47EC-9C54-E1C60BEA0BA1}"/>
              </a:ext>
            </a:extLst>
          </p:cNvPr>
          <p:cNvSpPr>
            <a:spLocks/>
          </p:cNvSpPr>
          <p:nvPr/>
        </p:nvSpPr>
        <p:spPr bwMode="auto">
          <a:xfrm>
            <a:off x="7660804" y="3986865"/>
            <a:ext cx="42164" cy="19135"/>
          </a:xfrm>
          <a:custGeom>
            <a:avLst/>
            <a:gdLst>
              <a:gd name="T0" fmla="*/ 2147483647 w 45"/>
              <a:gd name="T1" fmla="*/ 2147483647 h 28"/>
              <a:gd name="T2" fmla="*/ 0 w 45"/>
              <a:gd name="T3" fmla="*/ 2147483647 h 28"/>
              <a:gd name="T4" fmla="*/ 2147483647 w 45"/>
              <a:gd name="T5" fmla="*/ 2147483647 h 28"/>
              <a:gd name="T6" fmla="*/ 2147483647 w 45"/>
              <a:gd name="T7" fmla="*/ 0 h 28"/>
              <a:gd name="T8" fmla="*/ 2147483647 w 45"/>
              <a:gd name="T9" fmla="*/ 2147483647 h 28"/>
              <a:gd name="T10" fmla="*/ 2147483647 w 45"/>
              <a:gd name="T11" fmla="*/ 2147483647 h 28"/>
              <a:gd name="T12" fmla="*/ 2147483647 w 45"/>
              <a:gd name="T13" fmla="*/ 2147483647 h 28"/>
              <a:gd name="T14" fmla="*/ 2147483647 w 45"/>
              <a:gd name="T15" fmla="*/ 2147483647 h 28"/>
              <a:gd name="T16" fmla="*/ 2147483647 w 45"/>
              <a:gd name="T17" fmla="*/ 2147483647 h 2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5"/>
              <a:gd name="T28" fmla="*/ 0 h 28"/>
              <a:gd name="T29" fmla="*/ 45 w 45"/>
              <a:gd name="T30" fmla="*/ 28 h 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5" h="28">
                <a:moveTo>
                  <a:pt x="15" y="27"/>
                </a:moveTo>
                <a:lnTo>
                  <a:pt x="0" y="27"/>
                </a:lnTo>
                <a:lnTo>
                  <a:pt x="3" y="14"/>
                </a:lnTo>
                <a:lnTo>
                  <a:pt x="11" y="0"/>
                </a:lnTo>
                <a:lnTo>
                  <a:pt x="30" y="3"/>
                </a:lnTo>
                <a:lnTo>
                  <a:pt x="44" y="6"/>
                </a:lnTo>
                <a:lnTo>
                  <a:pt x="38" y="17"/>
                </a:lnTo>
                <a:lnTo>
                  <a:pt x="27" y="27"/>
                </a:lnTo>
                <a:lnTo>
                  <a:pt x="15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7" name="Freeform 252">
            <a:extLst>
              <a:ext uri="{FF2B5EF4-FFF2-40B4-BE49-F238E27FC236}">
                <a16:creationId xmlns:a16="http://schemas.microsoft.com/office/drawing/2014/main" id="{216F91A5-E0C8-48A0-8B92-04E5BDB02314}"/>
              </a:ext>
            </a:extLst>
          </p:cNvPr>
          <p:cNvSpPr>
            <a:spLocks/>
          </p:cNvSpPr>
          <p:nvPr/>
        </p:nvSpPr>
        <p:spPr bwMode="auto">
          <a:xfrm>
            <a:off x="7359639" y="3896659"/>
            <a:ext cx="21511" cy="19135"/>
          </a:xfrm>
          <a:custGeom>
            <a:avLst/>
            <a:gdLst>
              <a:gd name="T0" fmla="*/ 2147483647 w 23"/>
              <a:gd name="T1" fmla="*/ 0 h 28"/>
              <a:gd name="T2" fmla="*/ 2147483647 w 23"/>
              <a:gd name="T3" fmla="*/ 2147483647 h 28"/>
              <a:gd name="T4" fmla="*/ 0 w 23"/>
              <a:gd name="T5" fmla="*/ 2147483647 h 28"/>
              <a:gd name="T6" fmla="*/ 2147483647 w 23"/>
              <a:gd name="T7" fmla="*/ 2147483647 h 28"/>
              <a:gd name="T8" fmla="*/ 2147483647 w 23"/>
              <a:gd name="T9" fmla="*/ 2147483647 h 28"/>
              <a:gd name="T10" fmla="*/ 2147483647 w 23"/>
              <a:gd name="T11" fmla="*/ 0 h 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"/>
              <a:gd name="T19" fmla="*/ 0 h 28"/>
              <a:gd name="T20" fmla="*/ 23 w 23"/>
              <a:gd name="T21" fmla="*/ 28 h 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" h="28">
                <a:moveTo>
                  <a:pt x="16" y="0"/>
                </a:moveTo>
                <a:lnTo>
                  <a:pt x="4" y="8"/>
                </a:lnTo>
                <a:lnTo>
                  <a:pt x="0" y="27"/>
                </a:lnTo>
                <a:lnTo>
                  <a:pt x="16" y="18"/>
                </a:lnTo>
                <a:lnTo>
                  <a:pt x="22" y="8"/>
                </a:lnTo>
                <a:lnTo>
                  <a:pt x="16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8" name="Freeform 253">
            <a:extLst>
              <a:ext uri="{FF2B5EF4-FFF2-40B4-BE49-F238E27FC236}">
                <a16:creationId xmlns:a16="http://schemas.microsoft.com/office/drawing/2014/main" id="{F323C252-2EBB-4E9C-9423-5243CE4F09F0}"/>
              </a:ext>
            </a:extLst>
          </p:cNvPr>
          <p:cNvSpPr>
            <a:spLocks/>
          </p:cNvSpPr>
          <p:nvPr/>
        </p:nvSpPr>
        <p:spPr bwMode="auto">
          <a:xfrm>
            <a:off x="7359639" y="3896659"/>
            <a:ext cx="21511" cy="19135"/>
          </a:xfrm>
          <a:custGeom>
            <a:avLst/>
            <a:gdLst>
              <a:gd name="T0" fmla="*/ 2147483647 w 23"/>
              <a:gd name="T1" fmla="*/ 0 h 28"/>
              <a:gd name="T2" fmla="*/ 2147483647 w 23"/>
              <a:gd name="T3" fmla="*/ 2147483647 h 28"/>
              <a:gd name="T4" fmla="*/ 0 w 23"/>
              <a:gd name="T5" fmla="*/ 2147483647 h 28"/>
              <a:gd name="T6" fmla="*/ 2147483647 w 23"/>
              <a:gd name="T7" fmla="*/ 2147483647 h 28"/>
              <a:gd name="T8" fmla="*/ 2147483647 w 23"/>
              <a:gd name="T9" fmla="*/ 2147483647 h 28"/>
              <a:gd name="T10" fmla="*/ 2147483647 w 23"/>
              <a:gd name="T11" fmla="*/ 0 h 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"/>
              <a:gd name="T19" fmla="*/ 0 h 28"/>
              <a:gd name="T20" fmla="*/ 23 w 23"/>
              <a:gd name="T21" fmla="*/ 28 h 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" h="28">
                <a:moveTo>
                  <a:pt x="16" y="0"/>
                </a:moveTo>
                <a:lnTo>
                  <a:pt x="4" y="8"/>
                </a:lnTo>
                <a:lnTo>
                  <a:pt x="0" y="27"/>
                </a:lnTo>
                <a:lnTo>
                  <a:pt x="16" y="18"/>
                </a:lnTo>
                <a:lnTo>
                  <a:pt x="22" y="8"/>
                </a:lnTo>
                <a:lnTo>
                  <a:pt x="16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89" name="Freeform 254">
            <a:extLst>
              <a:ext uri="{FF2B5EF4-FFF2-40B4-BE49-F238E27FC236}">
                <a16:creationId xmlns:a16="http://schemas.microsoft.com/office/drawing/2014/main" id="{62CF9B74-0DA4-46A5-AE54-B11518592483}"/>
              </a:ext>
            </a:extLst>
          </p:cNvPr>
          <p:cNvSpPr>
            <a:spLocks/>
          </p:cNvSpPr>
          <p:nvPr/>
        </p:nvSpPr>
        <p:spPr bwMode="auto">
          <a:xfrm>
            <a:off x="6325352" y="3623993"/>
            <a:ext cx="14628" cy="21185"/>
          </a:xfrm>
          <a:custGeom>
            <a:avLst/>
            <a:gdLst>
              <a:gd name="T0" fmla="*/ 2147483647 w 16"/>
              <a:gd name="T1" fmla="*/ 2147483647 h 31"/>
              <a:gd name="T2" fmla="*/ 2147483647 w 16"/>
              <a:gd name="T3" fmla="*/ 2147483647 h 31"/>
              <a:gd name="T4" fmla="*/ 0 w 16"/>
              <a:gd name="T5" fmla="*/ 0 h 31"/>
              <a:gd name="T6" fmla="*/ 2147483647 w 16"/>
              <a:gd name="T7" fmla="*/ 2147483647 h 31"/>
              <a:gd name="T8" fmla="*/ 2147483647 w 16"/>
              <a:gd name="T9" fmla="*/ 2147483647 h 31"/>
              <a:gd name="T10" fmla="*/ 2147483647 w 16"/>
              <a:gd name="T11" fmla="*/ 2147483647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"/>
              <a:gd name="T19" fmla="*/ 0 h 31"/>
              <a:gd name="T20" fmla="*/ 16 w 16"/>
              <a:gd name="T21" fmla="*/ 31 h 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" h="31">
                <a:moveTo>
                  <a:pt x="9" y="30"/>
                </a:moveTo>
                <a:lnTo>
                  <a:pt x="3" y="21"/>
                </a:lnTo>
                <a:lnTo>
                  <a:pt x="0" y="0"/>
                </a:lnTo>
                <a:lnTo>
                  <a:pt x="9" y="6"/>
                </a:lnTo>
                <a:lnTo>
                  <a:pt x="15" y="14"/>
                </a:lnTo>
                <a:lnTo>
                  <a:pt x="9" y="3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0" name="Freeform 255">
            <a:extLst>
              <a:ext uri="{FF2B5EF4-FFF2-40B4-BE49-F238E27FC236}">
                <a16:creationId xmlns:a16="http://schemas.microsoft.com/office/drawing/2014/main" id="{76B31A12-5D0C-4C60-8974-5D7C6FA5E177}"/>
              </a:ext>
            </a:extLst>
          </p:cNvPr>
          <p:cNvSpPr>
            <a:spLocks/>
          </p:cNvSpPr>
          <p:nvPr/>
        </p:nvSpPr>
        <p:spPr bwMode="auto">
          <a:xfrm>
            <a:off x="6325352" y="3623993"/>
            <a:ext cx="14628" cy="21185"/>
          </a:xfrm>
          <a:custGeom>
            <a:avLst/>
            <a:gdLst>
              <a:gd name="T0" fmla="*/ 2147483647 w 16"/>
              <a:gd name="T1" fmla="*/ 2147483647 h 31"/>
              <a:gd name="T2" fmla="*/ 2147483647 w 16"/>
              <a:gd name="T3" fmla="*/ 2147483647 h 31"/>
              <a:gd name="T4" fmla="*/ 0 w 16"/>
              <a:gd name="T5" fmla="*/ 0 h 31"/>
              <a:gd name="T6" fmla="*/ 2147483647 w 16"/>
              <a:gd name="T7" fmla="*/ 2147483647 h 31"/>
              <a:gd name="T8" fmla="*/ 2147483647 w 16"/>
              <a:gd name="T9" fmla="*/ 2147483647 h 31"/>
              <a:gd name="T10" fmla="*/ 2147483647 w 16"/>
              <a:gd name="T11" fmla="*/ 2147483647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"/>
              <a:gd name="T19" fmla="*/ 0 h 31"/>
              <a:gd name="T20" fmla="*/ 16 w 16"/>
              <a:gd name="T21" fmla="*/ 31 h 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" h="31">
                <a:moveTo>
                  <a:pt x="9" y="30"/>
                </a:moveTo>
                <a:lnTo>
                  <a:pt x="3" y="21"/>
                </a:lnTo>
                <a:lnTo>
                  <a:pt x="0" y="0"/>
                </a:lnTo>
                <a:lnTo>
                  <a:pt x="9" y="6"/>
                </a:lnTo>
                <a:lnTo>
                  <a:pt x="15" y="14"/>
                </a:lnTo>
                <a:lnTo>
                  <a:pt x="9" y="3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1" name="Freeform 256">
            <a:extLst>
              <a:ext uri="{FF2B5EF4-FFF2-40B4-BE49-F238E27FC236}">
                <a16:creationId xmlns:a16="http://schemas.microsoft.com/office/drawing/2014/main" id="{0282249F-F413-4F86-B342-E0A3E474FD0C}"/>
              </a:ext>
            </a:extLst>
          </p:cNvPr>
          <p:cNvSpPr>
            <a:spLocks/>
          </p:cNvSpPr>
          <p:nvPr/>
        </p:nvSpPr>
        <p:spPr bwMode="auto">
          <a:xfrm>
            <a:off x="6021606" y="4329236"/>
            <a:ext cx="25814" cy="23235"/>
          </a:xfrm>
          <a:custGeom>
            <a:avLst/>
            <a:gdLst>
              <a:gd name="T0" fmla="*/ 2147483647 w 28"/>
              <a:gd name="T1" fmla="*/ 2147483647 h 34"/>
              <a:gd name="T2" fmla="*/ 2147483647 w 28"/>
              <a:gd name="T3" fmla="*/ 2147483647 h 34"/>
              <a:gd name="T4" fmla="*/ 2147483647 w 28"/>
              <a:gd name="T5" fmla="*/ 0 h 34"/>
              <a:gd name="T6" fmla="*/ 2147483647 w 28"/>
              <a:gd name="T7" fmla="*/ 2147483647 h 34"/>
              <a:gd name="T8" fmla="*/ 0 w 28"/>
              <a:gd name="T9" fmla="*/ 2147483647 h 34"/>
              <a:gd name="T10" fmla="*/ 2147483647 w 28"/>
              <a:gd name="T11" fmla="*/ 2147483647 h 34"/>
              <a:gd name="T12" fmla="*/ 2147483647 w 28"/>
              <a:gd name="T13" fmla="*/ 2147483647 h 34"/>
              <a:gd name="T14" fmla="*/ 2147483647 w 28"/>
              <a:gd name="T15" fmla="*/ 2147483647 h 34"/>
              <a:gd name="T16" fmla="*/ 2147483647 w 28"/>
              <a:gd name="T17" fmla="*/ 2147483647 h 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"/>
              <a:gd name="T28" fmla="*/ 0 h 34"/>
              <a:gd name="T29" fmla="*/ 28 w 28"/>
              <a:gd name="T30" fmla="*/ 34 h 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" h="34">
                <a:moveTo>
                  <a:pt x="27" y="27"/>
                </a:moveTo>
                <a:lnTo>
                  <a:pt x="21" y="14"/>
                </a:lnTo>
                <a:lnTo>
                  <a:pt x="15" y="0"/>
                </a:lnTo>
                <a:lnTo>
                  <a:pt x="1" y="6"/>
                </a:lnTo>
                <a:lnTo>
                  <a:pt x="0" y="17"/>
                </a:lnTo>
                <a:lnTo>
                  <a:pt x="1" y="24"/>
                </a:lnTo>
                <a:lnTo>
                  <a:pt x="10" y="27"/>
                </a:lnTo>
                <a:lnTo>
                  <a:pt x="21" y="33"/>
                </a:lnTo>
                <a:lnTo>
                  <a:pt x="27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2" name="Freeform 257">
            <a:extLst>
              <a:ext uri="{FF2B5EF4-FFF2-40B4-BE49-F238E27FC236}">
                <a16:creationId xmlns:a16="http://schemas.microsoft.com/office/drawing/2014/main" id="{E8E6AE0E-E773-4B61-A7EA-CA5FDB27C551}"/>
              </a:ext>
            </a:extLst>
          </p:cNvPr>
          <p:cNvSpPr>
            <a:spLocks/>
          </p:cNvSpPr>
          <p:nvPr/>
        </p:nvSpPr>
        <p:spPr bwMode="auto">
          <a:xfrm>
            <a:off x="6021606" y="4329236"/>
            <a:ext cx="25814" cy="23235"/>
          </a:xfrm>
          <a:custGeom>
            <a:avLst/>
            <a:gdLst>
              <a:gd name="T0" fmla="*/ 2147483647 w 28"/>
              <a:gd name="T1" fmla="*/ 2147483647 h 34"/>
              <a:gd name="T2" fmla="*/ 2147483647 w 28"/>
              <a:gd name="T3" fmla="*/ 2147483647 h 34"/>
              <a:gd name="T4" fmla="*/ 2147483647 w 28"/>
              <a:gd name="T5" fmla="*/ 0 h 34"/>
              <a:gd name="T6" fmla="*/ 2147483647 w 28"/>
              <a:gd name="T7" fmla="*/ 2147483647 h 34"/>
              <a:gd name="T8" fmla="*/ 0 w 28"/>
              <a:gd name="T9" fmla="*/ 2147483647 h 34"/>
              <a:gd name="T10" fmla="*/ 2147483647 w 28"/>
              <a:gd name="T11" fmla="*/ 2147483647 h 34"/>
              <a:gd name="T12" fmla="*/ 2147483647 w 28"/>
              <a:gd name="T13" fmla="*/ 2147483647 h 34"/>
              <a:gd name="T14" fmla="*/ 2147483647 w 28"/>
              <a:gd name="T15" fmla="*/ 2147483647 h 34"/>
              <a:gd name="T16" fmla="*/ 2147483647 w 28"/>
              <a:gd name="T17" fmla="*/ 2147483647 h 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"/>
              <a:gd name="T28" fmla="*/ 0 h 34"/>
              <a:gd name="T29" fmla="*/ 28 w 28"/>
              <a:gd name="T30" fmla="*/ 34 h 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" h="34">
                <a:moveTo>
                  <a:pt x="27" y="27"/>
                </a:moveTo>
                <a:lnTo>
                  <a:pt x="21" y="14"/>
                </a:lnTo>
                <a:lnTo>
                  <a:pt x="15" y="0"/>
                </a:lnTo>
                <a:lnTo>
                  <a:pt x="1" y="6"/>
                </a:lnTo>
                <a:lnTo>
                  <a:pt x="0" y="17"/>
                </a:lnTo>
                <a:lnTo>
                  <a:pt x="1" y="24"/>
                </a:lnTo>
                <a:lnTo>
                  <a:pt x="10" y="27"/>
                </a:lnTo>
                <a:lnTo>
                  <a:pt x="21" y="33"/>
                </a:lnTo>
                <a:lnTo>
                  <a:pt x="27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3" name="Freeform 258">
            <a:extLst>
              <a:ext uri="{FF2B5EF4-FFF2-40B4-BE49-F238E27FC236}">
                <a16:creationId xmlns:a16="http://schemas.microsoft.com/office/drawing/2014/main" id="{F186341B-6129-42EF-B366-85FBF1AFBE68}"/>
              </a:ext>
            </a:extLst>
          </p:cNvPr>
          <p:cNvSpPr>
            <a:spLocks/>
          </p:cNvSpPr>
          <p:nvPr/>
        </p:nvSpPr>
        <p:spPr bwMode="auto">
          <a:xfrm>
            <a:off x="7467198" y="3822856"/>
            <a:ext cx="21511" cy="16401"/>
          </a:xfrm>
          <a:custGeom>
            <a:avLst/>
            <a:gdLst>
              <a:gd name="T0" fmla="*/ 2147483647 w 23"/>
              <a:gd name="T1" fmla="*/ 0 h 24"/>
              <a:gd name="T2" fmla="*/ 0 w 23"/>
              <a:gd name="T3" fmla="*/ 2147483647 h 24"/>
              <a:gd name="T4" fmla="*/ 2147483647 w 23"/>
              <a:gd name="T5" fmla="*/ 2147483647 h 24"/>
              <a:gd name="T6" fmla="*/ 2147483647 w 23"/>
              <a:gd name="T7" fmla="*/ 2147483647 h 24"/>
              <a:gd name="T8" fmla="*/ 2147483647 w 23"/>
              <a:gd name="T9" fmla="*/ 2147483647 h 24"/>
              <a:gd name="T10" fmla="*/ 2147483647 w 23"/>
              <a:gd name="T11" fmla="*/ 0 h 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"/>
              <a:gd name="T19" fmla="*/ 0 h 24"/>
              <a:gd name="T20" fmla="*/ 23 w 23"/>
              <a:gd name="T21" fmla="*/ 24 h 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" h="24">
                <a:moveTo>
                  <a:pt x="6" y="0"/>
                </a:moveTo>
                <a:lnTo>
                  <a:pt x="0" y="14"/>
                </a:lnTo>
                <a:lnTo>
                  <a:pt x="6" y="23"/>
                </a:lnTo>
                <a:lnTo>
                  <a:pt x="22" y="17"/>
                </a:lnTo>
                <a:lnTo>
                  <a:pt x="20" y="3"/>
                </a:lnTo>
                <a:lnTo>
                  <a:pt x="6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4" name="Freeform 259">
            <a:extLst>
              <a:ext uri="{FF2B5EF4-FFF2-40B4-BE49-F238E27FC236}">
                <a16:creationId xmlns:a16="http://schemas.microsoft.com/office/drawing/2014/main" id="{99C97281-0B75-43FF-B20C-623E6FE9C511}"/>
              </a:ext>
            </a:extLst>
          </p:cNvPr>
          <p:cNvSpPr>
            <a:spLocks/>
          </p:cNvSpPr>
          <p:nvPr/>
        </p:nvSpPr>
        <p:spPr bwMode="auto">
          <a:xfrm>
            <a:off x="7492152" y="3838574"/>
            <a:ext cx="12047" cy="9567"/>
          </a:xfrm>
          <a:custGeom>
            <a:avLst/>
            <a:gdLst>
              <a:gd name="T0" fmla="*/ 2147483647 w 13"/>
              <a:gd name="T1" fmla="*/ 2147483647 h 14"/>
              <a:gd name="T2" fmla="*/ 2147483647 w 13"/>
              <a:gd name="T3" fmla="*/ 2147483647 h 14"/>
              <a:gd name="T4" fmla="*/ 2147483647 w 13"/>
              <a:gd name="T5" fmla="*/ 2147483647 h 14"/>
              <a:gd name="T6" fmla="*/ 0 w 13"/>
              <a:gd name="T7" fmla="*/ 2147483647 h 14"/>
              <a:gd name="T8" fmla="*/ 0 w 13"/>
              <a:gd name="T9" fmla="*/ 2147483647 h 14"/>
              <a:gd name="T10" fmla="*/ 0 w 13"/>
              <a:gd name="T11" fmla="*/ 2147483647 h 14"/>
              <a:gd name="T12" fmla="*/ 0 w 13"/>
              <a:gd name="T13" fmla="*/ 2147483647 h 14"/>
              <a:gd name="T14" fmla="*/ 2147483647 w 13"/>
              <a:gd name="T15" fmla="*/ 2147483647 h 14"/>
              <a:gd name="T16" fmla="*/ 2147483647 w 13"/>
              <a:gd name="T17" fmla="*/ 0 h 14"/>
              <a:gd name="T18" fmla="*/ 2147483647 w 13"/>
              <a:gd name="T19" fmla="*/ 0 h 14"/>
              <a:gd name="T20" fmla="*/ 2147483647 w 13"/>
              <a:gd name="T21" fmla="*/ 0 h 14"/>
              <a:gd name="T22" fmla="*/ 2147483647 w 13"/>
              <a:gd name="T23" fmla="*/ 0 h 14"/>
              <a:gd name="T24" fmla="*/ 2147483647 w 13"/>
              <a:gd name="T25" fmla="*/ 2147483647 h 14"/>
              <a:gd name="T26" fmla="*/ 2147483647 w 13"/>
              <a:gd name="T27" fmla="*/ 2147483647 h 14"/>
              <a:gd name="T28" fmla="*/ 2147483647 w 13"/>
              <a:gd name="T29" fmla="*/ 2147483647 h 14"/>
              <a:gd name="T30" fmla="*/ 2147483647 w 13"/>
              <a:gd name="T31" fmla="*/ 2147483647 h 14"/>
              <a:gd name="T32" fmla="*/ 2147483647 w 13"/>
              <a:gd name="T33" fmla="*/ 2147483647 h 14"/>
              <a:gd name="T34" fmla="*/ 2147483647 w 13"/>
              <a:gd name="T35" fmla="*/ 2147483647 h 14"/>
              <a:gd name="T36" fmla="*/ 2147483647 w 13"/>
              <a:gd name="T37" fmla="*/ 2147483647 h 1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3"/>
              <a:gd name="T58" fmla="*/ 0 h 14"/>
              <a:gd name="T59" fmla="*/ 13 w 13"/>
              <a:gd name="T60" fmla="*/ 14 h 1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3" h="14">
                <a:moveTo>
                  <a:pt x="6" y="13"/>
                </a:moveTo>
                <a:lnTo>
                  <a:pt x="3" y="13"/>
                </a:lnTo>
                <a:lnTo>
                  <a:pt x="3" y="10"/>
                </a:lnTo>
                <a:lnTo>
                  <a:pt x="0" y="10"/>
                </a:lnTo>
                <a:lnTo>
                  <a:pt x="0" y="7"/>
                </a:lnTo>
                <a:lnTo>
                  <a:pt x="0" y="4"/>
                </a:lnTo>
                <a:lnTo>
                  <a:pt x="0" y="3"/>
                </a:lnTo>
                <a:lnTo>
                  <a:pt x="3" y="3"/>
                </a:lnTo>
                <a:lnTo>
                  <a:pt x="3" y="0"/>
                </a:lnTo>
                <a:lnTo>
                  <a:pt x="6" y="0"/>
                </a:lnTo>
                <a:lnTo>
                  <a:pt x="9" y="0"/>
                </a:lnTo>
                <a:lnTo>
                  <a:pt x="12" y="0"/>
                </a:lnTo>
                <a:lnTo>
                  <a:pt x="12" y="3"/>
                </a:lnTo>
                <a:lnTo>
                  <a:pt x="12" y="4"/>
                </a:lnTo>
                <a:lnTo>
                  <a:pt x="12" y="7"/>
                </a:lnTo>
                <a:lnTo>
                  <a:pt x="12" y="10"/>
                </a:lnTo>
                <a:lnTo>
                  <a:pt x="12" y="13"/>
                </a:lnTo>
                <a:lnTo>
                  <a:pt x="9" y="13"/>
                </a:lnTo>
                <a:lnTo>
                  <a:pt x="6" y="1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5" name="Freeform 260">
            <a:extLst>
              <a:ext uri="{FF2B5EF4-FFF2-40B4-BE49-F238E27FC236}">
                <a16:creationId xmlns:a16="http://schemas.microsoft.com/office/drawing/2014/main" id="{B979F3E6-AB13-42DE-9A1E-F43B83490D4D}"/>
              </a:ext>
            </a:extLst>
          </p:cNvPr>
          <p:cNvSpPr>
            <a:spLocks/>
          </p:cNvSpPr>
          <p:nvPr/>
        </p:nvSpPr>
        <p:spPr bwMode="auto">
          <a:xfrm>
            <a:off x="5833163" y="3390279"/>
            <a:ext cx="28395" cy="34169"/>
          </a:xfrm>
          <a:custGeom>
            <a:avLst/>
            <a:gdLst>
              <a:gd name="T0" fmla="*/ 2147483647 w 31"/>
              <a:gd name="T1" fmla="*/ 2147483647 h 50"/>
              <a:gd name="T2" fmla="*/ 2147483647 w 31"/>
              <a:gd name="T3" fmla="*/ 2147483647 h 50"/>
              <a:gd name="T4" fmla="*/ 2147483647 w 31"/>
              <a:gd name="T5" fmla="*/ 2147483647 h 50"/>
              <a:gd name="T6" fmla="*/ 0 w 31"/>
              <a:gd name="T7" fmla="*/ 2147483647 h 50"/>
              <a:gd name="T8" fmla="*/ 2147483647 w 31"/>
              <a:gd name="T9" fmla="*/ 2147483647 h 50"/>
              <a:gd name="T10" fmla="*/ 2147483647 w 31"/>
              <a:gd name="T11" fmla="*/ 2147483647 h 50"/>
              <a:gd name="T12" fmla="*/ 2147483647 w 31"/>
              <a:gd name="T13" fmla="*/ 0 h 50"/>
              <a:gd name="T14" fmla="*/ 2147483647 w 31"/>
              <a:gd name="T15" fmla="*/ 2147483647 h 50"/>
              <a:gd name="T16" fmla="*/ 2147483647 w 31"/>
              <a:gd name="T17" fmla="*/ 2147483647 h 5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1"/>
              <a:gd name="T28" fmla="*/ 0 h 50"/>
              <a:gd name="T29" fmla="*/ 31 w 31"/>
              <a:gd name="T30" fmla="*/ 50 h 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1" h="50">
                <a:moveTo>
                  <a:pt x="30" y="32"/>
                </a:moveTo>
                <a:lnTo>
                  <a:pt x="13" y="49"/>
                </a:lnTo>
                <a:lnTo>
                  <a:pt x="4" y="40"/>
                </a:lnTo>
                <a:lnTo>
                  <a:pt x="0" y="35"/>
                </a:lnTo>
                <a:lnTo>
                  <a:pt x="7" y="17"/>
                </a:lnTo>
                <a:lnTo>
                  <a:pt x="4" y="6"/>
                </a:lnTo>
                <a:lnTo>
                  <a:pt x="15" y="0"/>
                </a:lnTo>
                <a:lnTo>
                  <a:pt x="24" y="17"/>
                </a:lnTo>
                <a:lnTo>
                  <a:pt x="30" y="32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6" name="Freeform 261">
            <a:extLst>
              <a:ext uri="{FF2B5EF4-FFF2-40B4-BE49-F238E27FC236}">
                <a16:creationId xmlns:a16="http://schemas.microsoft.com/office/drawing/2014/main" id="{0C4AC623-3E5A-4E9C-B386-317D01EF4A94}"/>
              </a:ext>
            </a:extLst>
          </p:cNvPr>
          <p:cNvSpPr>
            <a:spLocks/>
          </p:cNvSpPr>
          <p:nvPr/>
        </p:nvSpPr>
        <p:spPr bwMode="auto">
          <a:xfrm>
            <a:off x="5833163" y="3390279"/>
            <a:ext cx="28395" cy="34169"/>
          </a:xfrm>
          <a:custGeom>
            <a:avLst/>
            <a:gdLst>
              <a:gd name="T0" fmla="*/ 2147483647 w 31"/>
              <a:gd name="T1" fmla="*/ 2147483647 h 50"/>
              <a:gd name="T2" fmla="*/ 2147483647 w 31"/>
              <a:gd name="T3" fmla="*/ 2147483647 h 50"/>
              <a:gd name="T4" fmla="*/ 2147483647 w 31"/>
              <a:gd name="T5" fmla="*/ 2147483647 h 50"/>
              <a:gd name="T6" fmla="*/ 0 w 31"/>
              <a:gd name="T7" fmla="*/ 2147483647 h 50"/>
              <a:gd name="T8" fmla="*/ 2147483647 w 31"/>
              <a:gd name="T9" fmla="*/ 2147483647 h 50"/>
              <a:gd name="T10" fmla="*/ 2147483647 w 31"/>
              <a:gd name="T11" fmla="*/ 2147483647 h 50"/>
              <a:gd name="T12" fmla="*/ 2147483647 w 31"/>
              <a:gd name="T13" fmla="*/ 0 h 50"/>
              <a:gd name="T14" fmla="*/ 2147483647 w 31"/>
              <a:gd name="T15" fmla="*/ 2147483647 h 50"/>
              <a:gd name="T16" fmla="*/ 2147483647 w 31"/>
              <a:gd name="T17" fmla="*/ 2147483647 h 5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1"/>
              <a:gd name="T28" fmla="*/ 0 h 50"/>
              <a:gd name="T29" fmla="*/ 31 w 31"/>
              <a:gd name="T30" fmla="*/ 50 h 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1" h="50">
                <a:moveTo>
                  <a:pt x="30" y="32"/>
                </a:moveTo>
                <a:lnTo>
                  <a:pt x="13" y="49"/>
                </a:lnTo>
                <a:lnTo>
                  <a:pt x="4" y="40"/>
                </a:lnTo>
                <a:lnTo>
                  <a:pt x="0" y="35"/>
                </a:lnTo>
                <a:lnTo>
                  <a:pt x="7" y="17"/>
                </a:lnTo>
                <a:lnTo>
                  <a:pt x="4" y="6"/>
                </a:lnTo>
                <a:lnTo>
                  <a:pt x="15" y="0"/>
                </a:lnTo>
                <a:lnTo>
                  <a:pt x="24" y="17"/>
                </a:lnTo>
                <a:lnTo>
                  <a:pt x="30" y="32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7" name="Freeform 262">
            <a:extLst>
              <a:ext uri="{FF2B5EF4-FFF2-40B4-BE49-F238E27FC236}">
                <a16:creationId xmlns:a16="http://schemas.microsoft.com/office/drawing/2014/main" id="{762B3C35-CF80-41CB-897A-486AB662B46A}"/>
              </a:ext>
            </a:extLst>
          </p:cNvPr>
          <p:cNvSpPr>
            <a:spLocks/>
          </p:cNvSpPr>
          <p:nvPr/>
        </p:nvSpPr>
        <p:spPr bwMode="auto">
          <a:xfrm>
            <a:off x="5679138" y="3141531"/>
            <a:ext cx="21511" cy="6834"/>
          </a:xfrm>
          <a:custGeom>
            <a:avLst/>
            <a:gdLst>
              <a:gd name="T0" fmla="*/ 0 w 23"/>
              <a:gd name="T1" fmla="*/ 2147483647 h 10"/>
              <a:gd name="T2" fmla="*/ 2147483647 w 23"/>
              <a:gd name="T3" fmla="*/ 0 h 10"/>
              <a:gd name="T4" fmla="*/ 2147483647 w 23"/>
              <a:gd name="T5" fmla="*/ 0 h 10"/>
              <a:gd name="T6" fmla="*/ 2147483647 w 23"/>
              <a:gd name="T7" fmla="*/ 0 h 10"/>
              <a:gd name="T8" fmla="*/ 0 w 23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"/>
              <a:gd name="T16" fmla="*/ 0 h 10"/>
              <a:gd name="T17" fmla="*/ 23 w 23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" h="10">
                <a:moveTo>
                  <a:pt x="0" y="9"/>
                </a:moveTo>
                <a:lnTo>
                  <a:pt x="1" y="0"/>
                </a:lnTo>
                <a:lnTo>
                  <a:pt x="13" y="0"/>
                </a:lnTo>
                <a:lnTo>
                  <a:pt x="22" y="0"/>
                </a:lnTo>
                <a:lnTo>
                  <a:pt x="0" y="9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8" name="Freeform 263">
            <a:extLst>
              <a:ext uri="{FF2B5EF4-FFF2-40B4-BE49-F238E27FC236}">
                <a16:creationId xmlns:a16="http://schemas.microsoft.com/office/drawing/2014/main" id="{7E7973DC-43B0-4F2A-B694-284F65E73EBF}"/>
              </a:ext>
            </a:extLst>
          </p:cNvPr>
          <p:cNvSpPr>
            <a:spLocks/>
          </p:cNvSpPr>
          <p:nvPr/>
        </p:nvSpPr>
        <p:spPr bwMode="auto">
          <a:xfrm>
            <a:off x="5679138" y="3141531"/>
            <a:ext cx="21511" cy="6834"/>
          </a:xfrm>
          <a:custGeom>
            <a:avLst/>
            <a:gdLst>
              <a:gd name="T0" fmla="*/ 0 w 23"/>
              <a:gd name="T1" fmla="*/ 2147483647 h 10"/>
              <a:gd name="T2" fmla="*/ 2147483647 w 23"/>
              <a:gd name="T3" fmla="*/ 0 h 10"/>
              <a:gd name="T4" fmla="*/ 2147483647 w 23"/>
              <a:gd name="T5" fmla="*/ 0 h 10"/>
              <a:gd name="T6" fmla="*/ 2147483647 w 23"/>
              <a:gd name="T7" fmla="*/ 0 h 10"/>
              <a:gd name="T8" fmla="*/ 0 w 23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"/>
              <a:gd name="T16" fmla="*/ 0 h 10"/>
              <a:gd name="T17" fmla="*/ 23 w 23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" h="10">
                <a:moveTo>
                  <a:pt x="0" y="9"/>
                </a:moveTo>
                <a:lnTo>
                  <a:pt x="1" y="0"/>
                </a:lnTo>
                <a:lnTo>
                  <a:pt x="13" y="0"/>
                </a:lnTo>
                <a:lnTo>
                  <a:pt x="22" y="0"/>
                </a:lnTo>
                <a:lnTo>
                  <a:pt x="0" y="9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299" name="Freeform 264">
            <a:extLst>
              <a:ext uri="{FF2B5EF4-FFF2-40B4-BE49-F238E27FC236}">
                <a16:creationId xmlns:a16="http://schemas.microsoft.com/office/drawing/2014/main" id="{6CF7A9A7-3ABE-4466-A41B-6B4443F693C7}"/>
              </a:ext>
            </a:extLst>
          </p:cNvPr>
          <p:cNvSpPr>
            <a:spLocks/>
          </p:cNvSpPr>
          <p:nvPr/>
        </p:nvSpPr>
        <p:spPr bwMode="auto">
          <a:xfrm>
            <a:off x="5506184" y="3123763"/>
            <a:ext cx="11186" cy="4783"/>
          </a:xfrm>
          <a:custGeom>
            <a:avLst/>
            <a:gdLst>
              <a:gd name="T0" fmla="*/ 0 w 12"/>
              <a:gd name="T1" fmla="*/ 0 h 7"/>
              <a:gd name="T2" fmla="*/ 2147483647 w 12"/>
              <a:gd name="T3" fmla="*/ 2147483647 h 7"/>
              <a:gd name="T4" fmla="*/ 2147483647 w 12"/>
              <a:gd name="T5" fmla="*/ 0 h 7"/>
              <a:gd name="T6" fmla="*/ 0 w 12"/>
              <a:gd name="T7" fmla="*/ 0 h 7"/>
              <a:gd name="T8" fmla="*/ 0 60000 65536"/>
              <a:gd name="T9" fmla="*/ 0 60000 65536"/>
              <a:gd name="T10" fmla="*/ 0 60000 65536"/>
              <a:gd name="T11" fmla="*/ 0 60000 65536"/>
              <a:gd name="T12" fmla="*/ 0 w 12"/>
              <a:gd name="T13" fmla="*/ 0 h 7"/>
              <a:gd name="T14" fmla="*/ 12 w 12"/>
              <a:gd name="T15" fmla="*/ 7 h 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" h="7">
                <a:moveTo>
                  <a:pt x="0" y="0"/>
                </a:moveTo>
                <a:lnTo>
                  <a:pt x="3" y="6"/>
                </a:lnTo>
                <a:lnTo>
                  <a:pt x="11" y="0"/>
                </a:lnTo>
                <a:lnTo>
                  <a:pt x="0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00" name="Freeform 265">
            <a:extLst>
              <a:ext uri="{FF2B5EF4-FFF2-40B4-BE49-F238E27FC236}">
                <a16:creationId xmlns:a16="http://schemas.microsoft.com/office/drawing/2014/main" id="{65A71520-6101-4FBD-AB0D-26EF2B45D7E0}"/>
              </a:ext>
            </a:extLst>
          </p:cNvPr>
          <p:cNvSpPr>
            <a:spLocks/>
          </p:cNvSpPr>
          <p:nvPr/>
        </p:nvSpPr>
        <p:spPr bwMode="auto">
          <a:xfrm>
            <a:off x="5506184" y="3123763"/>
            <a:ext cx="11186" cy="4783"/>
          </a:xfrm>
          <a:custGeom>
            <a:avLst/>
            <a:gdLst>
              <a:gd name="T0" fmla="*/ 0 w 12"/>
              <a:gd name="T1" fmla="*/ 0 h 7"/>
              <a:gd name="T2" fmla="*/ 2147483647 w 12"/>
              <a:gd name="T3" fmla="*/ 2147483647 h 7"/>
              <a:gd name="T4" fmla="*/ 2147483647 w 12"/>
              <a:gd name="T5" fmla="*/ 0 h 7"/>
              <a:gd name="T6" fmla="*/ 0 w 12"/>
              <a:gd name="T7" fmla="*/ 0 h 7"/>
              <a:gd name="T8" fmla="*/ 0 60000 65536"/>
              <a:gd name="T9" fmla="*/ 0 60000 65536"/>
              <a:gd name="T10" fmla="*/ 0 60000 65536"/>
              <a:gd name="T11" fmla="*/ 0 60000 65536"/>
              <a:gd name="T12" fmla="*/ 0 w 12"/>
              <a:gd name="T13" fmla="*/ 0 h 7"/>
              <a:gd name="T14" fmla="*/ 12 w 12"/>
              <a:gd name="T15" fmla="*/ 7 h 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" h="7">
                <a:moveTo>
                  <a:pt x="0" y="0"/>
                </a:moveTo>
                <a:lnTo>
                  <a:pt x="3" y="6"/>
                </a:lnTo>
                <a:lnTo>
                  <a:pt x="11" y="0"/>
                </a:lnTo>
                <a:lnTo>
                  <a:pt x="0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01" name="Freeform 266">
            <a:extLst>
              <a:ext uri="{FF2B5EF4-FFF2-40B4-BE49-F238E27FC236}">
                <a16:creationId xmlns:a16="http://schemas.microsoft.com/office/drawing/2014/main" id="{6E508765-A17F-4E40-9676-4EBD9FBDADA9}"/>
              </a:ext>
            </a:extLst>
          </p:cNvPr>
          <p:cNvSpPr>
            <a:spLocks/>
          </p:cNvSpPr>
          <p:nvPr/>
        </p:nvSpPr>
        <p:spPr bwMode="auto">
          <a:xfrm>
            <a:off x="5432367" y="3190957"/>
            <a:ext cx="33892" cy="22237"/>
          </a:xfrm>
          <a:custGeom>
            <a:avLst/>
            <a:gdLst>
              <a:gd name="T0" fmla="*/ 30 w 36"/>
              <a:gd name="T1" fmla="*/ 30 h 31"/>
              <a:gd name="T2" fmla="*/ 3 w 36"/>
              <a:gd name="T3" fmla="*/ 30 h 31"/>
              <a:gd name="T4" fmla="*/ 0 w 36"/>
              <a:gd name="T5" fmla="*/ 18 h 31"/>
              <a:gd name="T6" fmla="*/ 3 w 36"/>
              <a:gd name="T7" fmla="*/ 6 h 31"/>
              <a:gd name="T8" fmla="*/ 18 w 36"/>
              <a:gd name="T9" fmla="*/ 0 h 31"/>
              <a:gd name="T10" fmla="*/ 34 w 36"/>
              <a:gd name="T11" fmla="*/ 3 h 31"/>
              <a:gd name="T12" fmla="*/ 44 w 36"/>
              <a:gd name="T13" fmla="*/ 11 h 31"/>
              <a:gd name="T14" fmla="*/ 48 w 36"/>
              <a:gd name="T15" fmla="*/ 21 h 31"/>
              <a:gd name="T16" fmla="*/ 30 w 36"/>
              <a:gd name="T17" fmla="*/ 30 h 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6"/>
              <a:gd name="T28" fmla="*/ 0 h 31"/>
              <a:gd name="T29" fmla="*/ 36 w 36"/>
              <a:gd name="T30" fmla="*/ 31 h 3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6" h="31">
                <a:moveTo>
                  <a:pt x="22" y="30"/>
                </a:moveTo>
                <a:lnTo>
                  <a:pt x="3" y="30"/>
                </a:lnTo>
                <a:lnTo>
                  <a:pt x="0" y="18"/>
                </a:lnTo>
                <a:lnTo>
                  <a:pt x="3" y="6"/>
                </a:lnTo>
                <a:lnTo>
                  <a:pt x="14" y="0"/>
                </a:lnTo>
                <a:lnTo>
                  <a:pt x="25" y="3"/>
                </a:lnTo>
                <a:lnTo>
                  <a:pt x="32" y="11"/>
                </a:lnTo>
                <a:lnTo>
                  <a:pt x="35" y="21"/>
                </a:lnTo>
                <a:lnTo>
                  <a:pt x="22" y="30"/>
                </a:lnTo>
              </a:path>
            </a:pathLst>
          </a:custGeom>
          <a:solidFill>
            <a:srgbClr val="497C84"/>
          </a:solidFill>
          <a:ln w="6350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>
              <a:solidFill>
                <a:srgbClr val="3D3B3B"/>
              </a:solidFill>
            </a:endParaRPr>
          </a:p>
        </p:txBody>
      </p:sp>
      <p:sp>
        <p:nvSpPr>
          <p:cNvPr id="302" name="Freeform 267">
            <a:extLst>
              <a:ext uri="{FF2B5EF4-FFF2-40B4-BE49-F238E27FC236}">
                <a16:creationId xmlns:a16="http://schemas.microsoft.com/office/drawing/2014/main" id="{C2BAACF1-88C0-4F7F-8BB9-C887AE75B0DD}"/>
              </a:ext>
            </a:extLst>
          </p:cNvPr>
          <p:cNvSpPr>
            <a:spLocks/>
          </p:cNvSpPr>
          <p:nvPr/>
        </p:nvSpPr>
        <p:spPr bwMode="auto">
          <a:xfrm>
            <a:off x="5439928" y="3136064"/>
            <a:ext cx="14628" cy="19818"/>
          </a:xfrm>
          <a:custGeom>
            <a:avLst/>
            <a:gdLst>
              <a:gd name="T0" fmla="*/ 2147483647 w 16"/>
              <a:gd name="T1" fmla="*/ 0 h 29"/>
              <a:gd name="T2" fmla="*/ 2147483647 w 16"/>
              <a:gd name="T3" fmla="*/ 2147483647 h 29"/>
              <a:gd name="T4" fmla="*/ 0 w 16"/>
              <a:gd name="T5" fmla="*/ 2147483647 h 29"/>
              <a:gd name="T6" fmla="*/ 2147483647 w 16"/>
              <a:gd name="T7" fmla="*/ 2147483647 h 29"/>
              <a:gd name="T8" fmla="*/ 2147483647 w 16"/>
              <a:gd name="T9" fmla="*/ 2147483647 h 29"/>
              <a:gd name="T10" fmla="*/ 2147483647 w 16"/>
              <a:gd name="T11" fmla="*/ 0 h 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"/>
              <a:gd name="T19" fmla="*/ 0 h 29"/>
              <a:gd name="T20" fmla="*/ 16 w 16"/>
              <a:gd name="T21" fmla="*/ 29 h 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" h="29">
                <a:moveTo>
                  <a:pt x="15" y="0"/>
                </a:moveTo>
                <a:lnTo>
                  <a:pt x="3" y="8"/>
                </a:lnTo>
                <a:lnTo>
                  <a:pt x="0" y="19"/>
                </a:lnTo>
                <a:lnTo>
                  <a:pt x="6" y="28"/>
                </a:lnTo>
                <a:lnTo>
                  <a:pt x="15" y="14"/>
                </a:lnTo>
                <a:lnTo>
                  <a:pt x="15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03" name="Freeform 268">
            <a:extLst>
              <a:ext uri="{FF2B5EF4-FFF2-40B4-BE49-F238E27FC236}">
                <a16:creationId xmlns:a16="http://schemas.microsoft.com/office/drawing/2014/main" id="{6BB348A6-1A40-4492-A09A-5A4E2B9F9263}"/>
              </a:ext>
            </a:extLst>
          </p:cNvPr>
          <p:cNvSpPr>
            <a:spLocks/>
          </p:cNvSpPr>
          <p:nvPr/>
        </p:nvSpPr>
        <p:spPr bwMode="auto">
          <a:xfrm>
            <a:off x="5520811" y="3095744"/>
            <a:ext cx="10326" cy="16401"/>
          </a:xfrm>
          <a:custGeom>
            <a:avLst/>
            <a:gdLst>
              <a:gd name="T0" fmla="*/ 2147483647 w 11"/>
              <a:gd name="T1" fmla="*/ 0 h 24"/>
              <a:gd name="T2" fmla="*/ 0 w 11"/>
              <a:gd name="T3" fmla="*/ 2147483647 h 24"/>
              <a:gd name="T4" fmla="*/ 2147483647 w 11"/>
              <a:gd name="T5" fmla="*/ 2147483647 h 24"/>
              <a:gd name="T6" fmla="*/ 2147483647 w 11"/>
              <a:gd name="T7" fmla="*/ 2147483647 h 24"/>
              <a:gd name="T8" fmla="*/ 2147483647 w 11"/>
              <a:gd name="T9" fmla="*/ 0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24"/>
              <a:gd name="T17" fmla="*/ 11 w 11"/>
              <a:gd name="T18" fmla="*/ 24 h 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24">
                <a:moveTo>
                  <a:pt x="7" y="0"/>
                </a:moveTo>
                <a:lnTo>
                  <a:pt x="0" y="11"/>
                </a:lnTo>
                <a:lnTo>
                  <a:pt x="3" y="23"/>
                </a:lnTo>
                <a:lnTo>
                  <a:pt x="10" y="23"/>
                </a:lnTo>
                <a:lnTo>
                  <a:pt x="7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04" name="Freeform 269">
            <a:extLst>
              <a:ext uri="{FF2B5EF4-FFF2-40B4-BE49-F238E27FC236}">
                <a16:creationId xmlns:a16="http://schemas.microsoft.com/office/drawing/2014/main" id="{833AECAF-5AA4-4158-99F5-1DCC9E353A8E}"/>
              </a:ext>
            </a:extLst>
          </p:cNvPr>
          <p:cNvSpPr>
            <a:spLocks/>
          </p:cNvSpPr>
          <p:nvPr/>
        </p:nvSpPr>
        <p:spPr bwMode="auto">
          <a:xfrm>
            <a:off x="5520811" y="3095744"/>
            <a:ext cx="10326" cy="16401"/>
          </a:xfrm>
          <a:custGeom>
            <a:avLst/>
            <a:gdLst>
              <a:gd name="T0" fmla="*/ 2147483647 w 11"/>
              <a:gd name="T1" fmla="*/ 0 h 24"/>
              <a:gd name="T2" fmla="*/ 0 w 11"/>
              <a:gd name="T3" fmla="*/ 2147483647 h 24"/>
              <a:gd name="T4" fmla="*/ 2147483647 w 11"/>
              <a:gd name="T5" fmla="*/ 2147483647 h 24"/>
              <a:gd name="T6" fmla="*/ 2147483647 w 11"/>
              <a:gd name="T7" fmla="*/ 2147483647 h 24"/>
              <a:gd name="T8" fmla="*/ 2147483647 w 11"/>
              <a:gd name="T9" fmla="*/ 0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24"/>
              <a:gd name="T17" fmla="*/ 11 w 11"/>
              <a:gd name="T18" fmla="*/ 24 h 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24">
                <a:moveTo>
                  <a:pt x="7" y="0"/>
                </a:moveTo>
                <a:lnTo>
                  <a:pt x="0" y="11"/>
                </a:lnTo>
                <a:lnTo>
                  <a:pt x="3" y="23"/>
                </a:lnTo>
                <a:lnTo>
                  <a:pt x="10" y="23"/>
                </a:lnTo>
                <a:lnTo>
                  <a:pt x="7" y="0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05" name="Freeform 270">
            <a:extLst>
              <a:ext uri="{FF2B5EF4-FFF2-40B4-BE49-F238E27FC236}">
                <a16:creationId xmlns:a16="http://schemas.microsoft.com/office/drawing/2014/main" id="{707263F4-9C4A-4427-97E4-8B6395C6C99F}"/>
              </a:ext>
            </a:extLst>
          </p:cNvPr>
          <p:cNvSpPr>
            <a:spLocks/>
          </p:cNvSpPr>
          <p:nvPr/>
        </p:nvSpPr>
        <p:spPr bwMode="auto">
          <a:xfrm>
            <a:off x="3682846" y="3276156"/>
            <a:ext cx="37001" cy="30753"/>
          </a:xfrm>
          <a:custGeom>
            <a:avLst/>
            <a:gdLst>
              <a:gd name="T0" fmla="*/ 0 w 40"/>
              <a:gd name="T1" fmla="*/ 2147483647 h 45"/>
              <a:gd name="T2" fmla="*/ 2147483647 w 40"/>
              <a:gd name="T3" fmla="*/ 0 h 45"/>
              <a:gd name="T4" fmla="*/ 2147483647 w 40"/>
              <a:gd name="T5" fmla="*/ 2147483647 h 45"/>
              <a:gd name="T6" fmla="*/ 2147483647 w 40"/>
              <a:gd name="T7" fmla="*/ 2147483647 h 45"/>
              <a:gd name="T8" fmla="*/ 2147483647 w 40"/>
              <a:gd name="T9" fmla="*/ 2147483647 h 45"/>
              <a:gd name="T10" fmla="*/ 2147483647 w 40"/>
              <a:gd name="T11" fmla="*/ 2147483647 h 45"/>
              <a:gd name="T12" fmla="*/ 0 w 40"/>
              <a:gd name="T13" fmla="*/ 2147483647 h 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0"/>
              <a:gd name="T22" fmla="*/ 0 h 45"/>
              <a:gd name="T23" fmla="*/ 40 w 40"/>
              <a:gd name="T24" fmla="*/ 45 h 4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0" h="45">
                <a:moveTo>
                  <a:pt x="0" y="11"/>
                </a:moveTo>
                <a:lnTo>
                  <a:pt x="10" y="0"/>
                </a:lnTo>
                <a:lnTo>
                  <a:pt x="32" y="25"/>
                </a:lnTo>
                <a:lnTo>
                  <a:pt x="39" y="38"/>
                </a:lnTo>
                <a:lnTo>
                  <a:pt x="23" y="44"/>
                </a:lnTo>
                <a:lnTo>
                  <a:pt x="7" y="27"/>
                </a:lnTo>
                <a:lnTo>
                  <a:pt x="0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06" name="Freeform 271">
            <a:extLst>
              <a:ext uri="{FF2B5EF4-FFF2-40B4-BE49-F238E27FC236}">
                <a16:creationId xmlns:a16="http://schemas.microsoft.com/office/drawing/2014/main" id="{7BDFEC46-95E5-48DD-A8D2-84330ABCD685}"/>
              </a:ext>
            </a:extLst>
          </p:cNvPr>
          <p:cNvSpPr>
            <a:spLocks/>
          </p:cNvSpPr>
          <p:nvPr/>
        </p:nvSpPr>
        <p:spPr bwMode="auto">
          <a:xfrm>
            <a:off x="3682846" y="3276156"/>
            <a:ext cx="37001" cy="30753"/>
          </a:xfrm>
          <a:custGeom>
            <a:avLst/>
            <a:gdLst>
              <a:gd name="T0" fmla="*/ 0 w 40"/>
              <a:gd name="T1" fmla="*/ 2147483647 h 45"/>
              <a:gd name="T2" fmla="*/ 2147483647 w 40"/>
              <a:gd name="T3" fmla="*/ 0 h 45"/>
              <a:gd name="T4" fmla="*/ 2147483647 w 40"/>
              <a:gd name="T5" fmla="*/ 2147483647 h 45"/>
              <a:gd name="T6" fmla="*/ 2147483647 w 40"/>
              <a:gd name="T7" fmla="*/ 2147483647 h 45"/>
              <a:gd name="T8" fmla="*/ 2147483647 w 40"/>
              <a:gd name="T9" fmla="*/ 2147483647 h 45"/>
              <a:gd name="T10" fmla="*/ 2147483647 w 40"/>
              <a:gd name="T11" fmla="*/ 2147483647 h 45"/>
              <a:gd name="T12" fmla="*/ 0 w 40"/>
              <a:gd name="T13" fmla="*/ 2147483647 h 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0"/>
              <a:gd name="T22" fmla="*/ 0 h 45"/>
              <a:gd name="T23" fmla="*/ 40 w 40"/>
              <a:gd name="T24" fmla="*/ 45 h 4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0" h="45">
                <a:moveTo>
                  <a:pt x="0" y="11"/>
                </a:moveTo>
                <a:lnTo>
                  <a:pt x="10" y="0"/>
                </a:lnTo>
                <a:lnTo>
                  <a:pt x="32" y="25"/>
                </a:lnTo>
                <a:lnTo>
                  <a:pt x="39" y="38"/>
                </a:lnTo>
                <a:lnTo>
                  <a:pt x="23" y="44"/>
                </a:lnTo>
                <a:lnTo>
                  <a:pt x="7" y="27"/>
                </a:lnTo>
                <a:lnTo>
                  <a:pt x="0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07" name="Freeform 272">
            <a:extLst>
              <a:ext uri="{FF2B5EF4-FFF2-40B4-BE49-F238E27FC236}">
                <a16:creationId xmlns:a16="http://schemas.microsoft.com/office/drawing/2014/main" id="{2FFCF83B-3283-4C0B-8A90-B83A3C018D55}"/>
              </a:ext>
            </a:extLst>
          </p:cNvPr>
          <p:cNvSpPr>
            <a:spLocks/>
          </p:cNvSpPr>
          <p:nvPr/>
        </p:nvSpPr>
        <p:spPr bwMode="auto">
          <a:xfrm>
            <a:off x="5902000" y="3471601"/>
            <a:ext cx="38721" cy="9567"/>
          </a:xfrm>
          <a:custGeom>
            <a:avLst/>
            <a:gdLst>
              <a:gd name="T0" fmla="*/ 2147483647 w 42"/>
              <a:gd name="T1" fmla="*/ 2147483647 h 14"/>
              <a:gd name="T2" fmla="*/ 2147483647 w 42"/>
              <a:gd name="T3" fmla="*/ 2147483647 h 14"/>
              <a:gd name="T4" fmla="*/ 2147483647 w 42"/>
              <a:gd name="T5" fmla="*/ 2147483647 h 14"/>
              <a:gd name="T6" fmla="*/ 2147483647 w 42"/>
              <a:gd name="T7" fmla="*/ 2147483647 h 14"/>
              <a:gd name="T8" fmla="*/ 2147483647 w 42"/>
              <a:gd name="T9" fmla="*/ 2147483647 h 14"/>
              <a:gd name="T10" fmla="*/ 2147483647 w 42"/>
              <a:gd name="T11" fmla="*/ 2147483647 h 14"/>
              <a:gd name="T12" fmla="*/ 2147483647 w 42"/>
              <a:gd name="T13" fmla="*/ 2147483647 h 14"/>
              <a:gd name="T14" fmla="*/ 2147483647 w 42"/>
              <a:gd name="T15" fmla="*/ 2147483647 h 14"/>
              <a:gd name="T16" fmla="*/ 2147483647 w 42"/>
              <a:gd name="T17" fmla="*/ 2147483647 h 14"/>
              <a:gd name="T18" fmla="*/ 0 w 42"/>
              <a:gd name="T19" fmla="*/ 2147483647 h 14"/>
              <a:gd name="T20" fmla="*/ 2147483647 w 42"/>
              <a:gd name="T21" fmla="*/ 2147483647 h 14"/>
              <a:gd name="T22" fmla="*/ 2147483647 w 42"/>
              <a:gd name="T23" fmla="*/ 2147483647 h 14"/>
              <a:gd name="T24" fmla="*/ 2147483647 w 42"/>
              <a:gd name="T25" fmla="*/ 2147483647 h 14"/>
              <a:gd name="T26" fmla="*/ 2147483647 w 42"/>
              <a:gd name="T27" fmla="*/ 2147483647 h 14"/>
              <a:gd name="T28" fmla="*/ 2147483647 w 42"/>
              <a:gd name="T29" fmla="*/ 2147483647 h 14"/>
              <a:gd name="T30" fmla="*/ 2147483647 w 42"/>
              <a:gd name="T31" fmla="*/ 2147483647 h 14"/>
              <a:gd name="T32" fmla="*/ 2147483647 w 42"/>
              <a:gd name="T33" fmla="*/ 2147483647 h 14"/>
              <a:gd name="T34" fmla="*/ 2147483647 w 42"/>
              <a:gd name="T35" fmla="*/ 2147483647 h 14"/>
              <a:gd name="T36" fmla="*/ 2147483647 w 42"/>
              <a:gd name="T37" fmla="*/ 2147483647 h 14"/>
              <a:gd name="T38" fmla="*/ 2147483647 w 42"/>
              <a:gd name="T39" fmla="*/ 2147483647 h 14"/>
              <a:gd name="T40" fmla="*/ 2147483647 w 42"/>
              <a:gd name="T41" fmla="*/ 2147483647 h 14"/>
              <a:gd name="T42" fmla="*/ 2147483647 w 42"/>
              <a:gd name="T43" fmla="*/ 2147483647 h 14"/>
              <a:gd name="T44" fmla="*/ 2147483647 w 42"/>
              <a:gd name="T45" fmla="*/ 2147483647 h 14"/>
              <a:gd name="T46" fmla="*/ 2147483647 w 42"/>
              <a:gd name="T47" fmla="*/ 0 h 14"/>
              <a:gd name="T48" fmla="*/ 2147483647 w 42"/>
              <a:gd name="T49" fmla="*/ 0 h 14"/>
              <a:gd name="T50" fmla="*/ 2147483647 w 42"/>
              <a:gd name="T51" fmla="*/ 0 h 14"/>
              <a:gd name="T52" fmla="*/ 2147483647 w 42"/>
              <a:gd name="T53" fmla="*/ 0 h 14"/>
              <a:gd name="T54" fmla="*/ 2147483647 w 42"/>
              <a:gd name="T55" fmla="*/ 2147483647 h 14"/>
              <a:gd name="T56" fmla="*/ 2147483647 w 42"/>
              <a:gd name="T57" fmla="*/ 2147483647 h 14"/>
              <a:gd name="T58" fmla="*/ 2147483647 w 42"/>
              <a:gd name="T59" fmla="*/ 2147483647 h 14"/>
              <a:gd name="T60" fmla="*/ 2147483647 w 42"/>
              <a:gd name="T61" fmla="*/ 2147483647 h 14"/>
              <a:gd name="T62" fmla="*/ 2147483647 w 42"/>
              <a:gd name="T63" fmla="*/ 2147483647 h 14"/>
              <a:gd name="T64" fmla="*/ 2147483647 w 42"/>
              <a:gd name="T65" fmla="*/ 2147483647 h 14"/>
              <a:gd name="T66" fmla="*/ 2147483647 w 42"/>
              <a:gd name="T67" fmla="*/ 2147483647 h 14"/>
              <a:gd name="T68" fmla="*/ 2147483647 w 42"/>
              <a:gd name="T69" fmla="*/ 2147483647 h 14"/>
              <a:gd name="T70" fmla="*/ 2147483647 w 42"/>
              <a:gd name="T71" fmla="*/ 2147483647 h 14"/>
              <a:gd name="T72" fmla="*/ 2147483647 w 42"/>
              <a:gd name="T73" fmla="*/ 2147483647 h 14"/>
              <a:gd name="T74" fmla="*/ 2147483647 w 42"/>
              <a:gd name="T75" fmla="*/ 2147483647 h 14"/>
              <a:gd name="T76" fmla="*/ 2147483647 w 42"/>
              <a:gd name="T77" fmla="*/ 2147483647 h 14"/>
              <a:gd name="T78" fmla="*/ 2147483647 w 42"/>
              <a:gd name="T79" fmla="*/ 2147483647 h 14"/>
              <a:gd name="T80" fmla="*/ 2147483647 w 42"/>
              <a:gd name="T81" fmla="*/ 2147483647 h 1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2"/>
              <a:gd name="T124" fmla="*/ 0 h 14"/>
              <a:gd name="T125" fmla="*/ 42 w 42"/>
              <a:gd name="T126" fmla="*/ 14 h 14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2" h="14">
                <a:moveTo>
                  <a:pt x="20" y="13"/>
                </a:moveTo>
                <a:lnTo>
                  <a:pt x="17" y="13"/>
                </a:lnTo>
                <a:lnTo>
                  <a:pt x="14" y="13"/>
                </a:lnTo>
                <a:lnTo>
                  <a:pt x="14" y="10"/>
                </a:lnTo>
                <a:lnTo>
                  <a:pt x="11" y="10"/>
                </a:lnTo>
                <a:lnTo>
                  <a:pt x="8" y="10"/>
                </a:lnTo>
                <a:lnTo>
                  <a:pt x="6" y="10"/>
                </a:lnTo>
                <a:lnTo>
                  <a:pt x="6" y="7"/>
                </a:lnTo>
                <a:lnTo>
                  <a:pt x="3" y="7"/>
                </a:lnTo>
                <a:lnTo>
                  <a:pt x="0" y="7"/>
                </a:lnTo>
                <a:lnTo>
                  <a:pt x="3" y="7"/>
                </a:lnTo>
                <a:lnTo>
                  <a:pt x="3" y="6"/>
                </a:lnTo>
                <a:lnTo>
                  <a:pt x="6" y="6"/>
                </a:lnTo>
                <a:lnTo>
                  <a:pt x="8" y="6"/>
                </a:lnTo>
                <a:lnTo>
                  <a:pt x="11" y="6"/>
                </a:lnTo>
                <a:lnTo>
                  <a:pt x="14" y="6"/>
                </a:lnTo>
                <a:lnTo>
                  <a:pt x="17" y="6"/>
                </a:lnTo>
                <a:lnTo>
                  <a:pt x="20" y="6"/>
                </a:lnTo>
                <a:lnTo>
                  <a:pt x="20" y="3"/>
                </a:lnTo>
                <a:lnTo>
                  <a:pt x="22" y="3"/>
                </a:lnTo>
                <a:lnTo>
                  <a:pt x="25" y="3"/>
                </a:lnTo>
                <a:lnTo>
                  <a:pt x="28" y="3"/>
                </a:lnTo>
                <a:lnTo>
                  <a:pt x="29" y="3"/>
                </a:lnTo>
                <a:lnTo>
                  <a:pt x="29" y="0"/>
                </a:lnTo>
                <a:lnTo>
                  <a:pt x="32" y="0"/>
                </a:lnTo>
                <a:lnTo>
                  <a:pt x="35" y="0"/>
                </a:lnTo>
                <a:lnTo>
                  <a:pt x="38" y="0"/>
                </a:lnTo>
                <a:lnTo>
                  <a:pt x="38" y="3"/>
                </a:lnTo>
                <a:lnTo>
                  <a:pt x="41" y="3"/>
                </a:lnTo>
                <a:lnTo>
                  <a:pt x="41" y="6"/>
                </a:lnTo>
                <a:lnTo>
                  <a:pt x="41" y="7"/>
                </a:lnTo>
                <a:lnTo>
                  <a:pt x="41" y="10"/>
                </a:lnTo>
                <a:lnTo>
                  <a:pt x="38" y="10"/>
                </a:lnTo>
                <a:lnTo>
                  <a:pt x="35" y="10"/>
                </a:lnTo>
                <a:lnTo>
                  <a:pt x="32" y="10"/>
                </a:lnTo>
                <a:lnTo>
                  <a:pt x="32" y="13"/>
                </a:lnTo>
                <a:lnTo>
                  <a:pt x="29" y="13"/>
                </a:lnTo>
                <a:lnTo>
                  <a:pt x="28" y="13"/>
                </a:lnTo>
                <a:lnTo>
                  <a:pt x="25" y="13"/>
                </a:lnTo>
                <a:lnTo>
                  <a:pt x="22" y="13"/>
                </a:lnTo>
                <a:lnTo>
                  <a:pt x="20" y="13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08" name="Freeform 273">
            <a:extLst>
              <a:ext uri="{FF2B5EF4-FFF2-40B4-BE49-F238E27FC236}">
                <a16:creationId xmlns:a16="http://schemas.microsoft.com/office/drawing/2014/main" id="{E57F8B69-0A2A-4133-BB23-E806294BF72F}"/>
              </a:ext>
            </a:extLst>
          </p:cNvPr>
          <p:cNvSpPr>
            <a:spLocks/>
          </p:cNvSpPr>
          <p:nvPr/>
        </p:nvSpPr>
        <p:spPr bwMode="auto">
          <a:xfrm>
            <a:off x="5902000" y="3471601"/>
            <a:ext cx="38721" cy="9567"/>
          </a:xfrm>
          <a:custGeom>
            <a:avLst/>
            <a:gdLst>
              <a:gd name="T0" fmla="*/ 2147483647 w 42"/>
              <a:gd name="T1" fmla="*/ 2147483647 h 14"/>
              <a:gd name="T2" fmla="*/ 2147483647 w 42"/>
              <a:gd name="T3" fmla="*/ 2147483647 h 14"/>
              <a:gd name="T4" fmla="*/ 2147483647 w 42"/>
              <a:gd name="T5" fmla="*/ 2147483647 h 14"/>
              <a:gd name="T6" fmla="*/ 2147483647 w 42"/>
              <a:gd name="T7" fmla="*/ 2147483647 h 14"/>
              <a:gd name="T8" fmla="*/ 2147483647 w 42"/>
              <a:gd name="T9" fmla="*/ 2147483647 h 14"/>
              <a:gd name="T10" fmla="*/ 0 w 42"/>
              <a:gd name="T11" fmla="*/ 2147483647 h 14"/>
              <a:gd name="T12" fmla="*/ 2147483647 w 42"/>
              <a:gd name="T13" fmla="*/ 2147483647 h 14"/>
              <a:gd name="T14" fmla="*/ 2147483647 w 42"/>
              <a:gd name="T15" fmla="*/ 2147483647 h 14"/>
              <a:gd name="T16" fmla="*/ 2147483647 w 42"/>
              <a:gd name="T17" fmla="*/ 2147483647 h 14"/>
              <a:gd name="T18" fmla="*/ 2147483647 w 42"/>
              <a:gd name="T19" fmla="*/ 2147483647 h 14"/>
              <a:gd name="T20" fmla="*/ 2147483647 w 42"/>
              <a:gd name="T21" fmla="*/ 2147483647 h 14"/>
              <a:gd name="T22" fmla="*/ 2147483647 w 42"/>
              <a:gd name="T23" fmla="*/ 2147483647 h 14"/>
              <a:gd name="T24" fmla="*/ 2147483647 w 42"/>
              <a:gd name="T25" fmla="*/ 2147483647 h 14"/>
              <a:gd name="T26" fmla="*/ 2147483647 w 42"/>
              <a:gd name="T27" fmla="*/ 0 h 14"/>
              <a:gd name="T28" fmla="*/ 2147483647 w 42"/>
              <a:gd name="T29" fmla="*/ 0 h 14"/>
              <a:gd name="T30" fmla="*/ 2147483647 w 42"/>
              <a:gd name="T31" fmla="*/ 2147483647 h 14"/>
              <a:gd name="T32" fmla="*/ 2147483647 w 42"/>
              <a:gd name="T33" fmla="*/ 2147483647 h 14"/>
              <a:gd name="T34" fmla="*/ 2147483647 w 42"/>
              <a:gd name="T35" fmla="*/ 2147483647 h 14"/>
              <a:gd name="T36" fmla="*/ 2147483647 w 42"/>
              <a:gd name="T37" fmla="*/ 2147483647 h 14"/>
              <a:gd name="T38" fmla="*/ 2147483647 w 42"/>
              <a:gd name="T39" fmla="*/ 2147483647 h 14"/>
              <a:gd name="T40" fmla="*/ 2147483647 w 42"/>
              <a:gd name="T41" fmla="*/ 2147483647 h 14"/>
              <a:gd name="T42" fmla="*/ 2147483647 w 42"/>
              <a:gd name="T43" fmla="*/ 2147483647 h 1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2"/>
              <a:gd name="T67" fmla="*/ 0 h 14"/>
              <a:gd name="T68" fmla="*/ 42 w 42"/>
              <a:gd name="T69" fmla="*/ 14 h 14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2" h="14">
                <a:moveTo>
                  <a:pt x="20" y="13"/>
                </a:moveTo>
                <a:lnTo>
                  <a:pt x="17" y="13"/>
                </a:lnTo>
                <a:lnTo>
                  <a:pt x="11" y="10"/>
                </a:lnTo>
                <a:lnTo>
                  <a:pt x="6" y="7"/>
                </a:lnTo>
                <a:lnTo>
                  <a:pt x="3" y="7"/>
                </a:lnTo>
                <a:lnTo>
                  <a:pt x="0" y="7"/>
                </a:lnTo>
                <a:lnTo>
                  <a:pt x="3" y="7"/>
                </a:lnTo>
                <a:lnTo>
                  <a:pt x="3" y="6"/>
                </a:lnTo>
                <a:lnTo>
                  <a:pt x="6" y="6"/>
                </a:lnTo>
                <a:lnTo>
                  <a:pt x="11" y="6"/>
                </a:lnTo>
                <a:lnTo>
                  <a:pt x="17" y="6"/>
                </a:lnTo>
                <a:lnTo>
                  <a:pt x="22" y="3"/>
                </a:lnTo>
                <a:lnTo>
                  <a:pt x="28" y="3"/>
                </a:lnTo>
                <a:lnTo>
                  <a:pt x="32" y="0"/>
                </a:lnTo>
                <a:lnTo>
                  <a:pt x="35" y="0"/>
                </a:lnTo>
                <a:lnTo>
                  <a:pt x="38" y="3"/>
                </a:lnTo>
                <a:lnTo>
                  <a:pt x="41" y="6"/>
                </a:lnTo>
                <a:lnTo>
                  <a:pt x="41" y="7"/>
                </a:lnTo>
                <a:lnTo>
                  <a:pt x="38" y="10"/>
                </a:lnTo>
                <a:lnTo>
                  <a:pt x="35" y="10"/>
                </a:lnTo>
                <a:lnTo>
                  <a:pt x="28" y="13"/>
                </a:lnTo>
                <a:lnTo>
                  <a:pt x="20" y="13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09" name="Freeform 274">
            <a:extLst>
              <a:ext uri="{FF2B5EF4-FFF2-40B4-BE49-F238E27FC236}">
                <a16:creationId xmlns:a16="http://schemas.microsoft.com/office/drawing/2014/main" id="{2CB94E40-75D8-487F-93B1-60C9059BEB0E}"/>
              </a:ext>
            </a:extLst>
          </p:cNvPr>
          <p:cNvSpPr>
            <a:spLocks/>
          </p:cNvSpPr>
          <p:nvPr/>
        </p:nvSpPr>
        <p:spPr bwMode="auto">
          <a:xfrm>
            <a:off x="6261677" y="3574107"/>
            <a:ext cx="23232" cy="21185"/>
          </a:xfrm>
          <a:custGeom>
            <a:avLst/>
            <a:gdLst>
              <a:gd name="T0" fmla="*/ 0 w 25"/>
              <a:gd name="T1" fmla="*/ 2147483647 h 31"/>
              <a:gd name="T2" fmla="*/ 2147483647 w 25"/>
              <a:gd name="T3" fmla="*/ 2147483647 h 31"/>
              <a:gd name="T4" fmla="*/ 2147483647 w 25"/>
              <a:gd name="T5" fmla="*/ 0 h 31"/>
              <a:gd name="T6" fmla="*/ 2147483647 w 25"/>
              <a:gd name="T7" fmla="*/ 2147483647 h 31"/>
              <a:gd name="T8" fmla="*/ 0 w 25"/>
              <a:gd name="T9" fmla="*/ 2147483647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"/>
              <a:gd name="T16" fmla="*/ 0 h 31"/>
              <a:gd name="T17" fmla="*/ 25 w 25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" h="31">
                <a:moveTo>
                  <a:pt x="0" y="27"/>
                </a:moveTo>
                <a:lnTo>
                  <a:pt x="3" y="3"/>
                </a:lnTo>
                <a:lnTo>
                  <a:pt x="12" y="0"/>
                </a:lnTo>
                <a:lnTo>
                  <a:pt x="24" y="30"/>
                </a:lnTo>
                <a:lnTo>
                  <a:pt x="0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10" name="Freeform 275">
            <a:extLst>
              <a:ext uri="{FF2B5EF4-FFF2-40B4-BE49-F238E27FC236}">
                <a16:creationId xmlns:a16="http://schemas.microsoft.com/office/drawing/2014/main" id="{A8BD9DA2-DC3A-423D-BCED-2F33280092CC}"/>
              </a:ext>
            </a:extLst>
          </p:cNvPr>
          <p:cNvSpPr>
            <a:spLocks/>
          </p:cNvSpPr>
          <p:nvPr/>
        </p:nvSpPr>
        <p:spPr bwMode="auto">
          <a:xfrm>
            <a:off x="6261677" y="3574107"/>
            <a:ext cx="23232" cy="21185"/>
          </a:xfrm>
          <a:custGeom>
            <a:avLst/>
            <a:gdLst>
              <a:gd name="T0" fmla="*/ 0 w 25"/>
              <a:gd name="T1" fmla="*/ 2147483647 h 31"/>
              <a:gd name="T2" fmla="*/ 2147483647 w 25"/>
              <a:gd name="T3" fmla="*/ 2147483647 h 31"/>
              <a:gd name="T4" fmla="*/ 2147483647 w 25"/>
              <a:gd name="T5" fmla="*/ 0 h 31"/>
              <a:gd name="T6" fmla="*/ 2147483647 w 25"/>
              <a:gd name="T7" fmla="*/ 2147483647 h 31"/>
              <a:gd name="T8" fmla="*/ 0 w 25"/>
              <a:gd name="T9" fmla="*/ 2147483647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"/>
              <a:gd name="T16" fmla="*/ 0 h 31"/>
              <a:gd name="T17" fmla="*/ 25 w 25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" h="31">
                <a:moveTo>
                  <a:pt x="0" y="27"/>
                </a:moveTo>
                <a:lnTo>
                  <a:pt x="3" y="3"/>
                </a:lnTo>
                <a:lnTo>
                  <a:pt x="12" y="0"/>
                </a:lnTo>
                <a:lnTo>
                  <a:pt x="24" y="30"/>
                </a:lnTo>
                <a:lnTo>
                  <a:pt x="0" y="2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11" name="Freeform 276">
            <a:extLst>
              <a:ext uri="{FF2B5EF4-FFF2-40B4-BE49-F238E27FC236}">
                <a16:creationId xmlns:a16="http://schemas.microsoft.com/office/drawing/2014/main" id="{E9C236B7-2580-40C9-9A5D-8852FFF10607}"/>
              </a:ext>
            </a:extLst>
          </p:cNvPr>
          <p:cNvSpPr>
            <a:spLocks/>
          </p:cNvSpPr>
          <p:nvPr/>
        </p:nvSpPr>
        <p:spPr bwMode="auto">
          <a:xfrm>
            <a:off x="5834883" y="3191417"/>
            <a:ext cx="18930" cy="11618"/>
          </a:xfrm>
          <a:custGeom>
            <a:avLst/>
            <a:gdLst>
              <a:gd name="T0" fmla="*/ 0 w 20"/>
              <a:gd name="T1" fmla="*/ 2147483647 h 17"/>
              <a:gd name="T2" fmla="*/ 2147483647 w 20"/>
              <a:gd name="T3" fmla="*/ 2147483647 h 17"/>
              <a:gd name="T4" fmla="*/ 2147483647 w 20"/>
              <a:gd name="T5" fmla="*/ 2147483647 h 17"/>
              <a:gd name="T6" fmla="*/ 2147483647 w 20"/>
              <a:gd name="T7" fmla="*/ 0 h 17"/>
              <a:gd name="T8" fmla="*/ 0 w 20"/>
              <a:gd name="T9" fmla="*/ 2147483647 h 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"/>
              <a:gd name="T16" fmla="*/ 0 h 17"/>
              <a:gd name="T17" fmla="*/ 20 w 20"/>
              <a:gd name="T18" fmla="*/ 17 h 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" h="17">
                <a:moveTo>
                  <a:pt x="0" y="11"/>
                </a:moveTo>
                <a:lnTo>
                  <a:pt x="19" y="16"/>
                </a:lnTo>
                <a:lnTo>
                  <a:pt x="19" y="11"/>
                </a:lnTo>
                <a:lnTo>
                  <a:pt x="7" y="0"/>
                </a:lnTo>
                <a:lnTo>
                  <a:pt x="0" y="11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12" name="Freeform 277">
            <a:extLst>
              <a:ext uri="{FF2B5EF4-FFF2-40B4-BE49-F238E27FC236}">
                <a16:creationId xmlns:a16="http://schemas.microsoft.com/office/drawing/2014/main" id="{2977ACE9-C6B4-413F-9FCF-1A5ECDE13AEE}"/>
              </a:ext>
            </a:extLst>
          </p:cNvPr>
          <p:cNvSpPr>
            <a:spLocks/>
          </p:cNvSpPr>
          <p:nvPr/>
        </p:nvSpPr>
        <p:spPr bwMode="auto">
          <a:xfrm>
            <a:off x="5834883" y="3191417"/>
            <a:ext cx="18930" cy="11618"/>
          </a:xfrm>
          <a:custGeom>
            <a:avLst/>
            <a:gdLst>
              <a:gd name="T0" fmla="*/ 0 w 20"/>
              <a:gd name="T1" fmla="*/ 2147483647 h 17"/>
              <a:gd name="T2" fmla="*/ 2147483647 w 20"/>
              <a:gd name="T3" fmla="*/ 2147483647 h 17"/>
              <a:gd name="T4" fmla="*/ 2147483647 w 20"/>
              <a:gd name="T5" fmla="*/ 2147483647 h 17"/>
              <a:gd name="T6" fmla="*/ 2147483647 w 20"/>
              <a:gd name="T7" fmla="*/ 0 h 17"/>
              <a:gd name="T8" fmla="*/ 0 w 20"/>
              <a:gd name="T9" fmla="*/ 2147483647 h 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"/>
              <a:gd name="T16" fmla="*/ 0 h 17"/>
              <a:gd name="T17" fmla="*/ 20 w 20"/>
              <a:gd name="T18" fmla="*/ 17 h 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" h="17">
                <a:moveTo>
                  <a:pt x="0" y="11"/>
                </a:moveTo>
                <a:lnTo>
                  <a:pt x="19" y="16"/>
                </a:lnTo>
                <a:lnTo>
                  <a:pt x="19" y="11"/>
                </a:lnTo>
                <a:lnTo>
                  <a:pt x="7" y="0"/>
                </a:lnTo>
                <a:lnTo>
                  <a:pt x="0" y="11"/>
                </a:lnTo>
              </a:path>
            </a:pathLst>
          </a:custGeom>
          <a:solidFill>
            <a:srgbClr val="497C8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13" name="Rectangle 278">
            <a:extLst>
              <a:ext uri="{FF2B5EF4-FFF2-40B4-BE49-F238E27FC236}">
                <a16:creationId xmlns:a16="http://schemas.microsoft.com/office/drawing/2014/main" id="{F9168EF4-25F5-46C5-9EC8-5D2334A3A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956" y="3586408"/>
            <a:ext cx="9466" cy="3416"/>
          </a:xfrm>
          <a:prstGeom prst="rect">
            <a:avLst/>
          </a:prstGeom>
          <a:solidFill>
            <a:srgbClr val="B0CFD4"/>
          </a:solidFill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455259"/>
              </a:buClr>
            </a:pPr>
            <a:endParaRPr lang="en-GB" sz="1200">
              <a:solidFill>
                <a:srgbClr val="3D3B3B"/>
              </a:solidFill>
            </a:endParaRPr>
          </a:p>
        </p:txBody>
      </p:sp>
      <p:sp>
        <p:nvSpPr>
          <p:cNvPr id="314" name="Line 279">
            <a:extLst>
              <a:ext uri="{FF2B5EF4-FFF2-40B4-BE49-F238E27FC236}">
                <a16:creationId xmlns:a16="http://schemas.microsoft.com/office/drawing/2014/main" id="{2086F298-90DB-44A2-AF56-ED44B559EF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61824" y="3952013"/>
            <a:ext cx="860" cy="2050"/>
          </a:xfrm>
          <a:prstGeom prst="line">
            <a:avLst/>
          </a:prstGeom>
          <a:solidFill>
            <a:srgbClr val="B0CFD4"/>
          </a:solidFill>
          <a:ln w="635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15" name="Freeform 280">
            <a:extLst>
              <a:ext uri="{FF2B5EF4-FFF2-40B4-BE49-F238E27FC236}">
                <a16:creationId xmlns:a16="http://schemas.microsoft.com/office/drawing/2014/main" id="{070CC9A6-2FC4-4B35-BD1C-EF3B1F0B97BD}"/>
              </a:ext>
            </a:extLst>
          </p:cNvPr>
          <p:cNvSpPr>
            <a:spLocks/>
          </p:cNvSpPr>
          <p:nvPr/>
        </p:nvSpPr>
        <p:spPr bwMode="auto">
          <a:xfrm>
            <a:off x="5284184" y="3609643"/>
            <a:ext cx="124768" cy="99772"/>
          </a:xfrm>
          <a:custGeom>
            <a:avLst/>
            <a:gdLst>
              <a:gd name="T0" fmla="*/ 2147483647 w 134"/>
              <a:gd name="T1" fmla="*/ 2147483647 h 146"/>
              <a:gd name="T2" fmla="*/ 2147483647 w 134"/>
              <a:gd name="T3" fmla="*/ 0 h 146"/>
              <a:gd name="T4" fmla="*/ 2147483647 w 134"/>
              <a:gd name="T5" fmla="*/ 0 h 146"/>
              <a:gd name="T6" fmla="*/ 2147483647 w 134"/>
              <a:gd name="T7" fmla="*/ 0 h 146"/>
              <a:gd name="T8" fmla="*/ 2147483647 w 134"/>
              <a:gd name="T9" fmla="*/ 2147483647 h 146"/>
              <a:gd name="T10" fmla="*/ 2147483647 w 134"/>
              <a:gd name="T11" fmla="*/ 2147483647 h 146"/>
              <a:gd name="T12" fmla="*/ 2147483647 w 134"/>
              <a:gd name="T13" fmla="*/ 2147483647 h 146"/>
              <a:gd name="T14" fmla="*/ 2147483647 w 134"/>
              <a:gd name="T15" fmla="*/ 2147483647 h 146"/>
              <a:gd name="T16" fmla="*/ 2147483647 w 134"/>
              <a:gd name="T17" fmla="*/ 2147483647 h 146"/>
              <a:gd name="T18" fmla="*/ 2147483647 w 134"/>
              <a:gd name="T19" fmla="*/ 2147483647 h 146"/>
              <a:gd name="T20" fmla="*/ 2147483647 w 134"/>
              <a:gd name="T21" fmla="*/ 2147483647 h 146"/>
              <a:gd name="T22" fmla="*/ 2147483647 w 134"/>
              <a:gd name="T23" fmla="*/ 2147483647 h 146"/>
              <a:gd name="T24" fmla="*/ 2147483647 w 134"/>
              <a:gd name="T25" fmla="*/ 2147483647 h 146"/>
              <a:gd name="T26" fmla="*/ 2147483647 w 134"/>
              <a:gd name="T27" fmla="*/ 2147483647 h 146"/>
              <a:gd name="T28" fmla="*/ 0 w 134"/>
              <a:gd name="T29" fmla="*/ 2147483647 h 146"/>
              <a:gd name="T30" fmla="*/ 0 w 134"/>
              <a:gd name="T31" fmla="*/ 2147483647 h 146"/>
              <a:gd name="T32" fmla="*/ 2147483647 w 134"/>
              <a:gd name="T33" fmla="*/ 2147483647 h 146"/>
              <a:gd name="T34" fmla="*/ 2147483647 w 134"/>
              <a:gd name="T35" fmla="*/ 2147483647 h 146"/>
              <a:gd name="T36" fmla="*/ 2147483647 w 134"/>
              <a:gd name="T37" fmla="*/ 2147483647 h 146"/>
              <a:gd name="T38" fmla="*/ 2147483647 w 134"/>
              <a:gd name="T39" fmla="*/ 2147483647 h 146"/>
              <a:gd name="T40" fmla="*/ 2147483647 w 134"/>
              <a:gd name="T41" fmla="*/ 2147483647 h 146"/>
              <a:gd name="T42" fmla="*/ 2147483647 w 134"/>
              <a:gd name="T43" fmla="*/ 2147483647 h 146"/>
              <a:gd name="T44" fmla="*/ 2147483647 w 134"/>
              <a:gd name="T45" fmla="*/ 2147483647 h 146"/>
              <a:gd name="T46" fmla="*/ 2147483647 w 134"/>
              <a:gd name="T47" fmla="*/ 2147483647 h 146"/>
              <a:gd name="T48" fmla="*/ 2147483647 w 134"/>
              <a:gd name="T49" fmla="*/ 2147483647 h 146"/>
              <a:gd name="T50" fmla="*/ 2147483647 w 134"/>
              <a:gd name="T51" fmla="*/ 2147483647 h 146"/>
              <a:gd name="T52" fmla="*/ 2147483647 w 134"/>
              <a:gd name="T53" fmla="*/ 2147483647 h 14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4"/>
              <a:gd name="T82" fmla="*/ 0 h 146"/>
              <a:gd name="T83" fmla="*/ 134 w 134"/>
              <a:gd name="T84" fmla="*/ 146 h 14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4" h="146">
                <a:moveTo>
                  <a:pt x="133" y="7"/>
                </a:moveTo>
                <a:lnTo>
                  <a:pt x="133" y="0"/>
                </a:lnTo>
                <a:lnTo>
                  <a:pt x="123" y="0"/>
                </a:lnTo>
                <a:lnTo>
                  <a:pt x="79" y="0"/>
                </a:lnTo>
                <a:lnTo>
                  <a:pt x="73" y="10"/>
                </a:lnTo>
                <a:lnTo>
                  <a:pt x="52" y="7"/>
                </a:lnTo>
                <a:lnTo>
                  <a:pt x="49" y="29"/>
                </a:lnTo>
                <a:lnTo>
                  <a:pt x="41" y="39"/>
                </a:lnTo>
                <a:lnTo>
                  <a:pt x="27" y="45"/>
                </a:lnTo>
                <a:lnTo>
                  <a:pt x="20" y="53"/>
                </a:lnTo>
                <a:lnTo>
                  <a:pt x="20" y="77"/>
                </a:lnTo>
                <a:lnTo>
                  <a:pt x="11" y="80"/>
                </a:lnTo>
                <a:lnTo>
                  <a:pt x="14" y="94"/>
                </a:lnTo>
                <a:lnTo>
                  <a:pt x="6" y="100"/>
                </a:lnTo>
                <a:lnTo>
                  <a:pt x="0" y="115"/>
                </a:lnTo>
                <a:lnTo>
                  <a:pt x="0" y="139"/>
                </a:lnTo>
                <a:lnTo>
                  <a:pt x="8" y="142"/>
                </a:lnTo>
                <a:lnTo>
                  <a:pt x="32" y="145"/>
                </a:lnTo>
                <a:lnTo>
                  <a:pt x="47" y="145"/>
                </a:lnTo>
                <a:lnTo>
                  <a:pt x="49" y="121"/>
                </a:lnTo>
                <a:lnTo>
                  <a:pt x="52" y="104"/>
                </a:lnTo>
                <a:lnTo>
                  <a:pt x="62" y="97"/>
                </a:lnTo>
                <a:lnTo>
                  <a:pt x="79" y="102"/>
                </a:lnTo>
                <a:lnTo>
                  <a:pt x="79" y="45"/>
                </a:lnTo>
                <a:lnTo>
                  <a:pt x="120" y="39"/>
                </a:lnTo>
                <a:lnTo>
                  <a:pt x="127" y="32"/>
                </a:lnTo>
                <a:lnTo>
                  <a:pt x="133" y="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16" name="Freeform 281">
            <a:extLst>
              <a:ext uri="{FF2B5EF4-FFF2-40B4-BE49-F238E27FC236}">
                <a16:creationId xmlns:a16="http://schemas.microsoft.com/office/drawing/2014/main" id="{F561F16F-3777-490A-925A-8D61A0B869F8}"/>
              </a:ext>
            </a:extLst>
          </p:cNvPr>
          <p:cNvSpPr>
            <a:spLocks/>
          </p:cNvSpPr>
          <p:nvPr/>
        </p:nvSpPr>
        <p:spPr bwMode="auto">
          <a:xfrm>
            <a:off x="5357322" y="3502352"/>
            <a:ext cx="162630" cy="113440"/>
          </a:xfrm>
          <a:custGeom>
            <a:avLst/>
            <a:gdLst>
              <a:gd name="T0" fmla="*/ 2147483647 w 174"/>
              <a:gd name="T1" fmla="*/ 2147483647 h 166"/>
              <a:gd name="T2" fmla="*/ 2147483647 w 174"/>
              <a:gd name="T3" fmla="*/ 2147483647 h 166"/>
              <a:gd name="T4" fmla="*/ 2147483647 w 174"/>
              <a:gd name="T5" fmla="*/ 2147483647 h 166"/>
              <a:gd name="T6" fmla="*/ 2147483647 w 174"/>
              <a:gd name="T7" fmla="*/ 2147483647 h 166"/>
              <a:gd name="T8" fmla="*/ 2147483647 w 174"/>
              <a:gd name="T9" fmla="*/ 2147483647 h 166"/>
              <a:gd name="T10" fmla="*/ 2147483647 w 174"/>
              <a:gd name="T11" fmla="*/ 2147483647 h 166"/>
              <a:gd name="T12" fmla="*/ 2147483647 w 174"/>
              <a:gd name="T13" fmla="*/ 2147483647 h 166"/>
              <a:gd name="T14" fmla="*/ 2147483647 w 174"/>
              <a:gd name="T15" fmla="*/ 2147483647 h 166"/>
              <a:gd name="T16" fmla="*/ 2147483647 w 174"/>
              <a:gd name="T17" fmla="*/ 2147483647 h 166"/>
              <a:gd name="T18" fmla="*/ 2147483647 w 174"/>
              <a:gd name="T19" fmla="*/ 2147483647 h 166"/>
              <a:gd name="T20" fmla="*/ 2147483647 w 174"/>
              <a:gd name="T21" fmla="*/ 2147483647 h 166"/>
              <a:gd name="T22" fmla="*/ 2147483647 w 174"/>
              <a:gd name="T23" fmla="*/ 2147483647 h 166"/>
              <a:gd name="T24" fmla="*/ 2147483647 w 174"/>
              <a:gd name="T25" fmla="*/ 2147483647 h 166"/>
              <a:gd name="T26" fmla="*/ 2147483647 w 174"/>
              <a:gd name="T27" fmla="*/ 2147483647 h 166"/>
              <a:gd name="T28" fmla="*/ 2147483647 w 174"/>
              <a:gd name="T29" fmla="*/ 2147483647 h 166"/>
              <a:gd name="T30" fmla="*/ 2147483647 w 174"/>
              <a:gd name="T31" fmla="*/ 2147483647 h 166"/>
              <a:gd name="T32" fmla="*/ 2147483647 w 174"/>
              <a:gd name="T33" fmla="*/ 2147483647 h 166"/>
              <a:gd name="T34" fmla="*/ 2147483647 w 174"/>
              <a:gd name="T35" fmla="*/ 2147483647 h 166"/>
              <a:gd name="T36" fmla="*/ 2147483647 w 174"/>
              <a:gd name="T37" fmla="*/ 2147483647 h 166"/>
              <a:gd name="T38" fmla="*/ 0 w 174"/>
              <a:gd name="T39" fmla="*/ 2147483647 h 166"/>
              <a:gd name="T40" fmla="*/ 2147483647 w 174"/>
              <a:gd name="T41" fmla="*/ 2147483647 h 166"/>
              <a:gd name="T42" fmla="*/ 2147483647 w 174"/>
              <a:gd name="T43" fmla="*/ 2147483647 h 166"/>
              <a:gd name="T44" fmla="*/ 2147483647 w 174"/>
              <a:gd name="T45" fmla="*/ 2147483647 h 166"/>
              <a:gd name="T46" fmla="*/ 2147483647 w 174"/>
              <a:gd name="T47" fmla="*/ 2147483647 h 166"/>
              <a:gd name="T48" fmla="*/ 2147483647 w 174"/>
              <a:gd name="T49" fmla="*/ 2147483647 h 166"/>
              <a:gd name="T50" fmla="*/ 2147483647 w 174"/>
              <a:gd name="T51" fmla="*/ 2147483647 h 166"/>
              <a:gd name="T52" fmla="*/ 2147483647 w 174"/>
              <a:gd name="T53" fmla="*/ 2147483647 h 166"/>
              <a:gd name="T54" fmla="*/ 2147483647 w 174"/>
              <a:gd name="T55" fmla="*/ 2147483647 h 166"/>
              <a:gd name="T56" fmla="*/ 2147483647 w 174"/>
              <a:gd name="T57" fmla="*/ 2147483647 h 166"/>
              <a:gd name="T58" fmla="*/ 2147483647 w 174"/>
              <a:gd name="T59" fmla="*/ 2147483647 h 166"/>
              <a:gd name="T60" fmla="*/ 2147483647 w 174"/>
              <a:gd name="T61" fmla="*/ 2147483647 h 166"/>
              <a:gd name="T62" fmla="*/ 2147483647 w 174"/>
              <a:gd name="T63" fmla="*/ 0 h 166"/>
              <a:gd name="T64" fmla="*/ 2147483647 w 174"/>
              <a:gd name="T65" fmla="*/ 2147483647 h 166"/>
              <a:gd name="T66" fmla="*/ 2147483647 w 174"/>
              <a:gd name="T67" fmla="*/ 2147483647 h 166"/>
              <a:gd name="T68" fmla="*/ 2147483647 w 174"/>
              <a:gd name="T69" fmla="*/ 2147483647 h 16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74"/>
              <a:gd name="T106" fmla="*/ 0 h 166"/>
              <a:gd name="T107" fmla="*/ 174 w 174"/>
              <a:gd name="T108" fmla="*/ 166 h 16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74" h="166">
                <a:moveTo>
                  <a:pt x="140" y="23"/>
                </a:moveTo>
                <a:lnTo>
                  <a:pt x="159" y="20"/>
                </a:lnTo>
                <a:lnTo>
                  <a:pt x="173" y="32"/>
                </a:lnTo>
                <a:lnTo>
                  <a:pt x="161" y="49"/>
                </a:lnTo>
                <a:lnTo>
                  <a:pt x="173" y="55"/>
                </a:lnTo>
                <a:lnTo>
                  <a:pt x="164" y="84"/>
                </a:lnTo>
                <a:lnTo>
                  <a:pt x="146" y="84"/>
                </a:lnTo>
                <a:lnTo>
                  <a:pt x="143" y="97"/>
                </a:lnTo>
                <a:lnTo>
                  <a:pt x="150" y="106"/>
                </a:lnTo>
                <a:lnTo>
                  <a:pt x="129" y="125"/>
                </a:lnTo>
                <a:lnTo>
                  <a:pt x="115" y="141"/>
                </a:lnTo>
                <a:lnTo>
                  <a:pt x="102" y="146"/>
                </a:lnTo>
                <a:lnTo>
                  <a:pt x="91" y="146"/>
                </a:lnTo>
                <a:lnTo>
                  <a:pt x="86" y="158"/>
                </a:lnTo>
                <a:lnTo>
                  <a:pt x="73" y="155"/>
                </a:lnTo>
                <a:lnTo>
                  <a:pt x="73" y="165"/>
                </a:lnTo>
                <a:lnTo>
                  <a:pt x="53" y="165"/>
                </a:lnTo>
                <a:lnTo>
                  <a:pt x="53" y="158"/>
                </a:lnTo>
                <a:lnTo>
                  <a:pt x="43" y="158"/>
                </a:lnTo>
                <a:lnTo>
                  <a:pt x="0" y="158"/>
                </a:lnTo>
                <a:lnTo>
                  <a:pt x="11" y="141"/>
                </a:lnTo>
                <a:lnTo>
                  <a:pt x="18" y="138"/>
                </a:lnTo>
                <a:lnTo>
                  <a:pt x="27" y="128"/>
                </a:lnTo>
                <a:lnTo>
                  <a:pt x="35" y="76"/>
                </a:lnTo>
                <a:lnTo>
                  <a:pt x="43" y="60"/>
                </a:lnTo>
                <a:lnTo>
                  <a:pt x="48" y="60"/>
                </a:lnTo>
                <a:lnTo>
                  <a:pt x="51" y="49"/>
                </a:lnTo>
                <a:lnTo>
                  <a:pt x="79" y="49"/>
                </a:lnTo>
                <a:lnTo>
                  <a:pt x="79" y="35"/>
                </a:lnTo>
                <a:lnTo>
                  <a:pt x="88" y="23"/>
                </a:lnTo>
                <a:lnTo>
                  <a:pt x="94" y="11"/>
                </a:lnTo>
                <a:lnTo>
                  <a:pt x="100" y="0"/>
                </a:lnTo>
                <a:lnTo>
                  <a:pt x="112" y="8"/>
                </a:lnTo>
                <a:lnTo>
                  <a:pt x="126" y="11"/>
                </a:lnTo>
                <a:lnTo>
                  <a:pt x="140" y="2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17" name="Freeform 282">
            <a:extLst>
              <a:ext uri="{FF2B5EF4-FFF2-40B4-BE49-F238E27FC236}">
                <a16:creationId xmlns:a16="http://schemas.microsoft.com/office/drawing/2014/main" id="{7CA33039-B94F-4223-920A-602F4E0DB5A5}"/>
              </a:ext>
            </a:extLst>
          </p:cNvPr>
          <p:cNvSpPr>
            <a:spLocks/>
          </p:cNvSpPr>
          <p:nvPr/>
        </p:nvSpPr>
        <p:spPr bwMode="auto">
          <a:xfrm>
            <a:off x="5284184" y="3614426"/>
            <a:ext cx="167792" cy="183828"/>
          </a:xfrm>
          <a:custGeom>
            <a:avLst/>
            <a:gdLst>
              <a:gd name="T0" fmla="*/ 2147483647 w 180"/>
              <a:gd name="T1" fmla="*/ 0 h 269"/>
              <a:gd name="T2" fmla="*/ 2147483647 w 180"/>
              <a:gd name="T3" fmla="*/ 2147483647 h 269"/>
              <a:gd name="T4" fmla="*/ 2147483647 w 180"/>
              <a:gd name="T5" fmla="*/ 2147483647 h 269"/>
              <a:gd name="T6" fmla="*/ 2147483647 w 180"/>
              <a:gd name="T7" fmla="*/ 2147483647 h 269"/>
              <a:gd name="T8" fmla="*/ 2147483647 w 180"/>
              <a:gd name="T9" fmla="*/ 2147483647 h 269"/>
              <a:gd name="T10" fmla="*/ 2147483647 w 180"/>
              <a:gd name="T11" fmla="*/ 2147483647 h 269"/>
              <a:gd name="T12" fmla="*/ 2147483647 w 180"/>
              <a:gd name="T13" fmla="*/ 2147483647 h 269"/>
              <a:gd name="T14" fmla="*/ 2147483647 w 180"/>
              <a:gd name="T15" fmla="*/ 2147483647 h 269"/>
              <a:gd name="T16" fmla="*/ 2147483647 w 180"/>
              <a:gd name="T17" fmla="*/ 2147483647 h 269"/>
              <a:gd name="T18" fmla="*/ 2147483647 w 180"/>
              <a:gd name="T19" fmla="*/ 2147483647 h 269"/>
              <a:gd name="T20" fmla="*/ 2147483647 w 180"/>
              <a:gd name="T21" fmla="*/ 2147483647 h 269"/>
              <a:gd name="T22" fmla="*/ 0 w 180"/>
              <a:gd name="T23" fmla="*/ 2147483647 h 269"/>
              <a:gd name="T24" fmla="*/ 0 w 180"/>
              <a:gd name="T25" fmla="*/ 2147483647 h 269"/>
              <a:gd name="T26" fmla="*/ 2147483647 w 180"/>
              <a:gd name="T27" fmla="*/ 2147483647 h 269"/>
              <a:gd name="T28" fmla="*/ 2147483647 w 180"/>
              <a:gd name="T29" fmla="*/ 2147483647 h 269"/>
              <a:gd name="T30" fmla="*/ 2147483647 w 180"/>
              <a:gd name="T31" fmla="*/ 2147483647 h 269"/>
              <a:gd name="T32" fmla="*/ 2147483647 w 180"/>
              <a:gd name="T33" fmla="*/ 2147483647 h 269"/>
              <a:gd name="T34" fmla="*/ 2147483647 w 180"/>
              <a:gd name="T35" fmla="*/ 2147483647 h 269"/>
              <a:gd name="T36" fmla="*/ 2147483647 w 180"/>
              <a:gd name="T37" fmla="*/ 2147483647 h 269"/>
              <a:gd name="T38" fmla="*/ 2147483647 w 180"/>
              <a:gd name="T39" fmla="*/ 2147483647 h 269"/>
              <a:gd name="T40" fmla="*/ 2147483647 w 180"/>
              <a:gd name="T41" fmla="*/ 2147483647 h 269"/>
              <a:gd name="T42" fmla="*/ 2147483647 w 180"/>
              <a:gd name="T43" fmla="*/ 2147483647 h 269"/>
              <a:gd name="T44" fmla="*/ 2147483647 w 180"/>
              <a:gd name="T45" fmla="*/ 2147483647 h 269"/>
              <a:gd name="T46" fmla="*/ 2147483647 w 180"/>
              <a:gd name="T47" fmla="*/ 2147483647 h 269"/>
              <a:gd name="T48" fmla="*/ 2147483647 w 180"/>
              <a:gd name="T49" fmla="*/ 2147483647 h 269"/>
              <a:gd name="T50" fmla="*/ 2147483647 w 180"/>
              <a:gd name="T51" fmla="*/ 2147483647 h 269"/>
              <a:gd name="T52" fmla="*/ 2147483647 w 180"/>
              <a:gd name="T53" fmla="*/ 2147483647 h 269"/>
              <a:gd name="T54" fmla="*/ 2147483647 w 180"/>
              <a:gd name="T55" fmla="*/ 2147483647 h 269"/>
              <a:gd name="T56" fmla="*/ 2147483647 w 180"/>
              <a:gd name="T57" fmla="*/ 2147483647 h 269"/>
              <a:gd name="T58" fmla="*/ 2147483647 w 180"/>
              <a:gd name="T59" fmla="*/ 2147483647 h 269"/>
              <a:gd name="T60" fmla="*/ 2147483647 w 180"/>
              <a:gd name="T61" fmla="*/ 2147483647 h 269"/>
              <a:gd name="T62" fmla="*/ 2147483647 w 180"/>
              <a:gd name="T63" fmla="*/ 0 h 26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80"/>
              <a:gd name="T97" fmla="*/ 0 h 269"/>
              <a:gd name="T98" fmla="*/ 180 w 180"/>
              <a:gd name="T99" fmla="*/ 269 h 26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80" h="269">
                <a:moveTo>
                  <a:pt x="132" y="0"/>
                </a:moveTo>
                <a:lnTo>
                  <a:pt x="127" y="25"/>
                </a:lnTo>
                <a:lnTo>
                  <a:pt x="120" y="32"/>
                </a:lnTo>
                <a:lnTo>
                  <a:pt x="79" y="38"/>
                </a:lnTo>
                <a:lnTo>
                  <a:pt x="79" y="96"/>
                </a:lnTo>
                <a:lnTo>
                  <a:pt x="62" y="90"/>
                </a:lnTo>
                <a:lnTo>
                  <a:pt x="52" y="97"/>
                </a:lnTo>
                <a:lnTo>
                  <a:pt x="49" y="114"/>
                </a:lnTo>
                <a:lnTo>
                  <a:pt x="46" y="138"/>
                </a:lnTo>
                <a:lnTo>
                  <a:pt x="32" y="138"/>
                </a:lnTo>
                <a:lnTo>
                  <a:pt x="8" y="135"/>
                </a:lnTo>
                <a:lnTo>
                  <a:pt x="0" y="132"/>
                </a:lnTo>
                <a:lnTo>
                  <a:pt x="0" y="184"/>
                </a:lnTo>
                <a:lnTo>
                  <a:pt x="6" y="190"/>
                </a:lnTo>
                <a:lnTo>
                  <a:pt x="6" y="231"/>
                </a:lnTo>
                <a:lnTo>
                  <a:pt x="22" y="228"/>
                </a:lnTo>
                <a:lnTo>
                  <a:pt x="27" y="235"/>
                </a:lnTo>
                <a:lnTo>
                  <a:pt x="41" y="241"/>
                </a:lnTo>
                <a:lnTo>
                  <a:pt x="55" y="261"/>
                </a:lnTo>
                <a:lnTo>
                  <a:pt x="65" y="268"/>
                </a:lnTo>
                <a:lnTo>
                  <a:pt x="82" y="246"/>
                </a:lnTo>
                <a:lnTo>
                  <a:pt x="94" y="255"/>
                </a:lnTo>
                <a:lnTo>
                  <a:pt x="155" y="258"/>
                </a:lnTo>
                <a:lnTo>
                  <a:pt x="179" y="255"/>
                </a:lnTo>
                <a:lnTo>
                  <a:pt x="176" y="235"/>
                </a:lnTo>
                <a:lnTo>
                  <a:pt x="162" y="231"/>
                </a:lnTo>
                <a:lnTo>
                  <a:pt x="165" y="97"/>
                </a:lnTo>
                <a:lnTo>
                  <a:pt x="155" y="87"/>
                </a:lnTo>
                <a:lnTo>
                  <a:pt x="155" y="63"/>
                </a:lnTo>
                <a:lnTo>
                  <a:pt x="167" y="61"/>
                </a:lnTo>
                <a:lnTo>
                  <a:pt x="167" y="44"/>
                </a:lnTo>
                <a:lnTo>
                  <a:pt x="132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18" name="Freeform 283">
            <a:extLst>
              <a:ext uri="{FF2B5EF4-FFF2-40B4-BE49-F238E27FC236}">
                <a16:creationId xmlns:a16="http://schemas.microsoft.com/office/drawing/2014/main" id="{555DECE9-8C2D-4865-969E-1EBCBE1B260A}"/>
              </a:ext>
            </a:extLst>
          </p:cNvPr>
          <p:cNvSpPr>
            <a:spLocks/>
          </p:cNvSpPr>
          <p:nvPr/>
        </p:nvSpPr>
        <p:spPr bwMode="auto">
          <a:xfrm>
            <a:off x="5279018" y="3803038"/>
            <a:ext cx="52489" cy="14351"/>
          </a:xfrm>
          <a:custGeom>
            <a:avLst/>
            <a:gdLst>
              <a:gd name="T0" fmla="*/ 2147483647 w 56"/>
              <a:gd name="T1" fmla="*/ 2147483647 h 21"/>
              <a:gd name="T2" fmla="*/ 2147483647 w 56"/>
              <a:gd name="T3" fmla="*/ 2147483647 h 21"/>
              <a:gd name="T4" fmla="*/ 2147483647 w 56"/>
              <a:gd name="T5" fmla="*/ 0 h 21"/>
              <a:gd name="T6" fmla="*/ 2147483647 w 56"/>
              <a:gd name="T7" fmla="*/ 2147483647 h 21"/>
              <a:gd name="T8" fmla="*/ 2147483647 w 56"/>
              <a:gd name="T9" fmla="*/ 2147483647 h 21"/>
              <a:gd name="T10" fmla="*/ 2147483647 w 56"/>
              <a:gd name="T11" fmla="*/ 2147483647 h 21"/>
              <a:gd name="T12" fmla="*/ 2147483647 w 56"/>
              <a:gd name="T13" fmla="*/ 2147483647 h 21"/>
              <a:gd name="T14" fmla="*/ 2147483647 w 56"/>
              <a:gd name="T15" fmla="*/ 2147483647 h 21"/>
              <a:gd name="T16" fmla="*/ 0 w 56"/>
              <a:gd name="T17" fmla="*/ 2147483647 h 21"/>
              <a:gd name="T18" fmla="*/ 2147483647 w 56"/>
              <a:gd name="T19" fmla="*/ 2147483647 h 21"/>
              <a:gd name="T20" fmla="*/ 2147483647 w 56"/>
              <a:gd name="T21" fmla="*/ 2147483647 h 2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"/>
              <a:gd name="T34" fmla="*/ 0 h 21"/>
              <a:gd name="T35" fmla="*/ 56 w 56"/>
              <a:gd name="T36" fmla="*/ 21 h 2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" h="21">
                <a:moveTo>
                  <a:pt x="3" y="3"/>
                </a:moveTo>
                <a:lnTo>
                  <a:pt x="25" y="3"/>
                </a:lnTo>
                <a:lnTo>
                  <a:pt x="35" y="0"/>
                </a:lnTo>
                <a:lnTo>
                  <a:pt x="55" y="3"/>
                </a:lnTo>
                <a:lnTo>
                  <a:pt x="55" y="14"/>
                </a:lnTo>
                <a:lnTo>
                  <a:pt x="46" y="14"/>
                </a:lnTo>
                <a:lnTo>
                  <a:pt x="35" y="11"/>
                </a:lnTo>
                <a:lnTo>
                  <a:pt x="20" y="20"/>
                </a:lnTo>
                <a:lnTo>
                  <a:pt x="0" y="17"/>
                </a:lnTo>
                <a:lnTo>
                  <a:pt x="11" y="8"/>
                </a:lnTo>
                <a:lnTo>
                  <a:pt x="3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19" name="Freeform 284">
            <a:extLst>
              <a:ext uri="{FF2B5EF4-FFF2-40B4-BE49-F238E27FC236}">
                <a16:creationId xmlns:a16="http://schemas.microsoft.com/office/drawing/2014/main" id="{FF5444C4-6851-4F62-8424-3B1A03285209}"/>
              </a:ext>
            </a:extLst>
          </p:cNvPr>
          <p:cNvSpPr>
            <a:spLocks/>
          </p:cNvSpPr>
          <p:nvPr/>
        </p:nvSpPr>
        <p:spPr bwMode="auto">
          <a:xfrm>
            <a:off x="5407230" y="3482534"/>
            <a:ext cx="309770" cy="258999"/>
          </a:xfrm>
          <a:custGeom>
            <a:avLst/>
            <a:gdLst>
              <a:gd name="T0" fmla="*/ 2147483647 w 333"/>
              <a:gd name="T1" fmla="*/ 2147483647 h 379"/>
              <a:gd name="T2" fmla="*/ 2147483647 w 333"/>
              <a:gd name="T3" fmla="*/ 2147483647 h 379"/>
              <a:gd name="T4" fmla="*/ 2147483647 w 333"/>
              <a:gd name="T5" fmla="*/ 2147483647 h 379"/>
              <a:gd name="T6" fmla="*/ 2147483647 w 333"/>
              <a:gd name="T7" fmla="*/ 2147483647 h 379"/>
              <a:gd name="T8" fmla="*/ 2147483647 w 333"/>
              <a:gd name="T9" fmla="*/ 2147483647 h 379"/>
              <a:gd name="T10" fmla="*/ 2147483647 w 333"/>
              <a:gd name="T11" fmla="*/ 2147483647 h 379"/>
              <a:gd name="T12" fmla="*/ 2147483647 w 333"/>
              <a:gd name="T13" fmla="*/ 2147483647 h 379"/>
              <a:gd name="T14" fmla="*/ 2147483647 w 333"/>
              <a:gd name="T15" fmla="*/ 2147483647 h 379"/>
              <a:gd name="T16" fmla="*/ 2147483647 w 333"/>
              <a:gd name="T17" fmla="*/ 2147483647 h 379"/>
              <a:gd name="T18" fmla="*/ 2147483647 w 333"/>
              <a:gd name="T19" fmla="*/ 2147483647 h 379"/>
              <a:gd name="T20" fmla="*/ 2147483647 w 333"/>
              <a:gd name="T21" fmla="*/ 2147483647 h 379"/>
              <a:gd name="T22" fmla="*/ 2147483647 w 333"/>
              <a:gd name="T23" fmla="*/ 2147483647 h 379"/>
              <a:gd name="T24" fmla="*/ 2147483647 w 333"/>
              <a:gd name="T25" fmla="*/ 2147483647 h 379"/>
              <a:gd name="T26" fmla="*/ 2147483647 w 333"/>
              <a:gd name="T27" fmla="*/ 2147483647 h 379"/>
              <a:gd name="T28" fmla="*/ 2147483647 w 333"/>
              <a:gd name="T29" fmla="*/ 2147483647 h 379"/>
              <a:gd name="T30" fmla="*/ 0 w 333"/>
              <a:gd name="T31" fmla="*/ 2147483647 h 379"/>
              <a:gd name="T32" fmla="*/ 2147483647 w 333"/>
              <a:gd name="T33" fmla="*/ 2147483647 h 379"/>
              <a:gd name="T34" fmla="*/ 2147483647 w 333"/>
              <a:gd name="T35" fmla="*/ 2147483647 h 379"/>
              <a:gd name="T36" fmla="*/ 2147483647 w 333"/>
              <a:gd name="T37" fmla="*/ 2147483647 h 379"/>
              <a:gd name="T38" fmla="*/ 2147483647 w 333"/>
              <a:gd name="T39" fmla="*/ 2147483647 h 379"/>
              <a:gd name="T40" fmla="*/ 2147483647 w 333"/>
              <a:gd name="T41" fmla="*/ 2147483647 h 379"/>
              <a:gd name="T42" fmla="*/ 2147483647 w 333"/>
              <a:gd name="T43" fmla="*/ 2147483647 h 379"/>
              <a:gd name="T44" fmla="*/ 2147483647 w 333"/>
              <a:gd name="T45" fmla="*/ 2147483647 h 379"/>
              <a:gd name="T46" fmla="*/ 2147483647 w 333"/>
              <a:gd name="T47" fmla="*/ 2147483647 h 379"/>
              <a:gd name="T48" fmla="*/ 2147483647 w 333"/>
              <a:gd name="T49" fmla="*/ 2147483647 h 379"/>
              <a:gd name="T50" fmla="*/ 2147483647 w 333"/>
              <a:gd name="T51" fmla="*/ 2147483647 h 379"/>
              <a:gd name="T52" fmla="*/ 2147483647 w 333"/>
              <a:gd name="T53" fmla="*/ 2147483647 h 379"/>
              <a:gd name="T54" fmla="*/ 2147483647 w 333"/>
              <a:gd name="T55" fmla="*/ 2147483647 h 379"/>
              <a:gd name="T56" fmla="*/ 2147483647 w 333"/>
              <a:gd name="T57" fmla="*/ 2147483647 h 379"/>
              <a:gd name="T58" fmla="*/ 2147483647 w 333"/>
              <a:gd name="T59" fmla="*/ 2147483647 h 379"/>
              <a:gd name="T60" fmla="*/ 2147483647 w 333"/>
              <a:gd name="T61" fmla="*/ 2147483647 h 379"/>
              <a:gd name="T62" fmla="*/ 2147483647 w 333"/>
              <a:gd name="T63" fmla="*/ 2147483647 h 379"/>
              <a:gd name="T64" fmla="*/ 2147483647 w 333"/>
              <a:gd name="T65" fmla="*/ 2147483647 h 379"/>
              <a:gd name="T66" fmla="*/ 2147483647 w 333"/>
              <a:gd name="T67" fmla="*/ 2147483647 h 379"/>
              <a:gd name="T68" fmla="*/ 2147483647 w 333"/>
              <a:gd name="T69" fmla="*/ 2147483647 h 379"/>
              <a:gd name="T70" fmla="*/ 2147483647 w 333"/>
              <a:gd name="T71" fmla="*/ 2147483647 h 379"/>
              <a:gd name="T72" fmla="*/ 2147483647 w 333"/>
              <a:gd name="T73" fmla="*/ 2147483647 h 379"/>
              <a:gd name="T74" fmla="*/ 2147483647 w 333"/>
              <a:gd name="T75" fmla="*/ 2147483647 h 379"/>
              <a:gd name="T76" fmla="*/ 2147483647 w 333"/>
              <a:gd name="T77" fmla="*/ 2147483647 h 379"/>
              <a:gd name="T78" fmla="*/ 2147483647 w 333"/>
              <a:gd name="T79" fmla="*/ 2147483647 h 379"/>
              <a:gd name="T80" fmla="*/ 2147483647 w 333"/>
              <a:gd name="T81" fmla="*/ 2147483647 h 379"/>
              <a:gd name="T82" fmla="*/ 2147483647 w 333"/>
              <a:gd name="T83" fmla="*/ 2147483647 h 379"/>
              <a:gd name="T84" fmla="*/ 2147483647 w 333"/>
              <a:gd name="T85" fmla="*/ 2147483647 h 379"/>
              <a:gd name="T86" fmla="*/ 2147483647 w 333"/>
              <a:gd name="T87" fmla="*/ 2147483647 h 379"/>
              <a:gd name="T88" fmla="*/ 2147483647 w 333"/>
              <a:gd name="T89" fmla="*/ 2147483647 h 379"/>
              <a:gd name="T90" fmla="*/ 2147483647 w 333"/>
              <a:gd name="T91" fmla="*/ 2147483647 h 379"/>
              <a:gd name="T92" fmla="*/ 2147483647 w 333"/>
              <a:gd name="T93" fmla="*/ 2147483647 h 379"/>
              <a:gd name="T94" fmla="*/ 2147483647 w 333"/>
              <a:gd name="T95" fmla="*/ 0 h 379"/>
              <a:gd name="T96" fmla="*/ 2147483647 w 333"/>
              <a:gd name="T97" fmla="*/ 2147483647 h 379"/>
              <a:gd name="T98" fmla="*/ 2147483647 w 333"/>
              <a:gd name="T99" fmla="*/ 2147483647 h 379"/>
              <a:gd name="T100" fmla="*/ 2147483647 w 333"/>
              <a:gd name="T101" fmla="*/ 2147483647 h 379"/>
              <a:gd name="T102" fmla="*/ 2147483647 w 333"/>
              <a:gd name="T103" fmla="*/ 2147483647 h 379"/>
              <a:gd name="T104" fmla="*/ 2147483647 w 333"/>
              <a:gd name="T105" fmla="*/ 2147483647 h 379"/>
              <a:gd name="T106" fmla="*/ 2147483647 w 333"/>
              <a:gd name="T107" fmla="*/ 2147483647 h 37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33"/>
              <a:gd name="T163" fmla="*/ 0 h 379"/>
              <a:gd name="T164" fmla="*/ 333 w 333"/>
              <a:gd name="T165" fmla="*/ 379 h 37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33" h="379">
                <a:moveTo>
                  <a:pt x="105" y="49"/>
                </a:moveTo>
                <a:lnTo>
                  <a:pt x="119" y="62"/>
                </a:lnTo>
                <a:lnTo>
                  <a:pt x="108" y="79"/>
                </a:lnTo>
                <a:lnTo>
                  <a:pt x="119" y="84"/>
                </a:lnTo>
                <a:lnTo>
                  <a:pt x="111" y="114"/>
                </a:lnTo>
                <a:lnTo>
                  <a:pt x="93" y="114"/>
                </a:lnTo>
                <a:lnTo>
                  <a:pt x="90" y="126"/>
                </a:lnTo>
                <a:lnTo>
                  <a:pt x="97" y="135"/>
                </a:lnTo>
                <a:lnTo>
                  <a:pt x="76" y="154"/>
                </a:lnTo>
                <a:lnTo>
                  <a:pt x="62" y="170"/>
                </a:lnTo>
                <a:lnTo>
                  <a:pt x="49" y="175"/>
                </a:lnTo>
                <a:lnTo>
                  <a:pt x="38" y="175"/>
                </a:lnTo>
                <a:lnTo>
                  <a:pt x="32" y="187"/>
                </a:lnTo>
                <a:lnTo>
                  <a:pt x="20" y="184"/>
                </a:lnTo>
                <a:lnTo>
                  <a:pt x="20" y="194"/>
                </a:lnTo>
                <a:lnTo>
                  <a:pt x="0" y="194"/>
                </a:lnTo>
                <a:lnTo>
                  <a:pt x="35" y="237"/>
                </a:lnTo>
                <a:lnTo>
                  <a:pt x="55" y="248"/>
                </a:lnTo>
                <a:lnTo>
                  <a:pt x="170" y="343"/>
                </a:lnTo>
                <a:lnTo>
                  <a:pt x="187" y="348"/>
                </a:lnTo>
                <a:lnTo>
                  <a:pt x="192" y="378"/>
                </a:lnTo>
                <a:lnTo>
                  <a:pt x="205" y="375"/>
                </a:lnTo>
                <a:lnTo>
                  <a:pt x="208" y="364"/>
                </a:lnTo>
                <a:lnTo>
                  <a:pt x="235" y="364"/>
                </a:lnTo>
                <a:lnTo>
                  <a:pt x="249" y="351"/>
                </a:lnTo>
                <a:lnTo>
                  <a:pt x="257" y="345"/>
                </a:lnTo>
                <a:lnTo>
                  <a:pt x="261" y="331"/>
                </a:lnTo>
                <a:lnTo>
                  <a:pt x="289" y="324"/>
                </a:lnTo>
                <a:lnTo>
                  <a:pt x="294" y="313"/>
                </a:lnTo>
                <a:lnTo>
                  <a:pt x="311" y="299"/>
                </a:lnTo>
                <a:lnTo>
                  <a:pt x="326" y="293"/>
                </a:lnTo>
                <a:lnTo>
                  <a:pt x="332" y="286"/>
                </a:lnTo>
                <a:lnTo>
                  <a:pt x="329" y="270"/>
                </a:lnTo>
                <a:lnTo>
                  <a:pt x="302" y="264"/>
                </a:lnTo>
                <a:lnTo>
                  <a:pt x="294" y="257"/>
                </a:lnTo>
                <a:lnTo>
                  <a:pt x="294" y="234"/>
                </a:lnTo>
                <a:lnTo>
                  <a:pt x="296" y="122"/>
                </a:lnTo>
                <a:lnTo>
                  <a:pt x="287" y="122"/>
                </a:lnTo>
                <a:lnTo>
                  <a:pt x="284" y="102"/>
                </a:lnTo>
                <a:lnTo>
                  <a:pt x="267" y="97"/>
                </a:lnTo>
                <a:lnTo>
                  <a:pt x="261" y="76"/>
                </a:lnTo>
                <a:lnTo>
                  <a:pt x="264" y="59"/>
                </a:lnTo>
                <a:lnTo>
                  <a:pt x="281" y="55"/>
                </a:lnTo>
                <a:lnTo>
                  <a:pt x="273" y="41"/>
                </a:lnTo>
                <a:lnTo>
                  <a:pt x="275" y="27"/>
                </a:lnTo>
                <a:lnTo>
                  <a:pt x="284" y="27"/>
                </a:lnTo>
                <a:lnTo>
                  <a:pt x="281" y="6"/>
                </a:lnTo>
                <a:lnTo>
                  <a:pt x="229" y="0"/>
                </a:lnTo>
                <a:lnTo>
                  <a:pt x="205" y="6"/>
                </a:lnTo>
                <a:lnTo>
                  <a:pt x="187" y="11"/>
                </a:lnTo>
                <a:lnTo>
                  <a:pt x="152" y="14"/>
                </a:lnTo>
                <a:lnTo>
                  <a:pt x="138" y="27"/>
                </a:lnTo>
                <a:lnTo>
                  <a:pt x="111" y="29"/>
                </a:lnTo>
                <a:lnTo>
                  <a:pt x="105" y="49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0" name="Freeform 285">
            <a:extLst>
              <a:ext uri="{FF2B5EF4-FFF2-40B4-BE49-F238E27FC236}">
                <a16:creationId xmlns:a16="http://schemas.microsoft.com/office/drawing/2014/main" id="{ED6D2423-63B9-4009-BF15-E802CB29FC8B}"/>
              </a:ext>
            </a:extLst>
          </p:cNvPr>
          <p:cNvSpPr>
            <a:spLocks/>
          </p:cNvSpPr>
          <p:nvPr/>
        </p:nvSpPr>
        <p:spPr bwMode="auto">
          <a:xfrm>
            <a:off x="5680860" y="3537888"/>
            <a:ext cx="240931" cy="211847"/>
          </a:xfrm>
          <a:custGeom>
            <a:avLst/>
            <a:gdLst>
              <a:gd name="T0" fmla="*/ 2147483647 w 258"/>
              <a:gd name="T1" fmla="*/ 2147483647 h 310"/>
              <a:gd name="T2" fmla="*/ 2147483647 w 258"/>
              <a:gd name="T3" fmla="*/ 2147483647 h 310"/>
              <a:gd name="T4" fmla="*/ 2147483647 w 258"/>
              <a:gd name="T5" fmla="*/ 2147483647 h 310"/>
              <a:gd name="T6" fmla="*/ 2147483647 w 258"/>
              <a:gd name="T7" fmla="*/ 2147483647 h 310"/>
              <a:gd name="T8" fmla="*/ 2147483647 w 258"/>
              <a:gd name="T9" fmla="*/ 2147483647 h 310"/>
              <a:gd name="T10" fmla="*/ 2147483647 w 258"/>
              <a:gd name="T11" fmla="*/ 2147483647 h 310"/>
              <a:gd name="T12" fmla="*/ 2147483647 w 258"/>
              <a:gd name="T13" fmla="*/ 2147483647 h 310"/>
              <a:gd name="T14" fmla="*/ 2147483647 w 258"/>
              <a:gd name="T15" fmla="*/ 2147483647 h 310"/>
              <a:gd name="T16" fmla="*/ 2147483647 w 258"/>
              <a:gd name="T17" fmla="*/ 2147483647 h 310"/>
              <a:gd name="T18" fmla="*/ 2147483647 w 258"/>
              <a:gd name="T19" fmla="*/ 2147483647 h 310"/>
              <a:gd name="T20" fmla="*/ 2147483647 w 258"/>
              <a:gd name="T21" fmla="*/ 2147483647 h 310"/>
              <a:gd name="T22" fmla="*/ 2147483647 w 258"/>
              <a:gd name="T23" fmla="*/ 2147483647 h 310"/>
              <a:gd name="T24" fmla="*/ 2147483647 w 258"/>
              <a:gd name="T25" fmla="*/ 2147483647 h 310"/>
              <a:gd name="T26" fmla="*/ 2147483647 w 258"/>
              <a:gd name="T27" fmla="*/ 0 h 310"/>
              <a:gd name="T28" fmla="*/ 2147483647 w 258"/>
              <a:gd name="T29" fmla="*/ 2147483647 h 310"/>
              <a:gd name="T30" fmla="*/ 2147483647 w 258"/>
              <a:gd name="T31" fmla="*/ 2147483647 h 310"/>
              <a:gd name="T32" fmla="*/ 2147483647 w 258"/>
              <a:gd name="T33" fmla="*/ 2147483647 h 310"/>
              <a:gd name="T34" fmla="*/ 2147483647 w 258"/>
              <a:gd name="T35" fmla="*/ 2147483647 h 310"/>
              <a:gd name="T36" fmla="*/ 2147483647 w 258"/>
              <a:gd name="T37" fmla="*/ 2147483647 h 310"/>
              <a:gd name="T38" fmla="*/ 2147483647 w 258"/>
              <a:gd name="T39" fmla="*/ 2147483647 h 310"/>
              <a:gd name="T40" fmla="*/ 2147483647 w 258"/>
              <a:gd name="T41" fmla="*/ 2147483647 h 310"/>
              <a:gd name="T42" fmla="*/ 2147483647 w 258"/>
              <a:gd name="T43" fmla="*/ 2147483647 h 310"/>
              <a:gd name="T44" fmla="*/ 2147483647 w 258"/>
              <a:gd name="T45" fmla="*/ 2147483647 h 310"/>
              <a:gd name="T46" fmla="*/ 2147483647 w 258"/>
              <a:gd name="T47" fmla="*/ 2147483647 h 310"/>
              <a:gd name="T48" fmla="*/ 2147483647 w 258"/>
              <a:gd name="T49" fmla="*/ 2147483647 h 310"/>
              <a:gd name="T50" fmla="*/ 2147483647 w 258"/>
              <a:gd name="T51" fmla="*/ 2147483647 h 310"/>
              <a:gd name="T52" fmla="*/ 2147483647 w 258"/>
              <a:gd name="T53" fmla="*/ 2147483647 h 310"/>
              <a:gd name="T54" fmla="*/ 2147483647 w 258"/>
              <a:gd name="T55" fmla="*/ 2147483647 h 310"/>
              <a:gd name="T56" fmla="*/ 2147483647 w 258"/>
              <a:gd name="T57" fmla="*/ 2147483647 h 310"/>
              <a:gd name="T58" fmla="*/ 2147483647 w 258"/>
              <a:gd name="T59" fmla="*/ 2147483647 h 310"/>
              <a:gd name="T60" fmla="*/ 2147483647 w 258"/>
              <a:gd name="T61" fmla="*/ 2147483647 h 310"/>
              <a:gd name="T62" fmla="*/ 2147483647 w 258"/>
              <a:gd name="T63" fmla="*/ 2147483647 h 310"/>
              <a:gd name="T64" fmla="*/ 2147483647 w 258"/>
              <a:gd name="T65" fmla="*/ 2147483647 h 310"/>
              <a:gd name="T66" fmla="*/ 2147483647 w 258"/>
              <a:gd name="T67" fmla="*/ 2147483647 h 310"/>
              <a:gd name="T68" fmla="*/ 2147483647 w 258"/>
              <a:gd name="T69" fmla="*/ 2147483647 h 310"/>
              <a:gd name="T70" fmla="*/ 2147483647 w 258"/>
              <a:gd name="T71" fmla="*/ 2147483647 h 310"/>
              <a:gd name="T72" fmla="*/ 2147483647 w 258"/>
              <a:gd name="T73" fmla="*/ 2147483647 h 310"/>
              <a:gd name="T74" fmla="*/ 2147483647 w 258"/>
              <a:gd name="T75" fmla="*/ 2147483647 h 310"/>
              <a:gd name="T76" fmla="*/ 2147483647 w 258"/>
              <a:gd name="T77" fmla="*/ 2147483647 h 310"/>
              <a:gd name="T78" fmla="*/ 2147483647 w 258"/>
              <a:gd name="T79" fmla="*/ 2147483647 h 310"/>
              <a:gd name="T80" fmla="*/ 0 w 258"/>
              <a:gd name="T81" fmla="*/ 2147483647 h 310"/>
              <a:gd name="T82" fmla="*/ 0 w 258"/>
              <a:gd name="T83" fmla="*/ 2147483647 h 310"/>
              <a:gd name="T84" fmla="*/ 2147483647 w 258"/>
              <a:gd name="T85" fmla="*/ 2147483647 h 310"/>
              <a:gd name="T86" fmla="*/ 2147483647 w 258"/>
              <a:gd name="T87" fmla="*/ 2147483647 h 310"/>
              <a:gd name="T88" fmla="*/ 2147483647 w 258"/>
              <a:gd name="T89" fmla="*/ 2147483647 h 310"/>
              <a:gd name="T90" fmla="*/ 2147483647 w 258"/>
              <a:gd name="T91" fmla="*/ 2147483647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58"/>
              <a:gd name="T139" fmla="*/ 0 h 310"/>
              <a:gd name="T140" fmla="*/ 258 w 258"/>
              <a:gd name="T141" fmla="*/ 310 h 31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58" h="310">
                <a:moveTo>
                  <a:pt x="32" y="3"/>
                </a:moveTo>
                <a:lnTo>
                  <a:pt x="46" y="10"/>
                </a:lnTo>
                <a:lnTo>
                  <a:pt x="57" y="13"/>
                </a:lnTo>
                <a:lnTo>
                  <a:pt x="95" y="18"/>
                </a:lnTo>
                <a:lnTo>
                  <a:pt x="100" y="32"/>
                </a:lnTo>
                <a:lnTo>
                  <a:pt x="128" y="38"/>
                </a:lnTo>
                <a:lnTo>
                  <a:pt x="128" y="45"/>
                </a:lnTo>
                <a:lnTo>
                  <a:pt x="151" y="50"/>
                </a:lnTo>
                <a:lnTo>
                  <a:pt x="167" y="56"/>
                </a:lnTo>
                <a:lnTo>
                  <a:pt x="170" y="48"/>
                </a:lnTo>
                <a:lnTo>
                  <a:pt x="170" y="24"/>
                </a:lnTo>
                <a:lnTo>
                  <a:pt x="178" y="15"/>
                </a:lnTo>
                <a:lnTo>
                  <a:pt x="186" y="8"/>
                </a:lnTo>
                <a:lnTo>
                  <a:pt x="192" y="0"/>
                </a:lnTo>
                <a:lnTo>
                  <a:pt x="208" y="3"/>
                </a:lnTo>
                <a:lnTo>
                  <a:pt x="219" y="10"/>
                </a:lnTo>
                <a:lnTo>
                  <a:pt x="227" y="18"/>
                </a:lnTo>
                <a:lnTo>
                  <a:pt x="243" y="18"/>
                </a:lnTo>
                <a:lnTo>
                  <a:pt x="257" y="24"/>
                </a:lnTo>
                <a:lnTo>
                  <a:pt x="257" y="41"/>
                </a:lnTo>
                <a:lnTo>
                  <a:pt x="257" y="247"/>
                </a:lnTo>
                <a:lnTo>
                  <a:pt x="257" y="275"/>
                </a:lnTo>
                <a:lnTo>
                  <a:pt x="243" y="279"/>
                </a:lnTo>
                <a:lnTo>
                  <a:pt x="248" y="309"/>
                </a:lnTo>
                <a:lnTo>
                  <a:pt x="234" y="307"/>
                </a:lnTo>
                <a:lnTo>
                  <a:pt x="208" y="285"/>
                </a:lnTo>
                <a:lnTo>
                  <a:pt x="195" y="279"/>
                </a:lnTo>
                <a:lnTo>
                  <a:pt x="170" y="267"/>
                </a:lnTo>
                <a:lnTo>
                  <a:pt x="163" y="250"/>
                </a:lnTo>
                <a:lnTo>
                  <a:pt x="132" y="247"/>
                </a:lnTo>
                <a:lnTo>
                  <a:pt x="128" y="234"/>
                </a:lnTo>
                <a:lnTo>
                  <a:pt x="111" y="226"/>
                </a:lnTo>
                <a:lnTo>
                  <a:pt x="111" y="220"/>
                </a:lnTo>
                <a:lnTo>
                  <a:pt x="95" y="217"/>
                </a:lnTo>
                <a:lnTo>
                  <a:pt x="84" y="215"/>
                </a:lnTo>
                <a:lnTo>
                  <a:pt x="63" y="212"/>
                </a:lnTo>
                <a:lnTo>
                  <a:pt x="63" y="205"/>
                </a:lnTo>
                <a:lnTo>
                  <a:pt x="38" y="205"/>
                </a:lnTo>
                <a:lnTo>
                  <a:pt x="35" y="188"/>
                </a:lnTo>
                <a:lnTo>
                  <a:pt x="8" y="182"/>
                </a:lnTo>
                <a:lnTo>
                  <a:pt x="0" y="175"/>
                </a:lnTo>
                <a:lnTo>
                  <a:pt x="0" y="153"/>
                </a:lnTo>
                <a:lnTo>
                  <a:pt x="3" y="41"/>
                </a:lnTo>
                <a:lnTo>
                  <a:pt x="20" y="32"/>
                </a:lnTo>
                <a:lnTo>
                  <a:pt x="28" y="29"/>
                </a:lnTo>
                <a:lnTo>
                  <a:pt x="32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1" name="Freeform 286">
            <a:extLst>
              <a:ext uri="{FF2B5EF4-FFF2-40B4-BE49-F238E27FC236}">
                <a16:creationId xmlns:a16="http://schemas.microsoft.com/office/drawing/2014/main" id="{F2D31C14-E4B7-4574-8246-DF8EEF5AC9C3}"/>
              </a:ext>
            </a:extLst>
          </p:cNvPr>
          <p:cNvSpPr>
            <a:spLocks/>
          </p:cNvSpPr>
          <p:nvPr/>
        </p:nvSpPr>
        <p:spPr bwMode="auto">
          <a:xfrm>
            <a:off x="5920930" y="3563857"/>
            <a:ext cx="168652" cy="144193"/>
          </a:xfrm>
          <a:custGeom>
            <a:avLst/>
            <a:gdLst>
              <a:gd name="T0" fmla="*/ 0 w 181"/>
              <a:gd name="T1" fmla="*/ 2147483647 h 211"/>
              <a:gd name="T2" fmla="*/ 0 w 181"/>
              <a:gd name="T3" fmla="*/ 2147483647 h 211"/>
              <a:gd name="T4" fmla="*/ 2147483647 w 181"/>
              <a:gd name="T5" fmla="*/ 2147483647 h 211"/>
              <a:gd name="T6" fmla="*/ 2147483647 w 181"/>
              <a:gd name="T7" fmla="*/ 2147483647 h 211"/>
              <a:gd name="T8" fmla="*/ 2147483647 w 181"/>
              <a:gd name="T9" fmla="*/ 2147483647 h 211"/>
              <a:gd name="T10" fmla="*/ 2147483647 w 181"/>
              <a:gd name="T11" fmla="*/ 2147483647 h 211"/>
              <a:gd name="T12" fmla="*/ 2147483647 w 181"/>
              <a:gd name="T13" fmla="*/ 2147483647 h 211"/>
              <a:gd name="T14" fmla="*/ 2147483647 w 181"/>
              <a:gd name="T15" fmla="*/ 2147483647 h 211"/>
              <a:gd name="T16" fmla="*/ 2147483647 w 181"/>
              <a:gd name="T17" fmla="*/ 2147483647 h 211"/>
              <a:gd name="T18" fmla="*/ 2147483647 w 181"/>
              <a:gd name="T19" fmla="*/ 2147483647 h 211"/>
              <a:gd name="T20" fmla="*/ 2147483647 w 181"/>
              <a:gd name="T21" fmla="*/ 2147483647 h 211"/>
              <a:gd name="T22" fmla="*/ 2147483647 w 181"/>
              <a:gd name="T23" fmla="*/ 2147483647 h 211"/>
              <a:gd name="T24" fmla="*/ 2147483647 w 181"/>
              <a:gd name="T25" fmla="*/ 2147483647 h 211"/>
              <a:gd name="T26" fmla="*/ 2147483647 w 181"/>
              <a:gd name="T27" fmla="*/ 2147483647 h 211"/>
              <a:gd name="T28" fmla="*/ 2147483647 w 181"/>
              <a:gd name="T29" fmla="*/ 2147483647 h 211"/>
              <a:gd name="T30" fmla="*/ 2147483647 w 181"/>
              <a:gd name="T31" fmla="*/ 2147483647 h 211"/>
              <a:gd name="T32" fmla="*/ 2147483647 w 181"/>
              <a:gd name="T33" fmla="*/ 2147483647 h 211"/>
              <a:gd name="T34" fmla="*/ 2147483647 w 181"/>
              <a:gd name="T35" fmla="*/ 2147483647 h 211"/>
              <a:gd name="T36" fmla="*/ 2147483647 w 181"/>
              <a:gd name="T37" fmla="*/ 0 h 211"/>
              <a:gd name="T38" fmla="*/ 2147483647 w 181"/>
              <a:gd name="T39" fmla="*/ 2147483647 h 211"/>
              <a:gd name="T40" fmla="*/ 2147483647 w 181"/>
              <a:gd name="T41" fmla="*/ 2147483647 h 211"/>
              <a:gd name="T42" fmla="*/ 2147483647 w 181"/>
              <a:gd name="T43" fmla="*/ 0 h 211"/>
              <a:gd name="T44" fmla="*/ 0 w 181"/>
              <a:gd name="T45" fmla="*/ 2147483647 h 21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81"/>
              <a:gd name="T70" fmla="*/ 0 h 211"/>
              <a:gd name="T71" fmla="*/ 181 w 181"/>
              <a:gd name="T72" fmla="*/ 211 h 21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81" h="211">
                <a:moveTo>
                  <a:pt x="0" y="3"/>
                </a:moveTo>
                <a:lnTo>
                  <a:pt x="0" y="210"/>
                </a:lnTo>
                <a:lnTo>
                  <a:pt x="10" y="205"/>
                </a:lnTo>
                <a:lnTo>
                  <a:pt x="24" y="194"/>
                </a:lnTo>
                <a:lnTo>
                  <a:pt x="135" y="194"/>
                </a:lnTo>
                <a:lnTo>
                  <a:pt x="145" y="205"/>
                </a:lnTo>
                <a:lnTo>
                  <a:pt x="175" y="180"/>
                </a:lnTo>
                <a:lnTo>
                  <a:pt x="175" y="156"/>
                </a:lnTo>
                <a:lnTo>
                  <a:pt x="180" y="151"/>
                </a:lnTo>
                <a:lnTo>
                  <a:pt x="140" y="89"/>
                </a:lnTo>
                <a:lnTo>
                  <a:pt x="118" y="51"/>
                </a:lnTo>
                <a:lnTo>
                  <a:pt x="118" y="32"/>
                </a:lnTo>
                <a:lnTo>
                  <a:pt x="129" y="48"/>
                </a:lnTo>
                <a:lnTo>
                  <a:pt x="147" y="68"/>
                </a:lnTo>
                <a:lnTo>
                  <a:pt x="159" y="51"/>
                </a:lnTo>
                <a:lnTo>
                  <a:pt x="159" y="30"/>
                </a:lnTo>
                <a:lnTo>
                  <a:pt x="143" y="4"/>
                </a:lnTo>
                <a:lnTo>
                  <a:pt x="118" y="3"/>
                </a:lnTo>
                <a:lnTo>
                  <a:pt x="76" y="0"/>
                </a:lnTo>
                <a:lnTo>
                  <a:pt x="70" y="18"/>
                </a:lnTo>
                <a:lnTo>
                  <a:pt x="56" y="13"/>
                </a:lnTo>
                <a:lnTo>
                  <a:pt x="45" y="0"/>
                </a:lnTo>
                <a:lnTo>
                  <a:pt x="0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2" name="Freeform 287">
            <a:extLst>
              <a:ext uri="{FF2B5EF4-FFF2-40B4-BE49-F238E27FC236}">
                <a16:creationId xmlns:a16="http://schemas.microsoft.com/office/drawing/2014/main" id="{FE929075-BA19-4DFB-9595-7E1B17DBD495}"/>
              </a:ext>
            </a:extLst>
          </p:cNvPr>
          <p:cNvSpPr>
            <a:spLocks/>
          </p:cNvSpPr>
          <p:nvPr/>
        </p:nvSpPr>
        <p:spPr bwMode="auto">
          <a:xfrm>
            <a:off x="5344415" y="3644495"/>
            <a:ext cx="257281" cy="214579"/>
          </a:xfrm>
          <a:custGeom>
            <a:avLst/>
            <a:gdLst>
              <a:gd name="T0" fmla="*/ 0 w 276"/>
              <a:gd name="T1" fmla="*/ 2147483647 h 314"/>
              <a:gd name="T2" fmla="*/ 2147483647 w 276"/>
              <a:gd name="T3" fmla="*/ 2147483647 h 314"/>
              <a:gd name="T4" fmla="*/ 2147483647 w 276"/>
              <a:gd name="T5" fmla="*/ 2147483647 h 314"/>
              <a:gd name="T6" fmla="*/ 2147483647 w 276"/>
              <a:gd name="T7" fmla="*/ 2147483647 h 314"/>
              <a:gd name="T8" fmla="*/ 2147483647 w 276"/>
              <a:gd name="T9" fmla="*/ 2147483647 h 314"/>
              <a:gd name="T10" fmla="*/ 2147483647 w 276"/>
              <a:gd name="T11" fmla="*/ 2147483647 h 314"/>
              <a:gd name="T12" fmla="*/ 2147483647 w 276"/>
              <a:gd name="T13" fmla="*/ 2147483647 h 314"/>
              <a:gd name="T14" fmla="*/ 2147483647 w 276"/>
              <a:gd name="T15" fmla="*/ 2147483647 h 314"/>
              <a:gd name="T16" fmla="*/ 2147483647 w 276"/>
              <a:gd name="T17" fmla="*/ 2147483647 h 314"/>
              <a:gd name="T18" fmla="*/ 2147483647 w 276"/>
              <a:gd name="T19" fmla="*/ 2147483647 h 314"/>
              <a:gd name="T20" fmla="*/ 2147483647 w 276"/>
              <a:gd name="T21" fmla="*/ 2147483647 h 314"/>
              <a:gd name="T22" fmla="*/ 2147483647 w 276"/>
              <a:gd name="T23" fmla="*/ 0 h 314"/>
              <a:gd name="T24" fmla="*/ 2147483647 w 276"/>
              <a:gd name="T25" fmla="*/ 2147483647 h 314"/>
              <a:gd name="T26" fmla="*/ 2147483647 w 276"/>
              <a:gd name="T27" fmla="*/ 2147483647 h 314"/>
              <a:gd name="T28" fmla="*/ 2147483647 w 276"/>
              <a:gd name="T29" fmla="*/ 2147483647 h 314"/>
              <a:gd name="T30" fmla="*/ 2147483647 w 276"/>
              <a:gd name="T31" fmla="*/ 2147483647 h 314"/>
              <a:gd name="T32" fmla="*/ 2147483647 w 276"/>
              <a:gd name="T33" fmla="*/ 2147483647 h 314"/>
              <a:gd name="T34" fmla="*/ 2147483647 w 276"/>
              <a:gd name="T35" fmla="*/ 2147483647 h 314"/>
              <a:gd name="T36" fmla="*/ 2147483647 w 276"/>
              <a:gd name="T37" fmla="*/ 2147483647 h 314"/>
              <a:gd name="T38" fmla="*/ 2147483647 w 276"/>
              <a:gd name="T39" fmla="*/ 2147483647 h 314"/>
              <a:gd name="T40" fmla="*/ 2147483647 w 276"/>
              <a:gd name="T41" fmla="*/ 2147483647 h 314"/>
              <a:gd name="T42" fmla="*/ 2147483647 w 276"/>
              <a:gd name="T43" fmla="*/ 2147483647 h 314"/>
              <a:gd name="T44" fmla="*/ 2147483647 w 276"/>
              <a:gd name="T45" fmla="*/ 2147483647 h 314"/>
              <a:gd name="T46" fmla="*/ 2147483647 w 276"/>
              <a:gd name="T47" fmla="*/ 2147483647 h 314"/>
              <a:gd name="T48" fmla="*/ 2147483647 w 276"/>
              <a:gd name="T49" fmla="*/ 2147483647 h 314"/>
              <a:gd name="T50" fmla="*/ 2147483647 w 276"/>
              <a:gd name="T51" fmla="*/ 2147483647 h 314"/>
              <a:gd name="T52" fmla="*/ 2147483647 w 276"/>
              <a:gd name="T53" fmla="*/ 2147483647 h 314"/>
              <a:gd name="T54" fmla="*/ 2147483647 w 276"/>
              <a:gd name="T55" fmla="*/ 2147483647 h 314"/>
              <a:gd name="T56" fmla="*/ 2147483647 w 276"/>
              <a:gd name="T57" fmla="*/ 2147483647 h 314"/>
              <a:gd name="T58" fmla="*/ 2147483647 w 276"/>
              <a:gd name="T59" fmla="*/ 2147483647 h 314"/>
              <a:gd name="T60" fmla="*/ 2147483647 w 276"/>
              <a:gd name="T61" fmla="*/ 2147483647 h 314"/>
              <a:gd name="T62" fmla="*/ 2147483647 w 276"/>
              <a:gd name="T63" fmla="*/ 2147483647 h 314"/>
              <a:gd name="T64" fmla="*/ 2147483647 w 276"/>
              <a:gd name="T65" fmla="*/ 2147483647 h 314"/>
              <a:gd name="T66" fmla="*/ 2147483647 w 276"/>
              <a:gd name="T67" fmla="*/ 2147483647 h 314"/>
              <a:gd name="T68" fmla="*/ 2147483647 w 276"/>
              <a:gd name="T69" fmla="*/ 2147483647 h 314"/>
              <a:gd name="T70" fmla="*/ 2147483647 w 276"/>
              <a:gd name="T71" fmla="*/ 2147483647 h 314"/>
              <a:gd name="T72" fmla="*/ 2147483647 w 276"/>
              <a:gd name="T73" fmla="*/ 2147483647 h 314"/>
              <a:gd name="T74" fmla="*/ 2147483647 w 276"/>
              <a:gd name="T75" fmla="*/ 2147483647 h 314"/>
              <a:gd name="T76" fmla="*/ 0 w 276"/>
              <a:gd name="T77" fmla="*/ 2147483647 h 31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76"/>
              <a:gd name="T118" fmla="*/ 0 h 314"/>
              <a:gd name="T119" fmla="*/ 276 w 276"/>
              <a:gd name="T120" fmla="*/ 314 h 314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76" h="314">
                <a:moveTo>
                  <a:pt x="0" y="223"/>
                </a:moveTo>
                <a:lnTo>
                  <a:pt x="17" y="202"/>
                </a:lnTo>
                <a:lnTo>
                  <a:pt x="29" y="210"/>
                </a:lnTo>
                <a:lnTo>
                  <a:pt x="90" y="213"/>
                </a:lnTo>
                <a:lnTo>
                  <a:pt x="113" y="210"/>
                </a:lnTo>
                <a:lnTo>
                  <a:pt x="111" y="191"/>
                </a:lnTo>
                <a:lnTo>
                  <a:pt x="97" y="186"/>
                </a:lnTo>
                <a:lnTo>
                  <a:pt x="99" y="53"/>
                </a:lnTo>
                <a:lnTo>
                  <a:pt x="90" y="43"/>
                </a:lnTo>
                <a:lnTo>
                  <a:pt x="90" y="20"/>
                </a:lnTo>
                <a:lnTo>
                  <a:pt x="102" y="17"/>
                </a:lnTo>
                <a:lnTo>
                  <a:pt x="102" y="0"/>
                </a:lnTo>
                <a:lnTo>
                  <a:pt x="122" y="11"/>
                </a:lnTo>
                <a:lnTo>
                  <a:pt x="237" y="105"/>
                </a:lnTo>
                <a:lnTo>
                  <a:pt x="254" y="111"/>
                </a:lnTo>
                <a:lnTo>
                  <a:pt x="259" y="140"/>
                </a:lnTo>
                <a:lnTo>
                  <a:pt x="272" y="137"/>
                </a:lnTo>
                <a:lnTo>
                  <a:pt x="275" y="191"/>
                </a:lnTo>
                <a:lnTo>
                  <a:pt x="263" y="193"/>
                </a:lnTo>
                <a:lnTo>
                  <a:pt x="263" y="205"/>
                </a:lnTo>
                <a:lnTo>
                  <a:pt x="221" y="210"/>
                </a:lnTo>
                <a:lnTo>
                  <a:pt x="207" y="219"/>
                </a:lnTo>
                <a:lnTo>
                  <a:pt x="178" y="219"/>
                </a:lnTo>
                <a:lnTo>
                  <a:pt x="170" y="228"/>
                </a:lnTo>
                <a:lnTo>
                  <a:pt x="161" y="240"/>
                </a:lnTo>
                <a:lnTo>
                  <a:pt x="137" y="245"/>
                </a:lnTo>
                <a:lnTo>
                  <a:pt x="134" y="255"/>
                </a:lnTo>
                <a:lnTo>
                  <a:pt x="129" y="266"/>
                </a:lnTo>
                <a:lnTo>
                  <a:pt x="116" y="283"/>
                </a:lnTo>
                <a:lnTo>
                  <a:pt x="111" y="307"/>
                </a:lnTo>
                <a:lnTo>
                  <a:pt x="92" y="310"/>
                </a:lnTo>
                <a:lnTo>
                  <a:pt x="76" y="313"/>
                </a:lnTo>
                <a:lnTo>
                  <a:pt x="73" y="287"/>
                </a:lnTo>
                <a:lnTo>
                  <a:pt x="57" y="275"/>
                </a:lnTo>
                <a:lnTo>
                  <a:pt x="41" y="272"/>
                </a:lnTo>
                <a:lnTo>
                  <a:pt x="22" y="266"/>
                </a:lnTo>
                <a:lnTo>
                  <a:pt x="14" y="248"/>
                </a:lnTo>
                <a:lnTo>
                  <a:pt x="3" y="240"/>
                </a:lnTo>
                <a:lnTo>
                  <a:pt x="0" y="22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3" name="Freeform 288">
            <a:extLst>
              <a:ext uri="{FF2B5EF4-FFF2-40B4-BE49-F238E27FC236}">
                <a16:creationId xmlns:a16="http://schemas.microsoft.com/office/drawing/2014/main" id="{7A5396CF-5934-406B-9703-1C26B7D4DAE4}"/>
              </a:ext>
            </a:extLst>
          </p:cNvPr>
          <p:cNvSpPr>
            <a:spLocks/>
          </p:cNvSpPr>
          <p:nvPr/>
        </p:nvSpPr>
        <p:spPr bwMode="auto">
          <a:xfrm>
            <a:off x="5538021" y="3677980"/>
            <a:ext cx="244374" cy="149659"/>
          </a:xfrm>
          <a:custGeom>
            <a:avLst/>
            <a:gdLst>
              <a:gd name="T0" fmla="*/ 2147483647 w 262"/>
              <a:gd name="T1" fmla="*/ 2147483647 h 219"/>
              <a:gd name="T2" fmla="*/ 2147483647 w 262"/>
              <a:gd name="T3" fmla="*/ 2147483647 h 219"/>
              <a:gd name="T4" fmla="*/ 2147483647 w 262"/>
              <a:gd name="T5" fmla="*/ 2147483647 h 219"/>
              <a:gd name="T6" fmla="*/ 2147483647 w 262"/>
              <a:gd name="T7" fmla="*/ 2147483647 h 219"/>
              <a:gd name="T8" fmla="*/ 2147483647 w 262"/>
              <a:gd name="T9" fmla="*/ 2147483647 h 219"/>
              <a:gd name="T10" fmla="*/ 2147483647 w 262"/>
              <a:gd name="T11" fmla="*/ 2147483647 h 219"/>
              <a:gd name="T12" fmla="*/ 2147483647 w 262"/>
              <a:gd name="T13" fmla="*/ 2147483647 h 219"/>
              <a:gd name="T14" fmla="*/ 2147483647 w 262"/>
              <a:gd name="T15" fmla="*/ 2147483647 h 219"/>
              <a:gd name="T16" fmla="*/ 2147483647 w 262"/>
              <a:gd name="T17" fmla="*/ 2147483647 h 219"/>
              <a:gd name="T18" fmla="*/ 2147483647 w 262"/>
              <a:gd name="T19" fmla="*/ 2147483647 h 219"/>
              <a:gd name="T20" fmla="*/ 2147483647 w 262"/>
              <a:gd name="T21" fmla="*/ 2147483647 h 219"/>
              <a:gd name="T22" fmla="*/ 2147483647 w 262"/>
              <a:gd name="T23" fmla="*/ 2147483647 h 219"/>
              <a:gd name="T24" fmla="*/ 2147483647 w 262"/>
              <a:gd name="T25" fmla="*/ 2147483647 h 219"/>
              <a:gd name="T26" fmla="*/ 2147483647 w 262"/>
              <a:gd name="T27" fmla="*/ 2147483647 h 219"/>
              <a:gd name="T28" fmla="*/ 2147483647 w 262"/>
              <a:gd name="T29" fmla="*/ 2147483647 h 219"/>
              <a:gd name="T30" fmla="*/ 2147483647 w 262"/>
              <a:gd name="T31" fmla="*/ 2147483647 h 219"/>
              <a:gd name="T32" fmla="*/ 2147483647 w 262"/>
              <a:gd name="T33" fmla="*/ 2147483647 h 219"/>
              <a:gd name="T34" fmla="*/ 2147483647 w 262"/>
              <a:gd name="T35" fmla="*/ 2147483647 h 219"/>
              <a:gd name="T36" fmla="*/ 2147483647 w 262"/>
              <a:gd name="T37" fmla="*/ 2147483647 h 219"/>
              <a:gd name="T38" fmla="*/ 2147483647 w 262"/>
              <a:gd name="T39" fmla="*/ 2147483647 h 219"/>
              <a:gd name="T40" fmla="*/ 2147483647 w 262"/>
              <a:gd name="T41" fmla="*/ 2147483647 h 219"/>
              <a:gd name="T42" fmla="*/ 2147483647 w 262"/>
              <a:gd name="T43" fmla="*/ 2147483647 h 219"/>
              <a:gd name="T44" fmla="*/ 2147483647 w 262"/>
              <a:gd name="T45" fmla="*/ 2147483647 h 219"/>
              <a:gd name="T46" fmla="*/ 2147483647 w 262"/>
              <a:gd name="T47" fmla="*/ 2147483647 h 219"/>
              <a:gd name="T48" fmla="*/ 2147483647 w 262"/>
              <a:gd name="T49" fmla="*/ 2147483647 h 219"/>
              <a:gd name="T50" fmla="*/ 2147483647 w 262"/>
              <a:gd name="T51" fmla="*/ 2147483647 h 219"/>
              <a:gd name="T52" fmla="*/ 2147483647 w 262"/>
              <a:gd name="T53" fmla="*/ 2147483647 h 219"/>
              <a:gd name="T54" fmla="*/ 2147483647 w 262"/>
              <a:gd name="T55" fmla="*/ 0 h 219"/>
              <a:gd name="T56" fmla="*/ 2147483647 w 262"/>
              <a:gd name="T57" fmla="*/ 0 h 219"/>
              <a:gd name="T58" fmla="*/ 2147483647 w 262"/>
              <a:gd name="T59" fmla="*/ 2147483647 h 219"/>
              <a:gd name="T60" fmla="*/ 2147483647 w 262"/>
              <a:gd name="T61" fmla="*/ 2147483647 h 219"/>
              <a:gd name="T62" fmla="*/ 2147483647 w 262"/>
              <a:gd name="T63" fmla="*/ 2147483647 h 219"/>
              <a:gd name="T64" fmla="*/ 2147483647 w 262"/>
              <a:gd name="T65" fmla="*/ 2147483647 h 219"/>
              <a:gd name="T66" fmla="*/ 2147483647 w 262"/>
              <a:gd name="T67" fmla="*/ 2147483647 h 219"/>
              <a:gd name="T68" fmla="*/ 2147483647 w 262"/>
              <a:gd name="T69" fmla="*/ 2147483647 h 219"/>
              <a:gd name="T70" fmla="*/ 2147483647 w 262"/>
              <a:gd name="T71" fmla="*/ 2147483647 h 219"/>
              <a:gd name="T72" fmla="*/ 2147483647 w 262"/>
              <a:gd name="T73" fmla="*/ 2147483647 h 219"/>
              <a:gd name="T74" fmla="*/ 2147483647 w 262"/>
              <a:gd name="T75" fmla="*/ 2147483647 h 219"/>
              <a:gd name="T76" fmla="*/ 2147483647 w 262"/>
              <a:gd name="T77" fmla="*/ 2147483647 h 219"/>
              <a:gd name="T78" fmla="*/ 2147483647 w 262"/>
              <a:gd name="T79" fmla="*/ 2147483647 h 219"/>
              <a:gd name="T80" fmla="*/ 2147483647 w 262"/>
              <a:gd name="T81" fmla="*/ 2147483647 h 219"/>
              <a:gd name="T82" fmla="*/ 2147483647 w 262"/>
              <a:gd name="T83" fmla="*/ 2147483647 h 219"/>
              <a:gd name="T84" fmla="*/ 2147483647 w 262"/>
              <a:gd name="T85" fmla="*/ 2147483647 h 219"/>
              <a:gd name="T86" fmla="*/ 0 w 262"/>
              <a:gd name="T87" fmla="*/ 2147483647 h 219"/>
              <a:gd name="T88" fmla="*/ 2147483647 w 262"/>
              <a:gd name="T89" fmla="*/ 2147483647 h 219"/>
              <a:gd name="T90" fmla="*/ 2147483647 w 262"/>
              <a:gd name="T91" fmla="*/ 2147483647 h 219"/>
              <a:gd name="T92" fmla="*/ 2147483647 w 262"/>
              <a:gd name="T93" fmla="*/ 2147483647 h 219"/>
              <a:gd name="T94" fmla="*/ 2147483647 w 262"/>
              <a:gd name="T95" fmla="*/ 2147483647 h 219"/>
              <a:gd name="T96" fmla="*/ 2147483647 w 262"/>
              <a:gd name="T97" fmla="*/ 2147483647 h 219"/>
              <a:gd name="T98" fmla="*/ 2147483647 w 262"/>
              <a:gd name="T99" fmla="*/ 2147483647 h 219"/>
              <a:gd name="T100" fmla="*/ 2147483647 w 262"/>
              <a:gd name="T101" fmla="*/ 2147483647 h 21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62"/>
              <a:gd name="T154" fmla="*/ 0 h 219"/>
              <a:gd name="T155" fmla="*/ 262 w 262"/>
              <a:gd name="T156" fmla="*/ 219 h 21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62" h="219">
                <a:moveTo>
                  <a:pt x="59" y="218"/>
                </a:moveTo>
                <a:lnTo>
                  <a:pt x="64" y="206"/>
                </a:lnTo>
                <a:lnTo>
                  <a:pt x="70" y="197"/>
                </a:lnTo>
                <a:lnTo>
                  <a:pt x="85" y="191"/>
                </a:lnTo>
                <a:lnTo>
                  <a:pt x="99" y="194"/>
                </a:lnTo>
                <a:lnTo>
                  <a:pt x="108" y="204"/>
                </a:lnTo>
                <a:lnTo>
                  <a:pt x="108" y="199"/>
                </a:lnTo>
                <a:lnTo>
                  <a:pt x="129" y="197"/>
                </a:lnTo>
                <a:lnTo>
                  <a:pt x="140" y="194"/>
                </a:lnTo>
                <a:lnTo>
                  <a:pt x="151" y="204"/>
                </a:lnTo>
                <a:lnTo>
                  <a:pt x="164" y="204"/>
                </a:lnTo>
                <a:lnTo>
                  <a:pt x="167" y="197"/>
                </a:lnTo>
                <a:lnTo>
                  <a:pt x="191" y="197"/>
                </a:lnTo>
                <a:lnTo>
                  <a:pt x="199" y="206"/>
                </a:lnTo>
                <a:lnTo>
                  <a:pt x="207" y="197"/>
                </a:lnTo>
                <a:lnTo>
                  <a:pt x="219" y="191"/>
                </a:lnTo>
                <a:lnTo>
                  <a:pt x="219" y="171"/>
                </a:lnTo>
                <a:lnTo>
                  <a:pt x="226" y="164"/>
                </a:lnTo>
                <a:lnTo>
                  <a:pt x="237" y="156"/>
                </a:lnTo>
                <a:lnTo>
                  <a:pt x="242" y="145"/>
                </a:lnTo>
                <a:lnTo>
                  <a:pt x="255" y="142"/>
                </a:lnTo>
                <a:lnTo>
                  <a:pt x="261" y="51"/>
                </a:lnTo>
                <a:lnTo>
                  <a:pt x="252" y="32"/>
                </a:lnTo>
                <a:lnTo>
                  <a:pt x="248" y="24"/>
                </a:lnTo>
                <a:lnTo>
                  <a:pt x="248" y="13"/>
                </a:lnTo>
                <a:lnTo>
                  <a:pt x="237" y="10"/>
                </a:lnTo>
                <a:lnTo>
                  <a:pt x="216" y="7"/>
                </a:lnTo>
                <a:lnTo>
                  <a:pt x="216" y="0"/>
                </a:lnTo>
                <a:lnTo>
                  <a:pt x="191" y="0"/>
                </a:lnTo>
                <a:lnTo>
                  <a:pt x="185" y="7"/>
                </a:lnTo>
                <a:lnTo>
                  <a:pt x="170" y="13"/>
                </a:lnTo>
                <a:lnTo>
                  <a:pt x="153" y="27"/>
                </a:lnTo>
                <a:lnTo>
                  <a:pt x="149" y="38"/>
                </a:lnTo>
                <a:lnTo>
                  <a:pt x="120" y="45"/>
                </a:lnTo>
                <a:lnTo>
                  <a:pt x="116" y="59"/>
                </a:lnTo>
                <a:lnTo>
                  <a:pt x="108" y="65"/>
                </a:lnTo>
                <a:lnTo>
                  <a:pt x="94" y="77"/>
                </a:lnTo>
                <a:lnTo>
                  <a:pt x="67" y="77"/>
                </a:lnTo>
                <a:lnTo>
                  <a:pt x="64" y="88"/>
                </a:lnTo>
                <a:lnTo>
                  <a:pt x="67" y="142"/>
                </a:lnTo>
                <a:lnTo>
                  <a:pt x="56" y="145"/>
                </a:lnTo>
                <a:lnTo>
                  <a:pt x="56" y="156"/>
                </a:lnTo>
                <a:lnTo>
                  <a:pt x="14" y="161"/>
                </a:lnTo>
                <a:lnTo>
                  <a:pt x="0" y="170"/>
                </a:lnTo>
                <a:lnTo>
                  <a:pt x="6" y="180"/>
                </a:lnTo>
                <a:lnTo>
                  <a:pt x="17" y="185"/>
                </a:lnTo>
                <a:lnTo>
                  <a:pt x="17" y="204"/>
                </a:lnTo>
                <a:lnTo>
                  <a:pt x="27" y="204"/>
                </a:lnTo>
                <a:lnTo>
                  <a:pt x="38" y="218"/>
                </a:lnTo>
                <a:lnTo>
                  <a:pt x="53" y="218"/>
                </a:lnTo>
                <a:lnTo>
                  <a:pt x="59" y="21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4" name="Freeform 289">
            <a:extLst>
              <a:ext uri="{FF2B5EF4-FFF2-40B4-BE49-F238E27FC236}">
                <a16:creationId xmlns:a16="http://schemas.microsoft.com/office/drawing/2014/main" id="{1B5624CC-7066-41BE-99F3-7533F3A5795B}"/>
              </a:ext>
            </a:extLst>
          </p:cNvPr>
          <p:cNvSpPr>
            <a:spLocks/>
          </p:cNvSpPr>
          <p:nvPr/>
        </p:nvSpPr>
        <p:spPr bwMode="auto">
          <a:xfrm>
            <a:off x="5447673" y="3794153"/>
            <a:ext cx="127350" cy="66971"/>
          </a:xfrm>
          <a:custGeom>
            <a:avLst/>
            <a:gdLst>
              <a:gd name="T0" fmla="*/ 2147483647 w 136"/>
              <a:gd name="T1" fmla="*/ 2147483647 h 98"/>
              <a:gd name="T2" fmla="*/ 2147483647 w 136"/>
              <a:gd name="T3" fmla="*/ 2147483647 h 98"/>
              <a:gd name="T4" fmla="*/ 2147483647 w 136"/>
              <a:gd name="T5" fmla="*/ 2147483647 h 98"/>
              <a:gd name="T6" fmla="*/ 2147483647 w 136"/>
              <a:gd name="T7" fmla="*/ 2147483647 h 98"/>
              <a:gd name="T8" fmla="*/ 2147483647 w 136"/>
              <a:gd name="T9" fmla="*/ 2147483647 h 98"/>
              <a:gd name="T10" fmla="*/ 2147483647 w 136"/>
              <a:gd name="T11" fmla="*/ 2147483647 h 98"/>
              <a:gd name="T12" fmla="*/ 2147483647 w 136"/>
              <a:gd name="T13" fmla="*/ 2147483647 h 98"/>
              <a:gd name="T14" fmla="*/ 2147483647 w 136"/>
              <a:gd name="T15" fmla="*/ 2147483647 h 98"/>
              <a:gd name="T16" fmla="*/ 2147483647 w 136"/>
              <a:gd name="T17" fmla="*/ 2147483647 h 98"/>
              <a:gd name="T18" fmla="*/ 2147483647 w 136"/>
              <a:gd name="T19" fmla="*/ 2147483647 h 98"/>
              <a:gd name="T20" fmla="*/ 0 w 136"/>
              <a:gd name="T21" fmla="*/ 2147483647 h 98"/>
              <a:gd name="T22" fmla="*/ 2147483647 w 136"/>
              <a:gd name="T23" fmla="*/ 2147483647 h 98"/>
              <a:gd name="T24" fmla="*/ 2147483647 w 136"/>
              <a:gd name="T25" fmla="*/ 2147483647 h 98"/>
              <a:gd name="T26" fmla="*/ 2147483647 w 136"/>
              <a:gd name="T27" fmla="*/ 2147483647 h 98"/>
              <a:gd name="T28" fmla="*/ 2147483647 w 136"/>
              <a:gd name="T29" fmla="*/ 2147483647 h 98"/>
              <a:gd name="T30" fmla="*/ 2147483647 w 136"/>
              <a:gd name="T31" fmla="*/ 2147483647 h 98"/>
              <a:gd name="T32" fmla="*/ 2147483647 w 136"/>
              <a:gd name="T33" fmla="*/ 2147483647 h 98"/>
              <a:gd name="T34" fmla="*/ 2147483647 w 136"/>
              <a:gd name="T35" fmla="*/ 0 h 98"/>
              <a:gd name="T36" fmla="*/ 2147483647 w 136"/>
              <a:gd name="T37" fmla="*/ 0 h 98"/>
              <a:gd name="T38" fmla="*/ 2147483647 w 136"/>
              <a:gd name="T39" fmla="*/ 2147483647 h 98"/>
              <a:gd name="T40" fmla="*/ 2147483647 w 136"/>
              <a:gd name="T41" fmla="*/ 2147483647 h 98"/>
              <a:gd name="T42" fmla="*/ 2147483647 w 136"/>
              <a:gd name="T43" fmla="*/ 2147483647 h 98"/>
              <a:gd name="T44" fmla="*/ 2147483647 w 136"/>
              <a:gd name="T45" fmla="*/ 2147483647 h 98"/>
              <a:gd name="T46" fmla="*/ 2147483647 w 136"/>
              <a:gd name="T47" fmla="*/ 2147483647 h 9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36"/>
              <a:gd name="T73" fmla="*/ 0 h 98"/>
              <a:gd name="T74" fmla="*/ 136 w 136"/>
              <a:gd name="T75" fmla="*/ 98 h 9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36" h="98">
                <a:moveTo>
                  <a:pt x="135" y="48"/>
                </a:moveTo>
                <a:lnTo>
                  <a:pt x="129" y="67"/>
                </a:lnTo>
                <a:lnTo>
                  <a:pt x="111" y="71"/>
                </a:lnTo>
                <a:lnTo>
                  <a:pt x="97" y="91"/>
                </a:lnTo>
                <a:lnTo>
                  <a:pt x="88" y="91"/>
                </a:lnTo>
                <a:lnTo>
                  <a:pt x="76" y="88"/>
                </a:lnTo>
                <a:lnTo>
                  <a:pt x="64" y="80"/>
                </a:lnTo>
                <a:lnTo>
                  <a:pt x="53" y="80"/>
                </a:lnTo>
                <a:lnTo>
                  <a:pt x="46" y="97"/>
                </a:lnTo>
                <a:lnTo>
                  <a:pt x="11" y="97"/>
                </a:lnTo>
                <a:lnTo>
                  <a:pt x="0" y="88"/>
                </a:lnTo>
                <a:lnTo>
                  <a:pt x="6" y="64"/>
                </a:lnTo>
                <a:lnTo>
                  <a:pt x="18" y="48"/>
                </a:lnTo>
                <a:lnTo>
                  <a:pt x="24" y="36"/>
                </a:lnTo>
                <a:lnTo>
                  <a:pt x="27" y="27"/>
                </a:lnTo>
                <a:lnTo>
                  <a:pt x="50" y="21"/>
                </a:lnTo>
                <a:lnTo>
                  <a:pt x="59" y="10"/>
                </a:lnTo>
                <a:lnTo>
                  <a:pt x="67" y="0"/>
                </a:lnTo>
                <a:lnTo>
                  <a:pt x="97" y="0"/>
                </a:lnTo>
                <a:lnTo>
                  <a:pt x="102" y="10"/>
                </a:lnTo>
                <a:lnTo>
                  <a:pt x="114" y="15"/>
                </a:lnTo>
                <a:lnTo>
                  <a:pt x="114" y="34"/>
                </a:lnTo>
                <a:lnTo>
                  <a:pt x="123" y="34"/>
                </a:lnTo>
                <a:lnTo>
                  <a:pt x="135" y="4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5" name="Freeform 290">
            <a:extLst>
              <a:ext uri="{FF2B5EF4-FFF2-40B4-BE49-F238E27FC236}">
                <a16:creationId xmlns:a16="http://schemas.microsoft.com/office/drawing/2014/main" id="{9510C676-C5BB-4878-B888-BE6889F1DA30}"/>
              </a:ext>
            </a:extLst>
          </p:cNvPr>
          <p:cNvSpPr>
            <a:spLocks/>
          </p:cNvSpPr>
          <p:nvPr/>
        </p:nvSpPr>
        <p:spPr bwMode="auto">
          <a:xfrm>
            <a:off x="5399486" y="3854291"/>
            <a:ext cx="101536" cy="75171"/>
          </a:xfrm>
          <a:custGeom>
            <a:avLst/>
            <a:gdLst>
              <a:gd name="T0" fmla="*/ 2147483647 w 109"/>
              <a:gd name="T1" fmla="*/ 2147483647 h 110"/>
              <a:gd name="T2" fmla="*/ 2147483647 w 109"/>
              <a:gd name="T3" fmla="*/ 2147483647 h 110"/>
              <a:gd name="T4" fmla="*/ 2147483647 w 109"/>
              <a:gd name="T5" fmla="*/ 2147483647 h 110"/>
              <a:gd name="T6" fmla="*/ 2147483647 w 109"/>
              <a:gd name="T7" fmla="*/ 2147483647 h 110"/>
              <a:gd name="T8" fmla="*/ 0 w 109"/>
              <a:gd name="T9" fmla="*/ 2147483647 h 110"/>
              <a:gd name="T10" fmla="*/ 2147483647 w 109"/>
              <a:gd name="T11" fmla="*/ 2147483647 h 110"/>
              <a:gd name="T12" fmla="*/ 2147483647 w 109"/>
              <a:gd name="T13" fmla="*/ 2147483647 h 110"/>
              <a:gd name="T14" fmla="*/ 2147483647 w 109"/>
              <a:gd name="T15" fmla="*/ 2147483647 h 110"/>
              <a:gd name="T16" fmla="*/ 2147483647 w 109"/>
              <a:gd name="T17" fmla="*/ 2147483647 h 110"/>
              <a:gd name="T18" fmla="*/ 2147483647 w 109"/>
              <a:gd name="T19" fmla="*/ 2147483647 h 110"/>
              <a:gd name="T20" fmla="*/ 2147483647 w 109"/>
              <a:gd name="T21" fmla="*/ 0 h 110"/>
              <a:gd name="T22" fmla="*/ 2147483647 w 109"/>
              <a:gd name="T23" fmla="*/ 2147483647 h 110"/>
              <a:gd name="T24" fmla="*/ 2147483647 w 109"/>
              <a:gd name="T25" fmla="*/ 2147483647 h 110"/>
              <a:gd name="T26" fmla="*/ 2147483647 w 109"/>
              <a:gd name="T27" fmla="*/ 2147483647 h 110"/>
              <a:gd name="T28" fmla="*/ 2147483647 w 109"/>
              <a:gd name="T29" fmla="*/ 2147483647 h 110"/>
              <a:gd name="T30" fmla="*/ 2147483647 w 109"/>
              <a:gd name="T31" fmla="*/ 2147483647 h 110"/>
              <a:gd name="T32" fmla="*/ 2147483647 w 109"/>
              <a:gd name="T33" fmla="*/ 2147483647 h 110"/>
              <a:gd name="T34" fmla="*/ 2147483647 w 109"/>
              <a:gd name="T35" fmla="*/ 2147483647 h 110"/>
              <a:gd name="T36" fmla="*/ 2147483647 w 109"/>
              <a:gd name="T37" fmla="*/ 2147483647 h 110"/>
              <a:gd name="T38" fmla="*/ 2147483647 w 109"/>
              <a:gd name="T39" fmla="*/ 2147483647 h 110"/>
              <a:gd name="T40" fmla="*/ 2147483647 w 109"/>
              <a:gd name="T41" fmla="*/ 2147483647 h 11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9"/>
              <a:gd name="T64" fmla="*/ 0 h 110"/>
              <a:gd name="T65" fmla="*/ 109 w 109"/>
              <a:gd name="T66" fmla="*/ 110 h 11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9" h="110">
                <a:moveTo>
                  <a:pt x="35" y="109"/>
                </a:moveTo>
                <a:lnTo>
                  <a:pt x="17" y="103"/>
                </a:lnTo>
                <a:lnTo>
                  <a:pt x="14" y="80"/>
                </a:lnTo>
                <a:lnTo>
                  <a:pt x="3" y="79"/>
                </a:lnTo>
                <a:lnTo>
                  <a:pt x="0" y="62"/>
                </a:lnTo>
                <a:lnTo>
                  <a:pt x="3" y="41"/>
                </a:lnTo>
                <a:lnTo>
                  <a:pt x="22" y="27"/>
                </a:lnTo>
                <a:lnTo>
                  <a:pt x="11" y="18"/>
                </a:lnTo>
                <a:lnTo>
                  <a:pt x="17" y="6"/>
                </a:lnTo>
                <a:lnTo>
                  <a:pt x="34" y="3"/>
                </a:lnTo>
                <a:lnTo>
                  <a:pt x="52" y="0"/>
                </a:lnTo>
                <a:lnTo>
                  <a:pt x="63" y="8"/>
                </a:lnTo>
                <a:lnTo>
                  <a:pt x="98" y="8"/>
                </a:lnTo>
                <a:lnTo>
                  <a:pt x="98" y="24"/>
                </a:lnTo>
                <a:lnTo>
                  <a:pt x="108" y="30"/>
                </a:lnTo>
                <a:lnTo>
                  <a:pt x="105" y="44"/>
                </a:lnTo>
                <a:lnTo>
                  <a:pt x="98" y="47"/>
                </a:lnTo>
                <a:lnTo>
                  <a:pt x="95" y="73"/>
                </a:lnTo>
                <a:lnTo>
                  <a:pt x="98" y="100"/>
                </a:lnTo>
                <a:lnTo>
                  <a:pt x="54" y="100"/>
                </a:lnTo>
                <a:lnTo>
                  <a:pt x="35" y="109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6" name="Freeform 291">
            <a:extLst>
              <a:ext uri="{FF2B5EF4-FFF2-40B4-BE49-F238E27FC236}">
                <a16:creationId xmlns:a16="http://schemas.microsoft.com/office/drawing/2014/main" id="{C49447BB-16F1-4075-A984-B258DC99E296}"/>
              </a:ext>
            </a:extLst>
          </p:cNvPr>
          <p:cNvSpPr>
            <a:spLocks/>
          </p:cNvSpPr>
          <p:nvPr/>
        </p:nvSpPr>
        <p:spPr bwMode="auto">
          <a:xfrm>
            <a:off x="5488113" y="3848823"/>
            <a:ext cx="59373" cy="76538"/>
          </a:xfrm>
          <a:custGeom>
            <a:avLst/>
            <a:gdLst>
              <a:gd name="T0" fmla="*/ 2147483647 w 64"/>
              <a:gd name="T1" fmla="*/ 2147483647 h 112"/>
              <a:gd name="T2" fmla="*/ 0 w 64"/>
              <a:gd name="T3" fmla="*/ 2147483647 h 112"/>
              <a:gd name="T4" fmla="*/ 2147483647 w 64"/>
              <a:gd name="T5" fmla="*/ 2147483647 h 112"/>
              <a:gd name="T6" fmla="*/ 2147483647 w 64"/>
              <a:gd name="T7" fmla="*/ 2147483647 h 112"/>
              <a:gd name="T8" fmla="*/ 2147483647 w 64"/>
              <a:gd name="T9" fmla="*/ 2147483647 h 112"/>
              <a:gd name="T10" fmla="*/ 2147483647 w 64"/>
              <a:gd name="T11" fmla="*/ 2147483647 h 112"/>
              <a:gd name="T12" fmla="*/ 2147483647 w 64"/>
              <a:gd name="T13" fmla="*/ 2147483647 h 112"/>
              <a:gd name="T14" fmla="*/ 2147483647 w 64"/>
              <a:gd name="T15" fmla="*/ 0 h 112"/>
              <a:gd name="T16" fmla="*/ 2147483647 w 64"/>
              <a:gd name="T17" fmla="*/ 0 h 112"/>
              <a:gd name="T18" fmla="*/ 2147483647 w 64"/>
              <a:gd name="T19" fmla="*/ 2147483647 h 112"/>
              <a:gd name="T20" fmla="*/ 2147483647 w 64"/>
              <a:gd name="T21" fmla="*/ 2147483647 h 112"/>
              <a:gd name="T22" fmla="*/ 2147483647 w 64"/>
              <a:gd name="T23" fmla="*/ 2147483647 h 112"/>
              <a:gd name="T24" fmla="*/ 2147483647 w 64"/>
              <a:gd name="T25" fmla="*/ 2147483647 h 112"/>
              <a:gd name="T26" fmla="*/ 2147483647 w 64"/>
              <a:gd name="T27" fmla="*/ 2147483647 h 112"/>
              <a:gd name="T28" fmla="*/ 2147483647 w 64"/>
              <a:gd name="T29" fmla="*/ 2147483647 h 112"/>
              <a:gd name="T30" fmla="*/ 2147483647 w 64"/>
              <a:gd name="T31" fmla="*/ 2147483647 h 112"/>
              <a:gd name="T32" fmla="*/ 2147483647 w 64"/>
              <a:gd name="T33" fmla="*/ 2147483647 h 112"/>
              <a:gd name="T34" fmla="*/ 2147483647 w 64"/>
              <a:gd name="T35" fmla="*/ 2147483647 h 112"/>
              <a:gd name="T36" fmla="*/ 2147483647 w 64"/>
              <a:gd name="T37" fmla="*/ 2147483647 h 112"/>
              <a:gd name="T38" fmla="*/ 2147483647 w 64"/>
              <a:gd name="T39" fmla="*/ 2147483647 h 112"/>
              <a:gd name="T40" fmla="*/ 2147483647 w 64"/>
              <a:gd name="T41" fmla="*/ 2147483647 h 11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64"/>
              <a:gd name="T64" fmla="*/ 0 h 112"/>
              <a:gd name="T65" fmla="*/ 64 w 64"/>
              <a:gd name="T66" fmla="*/ 112 h 11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64" h="112">
                <a:moveTo>
                  <a:pt x="3" y="108"/>
                </a:moveTo>
                <a:lnTo>
                  <a:pt x="0" y="81"/>
                </a:lnTo>
                <a:lnTo>
                  <a:pt x="3" y="55"/>
                </a:lnTo>
                <a:lnTo>
                  <a:pt x="10" y="52"/>
                </a:lnTo>
                <a:lnTo>
                  <a:pt x="13" y="38"/>
                </a:lnTo>
                <a:lnTo>
                  <a:pt x="3" y="32"/>
                </a:lnTo>
                <a:lnTo>
                  <a:pt x="3" y="17"/>
                </a:lnTo>
                <a:lnTo>
                  <a:pt x="10" y="0"/>
                </a:lnTo>
                <a:lnTo>
                  <a:pt x="21" y="0"/>
                </a:lnTo>
                <a:lnTo>
                  <a:pt x="33" y="8"/>
                </a:lnTo>
                <a:lnTo>
                  <a:pt x="46" y="11"/>
                </a:lnTo>
                <a:lnTo>
                  <a:pt x="48" y="27"/>
                </a:lnTo>
                <a:lnTo>
                  <a:pt x="57" y="32"/>
                </a:lnTo>
                <a:lnTo>
                  <a:pt x="54" y="46"/>
                </a:lnTo>
                <a:lnTo>
                  <a:pt x="57" y="70"/>
                </a:lnTo>
                <a:lnTo>
                  <a:pt x="63" y="91"/>
                </a:lnTo>
                <a:lnTo>
                  <a:pt x="57" y="102"/>
                </a:lnTo>
                <a:lnTo>
                  <a:pt x="43" y="102"/>
                </a:lnTo>
                <a:lnTo>
                  <a:pt x="36" y="111"/>
                </a:lnTo>
                <a:lnTo>
                  <a:pt x="21" y="111"/>
                </a:lnTo>
                <a:lnTo>
                  <a:pt x="3" y="10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7" name="Freeform 292">
            <a:extLst>
              <a:ext uri="{FF2B5EF4-FFF2-40B4-BE49-F238E27FC236}">
                <a16:creationId xmlns:a16="http://schemas.microsoft.com/office/drawing/2014/main" id="{002B7FCC-AD92-40D7-BDFB-46A838525A88}"/>
              </a:ext>
            </a:extLst>
          </p:cNvPr>
          <p:cNvSpPr>
            <a:spLocks/>
          </p:cNvSpPr>
          <p:nvPr/>
        </p:nvSpPr>
        <p:spPr bwMode="auto">
          <a:xfrm>
            <a:off x="5538021" y="3826956"/>
            <a:ext cx="53349" cy="83372"/>
          </a:xfrm>
          <a:custGeom>
            <a:avLst/>
            <a:gdLst>
              <a:gd name="T0" fmla="*/ 0 w 57"/>
              <a:gd name="T1" fmla="*/ 2147483647 h 122"/>
              <a:gd name="T2" fmla="*/ 2147483647 w 57"/>
              <a:gd name="T3" fmla="*/ 2147483647 h 122"/>
              <a:gd name="T4" fmla="*/ 2147483647 w 57"/>
              <a:gd name="T5" fmla="*/ 2147483647 h 122"/>
              <a:gd name="T6" fmla="*/ 2147483647 w 57"/>
              <a:gd name="T7" fmla="*/ 2147483647 h 122"/>
              <a:gd name="T8" fmla="*/ 2147483647 w 57"/>
              <a:gd name="T9" fmla="*/ 2147483647 h 122"/>
              <a:gd name="T10" fmla="*/ 2147483647 w 57"/>
              <a:gd name="T11" fmla="*/ 2147483647 h 122"/>
              <a:gd name="T12" fmla="*/ 2147483647 w 57"/>
              <a:gd name="T13" fmla="*/ 2147483647 h 122"/>
              <a:gd name="T14" fmla="*/ 2147483647 w 57"/>
              <a:gd name="T15" fmla="*/ 2147483647 h 122"/>
              <a:gd name="T16" fmla="*/ 2147483647 w 57"/>
              <a:gd name="T17" fmla="*/ 2147483647 h 122"/>
              <a:gd name="T18" fmla="*/ 2147483647 w 57"/>
              <a:gd name="T19" fmla="*/ 0 h 122"/>
              <a:gd name="T20" fmla="*/ 2147483647 w 57"/>
              <a:gd name="T21" fmla="*/ 0 h 122"/>
              <a:gd name="T22" fmla="*/ 2147483647 w 57"/>
              <a:gd name="T23" fmla="*/ 2147483647 h 122"/>
              <a:gd name="T24" fmla="*/ 2147483647 w 57"/>
              <a:gd name="T25" fmla="*/ 2147483647 h 122"/>
              <a:gd name="T26" fmla="*/ 0 w 57"/>
              <a:gd name="T27" fmla="*/ 2147483647 h 12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7"/>
              <a:gd name="T43" fmla="*/ 0 h 122"/>
              <a:gd name="T44" fmla="*/ 57 w 57"/>
              <a:gd name="T45" fmla="*/ 122 h 12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7" h="122">
                <a:moveTo>
                  <a:pt x="0" y="43"/>
                </a:moveTo>
                <a:lnTo>
                  <a:pt x="8" y="53"/>
                </a:lnTo>
                <a:lnTo>
                  <a:pt x="14" y="79"/>
                </a:lnTo>
                <a:lnTo>
                  <a:pt x="14" y="100"/>
                </a:lnTo>
                <a:lnTo>
                  <a:pt x="18" y="121"/>
                </a:lnTo>
                <a:lnTo>
                  <a:pt x="43" y="111"/>
                </a:lnTo>
                <a:lnTo>
                  <a:pt x="38" y="73"/>
                </a:lnTo>
                <a:lnTo>
                  <a:pt x="49" y="59"/>
                </a:lnTo>
                <a:lnTo>
                  <a:pt x="56" y="21"/>
                </a:lnTo>
                <a:lnTo>
                  <a:pt x="53" y="0"/>
                </a:lnTo>
                <a:lnTo>
                  <a:pt x="38" y="0"/>
                </a:lnTo>
                <a:lnTo>
                  <a:pt x="32" y="20"/>
                </a:lnTo>
                <a:lnTo>
                  <a:pt x="14" y="24"/>
                </a:lnTo>
                <a:lnTo>
                  <a:pt x="0" y="4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8" name="Freeform 293">
            <a:extLst>
              <a:ext uri="{FF2B5EF4-FFF2-40B4-BE49-F238E27FC236}">
                <a16:creationId xmlns:a16="http://schemas.microsoft.com/office/drawing/2014/main" id="{04CE3570-FDFB-4889-85BC-BDFDF4BC399E}"/>
              </a:ext>
            </a:extLst>
          </p:cNvPr>
          <p:cNvSpPr>
            <a:spLocks/>
          </p:cNvSpPr>
          <p:nvPr/>
        </p:nvSpPr>
        <p:spPr bwMode="auto">
          <a:xfrm>
            <a:off x="5574161" y="3808504"/>
            <a:ext cx="172955" cy="125741"/>
          </a:xfrm>
          <a:custGeom>
            <a:avLst/>
            <a:gdLst>
              <a:gd name="T0" fmla="*/ 2147483647 w 186"/>
              <a:gd name="T1" fmla="*/ 2147483647 h 184"/>
              <a:gd name="T2" fmla="*/ 2147483647 w 186"/>
              <a:gd name="T3" fmla="*/ 2147483647 h 184"/>
              <a:gd name="T4" fmla="*/ 2147483647 w 186"/>
              <a:gd name="T5" fmla="*/ 2147483647 h 184"/>
              <a:gd name="T6" fmla="*/ 2147483647 w 186"/>
              <a:gd name="T7" fmla="*/ 2147483647 h 184"/>
              <a:gd name="T8" fmla="*/ 2147483647 w 186"/>
              <a:gd name="T9" fmla="*/ 2147483647 h 184"/>
              <a:gd name="T10" fmla="*/ 2147483647 w 186"/>
              <a:gd name="T11" fmla="*/ 2147483647 h 184"/>
              <a:gd name="T12" fmla="*/ 2147483647 w 186"/>
              <a:gd name="T13" fmla="*/ 0 h 184"/>
              <a:gd name="T14" fmla="*/ 2147483647 w 186"/>
              <a:gd name="T15" fmla="*/ 2147483647 h 184"/>
              <a:gd name="T16" fmla="*/ 2147483647 w 186"/>
              <a:gd name="T17" fmla="*/ 2147483647 h 184"/>
              <a:gd name="T18" fmla="*/ 2147483647 w 186"/>
              <a:gd name="T19" fmla="*/ 2147483647 h 184"/>
              <a:gd name="T20" fmla="*/ 2147483647 w 186"/>
              <a:gd name="T21" fmla="*/ 2147483647 h 184"/>
              <a:gd name="T22" fmla="*/ 2147483647 w 186"/>
              <a:gd name="T23" fmla="*/ 2147483647 h 184"/>
              <a:gd name="T24" fmla="*/ 2147483647 w 186"/>
              <a:gd name="T25" fmla="*/ 2147483647 h 184"/>
              <a:gd name="T26" fmla="*/ 2147483647 w 186"/>
              <a:gd name="T27" fmla="*/ 2147483647 h 184"/>
              <a:gd name="T28" fmla="*/ 2147483647 w 186"/>
              <a:gd name="T29" fmla="*/ 2147483647 h 184"/>
              <a:gd name="T30" fmla="*/ 2147483647 w 186"/>
              <a:gd name="T31" fmla="*/ 2147483647 h 184"/>
              <a:gd name="T32" fmla="*/ 2147483647 w 186"/>
              <a:gd name="T33" fmla="*/ 2147483647 h 184"/>
              <a:gd name="T34" fmla="*/ 2147483647 w 186"/>
              <a:gd name="T35" fmla="*/ 2147483647 h 184"/>
              <a:gd name="T36" fmla="*/ 2147483647 w 186"/>
              <a:gd name="T37" fmla="*/ 0 h 184"/>
              <a:gd name="T38" fmla="*/ 2147483647 w 186"/>
              <a:gd name="T39" fmla="*/ 2147483647 h 184"/>
              <a:gd name="T40" fmla="*/ 2147483647 w 186"/>
              <a:gd name="T41" fmla="*/ 2147483647 h 184"/>
              <a:gd name="T42" fmla="*/ 2147483647 w 186"/>
              <a:gd name="T43" fmla="*/ 2147483647 h 184"/>
              <a:gd name="T44" fmla="*/ 2147483647 w 186"/>
              <a:gd name="T45" fmla="*/ 2147483647 h 184"/>
              <a:gd name="T46" fmla="*/ 2147483647 w 186"/>
              <a:gd name="T47" fmla="*/ 2147483647 h 184"/>
              <a:gd name="T48" fmla="*/ 2147483647 w 186"/>
              <a:gd name="T49" fmla="*/ 2147483647 h 184"/>
              <a:gd name="T50" fmla="*/ 0 w 186"/>
              <a:gd name="T51" fmla="*/ 2147483647 h 184"/>
              <a:gd name="T52" fmla="*/ 2147483647 w 186"/>
              <a:gd name="T53" fmla="*/ 2147483647 h 184"/>
              <a:gd name="T54" fmla="*/ 2147483647 w 186"/>
              <a:gd name="T55" fmla="*/ 2147483647 h 184"/>
              <a:gd name="T56" fmla="*/ 2147483647 w 186"/>
              <a:gd name="T57" fmla="*/ 2147483647 h 184"/>
              <a:gd name="T58" fmla="*/ 2147483647 w 186"/>
              <a:gd name="T59" fmla="*/ 2147483647 h 184"/>
              <a:gd name="T60" fmla="*/ 2147483647 w 186"/>
              <a:gd name="T61" fmla="*/ 2147483647 h 184"/>
              <a:gd name="T62" fmla="*/ 2147483647 w 186"/>
              <a:gd name="T63" fmla="*/ 2147483647 h 184"/>
              <a:gd name="T64" fmla="*/ 2147483647 w 186"/>
              <a:gd name="T65" fmla="*/ 2147483647 h 184"/>
              <a:gd name="T66" fmla="*/ 2147483647 w 186"/>
              <a:gd name="T67" fmla="*/ 2147483647 h 184"/>
              <a:gd name="T68" fmla="*/ 2147483647 w 186"/>
              <a:gd name="T69" fmla="*/ 2147483647 h 184"/>
              <a:gd name="T70" fmla="*/ 2147483647 w 186"/>
              <a:gd name="T71" fmla="*/ 2147483647 h 184"/>
              <a:gd name="T72" fmla="*/ 2147483647 w 186"/>
              <a:gd name="T73" fmla="*/ 2147483647 h 184"/>
              <a:gd name="T74" fmla="*/ 2147483647 w 186"/>
              <a:gd name="T75" fmla="*/ 2147483647 h 18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86"/>
              <a:gd name="T115" fmla="*/ 0 h 184"/>
              <a:gd name="T116" fmla="*/ 186 w 186"/>
              <a:gd name="T117" fmla="*/ 184 h 18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86" h="184">
                <a:moveTo>
                  <a:pt x="147" y="118"/>
                </a:moveTo>
                <a:lnTo>
                  <a:pt x="158" y="97"/>
                </a:lnTo>
                <a:lnTo>
                  <a:pt x="166" y="65"/>
                </a:lnTo>
                <a:lnTo>
                  <a:pt x="172" y="56"/>
                </a:lnTo>
                <a:lnTo>
                  <a:pt x="182" y="51"/>
                </a:lnTo>
                <a:lnTo>
                  <a:pt x="185" y="27"/>
                </a:lnTo>
                <a:lnTo>
                  <a:pt x="180" y="0"/>
                </a:lnTo>
                <a:lnTo>
                  <a:pt x="169" y="6"/>
                </a:lnTo>
                <a:lnTo>
                  <a:pt x="161" y="15"/>
                </a:lnTo>
                <a:lnTo>
                  <a:pt x="152" y="6"/>
                </a:lnTo>
                <a:lnTo>
                  <a:pt x="129" y="6"/>
                </a:lnTo>
                <a:lnTo>
                  <a:pt x="126" y="13"/>
                </a:lnTo>
                <a:lnTo>
                  <a:pt x="113" y="13"/>
                </a:lnTo>
                <a:lnTo>
                  <a:pt x="102" y="3"/>
                </a:lnTo>
                <a:lnTo>
                  <a:pt x="91" y="6"/>
                </a:lnTo>
                <a:lnTo>
                  <a:pt x="70" y="8"/>
                </a:lnTo>
                <a:lnTo>
                  <a:pt x="70" y="13"/>
                </a:lnTo>
                <a:lnTo>
                  <a:pt x="62" y="3"/>
                </a:lnTo>
                <a:lnTo>
                  <a:pt x="48" y="0"/>
                </a:lnTo>
                <a:lnTo>
                  <a:pt x="32" y="6"/>
                </a:lnTo>
                <a:lnTo>
                  <a:pt x="27" y="15"/>
                </a:lnTo>
                <a:lnTo>
                  <a:pt x="21" y="27"/>
                </a:lnTo>
                <a:lnTo>
                  <a:pt x="15" y="27"/>
                </a:lnTo>
                <a:lnTo>
                  <a:pt x="18" y="48"/>
                </a:lnTo>
                <a:lnTo>
                  <a:pt x="11" y="86"/>
                </a:lnTo>
                <a:lnTo>
                  <a:pt x="0" y="100"/>
                </a:lnTo>
                <a:lnTo>
                  <a:pt x="6" y="138"/>
                </a:lnTo>
                <a:lnTo>
                  <a:pt x="18" y="140"/>
                </a:lnTo>
                <a:lnTo>
                  <a:pt x="32" y="138"/>
                </a:lnTo>
                <a:lnTo>
                  <a:pt x="41" y="146"/>
                </a:lnTo>
                <a:lnTo>
                  <a:pt x="46" y="156"/>
                </a:lnTo>
                <a:lnTo>
                  <a:pt x="46" y="173"/>
                </a:lnTo>
                <a:lnTo>
                  <a:pt x="59" y="183"/>
                </a:lnTo>
                <a:lnTo>
                  <a:pt x="76" y="183"/>
                </a:lnTo>
                <a:lnTo>
                  <a:pt x="105" y="156"/>
                </a:lnTo>
                <a:lnTo>
                  <a:pt x="115" y="146"/>
                </a:lnTo>
                <a:lnTo>
                  <a:pt x="129" y="132"/>
                </a:lnTo>
                <a:lnTo>
                  <a:pt x="147" y="11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29" name="Freeform 294">
            <a:extLst>
              <a:ext uri="{FF2B5EF4-FFF2-40B4-BE49-F238E27FC236}">
                <a16:creationId xmlns:a16="http://schemas.microsoft.com/office/drawing/2014/main" id="{1C237B36-C9FB-418E-A9A2-4C374ACEAE0A}"/>
              </a:ext>
            </a:extLst>
          </p:cNvPr>
          <p:cNvSpPr>
            <a:spLocks/>
          </p:cNvSpPr>
          <p:nvPr/>
        </p:nvSpPr>
        <p:spPr bwMode="auto">
          <a:xfrm>
            <a:off x="5742814" y="3686864"/>
            <a:ext cx="171233" cy="211163"/>
          </a:xfrm>
          <a:custGeom>
            <a:avLst/>
            <a:gdLst>
              <a:gd name="T0" fmla="*/ 2147483647 w 184"/>
              <a:gd name="T1" fmla="*/ 0 h 309"/>
              <a:gd name="T2" fmla="*/ 2147483647 w 184"/>
              <a:gd name="T3" fmla="*/ 2147483647 h 309"/>
              <a:gd name="T4" fmla="*/ 2147483647 w 184"/>
              <a:gd name="T5" fmla="*/ 2147483647 h 309"/>
              <a:gd name="T6" fmla="*/ 2147483647 w 184"/>
              <a:gd name="T7" fmla="*/ 2147483647 h 309"/>
              <a:gd name="T8" fmla="*/ 2147483647 w 184"/>
              <a:gd name="T9" fmla="*/ 2147483647 h 309"/>
              <a:gd name="T10" fmla="*/ 2147483647 w 184"/>
              <a:gd name="T11" fmla="*/ 2147483647 h 309"/>
              <a:gd name="T12" fmla="*/ 2147483647 w 184"/>
              <a:gd name="T13" fmla="*/ 2147483647 h 309"/>
              <a:gd name="T14" fmla="*/ 2147483647 w 184"/>
              <a:gd name="T15" fmla="*/ 2147483647 h 309"/>
              <a:gd name="T16" fmla="*/ 0 w 184"/>
              <a:gd name="T17" fmla="*/ 2147483647 h 309"/>
              <a:gd name="T18" fmla="*/ 0 w 184"/>
              <a:gd name="T19" fmla="*/ 2147483647 h 309"/>
              <a:gd name="T20" fmla="*/ 2147483647 w 184"/>
              <a:gd name="T21" fmla="*/ 2147483647 h 309"/>
              <a:gd name="T22" fmla="*/ 2147483647 w 184"/>
              <a:gd name="T23" fmla="*/ 2147483647 h 309"/>
              <a:gd name="T24" fmla="*/ 2147483647 w 184"/>
              <a:gd name="T25" fmla="*/ 2147483647 h 309"/>
              <a:gd name="T26" fmla="*/ 2147483647 w 184"/>
              <a:gd name="T27" fmla="*/ 2147483647 h 309"/>
              <a:gd name="T28" fmla="*/ 2147483647 w 184"/>
              <a:gd name="T29" fmla="*/ 2147483647 h 309"/>
              <a:gd name="T30" fmla="*/ 2147483647 w 184"/>
              <a:gd name="T31" fmla="*/ 2147483647 h 309"/>
              <a:gd name="T32" fmla="*/ 2147483647 w 184"/>
              <a:gd name="T33" fmla="*/ 2147483647 h 309"/>
              <a:gd name="T34" fmla="*/ 2147483647 w 184"/>
              <a:gd name="T35" fmla="*/ 2147483647 h 309"/>
              <a:gd name="T36" fmla="*/ 2147483647 w 184"/>
              <a:gd name="T37" fmla="*/ 2147483647 h 309"/>
              <a:gd name="T38" fmla="*/ 2147483647 w 184"/>
              <a:gd name="T39" fmla="*/ 2147483647 h 309"/>
              <a:gd name="T40" fmla="*/ 2147483647 w 184"/>
              <a:gd name="T41" fmla="*/ 2147483647 h 309"/>
              <a:gd name="T42" fmla="*/ 2147483647 w 184"/>
              <a:gd name="T43" fmla="*/ 2147483647 h 309"/>
              <a:gd name="T44" fmla="*/ 2147483647 w 184"/>
              <a:gd name="T45" fmla="*/ 2147483647 h 309"/>
              <a:gd name="T46" fmla="*/ 2147483647 w 184"/>
              <a:gd name="T47" fmla="*/ 2147483647 h 309"/>
              <a:gd name="T48" fmla="*/ 2147483647 w 184"/>
              <a:gd name="T49" fmla="*/ 2147483647 h 309"/>
              <a:gd name="T50" fmla="*/ 2147483647 w 184"/>
              <a:gd name="T51" fmla="*/ 2147483647 h 309"/>
              <a:gd name="T52" fmla="*/ 2147483647 w 184"/>
              <a:gd name="T53" fmla="*/ 2147483647 h 309"/>
              <a:gd name="T54" fmla="*/ 2147483647 w 184"/>
              <a:gd name="T55" fmla="*/ 2147483647 h 309"/>
              <a:gd name="T56" fmla="*/ 2147483647 w 184"/>
              <a:gd name="T57" fmla="*/ 2147483647 h 309"/>
              <a:gd name="T58" fmla="*/ 2147483647 w 184"/>
              <a:gd name="T59" fmla="*/ 2147483647 h 309"/>
              <a:gd name="T60" fmla="*/ 2147483647 w 184"/>
              <a:gd name="T61" fmla="*/ 2147483647 h 309"/>
              <a:gd name="T62" fmla="*/ 2147483647 w 184"/>
              <a:gd name="T63" fmla="*/ 2147483647 h 309"/>
              <a:gd name="T64" fmla="*/ 2147483647 w 184"/>
              <a:gd name="T65" fmla="*/ 2147483647 h 309"/>
              <a:gd name="T66" fmla="*/ 2147483647 w 184"/>
              <a:gd name="T67" fmla="*/ 2147483647 h 309"/>
              <a:gd name="T68" fmla="*/ 2147483647 w 184"/>
              <a:gd name="T69" fmla="*/ 2147483647 h 309"/>
              <a:gd name="T70" fmla="*/ 2147483647 w 184"/>
              <a:gd name="T71" fmla="*/ 2147483647 h 309"/>
              <a:gd name="T72" fmla="*/ 2147483647 w 184"/>
              <a:gd name="T73" fmla="*/ 2147483647 h 309"/>
              <a:gd name="T74" fmla="*/ 2147483647 w 184"/>
              <a:gd name="T75" fmla="*/ 2147483647 h 309"/>
              <a:gd name="T76" fmla="*/ 2147483647 w 184"/>
              <a:gd name="T77" fmla="*/ 2147483647 h 309"/>
              <a:gd name="T78" fmla="*/ 2147483647 w 184"/>
              <a:gd name="T79" fmla="*/ 2147483647 h 309"/>
              <a:gd name="T80" fmla="*/ 2147483647 w 184"/>
              <a:gd name="T81" fmla="*/ 2147483647 h 309"/>
              <a:gd name="T82" fmla="*/ 2147483647 w 184"/>
              <a:gd name="T83" fmla="*/ 2147483647 h 309"/>
              <a:gd name="T84" fmla="*/ 2147483647 w 184"/>
              <a:gd name="T85" fmla="*/ 2147483647 h 309"/>
              <a:gd name="T86" fmla="*/ 2147483647 w 184"/>
              <a:gd name="T87" fmla="*/ 2147483647 h 309"/>
              <a:gd name="T88" fmla="*/ 2147483647 w 184"/>
              <a:gd name="T89" fmla="*/ 2147483647 h 309"/>
              <a:gd name="T90" fmla="*/ 2147483647 w 184"/>
              <a:gd name="T91" fmla="*/ 2147483647 h 309"/>
              <a:gd name="T92" fmla="*/ 2147483647 w 184"/>
              <a:gd name="T93" fmla="*/ 2147483647 h 309"/>
              <a:gd name="T94" fmla="*/ 2147483647 w 184"/>
              <a:gd name="T95" fmla="*/ 2147483647 h 309"/>
              <a:gd name="T96" fmla="*/ 2147483647 w 184"/>
              <a:gd name="T97" fmla="*/ 2147483647 h 309"/>
              <a:gd name="T98" fmla="*/ 2147483647 w 184"/>
              <a:gd name="T99" fmla="*/ 2147483647 h 309"/>
              <a:gd name="T100" fmla="*/ 2147483647 w 184"/>
              <a:gd name="T101" fmla="*/ 2147483647 h 309"/>
              <a:gd name="T102" fmla="*/ 2147483647 w 184"/>
              <a:gd name="T103" fmla="*/ 2147483647 h 309"/>
              <a:gd name="T104" fmla="*/ 2147483647 w 184"/>
              <a:gd name="T105" fmla="*/ 2147483647 h 309"/>
              <a:gd name="T106" fmla="*/ 2147483647 w 184"/>
              <a:gd name="T107" fmla="*/ 2147483647 h 309"/>
              <a:gd name="T108" fmla="*/ 2147483647 w 184"/>
              <a:gd name="T109" fmla="*/ 2147483647 h 309"/>
              <a:gd name="T110" fmla="*/ 2147483647 w 184"/>
              <a:gd name="T111" fmla="*/ 0 h 3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84"/>
              <a:gd name="T169" fmla="*/ 0 h 309"/>
              <a:gd name="T170" fmla="*/ 184 w 184"/>
              <a:gd name="T171" fmla="*/ 309 h 3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84" h="309">
                <a:moveTo>
                  <a:pt x="29" y="0"/>
                </a:moveTo>
                <a:lnTo>
                  <a:pt x="29" y="11"/>
                </a:lnTo>
                <a:lnTo>
                  <a:pt x="34" y="20"/>
                </a:lnTo>
                <a:lnTo>
                  <a:pt x="42" y="38"/>
                </a:lnTo>
                <a:lnTo>
                  <a:pt x="37" y="129"/>
                </a:lnTo>
                <a:lnTo>
                  <a:pt x="24" y="132"/>
                </a:lnTo>
                <a:lnTo>
                  <a:pt x="18" y="143"/>
                </a:lnTo>
                <a:lnTo>
                  <a:pt x="7" y="152"/>
                </a:lnTo>
                <a:lnTo>
                  <a:pt x="0" y="159"/>
                </a:lnTo>
                <a:lnTo>
                  <a:pt x="0" y="178"/>
                </a:lnTo>
                <a:lnTo>
                  <a:pt x="7" y="176"/>
                </a:lnTo>
                <a:lnTo>
                  <a:pt x="10" y="187"/>
                </a:lnTo>
                <a:lnTo>
                  <a:pt x="15" y="197"/>
                </a:lnTo>
                <a:lnTo>
                  <a:pt x="24" y="213"/>
                </a:lnTo>
                <a:lnTo>
                  <a:pt x="24" y="222"/>
                </a:lnTo>
                <a:lnTo>
                  <a:pt x="15" y="226"/>
                </a:lnTo>
                <a:lnTo>
                  <a:pt x="21" y="229"/>
                </a:lnTo>
                <a:lnTo>
                  <a:pt x="24" y="240"/>
                </a:lnTo>
                <a:lnTo>
                  <a:pt x="29" y="249"/>
                </a:lnTo>
                <a:lnTo>
                  <a:pt x="29" y="257"/>
                </a:lnTo>
                <a:lnTo>
                  <a:pt x="21" y="261"/>
                </a:lnTo>
                <a:lnTo>
                  <a:pt x="21" y="272"/>
                </a:lnTo>
                <a:lnTo>
                  <a:pt x="34" y="289"/>
                </a:lnTo>
                <a:lnTo>
                  <a:pt x="42" y="308"/>
                </a:lnTo>
                <a:lnTo>
                  <a:pt x="53" y="299"/>
                </a:lnTo>
                <a:lnTo>
                  <a:pt x="69" y="302"/>
                </a:lnTo>
                <a:lnTo>
                  <a:pt x="72" y="292"/>
                </a:lnTo>
                <a:lnTo>
                  <a:pt x="91" y="292"/>
                </a:lnTo>
                <a:lnTo>
                  <a:pt x="101" y="278"/>
                </a:lnTo>
                <a:lnTo>
                  <a:pt x="118" y="275"/>
                </a:lnTo>
                <a:lnTo>
                  <a:pt x="124" y="261"/>
                </a:lnTo>
                <a:lnTo>
                  <a:pt x="133" y="257"/>
                </a:lnTo>
                <a:lnTo>
                  <a:pt x="142" y="243"/>
                </a:lnTo>
                <a:lnTo>
                  <a:pt x="153" y="232"/>
                </a:lnTo>
                <a:lnTo>
                  <a:pt x="159" y="229"/>
                </a:lnTo>
                <a:lnTo>
                  <a:pt x="164" y="225"/>
                </a:lnTo>
                <a:lnTo>
                  <a:pt x="164" y="216"/>
                </a:lnTo>
                <a:lnTo>
                  <a:pt x="156" y="213"/>
                </a:lnTo>
                <a:lnTo>
                  <a:pt x="153" y="199"/>
                </a:lnTo>
                <a:lnTo>
                  <a:pt x="139" y="194"/>
                </a:lnTo>
                <a:lnTo>
                  <a:pt x="142" y="184"/>
                </a:lnTo>
                <a:lnTo>
                  <a:pt x="153" y="181"/>
                </a:lnTo>
                <a:lnTo>
                  <a:pt x="159" y="164"/>
                </a:lnTo>
                <a:lnTo>
                  <a:pt x="169" y="146"/>
                </a:lnTo>
                <a:lnTo>
                  <a:pt x="180" y="143"/>
                </a:lnTo>
                <a:lnTo>
                  <a:pt x="183" y="91"/>
                </a:lnTo>
                <a:lnTo>
                  <a:pt x="169" y="90"/>
                </a:lnTo>
                <a:lnTo>
                  <a:pt x="142" y="67"/>
                </a:lnTo>
                <a:lnTo>
                  <a:pt x="129" y="62"/>
                </a:lnTo>
                <a:lnTo>
                  <a:pt x="104" y="49"/>
                </a:lnTo>
                <a:lnTo>
                  <a:pt x="97" y="32"/>
                </a:lnTo>
                <a:lnTo>
                  <a:pt x="66" y="29"/>
                </a:lnTo>
                <a:lnTo>
                  <a:pt x="62" y="17"/>
                </a:lnTo>
                <a:lnTo>
                  <a:pt x="45" y="8"/>
                </a:lnTo>
                <a:lnTo>
                  <a:pt x="45" y="3"/>
                </a:lnTo>
                <a:lnTo>
                  <a:pt x="29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0" name="Freeform 295">
            <a:extLst>
              <a:ext uri="{FF2B5EF4-FFF2-40B4-BE49-F238E27FC236}">
                <a16:creationId xmlns:a16="http://schemas.microsoft.com/office/drawing/2014/main" id="{9C81D42B-D74F-45A0-A056-81344D2660EE}"/>
              </a:ext>
            </a:extLst>
          </p:cNvPr>
          <p:cNvSpPr>
            <a:spLocks/>
          </p:cNvSpPr>
          <p:nvPr/>
        </p:nvSpPr>
        <p:spPr bwMode="auto">
          <a:xfrm>
            <a:off x="5643860" y="3806455"/>
            <a:ext cx="148861" cy="168794"/>
          </a:xfrm>
          <a:custGeom>
            <a:avLst/>
            <a:gdLst>
              <a:gd name="T0" fmla="*/ 0 w 160"/>
              <a:gd name="T1" fmla="*/ 2147483647 h 247"/>
              <a:gd name="T2" fmla="*/ 2147483647 w 160"/>
              <a:gd name="T3" fmla="*/ 2147483647 h 247"/>
              <a:gd name="T4" fmla="*/ 2147483647 w 160"/>
              <a:gd name="T5" fmla="*/ 2147483647 h 247"/>
              <a:gd name="T6" fmla="*/ 2147483647 w 160"/>
              <a:gd name="T7" fmla="*/ 2147483647 h 247"/>
              <a:gd name="T8" fmla="*/ 2147483647 w 160"/>
              <a:gd name="T9" fmla="*/ 2147483647 h 247"/>
              <a:gd name="T10" fmla="*/ 2147483647 w 160"/>
              <a:gd name="T11" fmla="*/ 2147483647 h 247"/>
              <a:gd name="T12" fmla="*/ 2147483647 w 160"/>
              <a:gd name="T13" fmla="*/ 2147483647 h 247"/>
              <a:gd name="T14" fmla="*/ 2147483647 w 160"/>
              <a:gd name="T15" fmla="*/ 2147483647 h 247"/>
              <a:gd name="T16" fmla="*/ 2147483647 w 160"/>
              <a:gd name="T17" fmla="*/ 2147483647 h 247"/>
              <a:gd name="T18" fmla="*/ 2147483647 w 160"/>
              <a:gd name="T19" fmla="*/ 2147483647 h 247"/>
              <a:gd name="T20" fmla="*/ 2147483647 w 160"/>
              <a:gd name="T21" fmla="*/ 2147483647 h 247"/>
              <a:gd name="T22" fmla="*/ 2147483647 w 160"/>
              <a:gd name="T23" fmla="*/ 0 h 247"/>
              <a:gd name="T24" fmla="*/ 2147483647 w 160"/>
              <a:gd name="T25" fmla="*/ 2147483647 h 247"/>
              <a:gd name="T26" fmla="*/ 2147483647 w 160"/>
              <a:gd name="T27" fmla="*/ 2147483647 h 247"/>
              <a:gd name="T28" fmla="*/ 2147483647 w 160"/>
              <a:gd name="T29" fmla="*/ 2147483647 h 247"/>
              <a:gd name="T30" fmla="*/ 2147483647 w 160"/>
              <a:gd name="T31" fmla="*/ 2147483647 h 247"/>
              <a:gd name="T32" fmla="*/ 2147483647 w 160"/>
              <a:gd name="T33" fmla="*/ 2147483647 h 247"/>
              <a:gd name="T34" fmla="*/ 2147483647 w 160"/>
              <a:gd name="T35" fmla="*/ 2147483647 h 247"/>
              <a:gd name="T36" fmla="*/ 2147483647 w 160"/>
              <a:gd name="T37" fmla="*/ 2147483647 h 247"/>
              <a:gd name="T38" fmla="*/ 2147483647 w 160"/>
              <a:gd name="T39" fmla="*/ 2147483647 h 247"/>
              <a:gd name="T40" fmla="*/ 2147483647 w 160"/>
              <a:gd name="T41" fmla="*/ 2147483647 h 247"/>
              <a:gd name="T42" fmla="*/ 2147483647 w 160"/>
              <a:gd name="T43" fmla="*/ 2147483647 h 247"/>
              <a:gd name="T44" fmla="*/ 2147483647 w 160"/>
              <a:gd name="T45" fmla="*/ 2147483647 h 247"/>
              <a:gd name="T46" fmla="*/ 2147483647 w 160"/>
              <a:gd name="T47" fmla="*/ 2147483647 h 247"/>
              <a:gd name="T48" fmla="*/ 2147483647 w 160"/>
              <a:gd name="T49" fmla="*/ 2147483647 h 247"/>
              <a:gd name="T50" fmla="*/ 2147483647 w 160"/>
              <a:gd name="T51" fmla="*/ 2147483647 h 247"/>
              <a:gd name="T52" fmla="*/ 2147483647 w 160"/>
              <a:gd name="T53" fmla="*/ 2147483647 h 247"/>
              <a:gd name="T54" fmla="*/ 2147483647 w 160"/>
              <a:gd name="T55" fmla="*/ 2147483647 h 247"/>
              <a:gd name="T56" fmla="*/ 2147483647 w 160"/>
              <a:gd name="T57" fmla="*/ 2147483647 h 247"/>
              <a:gd name="T58" fmla="*/ 2147483647 w 160"/>
              <a:gd name="T59" fmla="*/ 2147483647 h 247"/>
              <a:gd name="T60" fmla="*/ 2147483647 w 160"/>
              <a:gd name="T61" fmla="*/ 2147483647 h 247"/>
              <a:gd name="T62" fmla="*/ 2147483647 w 160"/>
              <a:gd name="T63" fmla="*/ 2147483647 h 247"/>
              <a:gd name="T64" fmla="*/ 2147483647 w 160"/>
              <a:gd name="T65" fmla="*/ 2147483647 h 247"/>
              <a:gd name="T66" fmla="*/ 2147483647 w 160"/>
              <a:gd name="T67" fmla="*/ 2147483647 h 247"/>
              <a:gd name="T68" fmla="*/ 2147483647 w 160"/>
              <a:gd name="T69" fmla="*/ 2147483647 h 247"/>
              <a:gd name="T70" fmla="*/ 2147483647 w 160"/>
              <a:gd name="T71" fmla="*/ 2147483647 h 247"/>
              <a:gd name="T72" fmla="*/ 2147483647 w 160"/>
              <a:gd name="T73" fmla="*/ 2147483647 h 247"/>
              <a:gd name="T74" fmla="*/ 2147483647 w 160"/>
              <a:gd name="T75" fmla="*/ 2147483647 h 247"/>
              <a:gd name="T76" fmla="*/ 2147483647 w 160"/>
              <a:gd name="T77" fmla="*/ 2147483647 h 247"/>
              <a:gd name="T78" fmla="*/ 0 w 160"/>
              <a:gd name="T79" fmla="*/ 2147483647 h 24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60"/>
              <a:gd name="T121" fmla="*/ 0 h 247"/>
              <a:gd name="T122" fmla="*/ 160 w 160"/>
              <a:gd name="T123" fmla="*/ 247 h 247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60" h="247">
                <a:moveTo>
                  <a:pt x="0" y="185"/>
                </a:moveTo>
                <a:lnTo>
                  <a:pt x="29" y="159"/>
                </a:lnTo>
                <a:lnTo>
                  <a:pt x="39" y="149"/>
                </a:lnTo>
                <a:lnTo>
                  <a:pt x="53" y="135"/>
                </a:lnTo>
                <a:lnTo>
                  <a:pt x="72" y="121"/>
                </a:lnTo>
                <a:lnTo>
                  <a:pt x="83" y="100"/>
                </a:lnTo>
                <a:lnTo>
                  <a:pt x="91" y="67"/>
                </a:lnTo>
                <a:lnTo>
                  <a:pt x="97" y="59"/>
                </a:lnTo>
                <a:lnTo>
                  <a:pt x="107" y="53"/>
                </a:lnTo>
                <a:lnTo>
                  <a:pt x="109" y="29"/>
                </a:lnTo>
                <a:lnTo>
                  <a:pt x="105" y="3"/>
                </a:lnTo>
                <a:lnTo>
                  <a:pt x="112" y="0"/>
                </a:lnTo>
                <a:lnTo>
                  <a:pt x="115" y="11"/>
                </a:lnTo>
                <a:lnTo>
                  <a:pt x="121" y="21"/>
                </a:lnTo>
                <a:lnTo>
                  <a:pt x="129" y="38"/>
                </a:lnTo>
                <a:lnTo>
                  <a:pt x="129" y="46"/>
                </a:lnTo>
                <a:lnTo>
                  <a:pt x="121" y="51"/>
                </a:lnTo>
                <a:lnTo>
                  <a:pt x="126" y="53"/>
                </a:lnTo>
                <a:lnTo>
                  <a:pt x="129" y="65"/>
                </a:lnTo>
                <a:lnTo>
                  <a:pt x="135" y="73"/>
                </a:lnTo>
                <a:lnTo>
                  <a:pt x="135" y="81"/>
                </a:lnTo>
                <a:lnTo>
                  <a:pt x="126" y="86"/>
                </a:lnTo>
                <a:lnTo>
                  <a:pt x="126" y="97"/>
                </a:lnTo>
                <a:lnTo>
                  <a:pt x="139" y="114"/>
                </a:lnTo>
                <a:lnTo>
                  <a:pt x="147" y="132"/>
                </a:lnTo>
                <a:lnTo>
                  <a:pt x="139" y="140"/>
                </a:lnTo>
                <a:lnTo>
                  <a:pt x="132" y="164"/>
                </a:lnTo>
                <a:lnTo>
                  <a:pt x="145" y="182"/>
                </a:lnTo>
                <a:lnTo>
                  <a:pt x="153" y="208"/>
                </a:lnTo>
                <a:lnTo>
                  <a:pt x="159" y="218"/>
                </a:lnTo>
                <a:lnTo>
                  <a:pt x="107" y="223"/>
                </a:lnTo>
                <a:lnTo>
                  <a:pt x="77" y="226"/>
                </a:lnTo>
                <a:lnTo>
                  <a:pt x="70" y="234"/>
                </a:lnTo>
                <a:lnTo>
                  <a:pt x="70" y="243"/>
                </a:lnTo>
                <a:lnTo>
                  <a:pt x="45" y="246"/>
                </a:lnTo>
                <a:lnTo>
                  <a:pt x="42" y="226"/>
                </a:lnTo>
                <a:lnTo>
                  <a:pt x="51" y="211"/>
                </a:lnTo>
                <a:lnTo>
                  <a:pt x="42" y="199"/>
                </a:lnTo>
                <a:lnTo>
                  <a:pt x="27" y="194"/>
                </a:lnTo>
                <a:lnTo>
                  <a:pt x="0" y="185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1" name="Freeform 296">
            <a:extLst>
              <a:ext uri="{FF2B5EF4-FFF2-40B4-BE49-F238E27FC236}">
                <a16:creationId xmlns:a16="http://schemas.microsoft.com/office/drawing/2014/main" id="{C0C34164-F56D-4DFC-98F3-2817E6A94580}"/>
              </a:ext>
            </a:extLst>
          </p:cNvPr>
          <p:cNvSpPr>
            <a:spLocks/>
          </p:cNvSpPr>
          <p:nvPr/>
        </p:nvSpPr>
        <p:spPr bwMode="auto">
          <a:xfrm>
            <a:off x="5668812" y="3958847"/>
            <a:ext cx="102395" cy="89522"/>
          </a:xfrm>
          <a:custGeom>
            <a:avLst/>
            <a:gdLst>
              <a:gd name="T0" fmla="*/ 2147483647 w 110"/>
              <a:gd name="T1" fmla="*/ 0 h 131"/>
              <a:gd name="T2" fmla="*/ 2147483647 w 110"/>
              <a:gd name="T3" fmla="*/ 2147483647 h 131"/>
              <a:gd name="T4" fmla="*/ 2147483647 w 110"/>
              <a:gd name="T5" fmla="*/ 2147483647 h 131"/>
              <a:gd name="T6" fmla="*/ 2147483647 w 110"/>
              <a:gd name="T7" fmla="*/ 2147483647 h 131"/>
              <a:gd name="T8" fmla="*/ 2147483647 w 110"/>
              <a:gd name="T9" fmla="*/ 2147483647 h 131"/>
              <a:gd name="T10" fmla="*/ 2147483647 w 110"/>
              <a:gd name="T11" fmla="*/ 2147483647 h 131"/>
              <a:gd name="T12" fmla="*/ 2147483647 w 110"/>
              <a:gd name="T13" fmla="*/ 2147483647 h 131"/>
              <a:gd name="T14" fmla="*/ 2147483647 w 110"/>
              <a:gd name="T15" fmla="*/ 2147483647 h 131"/>
              <a:gd name="T16" fmla="*/ 2147483647 w 110"/>
              <a:gd name="T17" fmla="*/ 2147483647 h 131"/>
              <a:gd name="T18" fmla="*/ 0 w 110"/>
              <a:gd name="T19" fmla="*/ 2147483647 h 131"/>
              <a:gd name="T20" fmla="*/ 2147483647 w 110"/>
              <a:gd name="T21" fmla="*/ 2147483647 h 131"/>
              <a:gd name="T22" fmla="*/ 2147483647 w 110"/>
              <a:gd name="T23" fmla="*/ 2147483647 h 131"/>
              <a:gd name="T24" fmla="*/ 2147483647 w 110"/>
              <a:gd name="T25" fmla="*/ 2147483647 h 131"/>
              <a:gd name="T26" fmla="*/ 2147483647 w 110"/>
              <a:gd name="T27" fmla="*/ 2147483647 h 131"/>
              <a:gd name="T28" fmla="*/ 2147483647 w 110"/>
              <a:gd name="T29" fmla="*/ 2147483647 h 131"/>
              <a:gd name="T30" fmla="*/ 2147483647 w 110"/>
              <a:gd name="T31" fmla="*/ 2147483647 h 131"/>
              <a:gd name="T32" fmla="*/ 2147483647 w 110"/>
              <a:gd name="T33" fmla="*/ 2147483647 h 131"/>
              <a:gd name="T34" fmla="*/ 2147483647 w 110"/>
              <a:gd name="T35" fmla="*/ 2147483647 h 131"/>
              <a:gd name="T36" fmla="*/ 2147483647 w 110"/>
              <a:gd name="T37" fmla="*/ 2147483647 h 131"/>
              <a:gd name="T38" fmla="*/ 2147483647 w 110"/>
              <a:gd name="T39" fmla="*/ 2147483647 h 131"/>
              <a:gd name="T40" fmla="*/ 2147483647 w 110"/>
              <a:gd name="T41" fmla="*/ 2147483647 h 131"/>
              <a:gd name="T42" fmla="*/ 2147483647 w 110"/>
              <a:gd name="T43" fmla="*/ 2147483647 h 131"/>
              <a:gd name="T44" fmla="*/ 2147483647 w 110"/>
              <a:gd name="T45" fmla="*/ 2147483647 h 131"/>
              <a:gd name="T46" fmla="*/ 2147483647 w 110"/>
              <a:gd name="T47" fmla="*/ 2147483647 h 131"/>
              <a:gd name="T48" fmla="*/ 2147483647 w 110"/>
              <a:gd name="T49" fmla="*/ 2147483647 h 131"/>
              <a:gd name="T50" fmla="*/ 2147483647 w 110"/>
              <a:gd name="T51" fmla="*/ 2147483647 h 131"/>
              <a:gd name="T52" fmla="*/ 2147483647 w 110"/>
              <a:gd name="T53" fmla="*/ 2147483647 h 131"/>
              <a:gd name="T54" fmla="*/ 2147483647 w 110"/>
              <a:gd name="T55" fmla="*/ 2147483647 h 131"/>
              <a:gd name="T56" fmla="*/ 2147483647 w 110"/>
              <a:gd name="T57" fmla="*/ 2147483647 h 131"/>
              <a:gd name="T58" fmla="*/ 2147483647 w 110"/>
              <a:gd name="T59" fmla="*/ 2147483647 h 131"/>
              <a:gd name="T60" fmla="*/ 2147483647 w 110"/>
              <a:gd name="T61" fmla="*/ 0 h 13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10"/>
              <a:gd name="T94" fmla="*/ 0 h 131"/>
              <a:gd name="T95" fmla="*/ 110 w 110"/>
              <a:gd name="T96" fmla="*/ 131 h 13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10" h="131">
                <a:moveTo>
                  <a:pt x="80" y="0"/>
                </a:moveTo>
                <a:lnTo>
                  <a:pt x="51" y="3"/>
                </a:lnTo>
                <a:lnTo>
                  <a:pt x="44" y="11"/>
                </a:lnTo>
                <a:lnTo>
                  <a:pt x="44" y="20"/>
                </a:lnTo>
                <a:lnTo>
                  <a:pt x="38" y="32"/>
                </a:lnTo>
                <a:lnTo>
                  <a:pt x="21" y="35"/>
                </a:lnTo>
                <a:lnTo>
                  <a:pt x="16" y="30"/>
                </a:lnTo>
                <a:lnTo>
                  <a:pt x="16" y="52"/>
                </a:lnTo>
                <a:lnTo>
                  <a:pt x="3" y="58"/>
                </a:lnTo>
                <a:lnTo>
                  <a:pt x="0" y="62"/>
                </a:lnTo>
                <a:lnTo>
                  <a:pt x="8" y="68"/>
                </a:lnTo>
                <a:lnTo>
                  <a:pt x="8" y="85"/>
                </a:lnTo>
                <a:lnTo>
                  <a:pt x="27" y="103"/>
                </a:lnTo>
                <a:lnTo>
                  <a:pt x="44" y="123"/>
                </a:lnTo>
                <a:lnTo>
                  <a:pt x="51" y="130"/>
                </a:lnTo>
                <a:lnTo>
                  <a:pt x="56" y="120"/>
                </a:lnTo>
                <a:lnTo>
                  <a:pt x="62" y="106"/>
                </a:lnTo>
                <a:lnTo>
                  <a:pt x="54" y="100"/>
                </a:lnTo>
                <a:lnTo>
                  <a:pt x="54" y="93"/>
                </a:lnTo>
                <a:lnTo>
                  <a:pt x="65" y="87"/>
                </a:lnTo>
                <a:lnTo>
                  <a:pt x="73" y="85"/>
                </a:lnTo>
                <a:lnTo>
                  <a:pt x="83" y="94"/>
                </a:lnTo>
                <a:lnTo>
                  <a:pt x="97" y="90"/>
                </a:lnTo>
                <a:lnTo>
                  <a:pt x="109" y="73"/>
                </a:lnTo>
                <a:lnTo>
                  <a:pt x="106" y="58"/>
                </a:lnTo>
                <a:lnTo>
                  <a:pt x="97" y="49"/>
                </a:lnTo>
                <a:lnTo>
                  <a:pt x="92" y="38"/>
                </a:lnTo>
                <a:lnTo>
                  <a:pt x="94" y="27"/>
                </a:lnTo>
                <a:lnTo>
                  <a:pt x="92" y="17"/>
                </a:lnTo>
                <a:lnTo>
                  <a:pt x="80" y="17"/>
                </a:lnTo>
                <a:lnTo>
                  <a:pt x="80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2" name="Freeform 297">
            <a:extLst>
              <a:ext uri="{FF2B5EF4-FFF2-40B4-BE49-F238E27FC236}">
                <a16:creationId xmlns:a16="http://schemas.microsoft.com/office/drawing/2014/main" id="{039DFC8D-B820-45DD-8303-4068193DFD78}"/>
              </a:ext>
            </a:extLst>
          </p:cNvPr>
          <p:cNvSpPr>
            <a:spLocks/>
          </p:cNvSpPr>
          <p:nvPr/>
        </p:nvSpPr>
        <p:spPr bwMode="auto">
          <a:xfrm>
            <a:off x="5766907" y="3843357"/>
            <a:ext cx="193606" cy="112758"/>
          </a:xfrm>
          <a:custGeom>
            <a:avLst/>
            <a:gdLst>
              <a:gd name="T0" fmla="*/ 2147483647 w 208"/>
              <a:gd name="T1" fmla="*/ 2147483647 h 165"/>
              <a:gd name="T2" fmla="*/ 2147483647 w 208"/>
              <a:gd name="T3" fmla="*/ 2147483647 h 165"/>
              <a:gd name="T4" fmla="*/ 2147483647 w 208"/>
              <a:gd name="T5" fmla="*/ 2147483647 h 165"/>
              <a:gd name="T6" fmla="*/ 2147483647 w 208"/>
              <a:gd name="T7" fmla="*/ 2147483647 h 165"/>
              <a:gd name="T8" fmla="*/ 2147483647 w 208"/>
              <a:gd name="T9" fmla="*/ 2147483647 h 165"/>
              <a:gd name="T10" fmla="*/ 2147483647 w 208"/>
              <a:gd name="T11" fmla="*/ 2147483647 h 165"/>
              <a:gd name="T12" fmla="*/ 2147483647 w 208"/>
              <a:gd name="T13" fmla="*/ 2147483647 h 165"/>
              <a:gd name="T14" fmla="*/ 2147483647 w 208"/>
              <a:gd name="T15" fmla="*/ 2147483647 h 165"/>
              <a:gd name="T16" fmla="*/ 2147483647 w 208"/>
              <a:gd name="T17" fmla="*/ 2147483647 h 165"/>
              <a:gd name="T18" fmla="*/ 2147483647 w 208"/>
              <a:gd name="T19" fmla="*/ 2147483647 h 165"/>
              <a:gd name="T20" fmla="*/ 2147483647 w 208"/>
              <a:gd name="T21" fmla="*/ 2147483647 h 165"/>
              <a:gd name="T22" fmla="*/ 2147483647 w 208"/>
              <a:gd name="T23" fmla="*/ 2147483647 h 165"/>
              <a:gd name="T24" fmla="*/ 2147483647 w 208"/>
              <a:gd name="T25" fmla="*/ 2147483647 h 165"/>
              <a:gd name="T26" fmla="*/ 2147483647 w 208"/>
              <a:gd name="T27" fmla="*/ 2147483647 h 165"/>
              <a:gd name="T28" fmla="*/ 2147483647 w 208"/>
              <a:gd name="T29" fmla="*/ 2147483647 h 165"/>
              <a:gd name="T30" fmla="*/ 2147483647 w 208"/>
              <a:gd name="T31" fmla="*/ 2147483647 h 165"/>
              <a:gd name="T32" fmla="*/ 2147483647 w 208"/>
              <a:gd name="T33" fmla="*/ 2147483647 h 165"/>
              <a:gd name="T34" fmla="*/ 2147483647 w 208"/>
              <a:gd name="T35" fmla="*/ 2147483647 h 165"/>
              <a:gd name="T36" fmla="*/ 0 w 208"/>
              <a:gd name="T37" fmla="*/ 2147483647 h 165"/>
              <a:gd name="T38" fmla="*/ 2147483647 w 208"/>
              <a:gd name="T39" fmla="*/ 2147483647 h 165"/>
              <a:gd name="T40" fmla="*/ 2147483647 w 208"/>
              <a:gd name="T41" fmla="*/ 2147483647 h 165"/>
              <a:gd name="T42" fmla="*/ 2147483647 w 208"/>
              <a:gd name="T43" fmla="*/ 2147483647 h 165"/>
              <a:gd name="T44" fmla="*/ 2147483647 w 208"/>
              <a:gd name="T45" fmla="*/ 2147483647 h 165"/>
              <a:gd name="T46" fmla="*/ 2147483647 w 208"/>
              <a:gd name="T47" fmla="*/ 2147483647 h 165"/>
              <a:gd name="T48" fmla="*/ 2147483647 w 208"/>
              <a:gd name="T49" fmla="*/ 2147483647 h 165"/>
              <a:gd name="T50" fmla="*/ 2147483647 w 208"/>
              <a:gd name="T51" fmla="*/ 2147483647 h 165"/>
              <a:gd name="T52" fmla="*/ 2147483647 w 208"/>
              <a:gd name="T53" fmla="*/ 2147483647 h 165"/>
              <a:gd name="T54" fmla="*/ 2147483647 w 208"/>
              <a:gd name="T55" fmla="*/ 2147483647 h 165"/>
              <a:gd name="T56" fmla="*/ 2147483647 w 208"/>
              <a:gd name="T57" fmla="*/ 2147483647 h 165"/>
              <a:gd name="T58" fmla="*/ 2147483647 w 208"/>
              <a:gd name="T59" fmla="*/ 2147483647 h 165"/>
              <a:gd name="T60" fmla="*/ 2147483647 w 208"/>
              <a:gd name="T61" fmla="*/ 2147483647 h 165"/>
              <a:gd name="T62" fmla="*/ 2147483647 w 208"/>
              <a:gd name="T63" fmla="*/ 0 h 165"/>
              <a:gd name="T64" fmla="*/ 2147483647 w 208"/>
              <a:gd name="T65" fmla="*/ 2147483647 h 165"/>
              <a:gd name="T66" fmla="*/ 2147483647 w 208"/>
              <a:gd name="T67" fmla="*/ 2147483647 h 165"/>
              <a:gd name="T68" fmla="*/ 2147483647 w 208"/>
              <a:gd name="T69" fmla="*/ 2147483647 h 165"/>
              <a:gd name="T70" fmla="*/ 2147483647 w 208"/>
              <a:gd name="T71" fmla="*/ 2147483647 h 165"/>
              <a:gd name="T72" fmla="*/ 2147483647 w 208"/>
              <a:gd name="T73" fmla="*/ 2147483647 h 165"/>
              <a:gd name="T74" fmla="*/ 2147483647 w 208"/>
              <a:gd name="T75" fmla="*/ 2147483647 h 165"/>
              <a:gd name="T76" fmla="*/ 2147483647 w 208"/>
              <a:gd name="T77" fmla="*/ 2147483647 h 165"/>
              <a:gd name="T78" fmla="*/ 2147483647 w 208"/>
              <a:gd name="T79" fmla="*/ 2147483647 h 165"/>
              <a:gd name="T80" fmla="*/ 2147483647 w 208"/>
              <a:gd name="T81" fmla="*/ 2147483647 h 165"/>
              <a:gd name="T82" fmla="*/ 2147483647 w 208"/>
              <a:gd name="T83" fmla="*/ 2147483647 h 165"/>
              <a:gd name="T84" fmla="*/ 2147483647 w 208"/>
              <a:gd name="T85" fmla="*/ 2147483647 h 165"/>
              <a:gd name="T86" fmla="*/ 2147483647 w 208"/>
              <a:gd name="T87" fmla="*/ 2147483647 h 165"/>
              <a:gd name="T88" fmla="*/ 2147483647 w 208"/>
              <a:gd name="T89" fmla="*/ 2147483647 h 16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08"/>
              <a:gd name="T136" fmla="*/ 0 h 165"/>
              <a:gd name="T137" fmla="*/ 208 w 208"/>
              <a:gd name="T138" fmla="*/ 165 h 165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08" h="165">
                <a:moveTo>
                  <a:pt x="205" y="119"/>
                </a:moveTo>
                <a:lnTo>
                  <a:pt x="197" y="116"/>
                </a:lnTo>
                <a:lnTo>
                  <a:pt x="177" y="122"/>
                </a:lnTo>
                <a:lnTo>
                  <a:pt x="162" y="119"/>
                </a:lnTo>
                <a:lnTo>
                  <a:pt x="162" y="127"/>
                </a:lnTo>
                <a:lnTo>
                  <a:pt x="126" y="129"/>
                </a:lnTo>
                <a:lnTo>
                  <a:pt x="124" y="134"/>
                </a:lnTo>
                <a:lnTo>
                  <a:pt x="94" y="140"/>
                </a:lnTo>
                <a:lnTo>
                  <a:pt x="89" y="127"/>
                </a:lnTo>
                <a:lnTo>
                  <a:pt x="77" y="124"/>
                </a:lnTo>
                <a:lnTo>
                  <a:pt x="70" y="131"/>
                </a:lnTo>
                <a:lnTo>
                  <a:pt x="62" y="137"/>
                </a:lnTo>
                <a:lnTo>
                  <a:pt x="53" y="143"/>
                </a:lnTo>
                <a:lnTo>
                  <a:pt x="42" y="143"/>
                </a:lnTo>
                <a:lnTo>
                  <a:pt x="35" y="154"/>
                </a:lnTo>
                <a:lnTo>
                  <a:pt x="27" y="164"/>
                </a:lnTo>
                <a:lnTo>
                  <a:pt x="21" y="154"/>
                </a:lnTo>
                <a:lnTo>
                  <a:pt x="13" y="129"/>
                </a:lnTo>
                <a:lnTo>
                  <a:pt x="0" y="110"/>
                </a:lnTo>
                <a:lnTo>
                  <a:pt x="7" y="87"/>
                </a:lnTo>
                <a:lnTo>
                  <a:pt x="15" y="78"/>
                </a:lnTo>
                <a:lnTo>
                  <a:pt x="27" y="70"/>
                </a:lnTo>
                <a:lnTo>
                  <a:pt x="42" y="73"/>
                </a:lnTo>
                <a:lnTo>
                  <a:pt x="45" y="63"/>
                </a:lnTo>
                <a:lnTo>
                  <a:pt x="65" y="63"/>
                </a:lnTo>
                <a:lnTo>
                  <a:pt x="74" y="49"/>
                </a:lnTo>
                <a:lnTo>
                  <a:pt x="91" y="46"/>
                </a:lnTo>
                <a:lnTo>
                  <a:pt x="97" y="32"/>
                </a:lnTo>
                <a:lnTo>
                  <a:pt x="107" y="28"/>
                </a:lnTo>
                <a:lnTo>
                  <a:pt x="115" y="14"/>
                </a:lnTo>
                <a:lnTo>
                  <a:pt x="126" y="3"/>
                </a:lnTo>
                <a:lnTo>
                  <a:pt x="132" y="0"/>
                </a:lnTo>
                <a:lnTo>
                  <a:pt x="141" y="14"/>
                </a:lnTo>
                <a:lnTo>
                  <a:pt x="148" y="29"/>
                </a:lnTo>
                <a:lnTo>
                  <a:pt x="148" y="46"/>
                </a:lnTo>
                <a:lnTo>
                  <a:pt x="156" y="49"/>
                </a:lnTo>
                <a:lnTo>
                  <a:pt x="156" y="57"/>
                </a:lnTo>
                <a:lnTo>
                  <a:pt x="170" y="55"/>
                </a:lnTo>
                <a:lnTo>
                  <a:pt x="173" y="70"/>
                </a:lnTo>
                <a:lnTo>
                  <a:pt x="188" y="76"/>
                </a:lnTo>
                <a:lnTo>
                  <a:pt x="191" y="95"/>
                </a:lnTo>
                <a:lnTo>
                  <a:pt x="202" y="96"/>
                </a:lnTo>
                <a:lnTo>
                  <a:pt x="205" y="102"/>
                </a:lnTo>
                <a:lnTo>
                  <a:pt x="207" y="110"/>
                </a:lnTo>
                <a:lnTo>
                  <a:pt x="205" y="119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3" name="Freeform 298">
            <a:extLst>
              <a:ext uri="{FF2B5EF4-FFF2-40B4-BE49-F238E27FC236}">
                <a16:creationId xmlns:a16="http://schemas.microsoft.com/office/drawing/2014/main" id="{C7338A22-8387-4150-9FD0-8F4825109DC5}"/>
              </a:ext>
            </a:extLst>
          </p:cNvPr>
          <p:cNvSpPr>
            <a:spLocks/>
          </p:cNvSpPr>
          <p:nvPr/>
        </p:nvSpPr>
        <p:spPr bwMode="auto">
          <a:xfrm>
            <a:off x="5716139" y="3941079"/>
            <a:ext cx="115303" cy="116857"/>
          </a:xfrm>
          <a:custGeom>
            <a:avLst/>
            <a:gdLst>
              <a:gd name="T0" fmla="*/ 0 w 123"/>
              <a:gd name="T1" fmla="*/ 2147483647 h 171"/>
              <a:gd name="T2" fmla="*/ 2147483647 w 123"/>
              <a:gd name="T3" fmla="*/ 2147483647 h 171"/>
              <a:gd name="T4" fmla="*/ 2147483647 w 123"/>
              <a:gd name="T5" fmla="*/ 2147483647 h 171"/>
              <a:gd name="T6" fmla="*/ 2147483647 w 123"/>
              <a:gd name="T7" fmla="*/ 2147483647 h 171"/>
              <a:gd name="T8" fmla="*/ 2147483647 w 123"/>
              <a:gd name="T9" fmla="*/ 2147483647 h 171"/>
              <a:gd name="T10" fmla="*/ 2147483647 w 123"/>
              <a:gd name="T11" fmla="*/ 2147483647 h 171"/>
              <a:gd name="T12" fmla="*/ 2147483647 w 123"/>
              <a:gd name="T13" fmla="*/ 2147483647 h 171"/>
              <a:gd name="T14" fmla="*/ 2147483647 w 123"/>
              <a:gd name="T15" fmla="*/ 2147483647 h 171"/>
              <a:gd name="T16" fmla="*/ 2147483647 w 123"/>
              <a:gd name="T17" fmla="*/ 2147483647 h 171"/>
              <a:gd name="T18" fmla="*/ 2147483647 w 123"/>
              <a:gd name="T19" fmla="*/ 2147483647 h 171"/>
              <a:gd name="T20" fmla="*/ 2147483647 w 123"/>
              <a:gd name="T21" fmla="*/ 2147483647 h 171"/>
              <a:gd name="T22" fmla="*/ 2147483647 w 123"/>
              <a:gd name="T23" fmla="*/ 2147483647 h 171"/>
              <a:gd name="T24" fmla="*/ 2147483647 w 123"/>
              <a:gd name="T25" fmla="*/ 2147483647 h 171"/>
              <a:gd name="T26" fmla="*/ 2147483647 w 123"/>
              <a:gd name="T27" fmla="*/ 2147483647 h 171"/>
              <a:gd name="T28" fmla="*/ 2147483647 w 123"/>
              <a:gd name="T29" fmla="*/ 2147483647 h 171"/>
              <a:gd name="T30" fmla="*/ 2147483647 w 123"/>
              <a:gd name="T31" fmla="*/ 2147483647 h 171"/>
              <a:gd name="T32" fmla="*/ 2147483647 w 123"/>
              <a:gd name="T33" fmla="*/ 2147483647 h 171"/>
              <a:gd name="T34" fmla="*/ 2147483647 w 123"/>
              <a:gd name="T35" fmla="*/ 2147483647 h 171"/>
              <a:gd name="T36" fmla="*/ 2147483647 w 123"/>
              <a:gd name="T37" fmla="*/ 2147483647 h 171"/>
              <a:gd name="T38" fmla="*/ 2147483647 w 123"/>
              <a:gd name="T39" fmla="*/ 0 h 171"/>
              <a:gd name="T40" fmla="*/ 2147483647 w 123"/>
              <a:gd name="T41" fmla="*/ 0 h 171"/>
              <a:gd name="T42" fmla="*/ 2147483647 w 123"/>
              <a:gd name="T43" fmla="*/ 2147483647 h 171"/>
              <a:gd name="T44" fmla="*/ 2147483647 w 123"/>
              <a:gd name="T45" fmla="*/ 2147483647 h 171"/>
              <a:gd name="T46" fmla="*/ 2147483647 w 123"/>
              <a:gd name="T47" fmla="*/ 2147483647 h 171"/>
              <a:gd name="T48" fmla="*/ 2147483647 w 123"/>
              <a:gd name="T49" fmla="*/ 2147483647 h 171"/>
              <a:gd name="T50" fmla="*/ 2147483647 w 123"/>
              <a:gd name="T51" fmla="*/ 2147483647 h 171"/>
              <a:gd name="T52" fmla="*/ 2147483647 w 123"/>
              <a:gd name="T53" fmla="*/ 2147483647 h 171"/>
              <a:gd name="T54" fmla="*/ 2147483647 w 123"/>
              <a:gd name="T55" fmla="*/ 2147483647 h 171"/>
              <a:gd name="T56" fmla="*/ 2147483647 w 123"/>
              <a:gd name="T57" fmla="*/ 2147483647 h 171"/>
              <a:gd name="T58" fmla="*/ 2147483647 w 123"/>
              <a:gd name="T59" fmla="*/ 2147483647 h 171"/>
              <a:gd name="T60" fmla="*/ 2147483647 w 123"/>
              <a:gd name="T61" fmla="*/ 2147483647 h 171"/>
              <a:gd name="T62" fmla="*/ 2147483647 w 123"/>
              <a:gd name="T63" fmla="*/ 2147483647 h 171"/>
              <a:gd name="T64" fmla="*/ 2147483647 w 123"/>
              <a:gd name="T65" fmla="*/ 2147483647 h 171"/>
              <a:gd name="T66" fmla="*/ 2147483647 w 123"/>
              <a:gd name="T67" fmla="*/ 2147483647 h 171"/>
              <a:gd name="T68" fmla="*/ 2147483647 w 123"/>
              <a:gd name="T69" fmla="*/ 2147483647 h 171"/>
              <a:gd name="T70" fmla="*/ 2147483647 w 123"/>
              <a:gd name="T71" fmla="*/ 2147483647 h 171"/>
              <a:gd name="T72" fmla="*/ 2147483647 w 123"/>
              <a:gd name="T73" fmla="*/ 2147483647 h 171"/>
              <a:gd name="T74" fmla="*/ 2147483647 w 123"/>
              <a:gd name="T75" fmla="*/ 2147483647 h 171"/>
              <a:gd name="T76" fmla="*/ 0 w 123"/>
              <a:gd name="T77" fmla="*/ 2147483647 h 171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23"/>
              <a:gd name="T118" fmla="*/ 0 h 171"/>
              <a:gd name="T119" fmla="*/ 123 w 123"/>
              <a:gd name="T120" fmla="*/ 171 h 171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23" h="171">
                <a:moveTo>
                  <a:pt x="0" y="156"/>
                </a:moveTo>
                <a:lnTo>
                  <a:pt x="6" y="146"/>
                </a:lnTo>
                <a:lnTo>
                  <a:pt x="11" y="132"/>
                </a:lnTo>
                <a:lnTo>
                  <a:pt x="3" y="126"/>
                </a:lnTo>
                <a:lnTo>
                  <a:pt x="3" y="119"/>
                </a:lnTo>
                <a:lnTo>
                  <a:pt x="14" y="114"/>
                </a:lnTo>
                <a:lnTo>
                  <a:pt x="22" y="111"/>
                </a:lnTo>
                <a:lnTo>
                  <a:pt x="32" y="121"/>
                </a:lnTo>
                <a:lnTo>
                  <a:pt x="46" y="116"/>
                </a:lnTo>
                <a:lnTo>
                  <a:pt x="57" y="100"/>
                </a:lnTo>
                <a:lnTo>
                  <a:pt x="55" y="84"/>
                </a:lnTo>
                <a:lnTo>
                  <a:pt x="46" y="76"/>
                </a:lnTo>
                <a:lnTo>
                  <a:pt x="41" y="64"/>
                </a:lnTo>
                <a:lnTo>
                  <a:pt x="43" y="53"/>
                </a:lnTo>
                <a:lnTo>
                  <a:pt x="41" y="43"/>
                </a:lnTo>
                <a:lnTo>
                  <a:pt x="29" y="43"/>
                </a:lnTo>
                <a:lnTo>
                  <a:pt x="29" y="27"/>
                </a:lnTo>
                <a:lnTo>
                  <a:pt x="81" y="21"/>
                </a:lnTo>
                <a:lnTo>
                  <a:pt x="89" y="11"/>
                </a:lnTo>
                <a:lnTo>
                  <a:pt x="96" y="0"/>
                </a:lnTo>
                <a:lnTo>
                  <a:pt x="108" y="0"/>
                </a:lnTo>
                <a:lnTo>
                  <a:pt x="122" y="3"/>
                </a:lnTo>
                <a:lnTo>
                  <a:pt x="116" y="24"/>
                </a:lnTo>
                <a:lnTo>
                  <a:pt x="110" y="29"/>
                </a:lnTo>
                <a:lnTo>
                  <a:pt x="108" y="84"/>
                </a:lnTo>
                <a:lnTo>
                  <a:pt x="105" y="88"/>
                </a:lnTo>
                <a:lnTo>
                  <a:pt x="96" y="97"/>
                </a:lnTo>
                <a:lnTo>
                  <a:pt x="96" y="121"/>
                </a:lnTo>
                <a:lnTo>
                  <a:pt x="84" y="121"/>
                </a:lnTo>
                <a:lnTo>
                  <a:pt x="81" y="149"/>
                </a:lnTo>
                <a:lnTo>
                  <a:pt x="61" y="156"/>
                </a:lnTo>
                <a:lnTo>
                  <a:pt x="60" y="161"/>
                </a:lnTo>
                <a:lnTo>
                  <a:pt x="46" y="161"/>
                </a:lnTo>
                <a:lnTo>
                  <a:pt x="38" y="156"/>
                </a:lnTo>
                <a:lnTo>
                  <a:pt x="28" y="161"/>
                </a:lnTo>
                <a:lnTo>
                  <a:pt x="17" y="167"/>
                </a:lnTo>
                <a:lnTo>
                  <a:pt x="11" y="170"/>
                </a:lnTo>
                <a:lnTo>
                  <a:pt x="11" y="158"/>
                </a:lnTo>
                <a:lnTo>
                  <a:pt x="0" y="156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4" name="Freeform 299">
            <a:extLst>
              <a:ext uri="{FF2B5EF4-FFF2-40B4-BE49-F238E27FC236}">
                <a16:creationId xmlns:a16="http://schemas.microsoft.com/office/drawing/2014/main" id="{DB7F59F1-6308-49C5-8533-A6C6C347FC75}"/>
              </a:ext>
            </a:extLst>
          </p:cNvPr>
          <p:cNvSpPr>
            <a:spLocks/>
          </p:cNvSpPr>
          <p:nvPr/>
        </p:nvSpPr>
        <p:spPr bwMode="auto">
          <a:xfrm>
            <a:off x="5723882" y="3922629"/>
            <a:ext cx="308049" cy="251482"/>
          </a:xfrm>
          <a:custGeom>
            <a:avLst/>
            <a:gdLst>
              <a:gd name="T0" fmla="*/ 2147483647 w 330"/>
              <a:gd name="T1" fmla="*/ 2147483647 h 368"/>
              <a:gd name="T2" fmla="*/ 2147483647 w 330"/>
              <a:gd name="T3" fmla="*/ 2147483647 h 368"/>
              <a:gd name="T4" fmla="*/ 2147483647 w 330"/>
              <a:gd name="T5" fmla="*/ 2147483647 h 368"/>
              <a:gd name="T6" fmla="*/ 2147483647 w 330"/>
              <a:gd name="T7" fmla="*/ 2147483647 h 368"/>
              <a:gd name="T8" fmla="*/ 2147483647 w 330"/>
              <a:gd name="T9" fmla="*/ 2147483647 h 368"/>
              <a:gd name="T10" fmla="*/ 2147483647 w 330"/>
              <a:gd name="T11" fmla="*/ 2147483647 h 368"/>
              <a:gd name="T12" fmla="*/ 2147483647 w 330"/>
              <a:gd name="T13" fmla="*/ 2147483647 h 368"/>
              <a:gd name="T14" fmla="*/ 2147483647 w 330"/>
              <a:gd name="T15" fmla="*/ 2147483647 h 368"/>
              <a:gd name="T16" fmla="*/ 2147483647 w 330"/>
              <a:gd name="T17" fmla="*/ 2147483647 h 368"/>
              <a:gd name="T18" fmla="*/ 2147483647 w 330"/>
              <a:gd name="T19" fmla="*/ 2147483647 h 368"/>
              <a:gd name="T20" fmla="*/ 2147483647 w 330"/>
              <a:gd name="T21" fmla="*/ 2147483647 h 368"/>
              <a:gd name="T22" fmla="*/ 2147483647 w 330"/>
              <a:gd name="T23" fmla="*/ 2147483647 h 368"/>
              <a:gd name="T24" fmla="*/ 2147483647 w 330"/>
              <a:gd name="T25" fmla="*/ 2147483647 h 368"/>
              <a:gd name="T26" fmla="*/ 2147483647 w 330"/>
              <a:gd name="T27" fmla="*/ 2147483647 h 368"/>
              <a:gd name="T28" fmla="*/ 2147483647 w 330"/>
              <a:gd name="T29" fmla="*/ 2147483647 h 368"/>
              <a:gd name="T30" fmla="*/ 2147483647 w 330"/>
              <a:gd name="T31" fmla="*/ 2147483647 h 368"/>
              <a:gd name="T32" fmla="*/ 2147483647 w 330"/>
              <a:gd name="T33" fmla="*/ 2147483647 h 368"/>
              <a:gd name="T34" fmla="*/ 2147483647 w 330"/>
              <a:gd name="T35" fmla="*/ 2147483647 h 368"/>
              <a:gd name="T36" fmla="*/ 2147483647 w 330"/>
              <a:gd name="T37" fmla="*/ 2147483647 h 368"/>
              <a:gd name="T38" fmla="*/ 2147483647 w 330"/>
              <a:gd name="T39" fmla="*/ 2147483647 h 368"/>
              <a:gd name="T40" fmla="*/ 2147483647 w 330"/>
              <a:gd name="T41" fmla="*/ 2147483647 h 368"/>
              <a:gd name="T42" fmla="*/ 2147483647 w 330"/>
              <a:gd name="T43" fmla="*/ 2147483647 h 368"/>
              <a:gd name="T44" fmla="*/ 2147483647 w 330"/>
              <a:gd name="T45" fmla="*/ 2147483647 h 368"/>
              <a:gd name="T46" fmla="*/ 2147483647 w 330"/>
              <a:gd name="T47" fmla="*/ 2147483647 h 368"/>
              <a:gd name="T48" fmla="*/ 2147483647 w 330"/>
              <a:gd name="T49" fmla="*/ 2147483647 h 368"/>
              <a:gd name="T50" fmla="*/ 2147483647 w 330"/>
              <a:gd name="T51" fmla="*/ 2147483647 h 368"/>
              <a:gd name="T52" fmla="*/ 2147483647 w 330"/>
              <a:gd name="T53" fmla="*/ 2147483647 h 368"/>
              <a:gd name="T54" fmla="*/ 2147483647 w 330"/>
              <a:gd name="T55" fmla="*/ 2147483647 h 368"/>
              <a:gd name="T56" fmla="*/ 2147483647 w 330"/>
              <a:gd name="T57" fmla="*/ 2147483647 h 368"/>
              <a:gd name="T58" fmla="*/ 2147483647 w 330"/>
              <a:gd name="T59" fmla="*/ 2147483647 h 368"/>
              <a:gd name="T60" fmla="*/ 2147483647 w 330"/>
              <a:gd name="T61" fmla="*/ 2147483647 h 368"/>
              <a:gd name="T62" fmla="*/ 2147483647 w 330"/>
              <a:gd name="T63" fmla="*/ 0 h 368"/>
              <a:gd name="T64" fmla="*/ 2147483647 w 330"/>
              <a:gd name="T65" fmla="*/ 2147483647 h 368"/>
              <a:gd name="T66" fmla="*/ 2147483647 w 330"/>
              <a:gd name="T67" fmla="*/ 2147483647 h 368"/>
              <a:gd name="T68" fmla="*/ 2147483647 w 330"/>
              <a:gd name="T69" fmla="*/ 2147483647 h 368"/>
              <a:gd name="T70" fmla="*/ 2147483647 w 330"/>
              <a:gd name="T71" fmla="*/ 2147483647 h 368"/>
              <a:gd name="T72" fmla="*/ 2147483647 w 330"/>
              <a:gd name="T73" fmla="*/ 2147483647 h 368"/>
              <a:gd name="T74" fmla="*/ 2147483647 w 330"/>
              <a:gd name="T75" fmla="*/ 2147483647 h 368"/>
              <a:gd name="T76" fmla="*/ 2147483647 w 330"/>
              <a:gd name="T77" fmla="*/ 2147483647 h 368"/>
              <a:gd name="T78" fmla="*/ 2147483647 w 330"/>
              <a:gd name="T79" fmla="*/ 2147483647 h 368"/>
              <a:gd name="T80" fmla="*/ 2147483647 w 330"/>
              <a:gd name="T81" fmla="*/ 2147483647 h 368"/>
              <a:gd name="T82" fmla="*/ 2147483647 w 330"/>
              <a:gd name="T83" fmla="*/ 2147483647 h 368"/>
              <a:gd name="T84" fmla="*/ 2147483647 w 330"/>
              <a:gd name="T85" fmla="*/ 2147483647 h 368"/>
              <a:gd name="T86" fmla="*/ 2147483647 w 330"/>
              <a:gd name="T87" fmla="*/ 2147483647 h 368"/>
              <a:gd name="T88" fmla="*/ 2147483647 w 330"/>
              <a:gd name="T89" fmla="*/ 2147483647 h 368"/>
              <a:gd name="T90" fmla="*/ 2147483647 w 330"/>
              <a:gd name="T91" fmla="*/ 2147483647 h 36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30"/>
              <a:gd name="T139" fmla="*/ 0 h 368"/>
              <a:gd name="T140" fmla="*/ 330 w 330"/>
              <a:gd name="T141" fmla="*/ 368 h 36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30" h="368">
                <a:moveTo>
                  <a:pt x="8" y="202"/>
                </a:moveTo>
                <a:lnTo>
                  <a:pt x="3" y="205"/>
                </a:lnTo>
                <a:lnTo>
                  <a:pt x="0" y="213"/>
                </a:lnTo>
                <a:lnTo>
                  <a:pt x="8" y="215"/>
                </a:lnTo>
                <a:lnTo>
                  <a:pt x="32" y="215"/>
                </a:lnTo>
                <a:lnTo>
                  <a:pt x="52" y="211"/>
                </a:lnTo>
                <a:lnTo>
                  <a:pt x="81" y="213"/>
                </a:lnTo>
                <a:lnTo>
                  <a:pt x="88" y="243"/>
                </a:lnTo>
                <a:lnTo>
                  <a:pt x="97" y="246"/>
                </a:lnTo>
                <a:lnTo>
                  <a:pt x="97" y="256"/>
                </a:lnTo>
                <a:lnTo>
                  <a:pt x="126" y="256"/>
                </a:lnTo>
                <a:lnTo>
                  <a:pt x="129" y="237"/>
                </a:lnTo>
                <a:lnTo>
                  <a:pt x="138" y="229"/>
                </a:lnTo>
                <a:lnTo>
                  <a:pt x="146" y="250"/>
                </a:lnTo>
                <a:lnTo>
                  <a:pt x="153" y="246"/>
                </a:lnTo>
                <a:lnTo>
                  <a:pt x="164" y="243"/>
                </a:lnTo>
                <a:lnTo>
                  <a:pt x="170" y="253"/>
                </a:lnTo>
                <a:lnTo>
                  <a:pt x="173" y="291"/>
                </a:lnTo>
                <a:lnTo>
                  <a:pt x="173" y="305"/>
                </a:lnTo>
                <a:lnTo>
                  <a:pt x="184" y="315"/>
                </a:lnTo>
                <a:lnTo>
                  <a:pt x="202" y="315"/>
                </a:lnTo>
                <a:lnTo>
                  <a:pt x="220" y="317"/>
                </a:lnTo>
                <a:lnTo>
                  <a:pt x="226" y="334"/>
                </a:lnTo>
                <a:lnTo>
                  <a:pt x="235" y="337"/>
                </a:lnTo>
                <a:lnTo>
                  <a:pt x="240" y="326"/>
                </a:lnTo>
                <a:lnTo>
                  <a:pt x="251" y="323"/>
                </a:lnTo>
                <a:lnTo>
                  <a:pt x="253" y="331"/>
                </a:lnTo>
                <a:lnTo>
                  <a:pt x="267" y="337"/>
                </a:lnTo>
                <a:lnTo>
                  <a:pt x="272" y="355"/>
                </a:lnTo>
                <a:lnTo>
                  <a:pt x="278" y="367"/>
                </a:lnTo>
                <a:lnTo>
                  <a:pt x="296" y="364"/>
                </a:lnTo>
                <a:lnTo>
                  <a:pt x="302" y="353"/>
                </a:lnTo>
                <a:lnTo>
                  <a:pt x="299" y="334"/>
                </a:lnTo>
                <a:lnTo>
                  <a:pt x="286" y="331"/>
                </a:lnTo>
                <a:lnTo>
                  <a:pt x="281" y="323"/>
                </a:lnTo>
                <a:lnTo>
                  <a:pt x="284" y="272"/>
                </a:lnTo>
                <a:lnTo>
                  <a:pt x="291" y="261"/>
                </a:lnTo>
                <a:lnTo>
                  <a:pt x="305" y="256"/>
                </a:lnTo>
                <a:lnTo>
                  <a:pt x="308" y="246"/>
                </a:lnTo>
                <a:lnTo>
                  <a:pt x="308" y="237"/>
                </a:lnTo>
                <a:lnTo>
                  <a:pt x="308" y="223"/>
                </a:lnTo>
                <a:lnTo>
                  <a:pt x="302" y="213"/>
                </a:lnTo>
                <a:lnTo>
                  <a:pt x="299" y="205"/>
                </a:lnTo>
                <a:lnTo>
                  <a:pt x="302" y="188"/>
                </a:lnTo>
                <a:lnTo>
                  <a:pt x="296" y="176"/>
                </a:lnTo>
                <a:lnTo>
                  <a:pt x="291" y="170"/>
                </a:lnTo>
                <a:lnTo>
                  <a:pt x="293" y="153"/>
                </a:lnTo>
                <a:lnTo>
                  <a:pt x="284" y="153"/>
                </a:lnTo>
                <a:lnTo>
                  <a:pt x="284" y="143"/>
                </a:lnTo>
                <a:lnTo>
                  <a:pt x="288" y="138"/>
                </a:lnTo>
                <a:lnTo>
                  <a:pt x="286" y="126"/>
                </a:lnTo>
                <a:lnTo>
                  <a:pt x="296" y="121"/>
                </a:lnTo>
                <a:lnTo>
                  <a:pt x="302" y="80"/>
                </a:lnTo>
                <a:lnTo>
                  <a:pt x="319" y="73"/>
                </a:lnTo>
                <a:lnTo>
                  <a:pt x="329" y="67"/>
                </a:lnTo>
                <a:lnTo>
                  <a:pt x="329" y="59"/>
                </a:lnTo>
                <a:lnTo>
                  <a:pt x="319" y="56"/>
                </a:lnTo>
                <a:lnTo>
                  <a:pt x="319" y="48"/>
                </a:lnTo>
                <a:lnTo>
                  <a:pt x="316" y="27"/>
                </a:lnTo>
                <a:lnTo>
                  <a:pt x="305" y="21"/>
                </a:lnTo>
                <a:lnTo>
                  <a:pt x="299" y="13"/>
                </a:lnTo>
                <a:lnTo>
                  <a:pt x="258" y="11"/>
                </a:lnTo>
                <a:lnTo>
                  <a:pt x="251" y="3"/>
                </a:lnTo>
                <a:lnTo>
                  <a:pt x="243" y="0"/>
                </a:lnTo>
                <a:lnTo>
                  <a:pt x="223" y="6"/>
                </a:lnTo>
                <a:lnTo>
                  <a:pt x="208" y="3"/>
                </a:lnTo>
                <a:lnTo>
                  <a:pt x="208" y="11"/>
                </a:lnTo>
                <a:lnTo>
                  <a:pt x="173" y="13"/>
                </a:lnTo>
                <a:lnTo>
                  <a:pt x="170" y="18"/>
                </a:lnTo>
                <a:lnTo>
                  <a:pt x="140" y="24"/>
                </a:lnTo>
                <a:lnTo>
                  <a:pt x="135" y="11"/>
                </a:lnTo>
                <a:lnTo>
                  <a:pt x="124" y="8"/>
                </a:lnTo>
                <a:lnTo>
                  <a:pt x="117" y="15"/>
                </a:lnTo>
                <a:lnTo>
                  <a:pt x="108" y="21"/>
                </a:lnTo>
                <a:lnTo>
                  <a:pt x="100" y="27"/>
                </a:lnTo>
                <a:lnTo>
                  <a:pt x="114" y="29"/>
                </a:lnTo>
                <a:lnTo>
                  <a:pt x="108" y="51"/>
                </a:lnTo>
                <a:lnTo>
                  <a:pt x="103" y="56"/>
                </a:lnTo>
                <a:lnTo>
                  <a:pt x="100" y="111"/>
                </a:lnTo>
                <a:lnTo>
                  <a:pt x="97" y="115"/>
                </a:lnTo>
                <a:lnTo>
                  <a:pt x="88" y="124"/>
                </a:lnTo>
                <a:lnTo>
                  <a:pt x="88" y="147"/>
                </a:lnTo>
                <a:lnTo>
                  <a:pt x="76" y="147"/>
                </a:lnTo>
                <a:lnTo>
                  <a:pt x="73" y="176"/>
                </a:lnTo>
                <a:lnTo>
                  <a:pt x="53" y="183"/>
                </a:lnTo>
                <a:lnTo>
                  <a:pt x="52" y="188"/>
                </a:lnTo>
                <a:lnTo>
                  <a:pt x="38" y="188"/>
                </a:lnTo>
                <a:lnTo>
                  <a:pt x="29" y="183"/>
                </a:lnTo>
                <a:lnTo>
                  <a:pt x="20" y="188"/>
                </a:lnTo>
                <a:lnTo>
                  <a:pt x="8" y="194"/>
                </a:lnTo>
                <a:lnTo>
                  <a:pt x="3" y="197"/>
                </a:lnTo>
                <a:lnTo>
                  <a:pt x="6" y="202"/>
                </a:lnTo>
                <a:lnTo>
                  <a:pt x="8" y="202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5" name="Freeform 300">
            <a:extLst>
              <a:ext uri="{FF2B5EF4-FFF2-40B4-BE49-F238E27FC236}">
                <a16:creationId xmlns:a16="http://schemas.microsoft.com/office/drawing/2014/main" id="{FCEDA80D-2D07-4FFE-92A2-04F8E5FBE743}"/>
              </a:ext>
            </a:extLst>
          </p:cNvPr>
          <p:cNvSpPr>
            <a:spLocks/>
          </p:cNvSpPr>
          <p:nvPr/>
        </p:nvSpPr>
        <p:spPr bwMode="auto">
          <a:xfrm>
            <a:off x="5871884" y="3686864"/>
            <a:ext cx="243514" cy="256949"/>
          </a:xfrm>
          <a:custGeom>
            <a:avLst/>
            <a:gdLst>
              <a:gd name="T0" fmla="*/ 2147483647 w 261"/>
              <a:gd name="T1" fmla="*/ 2147483647 h 376"/>
              <a:gd name="T2" fmla="*/ 2147483647 w 261"/>
              <a:gd name="T3" fmla="*/ 2147483647 h 376"/>
              <a:gd name="T4" fmla="*/ 2147483647 w 261"/>
              <a:gd name="T5" fmla="*/ 2147483647 h 376"/>
              <a:gd name="T6" fmla="*/ 2147483647 w 261"/>
              <a:gd name="T7" fmla="*/ 2147483647 h 376"/>
              <a:gd name="T8" fmla="*/ 2147483647 w 261"/>
              <a:gd name="T9" fmla="*/ 2147483647 h 376"/>
              <a:gd name="T10" fmla="*/ 2147483647 w 261"/>
              <a:gd name="T11" fmla="*/ 2147483647 h 376"/>
              <a:gd name="T12" fmla="*/ 2147483647 w 261"/>
              <a:gd name="T13" fmla="*/ 2147483647 h 376"/>
              <a:gd name="T14" fmla="*/ 2147483647 w 261"/>
              <a:gd name="T15" fmla="*/ 2147483647 h 376"/>
              <a:gd name="T16" fmla="*/ 2147483647 w 261"/>
              <a:gd name="T17" fmla="*/ 2147483647 h 376"/>
              <a:gd name="T18" fmla="*/ 2147483647 w 261"/>
              <a:gd name="T19" fmla="*/ 2147483647 h 376"/>
              <a:gd name="T20" fmla="*/ 2147483647 w 261"/>
              <a:gd name="T21" fmla="*/ 2147483647 h 376"/>
              <a:gd name="T22" fmla="*/ 2147483647 w 261"/>
              <a:gd name="T23" fmla="*/ 2147483647 h 376"/>
              <a:gd name="T24" fmla="*/ 2147483647 w 261"/>
              <a:gd name="T25" fmla="*/ 2147483647 h 376"/>
              <a:gd name="T26" fmla="*/ 2147483647 w 261"/>
              <a:gd name="T27" fmla="*/ 2147483647 h 376"/>
              <a:gd name="T28" fmla="*/ 2147483647 w 261"/>
              <a:gd name="T29" fmla="*/ 2147483647 h 376"/>
              <a:gd name="T30" fmla="*/ 2147483647 w 261"/>
              <a:gd name="T31" fmla="*/ 2147483647 h 376"/>
              <a:gd name="T32" fmla="*/ 2147483647 w 261"/>
              <a:gd name="T33" fmla="*/ 2147483647 h 376"/>
              <a:gd name="T34" fmla="*/ 2147483647 w 261"/>
              <a:gd name="T35" fmla="*/ 2147483647 h 376"/>
              <a:gd name="T36" fmla="*/ 2147483647 w 261"/>
              <a:gd name="T37" fmla="*/ 2147483647 h 376"/>
              <a:gd name="T38" fmla="*/ 2147483647 w 261"/>
              <a:gd name="T39" fmla="*/ 2147483647 h 376"/>
              <a:gd name="T40" fmla="*/ 2147483647 w 261"/>
              <a:gd name="T41" fmla="*/ 2147483647 h 376"/>
              <a:gd name="T42" fmla="*/ 2147483647 w 261"/>
              <a:gd name="T43" fmla="*/ 2147483647 h 376"/>
              <a:gd name="T44" fmla="*/ 2147483647 w 261"/>
              <a:gd name="T45" fmla="*/ 2147483647 h 376"/>
              <a:gd name="T46" fmla="*/ 2147483647 w 261"/>
              <a:gd name="T47" fmla="*/ 2147483647 h 376"/>
              <a:gd name="T48" fmla="*/ 2147483647 w 261"/>
              <a:gd name="T49" fmla="*/ 2147483647 h 376"/>
              <a:gd name="T50" fmla="*/ 2147483647 w 261"/>
              <a:gd name="T51" fmla="*/ 2147483647 h 376"/>
              <a:gd name="T52" fmla="*/ 2147483647 w 261"/>
              <a:gd name="T53" fmla="*/ 2147483647 h 376"/>
              <a:gd name="T54" fmla="*/ 2147483647 w 261"/>
              <a:gd name="T55" fmla="*/ 0 h 376"/>
              <a:gd name="T56" fmla="*/ 2147483647 w 261"/>
              <a:gd name="T57" fmla="*/ 2147483647 h 376"/>
              <a:gd name="T58" fmla="*/ 2147483647 w 261"/>
              <a:gd name="T59" fmla="*/ 2147483647 h 376"/>
              <a:gd name="T60" fmla="*/ 2147483647 w 261"/>
              <a:gd name="T61" fmla="*/ 2147483647 h 376"/>
              <a:gd name="T62" fmla="*/ 2147483647 w 261"/>
              <a:gd name="T63" fmla="*/ 2147483647 h 37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61"/>
              <a:gd name="T97" fmla="*/ 0 h 376"/>
              <a:gd name="T98" fmla="*/ 261 w 261"/>
              <a:gd name="T99" fmla="*/ 376 h 37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61" h="376">
                <a:moveTo>
                  <a:pt x="43" y="91"/>
                </a:moveTo>
                <a:lnTo>
                  <a:pt x="41" y="143"/>
                </a:lnTo>
                <a:lnTo>
                  <a:pt x="29" y="146"/>
                </a:lnTo>
                <a:lnTo>
                  <a:pt x="20" y="164"/>
                </a:lnTo>
                <a:lnTo>
                  <a:pt x="14" y="181"/>
                </a:lnTo>
                <a:lnTo>
                  <a:pt x="3" y="184"/>
                </a:lnTo>
                <a:lnTo>
                  <a:pt x="0" y="194"/>
                </a:lnTo>
                <a:lnTo>
                  <a:pt x="14" y="199"/>
                </a:lnTo>
                <a:lnTo>
                  <a:pt x="17" y="213"/>
                </a:lnTo>
                <a:lnTo>
                  <a:pt x="25" y="216"/>
                </a:lnTo>
                <a:lnTo>
                  <a:pt x="25" y="224"/>
                </a:lnTo>
                <a:lnTo>
                  <a:pt x="20" y="229"/>
                </a:lnTo>
                <a:lnTo>
                  <a:pt x="28" y="243"/>
                </a:lnTo>
                <a:lnTo>
                  <a:pt x="35" y="258"/>
                </a:lnTo>
                <a:lnTo>
                  <a:pt x="35" y="275"/>
                </a:lnTo>
                <a:lnTo>
                  <a:pt x="43" y="278"/>
                </a:lnTo>
                <a:lnTo>
                  <a:pt x="43" y="286"/>
                </a:lnTo>
                <a:lnTo>
                  <a:pt x="58" y="283"/>
                </a:lnTo>
                <a:lnTo>
                  <a:pt x="60" y="299"/>
                </a:lnTo>
                <a:lnTo>
                  <a:pt x="76" y="304"/>
                </a:lnTo>
                <a:lnTo>
                  <a:pt x="79" y="324"/>
                </a:lnTo>
                <a:lnTo>
                  <a:pt x="90" y="325"/>
                </a:lnTo>
                <a:lnTo>
                  <a:pt x="93" y="331"/>
                </a:lnTo>
                <a:lnTo>
                  <a:pt x="94" y="340"/>
                </a:lnTo>
                <a:lnTo>
                  <a:pt x="93" y="348"/>
                </a:lnTo>
                <a:lnTo>
                  <a:pt x="100" y="356"/>
                </a:lnTo>
                <a:lnTo>
                  <a:pt x="140" y="358"/>
                </a:lnTo>
                <a:lnTo>
                  <a:pt x="146" y="366"/>
                </a:lnTo>
                <a:lnTo>
                  <a:pt x="157" y="372"/>
                </a:lnTo>
                <a:lnTo>
                  <a:pt x="173" y="372"/>
                </a:lnTo>
                <a:lnTo>
                  <a:pt x="192" y="375"/>
                </a:lnTo>
                <a:lnTo>
                  <a:pt x="210" y="366"/>
                </a:lnTo>
                <a:lnTo>
                  <a:pt x="232" y="351"/>
                </a:lnTo>
                <a:lnTo>
                  <a:pt x="234" y="340"/>
                </a:lnTo>
                <a:lnTo>
                  <a:pt x="227" y="325"/>
                </a:lnTo>
                <a:lnTo>
                  <a:pt x="222" y="324"/>
                </a:lnTo>
                <a:lnTo>
                  <a:pt x="213" y="316"/>
                </a:lnTo>
                <a:lnTo>
                  <a:pt x="210" y="302"/>
                </a:lnTo>
                <a:lnTo>
                  <a:pt x="202" y="299"/>
                </a:lnTo>
                <a:lnTo>
                  <a:pt x="195" y="283"/>
                </a:lnTo>
                <a:lnTo>
                  <a:pt x="210" y="283"/>
                </a:lnTo>
                <a:lnTo>
                  <a:pt x="216" y="243"/>
                </a:lnTo>
                <a:lnTo>
                  <a:pt x="229" y="243"/>
                </a:lnTo>
                <a:lnTo>
                  <a:pt x="232" y="205"/>
                </a:lnTo>
                <a:lnTo>
                  <a:pt x="254" y="199"/>
                </a:lnTo>
                <a:lnTo>
                  <a:pt x="251" y="154"/>
                </a:lnTo>
                <a:lnTo>
                  <a:pt x="240" y="152"/>
                </a:lnTo>
                <a:lnTo>
                  <a:pt x="240" y="137"/>
                </a:lnTo>
                <a:lnTo>
                  <a:pt x="257" y="137"/>
                </a:lnTo>
                <a:lnTo>
                  <a:pt x="254" y="125"/>
                </a:lnTo>
                <a:lnTo>
                  <a:pt x="248" y="108"/>
                </a:lnTo>
                <a:lnTo>
                  <a:pt x="246" y="87"/>
                </a:lnTo>
                <a:lnTo>
                  <a:pt x="260" y="55"/>
                </a:lnTo>
                <a:lnTo>
                  <a:pt x="257" y="38"/>
                </a:lnTo>
                <a:lnTo>
                  <a:pt x="248" y="17"/>
                </a:lnTo>
                <a:lnTo>
                  <a:pt x="227" y="0"/>
                </a:lnTo>
                <a:lnTo>
                  <a:pt x="196" y="25"/>
                </a:lnTo>
                <a:lnTo>
                  <a:pt x="187" y="14"/>
                </a:lnTo>
                <a:lnTo>
                  <a:pt x="76" y="14"/>
                </a:lnTo>
                <a:lnTo>
                  <a:pt x="62" y="25"/>
                </a:lnTo>
                <a:lnTo>
                  <a:pt x="52" y="29"/>
                </a:lnTo>
                <a:lnTo>
                  <a:pt x="52" y="58"/>
                </a:lnTo>
                <a:lnTo>
                  <a:pt x="38" y="62"/>
                </a:lnTo>
                <a:lnTo>
                  <a:pt x="43" y="9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6" name="Freeform 301">
            <a:extLst>
              <a:ext uri="{FF2B5EF4-FFF2-40B4-BE49-F238E27FC236}">
                <a16:creationId xmlns:a16="http://schemas.microsoft.com/office/drawing/2014/main" id="{7787BF22-5224-4A91-A99D-B92389A827F2}"/>
              </a:ext>
            </a:extLst>
          </p:cNvPr>
          <p:cNvSpPr>
            <a:spLocks/>
          </p:cNvSpPr>
          <p:nvPr/>
        </p:nvSpPr>
        <p:spPr bwMode="auto">
          <a:xfrm>
            <a:off x="6054305" y="3723766"/>
            <a:ext cx="220280" cy="222097"/>
          </a:xfrm>
          <a:custGeom>
            <a:avLst/>
            <a:gdLst>
              <a:gd name="T0" fmla="*/ 2147483647 w 237"/>
              <a:gd name="T1" fmla="*/ 2147483647 h 325"/>
              <a:gd name="T2" fmla="*/ 2147483647 w 237"/>
              <a:gd name="T3" fmla="*/ 2147483647 h 325"/>
              <a:gd name="T4" fmla="*/ 2147483647 w 237"/>
              <a:gd name="T5" fmla="*/ 2147483647 h 325"/>
              <a:gd name="T6" fmla="*/ 2147483647 w 237"/>
              <a:gd name="T7" fmla="*/ 2147483647 h 325"/>
              <a:gd name="T8" fmla="*/ 2147483647 w 237"/>
              <a:gd name="T9" fmla="*/ 2147483647 h 325"/>
              <a:gd name="T10" fmla="*/ 2147483647 w 237"/>
              <a:gd name="T11" fmla="*/ 2147483647 h 325"/>
              <a:gd name="T12" fmla="*/ 2147483647 w 237"/>
              <a:gd name="T13" fmla="*/ 2147483647 h 325"/>
              <a:gd name="T14" fmla="*/ 2147483647 w 237"/>
              <a:gd name="T15" fmla="*/ 2147483647 h 325"/>
              <a:gd name="T16" fmla="*/ 2147483647 w 237"/>
              <a:gd name="T17" fmla="*/ 2147483647 h 325"/>
              <a:gd name="T18" fmla="*/ 2147483647 w 237"/>
              <a:gd name="T19" fmla="*/ 2147483647 h 325"/>
              <a:gd name="T20" fmla="*/ 2147483647 w 237"/>
              <a:gd name="T21" fmla="*/ 2147483647 h 325"/>
              <a:gd name="T22" fmla="*/ 2147483647 w 237"/>
              <a:gd name="T23" fmla="*/ 2147483647 h 325"/>
              <a:gd name="T24" fmla="*/ 2147483647 w 237"/>
              <a:gd name="T25" fmla="*/ 2147483647 h 325"/>
              <a:gd name="T26" fmla="*/ 2147483647 w 237"/>
              <a:gd name="T27" fmla="*/ 2147483647 h 325"/>
              <a:gd name="T28" fmla="*/ 2147483647 w 237"/>
              <a:gd name="T29" fmla="*/ 2147483647 h 325"/>
              <a:gd name="T30" fmla="*/ 0 w 237"/>
              <a:gd name="T31" fmla="*/ 2147483647 h 325"/>
              <a:gd name="T32" fmla="*/ 2147483647 w 237"/>
              <a:gd name="T33" fmla="*/ 2147483647 h 325"/>
              <a:gd name="T34" fmla="*/ 2147483647 w 237"/>
              <a:gd name="T35" fmla="*/ 2147483647 h 325"/>
              <a:gd name="T36" fmla="*/ 2147483647 w 237"/>
              <a:gd name="T37" fmla="*/ 2147483647 h 325"/>
              <a:gd name="T38" fmla="*/ 2147483647 w 237"/>
              <a:gd name="T39" fmla="*/ 2147483647 h 325"/>
              <a:gd name="T40" fmla="*/ 2147483647 w 237"/>
              <a:gd name="T41" fmla="*/ 2147483647 h 325"/>
              <a:gd name="T42" fmla="*/ 2147483647 w 237"/>
              <a:gd name="T43" fmla="*/ 2147483647 h 325"/>
              <a:gd name="T44" fmla="*/ 2147483647 w 237"/>
              <a:gd name="T45" fmla="*/ 2147483647 h 325"/>
              <a:gd name="T46" fmla="*/ 2147483647 w 237"/>
              <a:gd name="T47" fmla="*/ 2147483647 h 325"/>
              <a:gd name="T48" fmla="*/ 2147483647 w 237"/>
              <a:gd name="T49" fmla="*/ 2147483647 h 325"/>
              <a:gd name="T50" fmla="*/ 2147483647 w 237"/>
              <a:gd name="T51" fmla="*/ 2147483647 h 325"/>
              <a:gd name="T52" fmla="*/ 2147483647 w 237"/>
              <a:gd name="T53" fmla="*/ 2147483647 h 325"/>
              <a:gd name="T54" fmla="*/ 2147483647 w 237"/>
              <a:gd name="T55" fmla="*/ 2147483647 h 325"/>
              <a:gd name="T56" fmla="*/ 2147483647 w 237"/>
              <a:gd name="T57" fmla="*/ 0 h 325"/>
              <a:gd name="T58" fmla="*/ 2147483647 w 237"/>
              <a:gd name="T59" fmla="*/ 2147483647 h 325"/>
              <a:gd name="T60" fmla="*/ 2147483647 w 237"/>
              <a:gd name="T61" fmla="*/ 2147483647 h 325"/>
              <a:gd name="T62" fmla="*/ 2147483647 w 237"/>
              <a:gd name="T63" fmla="*/ 2147483647 h 325"/>
              <a:gd name="T64" fmla="*/ 2147483647 w 237"/>
              <a:gd name="T65" fmla="*/ 2147483647 h 325"/>
              <a:gd name="T66" fmla="*/ 2147483647 w 237"/>
              <a:gd name="T67" fmla="*/ 2147483647 h 325"/>
              <a:gd name="T68" fmla="*/ 2147483647 w 237"/>
              <a:gd name="T69" fmla="*/ 2147483647 h 325"/>
              <a:gd name="T70" fmla="*/ 2147483647 w 237"/>
              <a:gd name="T71" fmla="*/ 2147483647 h 325"/>
              <a:gd name="T72" fmla="*/ 2147483647 w 237"/>
              <a:gd name="T73" fmla="*/ 2147483647 h 325"/>
              <a:gd name="T74" fmla="*/ 2147483647 w 237"/>
              <a:gd name="T75" fmla="*/ 2147483647 h 325"/>
              <a:gd name="T76" fmla="*/ 2147483647 w 237"/>
              <a:gd name="T77" fmla="*/ 2147483647 h 325"/>
              <a:gd name="T78" fmla="*/ 2147483647 w 237"/>
              <a:gd name="T79" fmla="*/ 2147483647 h 325"/>
              <a:gd name="T80" fmla="*/ 2147483647 w 237"/>
              <a:gd name="T81" fmla="*/ 2147483647 h 325"/>
              <a:gd name="T82" fmla="*/ 2147483647 w 237"/>
              <a:gd name="T83" fmla="*/ 2147483647 h 325"/>
              <a:gd name="T84" fmla="*/ 2147483647 w 237"/>
              <a:gd name="T85" fmla="*/ 2147483647 h 325"/>
              <a:gd name="T86" fmla="*/ 2147483647 w 237"/>
              <a:gd name="T87" fmla="*/ 2147483647 h 325"/>
              <a:gd name="T88" fmla="*/ 2147483647 w 237"/>
              <a:gd name="T89" fmla="*/ 2147483647 h 325"/>
              <a:gd name="T90" fmla="*/ 2147483647 w 237"/>
              <a:gd name="T91" fmla="*/ 2147483647 h 325"/>
              <a:gd name="T92" fmla="*/ 2147483647 w 237"/>
              <a:gd name="T93" fmla="*/ 2147483647 h 325"/>
              <a:gd name="T94" fmla="*/ 2147483647 w 237"/>
              <a:gd name="T95" fmla="*/ 2147483647 h 325"/>
              <a:gd name="T96" fmla="*/ 2147483647 w 237"/>
              <a:gd name="T97" fmla="*/ 2147483647 h 325"/>
              <a:gd name="T98" fmla="*/ 2147483647 w 237"/>
              <a:gd name="T99" fmla="*/ 2147483647 h 325"/>
              <a:gd name="T100" fmla="*/ 2147483647 w 237"/>
              <a:gd name="T101" fmla="*/ 2147483647 h 32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37"/>
              <a:gd name="T154" fmla="*/ 0 h 325"/>
              <a:gd name="T155" fmla="*/ 237 w 237"/>
              <a:gd name="T156" fmla="*/ 325 h 32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37" h="325">
                <a:moveTo>
                  <a:pt x="147" y="324"/>
                </a:moveTo>
                <a:lnTo>
                  <a:pt x="139" y="318"/>
                </a:lnTo>
                <a:lnTo>
                  <a:pt x="133" y="312"/>
                </a:lnTo>
                <a:lnTo>
                  <a:pt x="109" y="312"/>
                </a:lnTo>
                <a:lnTo>
                  <a:pt x="109" y="321"/>
                </a:lnTo>
                <a:lnTo>
                  <a:pt x="74" y="324"/>
                </a:lnTo>
                <a:lnTo>
                  <a:pt x="72" y="312"/>
                </a:lnTo>
                <a:lnTo>
                  <a:pt x="56" y="302"/>
                </a:lnTo>
                <a:lnTo>
                  <a:pt x="36" y="297"/>
                </a:lnTo>
                <a:lnTo>
                  <a:pt x="39" y="286"/>
                </a:lnTo>
                <a:lnTo>
                  <a:pt x="32" y="272"/>
                </a:lnTo>
                <a:lnTo>
                  <a:pt x="27" y="270"/>
                </a:lnTo>
                <a:lnTo>
                  <a:pt x="18" y="262"/>
                </a:lnTo>
                <a:lnTo>
                  <a:pt x="15" y="248"/>
                </a:lnTo>
                <a:lnTo>
                  <a:pt x="7" y="245"/>
                </a:lnTo>
                <a:lnTo>
                  <a:pt x="0" y="229"/>
                </a:lnTo>
                <a:lnTo>
                  <a:pt x="15" y="229"/>
                </a:lnTo>
                <a:lnTo>
                  <a:pt x="21" y="189"/>
                </a:lnTo>
                <a:lnTo>
                  <a:pt x="34" y="189"/>
                </a:lnTo>
                <a:lnTo>
                  <a:pt x="36" y="151"/>
                </a:lnTo>
                <a:lnTo>
                  <a:pt x="59" y="145"/>
                </a:lnTo>
                <a:lnTo>
                  <a:pt x="56" y="100"/>
                </a:lnTo>
                <a:lnTo>
                  <a:pt x="45" y="97"/>
                </a:lnTo>
                <a:lnTo>
                  <a:pt x="45" y="83"/>
                </a:lnTo>
                <a:lnTo>
                  <a:pt x="62" y="83"/>
                </a:lnTo>
                <a:lnTo>
                  <a:pt x="59" y="70"/>
                </a:lnTo>
                <a:lnTo>
                  <a:pt x="53" y="53"/>
                </a:lnTo>
                <a:lnTo>
                  <a:pt x="50" y="32"/>
                </a:lnTo>
                <a:lnTo>
                  <a:pt x="65" y="0"/>
                </a:lnTo>
                <a:lnTo>
                  <a:pt x="69" y="13"/>
                </a:lnTo>
                <a:lnTo>
                  <a:pt x="77" y="30"/>
                </a:lnTo>
                <a:lnTo>
                  <a:pt x="86" y="39"/>
                </a:lnTo>
                <a:lnTo>
                  <a:pt x="97" y="59"/>
                </a:lnTo>
                <a:lnTo>
                  <a:pt x="101" y="75"/>
                </a:lnTo>
                <a:lnTo>
                  <a:pt x="104" y="89"/>
                </a:lnTo>
                <a:lnTo>
                  <a:pt x="126" y="94"/>
                </a:lnTo>
                <a:lnTo>
                  <a:pt x="133" y="115"/>
                </a:lnTo>
                <a:lnTo>
                  <a:pt x="147" y="142"/>
                </a:lnTo>
                <a:lnTo>
                  <a:pt x="142" y="156"/>
                </a:lnTo>
                <a:lnTo>
                  <a:pt x="142" y="189"/>
                </a:lnTo>
                <a:lnTo>
                  <a:pt x="158" y="191"/>
                </a:lnTo>
                <a:lnTo>
                  <a:pt x="174" y="203"/>
                </a:lnTo>
                <a:lnTo>
                  <a:pt x="201" y="229"/>
                </a:lnTo>
                <a:lnTo>
                  <a:pt x="220" y="229"/>
                </a:lnTo>
                <a:lnTo>
                  <a:pt x="236" y="245"/>
                </a:lnTo>
                <a:lnTo>
                  <a:pt x="220" y="259"/>
                </a:lnTo>
                <a:lnTo>
                  <a:pt x="217" y="283"/>
                </a:lnTo>
                <a:lnTo>
                  <a:pt x="199" y="302"/>
                </a:lnTo>
                <a:lnTo>
                  <a:pt x="177" y="307"/>
                </a:lnTo>
                <a:lnTo>
                  <a:pt x="158" y="307"/>
                </a:lnTo>
                <a:lnTo>
                  <a:pt x="147" y="32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7" name="Freeform 302">
            <a:extLst>
              <a:ext uri="{FF2B5EF4-FFF2-40B4-BE49-F238E27FC236}">
                <a16:creationId xmlns:a16="http://schemas.microsoft.com/office/drawing/2014/main" id="{44C8D4DE-00C2-4A1F-AF91-672667DB9736}"/>
              </a:ext>
            </a:extLst>
          </p:cNvPr>
          <p:cNvSpPr>
            <a:spLocks/>
          </p:cNvSpPr>
          <p:nvPr/>
        </p:nvSpPr>
        <p:spPr bwMode="auto">
          <a:xfrm>
            <a:off x="6178212" y="3826956"/>
            <a:ext cx="170373" cy="185195"/>
          </a:xfrm>
          <a:custGeom>
            <a:avLst/>
            <a:gdLst>
              <a:gd name="T0" fmla="*/ 2147483647 w 183"/>
              <a:gd name="T1" fmla="*/ 2147483647 h 271"/>
              <a:gd name="T2" fmla="*/ 2147483647 w 183"/>
              <a:gd name="T3" fmla="*/ 2147483647 h 271"/>
              <a:gd name="T4" fmla="*/ 2147483647 w 183"/>
              <a:gd name="T5" fmla="*/ 2147483647 h 271"/>
              <a:gd name="T6" fmla="*/ 2147483647 w 183"/>
              <a:gd name="T7" fmla="*/ 2147483647 h 271"/>
              <a:gd name="T8" fmla="*/ 2147483647 w 183"/>
              <a:gd name="T9" fmla="*/ 2147483647 h 271"/>
              <a:gd name="T10" fmla="*/ 2147483647 w 183"/>
              <a:gd name="T11" fmla="*/ 2147483647 h 271"/>
              <a:gd name="T12" fmla="*/ 2147483647 w 183"/>
              <a:gd name="T13" fmla="*/ 2147483647 h 271"/>
              <a:gd name="T14" fmla="*/ 2147483647 w 183"/>
              <a:gd name="T15" fmla="*/ 2147483647 h 271"/>
              <a:gd name="T16" fmla="*/ 2147483647 w 183"/>
              <a:gd name="T17" fmla="*/ 2147483647 h 271"/>
              <a:gd name="T18" fmla="*/ 2147483647 w 183"/>
              <a:gd name="T19" fmla="*/ 2147483647 h 271"/>
              <a:gd name="T20" fmla="*/ 2147483647 w 183"/>
              <a:gd name="T21" fmla="*/ 2147483647 h 271"/>
              <a:gd name="T22" fmla="*/ 2147483647 w 183"/>
              <a:gd name="T23" fmla="*/ 2147483647 h 271"/>
              <a:gd name="T24" fmla="*/ 0 w 183"/>
              <a:gd name="T25" fmla="*/ 2147483647 h 271"/>
              <a:gd name="T26" fmla="*/ 2147483647 w 183"/>
              <a:gd name="T27" fmla="*/ 2147483647 h 271"/>
              <a:gd name="T28" fmla="*/ 2147483647 w 183"/>
              <a:gd name="T29" fmla="*/ 2147483647 h 271"/>
              <a:gd name="T30" fmla="*/ 2147483647 w 183"/>
              <a:gd name="T31" fmla="*/ 2147483647 h 271"/>
              <a:gd name="T32" fmla="*/ 2147483647 w 183"/>
              <a:gd name="T33" fmla="*/ 2147483647 h 271"/>
              <a:gd name="T34" fmla="*/ 2147483647 w 183"/>
              <a:gd name="T35" fmla="*/ 2147483647 h 271"/>
              <a:gd name="T36" fmla="*/ 2147483647 w 183"/>
              <a:gd name="T37" fmla="*/ 2147483647 h 271"/>
              <a:gd name="T38" fmla="*/ 2147483647 w 183"/>
              <a:gd name="T39" fmla="*/ 2147483647 h 271"/>
              <a:gd name="T40" fmla="*/ 2147483647 w 183"/>
              <a:gd name="T41" fmla="*/ 2147483647 h 271"/>
              <a:gd name="T42" fmla="*/ 2147483647 w 183"/>
              <a:gd name="T43" fmla="*/ 2147483647 h 271"/>
              <a:gd name="T44" fmla="*/ 2147483647 w 183"/>
              <a:gd name="T45" fmla="*/ 2147483647 h 271"/>
              <a:gd name="T46" fmla="*/ 2147483647 w 183"/>
              <a:gd name="T47" fmla="*/ 2147483647 h 271"/>
              <a:gd name="T48" fmla="*/ 2147483647 w 183"/>
              <a:gd name="T49" fmla="*/ 2147483647 h 271"/>
              <a:gd name="T50" fmla="*/ 2147483647 w 183"/>
              <a:gd name="T51" fmla="*/ 2147483647 h 271"/>
              <a:gd name="T52" fmla="*/ 2147483647 w 183"/>
              <a:gd name="T53" fmla="*/ 2147483647 h 271"/>
              <a:gd name="T54" fmla="*/ 2147483647 w 183"/>
              <a:gd name="T55" fmla="*/ 0 h 271"/>
              <a:gd name="T56" fmla="*/ 2147483647 w 183"/>
              <a:gd name="T57" fmla="*/ 2147483647 h 271"/>
              <a:gd name="T58" fmla="*/ 2147483647 w 183"/>
              <a:gd name="T59" fmla="*/ 2147483647 h 271"/>
              <a:gd name="T60" fmla="*/ 2147483647 w 183"/>
              <a:gd name="T61" fmla="*/ 2147483647 h 271"/>
              <a:gd name="T62" fmla="*/ 2147483647 w 183"/>
              <a:gd name="T63" fmla="*/ 2147483647 h 271"/>
              <a:gd name="T64" fmla="*/ 2147483647 w 183"/>
              <a:gd name="T65" fmla="*/ 2147483647 h 271"/>
              <a:gd name="T66" fmla="*/ 2147483647 w 183"/>
              <a:gd name="T67" fmla="*/ 2147483647 h 271"/>
              <a:gd name="T68" fmla="*/ 2147483647 w 183"/>
              <a:gd name="T69" fmla="*/ 2147483647 h 27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83"/>
              <a:gd name="T106" fmla="*/ 0 h 271"/>
              <a:gd name="T107" fmla="*/ 183 w 183"/>
              <a:gd name="T108" fmla="*/ 271 h 27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83" h="271">
                <a:moveTo>
                  <a:pt x="25" y="41"/>
                </a:moveTo>
                <a:lnTo>
                  <a:pt x="41" y="52"/>
                </a:lnTo>
                <a:lnTo>
                  <a:pt x="68" y="79"/>
                </a:lnTo>
                <a:lnTo>
                  <a:pt x="87" y="79"/>
                </a:lnTo>
                <a:lnTo>
                  <a:pt x="103" y="94"/>
                </a:lnTo>
                <a:lnTo>
                  <a:pt x="87" y="108"/>
                </a:lnTo>
                <a:lnTo>
                  <a:pt x="84" y="132"/>
                </a:lnTo>
                <a:lnTo>
                  <a:pt x="66" y="152"/>
                </a:lnTo>
                <a:lnTo>
                  <a:pt x="44" y="156"/>
                </a:lnTo>
                <a:lnTo>
                  <a:pt x="25" y="156"/>
                </a:lnTo>
                <a:lnTo>
                  <a:pt x="14" y="173"/>
                </a:lnTo>
                <a:lnTo>
                  <a:pt x="3" y="181"/>
                </a:lnTo>
                <a:lnTo>
                  <a:pt x="0" y="191"/>
                </a:lnTo>
                <a:lnTo>
                  <a:pt x="3" y="267"/>
                </a:lnTo>
                <a:lnTo>
                  <a:pt x="8" y="270"/>
                </a:lnTo>
                <a:lnTo>
                  <a:pt x="23" y="253"/>
                </a:lnTo>
                <a:lnTo>
                  <a:pt x="34" y="237"/>
                </a:lnTo>
                <a:lnTo>
                  <a:pt x="52" y="223"/>
                </a:lnTo>
                <a:lnTo>
                  <a:pt x="84" y="194"/>
                </a:lnTo>
                <a:lnTo>
                  <a:pt x="114" y="161"/>
                </a:lnTo>
                <a:lnTo>
                  <a:pt x="134" y="135"/>
                </a:lnTo>
                <a:lnTo>
                  <a:pt x="141" y="103"/>
                </a:lnTo>
                <a:lnTo>
                  <a:pt x="152" y="79"/>
                </a:lnTo>
                <a:lnTo>
                  <a:pt x="166" y="59"/>
                </a:lnTo>
                <a:lnTo>
                  <a:pt x="170" y="41"/>
                </a:lnTo>
                <a:lnTo>
                  <a:pt x="182" y="29"/>
                </a:lnTo>
                <a:lnTo>
                  <a:pt x="170" y="20"/>
                </a:lnTo>
                <a:lnTo>
                  <a:pt x="158" y="0"/>
                </a:lnTo>
                <a:lnTo>
                  <a:pt x="138" y="17"/>
                </a:lnTo>
                <a:lnTo>
                  <a:pt x="120" y="21"/>
                </a:lnTo>
                <a:lnTo>
                  <a:pt x="108" y="27"/>
                </a:lnTo>
                <a:lnTo>
                  <a:pt x="99" y="35"/>
                </a:lnTo>
                <a:lnTo>
                  <a:pt x="63" y="32"/>
                </a:lnTo>
                <a:lnTo>
                  <a:pt x="44" y="24"/>
                </a:lnTo>
                <a:lnTo>
                  <a:pt x="25" y="4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8" name="Freeform 303">
            <a:extLst>
              <a:ext uri="{FF2B5EF4-FFF2-40B4-BE49-F238E27FC236}">
                <a16:creationId xmlns:a16="http://schemas.microsoft.com/office/drawing/2014/main" id="{28D0FC6F-6B05-4500-8643-98B81A86A068}"/>
              </a:ext>
            </a:extLst>
          </p:cNvPr>
          <p:cNvSpPr>
            <a:spLocks/>
          </p:cNvSpPr>
          <p:nvPr/>
        </p:nvSpPr>
        <p:spPr bwMode="auto">
          <a:xfrm>
            <a:off x="6066350" y="3926728"/>
            <a:ext cx="126490" cy="121641"/>
          </a:xfrm>
          <a:custGeom>
            <a:avLst/>
            <a:gdLst>
              <a:gd name="T0" fmla="*/ 2147483647 w 136"/>
              <a:gd name="T1" fmla="*/ 2147483647 h 178"/>
              <a:gd name="T2" fmla="*/ 2147483647 w 136"/>
              <a:gd name="T3" fmla="*/ 2147483647 h 178"/>
              <a:gd name="T4" fmla="*/ 2147483647 w 136"/>
              <a:gd name="T5" fmla="*/ 2147483647 h 178"/>
              <a:gd name="T6" fmla="*/ 2147483647 w 136"/>
              <a:gd name="T7" fmla="*/ 2147483647 h 178"/>
              <a:gd name="T8" fmla="*/ 2147483647 w 136"/>
              <a:gd name="T9" fmla="*/ 2147483647 h 178"/>
              <a:gd name="T10" fmla="*/ 2147483647 w 136"/>
              <a:gd name="T11" fmla="*/ 2147483647 h 178"/>
              <a:gd name="T12" fmla="*/ 0 w 136"/>
              <a:gd name="T13" fmla="*/ 2147483647 h 178"/>
              <a:gd name="T14" fmla="*/ 2147483647 w 136"/>
              <a:gd name="T15" fmla="*/ 2147483647 h 178"/>
              <a:gd name="T16" fmla="*/ 2147483647 w 136"/>
              <a:gd name="T17" fmla="*/ 2147483647 h 178"/>
              <a:gd name="T18" fmla="*/ 2147483647 w 136"/>
              <a:gd name="T19" fmla="*/ 2147483647 h 178"/>
              <a:gd name="T20" fmla="*/ 2147483647 w 136"/>
              <a:gd name="T21" fmla="*/ 2147483647 h 178"/>
              <a:gd name="T22" fmla="*/ 2147483647 w 136"/>
              <a:gd name="T23" fmla="*/ 0 h 178"/>
              <a:gd name="T24" fmla="*/ 2147483647 w 136"/>
              <a:gd name="T25" fmla="*/ 2147483647 h 178"/>
              <a:gd name="T26" fmla="*/ 2147483647 w 136"/>
              <a:gd name="T27" fmla="*/ 2147483647 h 178"/>
              <a:gd name="T28" fmla="*/ 2147483647 w 136"/>
              <a:gd name="T29" fmla="*/ 2147483647 h 178"/>
              <a:gd name="T30" fmla="*/ 2147483647 w 136"/>
              <a:gd name="T31" fmla="*/ 2147483647 h 178"/>
              <a:gd name="T32" fmla="*/ 2147483647 w 136"/>
              <a:gd name="T33" fmla="*/ 2147483647 h 178"/>
              <a:gd name="T34" fmla="*/ 2147483647 w 136"/>
              <a:gd name="T35" fmla="*/ 2147483647 h 178"/>
              <a:gd name="T36" fmla="*/ 2147483647 w 136"/>
              <a:gd name="T37" fmla="*/ 2147483647 h 178"/>
              <a:gd name="T38" fmla="*/ 2147483647 w 136"/>
              <a:gd name="T39" fmla="*/ 2147483647 h 178"/>
              <a:gd name="T40" fmla="*/ 2147483647 w 136"/>
              <a:gd name="T41" fmla="*/ 2147483647 h 178"/>
              <a:gd name="T42" fmla="*/ 2147483647 w 136"/>
              <a:gd name="T43" fmla="*/ 2147483647 h 178"/>
              <a:gd name="T44" fmla="*/ 2147483647 w 136"/>
              <a:gd name="T45" fmla="*/ 2147483647 h 178"/>
              <a:gd name="T46" fmla="*/ 2147483647 w 136"/>
              <a:gd name="T47" fmla="*/ 2147483647 h 178"/>
              <a:gd name="T48" fmla="*/ 2147483647 w 136"/>
              <a:gd name="T49" fmla="*/ 2147483647 h 178"/>
              <a:gd name="T50" fmla="*/ 2147483647 w 136"/>
              <a:gd name="T51" fmla="*/ 2147483647 h 178"/>
              <a:gd name="T52" fmla="*/ 2147483647 w 136"/>
              <a:gd name="T53" fmla="*/ 2147483647 h 178"/>
              <a:gd name="T54" fmla="*/ 2147483647 w 136"/>
              <a:gd name="T55" fmla="*/ 2147483647 h 178"/>
              <a:gd name="T56" fmla="*/ 2147483647 w 136"/>
              <a:gd name="T57" fmla="*/ 2147483647 h 17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36"/>
              <a:gd name="T88" fmla="*/ 0 h 178"/>
              <a:gd name="T89" fmla="*/ 136 w 136"/>
              <a:gd name="T90" fmla="*/ 178 h 17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36" h="178">
                <a:moveTo>
                  <a:pt x="97" y="177"/>
                </a:moveTo>
                <a:lnTo>
                  <a:pt x="70" y="161"/>
                </a:lnTo>
                <a:lnTo>
                  <a:pt x="67" y="147"/>
                </a:lnTo>
                <a:lnTo>
                  <a:pt x="52" y="142"/>
                </a:lnTo>
                <a:lnTo>
                  <a:pt x="17" y="115"/>
                </a:lnTo>
                <a:lnTo>
                  <a:pt x="3" y="115"/>
                </a:lnTo>
                <a:lnTo>
                  <a:pt x="0" y="105"/>
                </a:lnTo>
                <a:lnTo>
                  <a:pt x="3" y="85"/>
                </a:lnTo>
                <a:lnTo>
                  <a:pt x="14" y="67"/>
                </a:lnTo>
                <a:lnTo>
                  <a:pt x="14" y="35"/>
                </a:lnTo>
                <a:lnTo>
                  <a:pt x="3" y="15"/>
                </a:lnTo>
                <a:lnTo>
                  <a:pt x="24" y="0"/>
                </a:lnTo>
                <a:lnTo>
                  <a:pt x="43" y="6"/>
                </a:lnTo>
                <a:lnTo>
                  <a:pt x="59" y="15"/>
                </a:lnTo>
                <a:lnTo>
                  <a:pt x="62" y="27"/>
                </a:lnTo>
                <a:lnTo>
                  <a:pt x="97" y="24"/>
                </a:lnTo>
                <a:lnTo>
                  <a:pt x="97" y="15"/>
                </a:lnTo>
                <a:lnTo>
                  <a:pt x="121" y="15"/>
                </a:lnTo>
                <a:lnTo>
                  <a:pt x="126" y="21"/>
                </a:lnTo>
                <a:lnTo>
                  <a:pt x="135" y="27"/>
                </a:lnTo>
                <a:lnTo>
                  <a:pt x="123" y="35"/>
                </a:lnTo>
                <a:lnTo>
                  <a:pt x="121" y="45"/>
                </a:lnTo>
                <a:lnTo>
                  <a:pt x="123" y="121"/>
                </a:lnTo>
                <a:lnTo>
                  <a:pt x="129" y="123"/>
                </a:lnTo>
                <a:lnTo>
                  <a:pt x="121" y="132"/>
                </a:lnTo>
                <a:lnTo>
                  <a:pt x="119" y="142"/>
                </a:lnTo>
                <a:lnTo>
                  <a:pt x="105" y="153"/>
                </a:lnTo>
                <a:lnTo>
                  <a:pt x="102" y="167"/>
                </a:lnTo>
                <a:lnTo>
                  <a:pt x="97" y="177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39" name="Freeform 304">
            <a:extLst>
              <a:ext uri="{FF2B5EF4-FFF2-40B4-BE49-F238E27FC236}">
                <a16:creationId xmlns:a16="http://schemas.microsoft.com/office/drawing/2014/main" id="{A9C4F074-C178-41FF-AF92-CCA2B019FD2C}"/>
              </a:ext>
            </a:extLst>
          </p:cNvPr>
          <p:cNvSpPr>
            <a:spLocks/>
          </p:cNvSpPr>
          <p:nvPr/>
        </p:nvSpPr>
        <p:spPr bwMode="auto">
          <a:xfrm>
            <a:off x="6000094" y="3936980"/>
            <a:ext cx="80023" cy="73121"/>
          </a:xfrm>
          <a:custGeom>
            <a:avLst/>
            <a:gdLst>
              <a:gd name="T0" fmla="*/ 2147483647 w 86"/>
              <a:gd name="T1" fmla="*/ 0 h 107"/>
              <a:gd name="T2" fmla="*/ 2147483647 w 86"/>
              <a:gd name="T3" fmla="*/ 2147483647 h 107"/>
              <a:gd name="T4" fmla="*/ 2147483647 w 86"/>
              <a:gd name="T5" fmla="*/ 2147483647 h 107"/>
              <a:gd name="T6" fmla="*/ 2147483647 w 86"/>
              <a:gd name="T7" fmla="*/ 2147483647 h 107"/>
              <a:gd name="T8" fmla="*/ 2147483647 w 86"/>
              <a:gd name="T9" fmla="*/ 2147483647 h 107"/>
              <a:gd name="T10" fmla="*/ 2147483647 w 86"/>
              <a:gd name="T11" fmla="*/ 2147483647 h 107"/>
              <a:gd name="T12" fmla="*/ 2147483647 w 86"/>
              <a:gd name="T13" fmla="*/ 2147483647 h 107"/>
              <a:gd name="T14" fmla="*/ 2147483647 w 86"/>
              <a:gd name="T15" fmla="*/ 2147483647 h 107"/>
              <a:gd name="T16" fmla="*/ 2147483647 w 86"/>
              <a:gd name="T17" fmla="*/ 2147483647 h 107"/>
              <a:gd name="T18" fmla="*/ 0 w 86"/>
              <a:gd name="T19" fmla="*/ 2147483647 h 107"/>
              <a:gd name="T20" fmla="*/ 2147483647 w 86"/>
              <a:gd name="T21" fmla="*/ 2147483647 h 107"/>
              <a:gd name="T22" fmla="*/ 2147483647 w 86"/>
              <a:gd name="T23" fmla="*/ 2147483647 h 107"/>
              <a:gd name="T24" fmla="*/ 2147483647 w 86"/>
              <a:gd name="T25" fmla="*/ 2147483647 h 107"/>
              <a:gd name="T26" fmla="*/ 2147483647 w 86"/>
              <a:gd name="T27" fmla="*/ 2147483647 h 107"/>
              <a:gd name="T28" fmla="*/ 2147483647 w 86"/>
              <a:gd name="T29" fmla="*/ 2147483647 h 107"/>
              <a:gd name="T30" fmla="*/ 2147483647 w 86"/>
              <a:gd name="T31" fmla="*/ 2147483647 h 107"/>
              <a:gd name="T32" fmla="*/ 2147483647 w 86"/>
              <a:gd name="T33" fmla="*/ 2147483647 h 107"/>
              <a:gd name="T34" fmla="*/ 2147483647 w 86"/>
              <a:gd name="T35" fmla="*/ 2147483647 h 107"/>
              <a:gd name="T36" fmla="*/ 2147483647 w 86"/>
              <a:gd name="T37" fmla="*/ 2147483647 h 107"/>
              <a:gd name="T38" fmla="*/ 2147483647 w 86"/>
              <a:gd name="T39" fmla="*/ 0 h 10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6"/>
              <a:gd name="T61" fmla="*/ 0 h 107"/>
              <a:gd name="T62" fmla="*/ 86 w 86"/>
              <a:gd name="T63" fmla="*/ 107 h 10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6" h="107">
                <a:moveTo>
                  <a:pt x="73" y="0"/>
                </a:moveTo>
                <a:lnTo>
                  <a:pt x="85" y="20"/>
                </a:lnTo>
                <a:lnTo>
                  <a:pt x="85" y="52"/>
                </a:lnTo>
                <a:lnTo>
                  <a:pt x="73" y="70"/>
                </a:lnTo>
                <a:lnTo>
                  <a:pt x="70" y="90"/>
                </a:lnTo>
                <a:lnTo>
                  <a:pt x="73" y="100"/>
                </a:lnTo>
                <a:lnTo>
                  <a:pt x="41" y="100"/>
                </a:lnTo>
                <a:lnTo>
                  <a:pt x="23" y="100"/>
                </a:lnTo>
                <a:lnTo>
                  <a:pt x="14" y="106"/>
                </a:lnTo>
                <a:lnTo>
                  <a:pt x="0" y="100"/>
                </a:lnTo>
                <a:lnTo>
                  <a:pt x="6" y="59"/>
                </a:lnTo>
                <a:lnTo>
                  <a:pt x="23" y="52"/>
                </a:lnTo>
                <a:lnTo>
                  <a:pt x="32" y="46"/>
                </a:lnTo>
                <a:lnTo>
                  <a:pt x="32" y="38"/>
                </a:lnTo>
                <a:lnTo>
                  <a:pt x="23" y="35"/>
                </a:lnTo>
                <a:lnTo>
                  <a:pt x="23" y="27"/>
                </a:lnTo>
                <a:lnTo>
                  <a:pt x="20" y="6"/>
                </a:lnTo>
                <a:lnTo>
                  <a:pt x="35" y="6"/>
                </a:lnTo>
                <a:lnTo>
                  <a:pt x="55" y="8"/>
                </a:lnTo>
                <a:lnTo>
                  <a:pt x="73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40" name="Freeform 305">
            <a:extLst>
              <a:ext uri="{FF2B5EF4-FFF2-40B4-BE49-F238E27FC236}">
                <a16:creationId xmlns:a16="http://schemas.microsoft.com/office/drawing/2014/main" id="{3C1F2176-8917-40A2-9F07-C4345F556631}"/>
              </a:ext>
            </a:extLst>
          </p:cNvPr>
          <p:cNvSpPr>
            <a:spLocks/>
          </p:cNvSpPr>
          <p:nvPr/>
        </p:nvSpPr>
        <p:spPr bwMode="auto">
          <a:xfrm>
            <a:off x="6000094" y="4005317"/>
            <a:ext cx="172955" cy="140776"/>
          </a:xfrm>
          <a:custGeom>
            <a:avLst/>
            <a:gdLst>
              <a:gd name="T0" fmla="*/ 2147483647 w 186"/>
              <a:gd name="T1" fmla="*/ 2147483647 h 206"/>
              <a:gd name="T2" fmla="*/ 2147483647 w 186"/>
              <a:gd name="T3" fmla="*/ 2147483647 h 206"/>
              <a:gd name="T4" fmla="*/ 2147483647 w 186"/>
              <a:gd name="T5" fmla="*/ 2147483647 h 206"/>
              <a:gd name="T6" fmla="*/ 2147483647 w 186"/>
              <a:gd name="T7" fmla="*/ 2147483647 h 206"/>
              <a:gd name="T8" fmla="*/ 2147483647 w 186"/>
              <a:gd name="T9" fmla="*/ 2147483647 h 206"/>
              <a:gd name="T10" fmla="*/ 2147483647 w 186"/>
              <a:gd name="T11" fmla="*/ 2147483647 h 206"/>
              <a:gd name="T12" fmla="*/ 2147483647 w 186"/>
              <a:gd name="T13" fmla="*/ 2147483647 h 206"/>
              <a:gd name="T14" fmla="*/ 2147483647 w 186"/>
              <a:gd name="T15" fmla="*/ 2147483647 h 206"/>
              <a:gd name="T16" fmla="*/ 2147483647 w 186"/>
              <a:gd name="T17" fmla="*/ 2147483647 h 206"/>
              <a:gd name="T18" fmla="*/ 2147483647 w 186"/>
              <a:gd name="T19" fmla="*/ 2147483647 h 206"/>
              <a:gd name="T20" fmla="*/ 2147483647 w 186"/>
              <a:gd name="T21" fmla="*/ 2147483647 h 206"/>
              <a:gd name="T22" fmla="*/ 2147483647 w 186"/>
              <a:gd name="T23" fmla="*/ 2147483647 h 206"/>
              <a:gd name="T24" fmla="*/ 2147483647 w 186"/>
              <a:gd name="T25" fmla="*/ 2147483647 h 206"/>
              <a:gd name="T26" fmla="*/ 2147483647 w 186"/>
              <a:gd name="T27" fmla="*/ 2147483647 h 206"/>
              <a:gd name="T28" fmla="*/ 2147483647 w 186"/>
              <a:gd name="T29" fmla="*/ 2147483647 h 206"/>
              <a:gd name="T30" fmla="*/ 2147483647 w 186"/>
              <a:gd name="T31" fmla="*/ 2147483647 h 206"/>
              <a:gd name="T32" fmla="*/ 2147483647 w 186"/>
              <a:gd name="T33" fmla="*/ 2147483647 h 206"/>
              <a:gd name="T34" fmla="*/ 2147483647 w 186"/>
              <a:gd name="T35" fmla="*/ 2147483647 h 206"/>
              <a:gd name="T36" fmla="*/ 2147483647 w 186"/>
              <a:gd name="T37" fmla="*/ 2147483647 h 206"/>
              <a:gd name="T38" fmla="*/ 2147483647 w 186"/>
              <a:gd name="T39" fmla="*/ 2147483647 h 206"/>
              <a:gd name="T40" fmla="*/ 0 w 186"/>
              <a:gd name="T41" fmla="*/ 2147483647 h 206"/>
              <a:gd name="T42" fmla="*/ 2147483647 w 186"/>
              <a:gd name="T43" fmla="*/ 2147483647 h 206"/>
              <a:gd name="T44" fmla="*/ 2147483647 w 186"/>
              <a:gd name="T45" fmla="*/ 2147483647 h 206"/>
              <a:gd name="T46" fmla="*/ 2147483647 w 186"/>
              <a:gd name="T47" fmla="*/ 2147483647 h 206"/>
              <a:gd name="T48" fmla="*/ 2147483647 w 186"/>
              <a:gd name="T49" fmla="*/ 2147483647 h 206"/>
              <a:gd name="T50" fmla="*/ 2147483647 w 186"/>
              <a:gd name="T51" fmla="*/ 2147483647 h 206"/>
              <a:gd name="T52" fmla="*/ 2147483647 w 186"/>
              <a:gd name="T53" fmla="*/ 0 h 206"/>
              <a:gd name="T54" fmla="*/ 2147483647 w 186"/>
              <a:gd name="T55" fmla="*/ 0 h 206"/>
              <a:gd name="T56" fmla="*/ 2147483647 w 186"/>
              <a:gd name="T57" fmla="*/ 0 h 206"/>
              <a:gd name="T58" fmla="*/ 2147483647 w 186"/>
              <a:gd name="T59" fmla="*/ 0 h 206"/>
              <a:gd name="T60" fmla="*/ 2147483647 w 186"/>
              <a:gd name="T61" fmla="*/ 2147483647 h 206"/>
              <a:gd name="T62" fmla="*/ 2147483647 w 186"/>
              <a:gd name="T63" fmla="*/ 2147483647 h 206"/>
              <a:gd name="T64" fmla="*/ 2147483647 w 186"/>
              <a:gd name="T65" fmla="*/ 2147483647 h 206"/>
              <a:gd name="T66" fmla="*/ 2147483647 w 186"/>
              <a:gd name="T67" fmla="*/ 2147483647 h 206"/>
              <a:gd name="T68" fmla="*/ 2147483647 w 186"/>
              <a:gd name="T69" fmla="*/ 2147483647 h 206"/>
              <a:gd name="T70" fmla="*/ 2147483647 w 186"/>
              <a:gd name="T71" fmla="*/ 2147483647 h 206"/>
              <a:gd name="T72" fmla="*/ 2147483647 w 186"/>
              <a:gd name="T73" fmla="*/ 2147483647 h 206"/>
              <a:gd name="T74" fmla="*/ 2147483647 w 186"/>
              <a:gd name="T75" fmla="*/ 2147483647 h 206"/>
              <a:gd name="T76" fmla="*/ 2147483647 w 186"/>
              <a:gd name="T77" fmla="*/ 2147483647 h 206"/>
              <a:gd name="T78" fmla="*/ 2147483647 w 186"/>
              <a:gd name="T79" fmla="*/ 2147483647 h 206"/>
              <a:gd name="T80" fmla="*/ 2147483647 w 186"/>
              <a:gd name="T81" fmla="*/ 2147483647 h 206"/>
              <a:gd name="T82" fmla="*/ 2147483647 w 186"/>
              <a:gd name="T83" fmla="*/ 2147483647 h 206"/>
              <a:gd name="T84" fmla="*/ 2147483647 w 186"/>
              <a:gd name="T85" fmla="*/ 2147483647 h 206"/>
              <a:gd name="T86" fmla="*/ 2147483647 w 186"/>
              <a:gd name="T87" fmla="*/ 2147483647 h 20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86"/>
              <a:gd name="T133" fmla="*/ 0 h 206"/>
              <a:gd name="T134" fmla="*/ 186 w 186"/>
              <a:gd name="T135" fmla="*/ 206 h 20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86" h="206">
                <a:moveTo>
                  <a:pt x="185" y="184"/>
                </a:moveTo>
                <a:lnTo>
                  <a:pt x="165" y="186"/>
                </a:lnTo>
                <a:lnTo>
                  <a:pt x="159" y="193"/>
                </a:lnTo>
                <a:lnTo>
                  <a:pt x="141" y="193"/>
                </a:lnTo>
                <a:lnTo>
                  <a:pt x="138" y="205"/>
                </a:lnTo>
                <a:lnTo>
                  <a:pt x="103" y="202"/>
                </a:lnTo>
                <a:lnTo>
                  <a:pt x="100" y="192"/>
                </a:lnTo>
                <a:lnTo>
                  <a:pt x="85" y="181"/>
                </a:lnTo>
                <a:lnTo>
                  <a:pt x="73" y="172"/>
                </a:lnTo>
                <a:lnTo>
                  <a:pt x="62" y="170"/>
                </a:lnTo>
                <a:lnTo>
                  <a:pt x="52" y="154"/>
                </a:lnTo>
                <a:lnTo>
                  <a:pt x="35" y="146"/>
                </a:lnTo>
                <a:lnTo>
                  <a:pt x="24" y="132"/>
                </a:lnTo>
                <a:lnTo>
                  <a:pt x="23" y="125"/>
                </a:lnTo>
                <a:lnTo>
                  <a:pt x="11" y="125"/>
                </a:lnTo>
                <a:lnTo>
                  <a:pt x="11" y="116"/>
                </a:lnTo>
                <a:lnTo>
                  <a:pt x="11" y="102"/>
                </a:lnTo>
                <a:lnTo>
                  <a:pt x="6" y="92"/>
                </a:lnTo>
                <a:lnTo>
                  <a:pt x="3" y="84"/>
                </a:lnTo>
                <a:lnTo>
                  <a:pt x="6" y="67"/>
                </a:lnTo>
                <a:lnTo>
                  <a:pt x="0" y="55"/>
                </a:lnTo>
                <a:lnTo>
                  <a:pt x="11" y="52"/>
                </a:lnTo>
                <a:lnTo>
                  <a:pt x="24" y="52"/>
                </a:lnTo>
                <a:lnTo>
                  <a:pt x="23" y="32"/>
                </a:lnTo>
                <a:lnTo>
                  <a:pt x="17" y="25"/>
                </a:lnTo>
                <a:lnTo>
                  <a:pt x="14" y="6"/>
                </a:lnTo>
                <a:lnTo>
                  <a:pt x="23" y="0"/>
                </a:lnTo>
                <a:lnTo>
                  <a:pt x="41" y="0"/>
                </a:lnTo>
                <a:lnTo>
                  <a:pt x="73" y="0"/>
                </a:lnTo>
                <a:lnTo>
                  <a:pt x="87" y="0"/>
                </a:lnTo>
                <a:lnTo>
                  <a:pt x="123" y="27"/>
                </a:lnTo>
                <a:lnTo>
                  <a:pt x="138" y="32"/>
                </a:lnTo>
                <a:lnTo>
                  <a:pt x="141" y="46"/>
                </a:lnTo>
                <a:lnTo>
                  <a:pt x="168" y="62"/>
                </a:lnTo>
                <a:lnTo>
                  <a:pt x="168" y="70"/>
                </a:lnTo>
                <a:lnTo>
                  <a:pt x="168" y="84"/>
                </a:lnTo>
                <a:lnTo>
                  <a:pt x="159" y="92"/>
                </a:lnTo>
                <a:lnTo>
                  <a:pt x="159" y="102"/>
                </a:lnTo>
                <a:lnTo>
                  <a:pt x="168" y="105"/>
                </a:lnTo>
                <a:lnTo>
                  <a:pt x="168" y="126"/>
                </a:lnTo>
                <a:lnTo>
                  <a:pt x="173" y="146"/>
                </a:lnTo>
                <a:lnTo>
                  <a:pt x="173" y="167"/>
                </a:lnTo>
                <a:lnTo>
                  <a:pt x="182" y="172"/>
                </a:lnTo>
                <a:lnTo>
                  <a:pt x="185" y="18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41" name="Freeform 306">
            <a:extLst>
              <a:ext uri="{FF2B5EF4-FFF2-40B4-BE49-F238E27FC236}">
                <a16:creationId xmlns:a16="http://schemas.microsoft.com/office/drawing/2014/main" id="{F84D3B95-5D4C-4C63-BB03-A14BF9A23C11}"/>
              </a:ext>
            </a:extLst>
          </p:cNvPr>
          <p:cNvSpPr>
            <a:spLocks/>
          </p:cNvSpPr>
          <p:nvPr/>
        </p:nvSpPr>
        <p:spPr bwMode="auto">
          <a:xfrm>
            <a:off x="5716139" y="4066821"/>
            <a:ext cx="197909" cy="164011"/>
          </a:xfrm>
          <a:custGeom>
            <a:avLst/>
            <a:gdLst>
              <a:gd name="T0" fmla="*/ 2147483647 w 212"/>
              <a:gd name="T1" fmla="*/ 2147483647 h 240"/>
              <a:gd name="T2" fmla="*/ 2147483647 w 212"/>
              <a:gd name="T3" fmla="*/ 2147483647 h 240"/>
              <a:gd name="T4" fmla="*/ 2147483647 w 212"/>
              <a:gd name="T5" fmla="*/ 2147483647 h 240"/>
              <a:gd name="T6" fmla="*/ 2147483647 w 212"/>
              <a:gd name="T7" fmla="*/ 0 h 240"/>
              <a:gd name="T8" fmla="*/ 2147483647 w 212"/>
              <a:gd name="T9" fmla="*/ 2147483647 h 240"/>
              <a:gd name="T10" fmla="*/ 2147483647 w 212"/>
              <a:gd name="T11" fmla="*/ 2147483647 h 240"/>
              <a:gd name="T12" fmla="*/ 2147483647 w 212"/>
              <a:gd name="T13" fmla="*/ 2147483647 h 240"/>
              <a:gd name="T14" fmla="*/ 2147483647 w 212"/>
              <a:gd name="T15" fmla="*/ 2147483647 h 240"/>
              <a:gd name="T16" fmla="*/ 2147483647 w 212"/>
              <a:gd name="T17" fmla="*/ 2147483647 h 240"/>
              <a:gd name="T18" fmla="*/ 2147483647 w 212"/>
              <a:gd name="T19" fmla="*/ 2147483647 h 240"/>
              <a:gd name="T20" fmla="*/ 2147483647 w 212"/>
              <a:gd name="T21" fmla="*/ 2147483647 h 240"/>
              <a:gd name="T22" fmla="*/ 2147483647 w 212"/>
              <a:gd name="T23" fmla="*/ 2147483647 h 240"/>
              <a:gd name="T24" fmla="*/ 2147483647 w 212"/>
              <a:gd name="T25" fmla="*/ 2147483647 h 240"/>
              <a:gd name="T26" fmla="*/ 2147483647 w 212"/>
              <a:gd name="T27" fmla="*/ 2147483647 h 240"/>
              <a:gd name="T28" fmla="*/ 2147483647 w 212"/>
              <a:gd name="T29" fmla="*/ 2147483647 h 240"/>
              <a:gd name="T30" fmla="*/ 2147483647 w 212"/>
              <a:gd name="T31" fmla="*/ 2147483647 h 240"/>
              <a:gd name="T32" fmla="*/ 2147483647 w 212"/>
              <a:gd name="T33" fmla="*/ 2147483647 h 240"/>
              <a:gd name="T34" fmla="*/ 2147483647 w 212"/>
              <a:gd name="T35" fmla="*/ 2147483647 h 240"/>
              <a:gd name="T36" fmla="*/ 2147483647 w 212"/>
              <a:gd name="T37" fmla="*/ 2147483647 h 240"/>
              <a:gd name="T38" fmla="*/ 2147483647 w 212"/>
              <a:gd name="T39" fmla="*/ 2147483647 h 240"/>
              <a:gd name="T40" fmla="*/ 2147483647 w 212"/>
              <a:gd name="T41" fmla="*/ 2147483647 h 240"/>
              <a:gd name="T42" fmla="*/ 2147483647 w 212"/>
              <a:gd name="T43" fmla="*/ 2147483647 h 240"/>
              <a:gd name="T44" fmla="*/ 2147483647 w 212"/>
              <a:gd name="T45" fmla="*/ 2147483647 h 240"/>
              <a:gd name="T46" fmla="*/ 2147483647 w 212"/>
              <a:gd name="T47" fmla="*/ 2147483647 h 240"/>
              <a:gd name="T48" fmla="*/ 2147483647 w 212"/>
              <a:gd name="T49" fmla="*/ 2147483647 h 240"/>
              <a:gd name="T50" fmla="*/ 2147483647 w 212"/>
              <a:gd name="T51" fmla="*/ 2147483647 h 240"/>
              <a:gd name="T52" fmla="*/ 2147483647 w 212"/>
              <a:gd name="T53" fmla="*/ 2147483647 h 240"/>
              <a:gd name="T54" fmla="*/ 2147483647 w 212"/>
              <a:gd name="T55" fmla="*/ 2147483647 h 240"/>
              <a:gd name="T56" fmla="*/ 2147483647 w 212"/>
              <a:gd name="T57" fmla="*/ 2147483647 h 240"/>
              <a:gd name="T58" fmla="*/ 2147483647 w 212"/>
              <a:gd name="T59" fmla="*/ 2147483647 h 240"/>
              <a:gd name="T60" fmla="*/ 2147483647 w 212"/>
              <a:gd name="T61" fmla="*/ 2147483647 h 240"/>
              <a:gd name="T62" fmla="*/ 2147483647 w 212"/>
              <a:gd name="T63" fmla="*/ 2147483647 h 240"/>
              <a:gd name="T64" fmla="*/ 2147483647 w 212"/>
              <a:gd name="T65" fmla="*/ 2147483647 h 240"/>
              <a:gd name="T66" fmla="*/ 2147483647 w 212"/>
              <a:gd name="T67" fmla="*/ 2147483647 h 240"/>
              <a:gd name="T68" fmla="*/ 2147483647 w 212"/>
              <a:gd name="T69" fmla="*/ 2147483647 h 240"/>
              <a:gd name="T70" fmla="*/ 2147483647 w 212"/>
              <a:gd name="T71" fmla="*/ 2147483647 h 240"/>
              <a:gd name="T72" fmla="*/ 0 w 212"/>
              <a:gd name="T73" fmla="*/ 2147483647 h 240"/>
              <a:gd name="T74" fmla="*/ 0 w 212"/>
              <a:gd name="T75" fmla="*/ 2147483647 h 240"/>
              <a:gd name="T76" fmla="*/ 2147483647 w 212"/>
              <a:gd name="T77" fmla="*/ 2147483647 h 240"/>
              <a:gd name="T78" fmla="*/ 2147483647 w 212"/>
              <a:gd name="T79" fmla="*/ 2147483647 h 240"/>
              <a:gd name="T80" fmla="*/ 2147483647 w 212"/>
              <a:gd name="T81" fmla="*/ 2147483647 h 240"/>
              <a:gd name="T82" fmla="*/ 2147483647 w 212"/>
              <a:gd name="T83" fmla="*/ 2147483647 h 240"/>
              <a:gd name="T84" fmla="*/ 2147483647 w 212"/>
              <a:gd name="T85" fmla="*/ 2147483647 h 240"/>
              <a:gd name="T86" fmla="*/ 2147483647 w 212"/>
              <a:gd name="T87" fmla="*/ 2147483647 h 240"/>
              <a:gd name="T88" fmla="*/ 2147483647 w 212"/>
              <a:gd name="T89" fmla="*/ 2147483647 h 240"/>
              <a:gd name="T90" fmla="*/ 2147483647 w 212"/>
              <a:gd name="T91" fmla="*/ 2147483647 h 240"/>
              <a:gd name="T92" fmla="*/ 2147483647 w 212"/>
              <a:gd name="T93" fmla="*/ 2147483647 h 240"/>
              <a:gd name="T94" fmla="*/ 2147483647 w 212"/>
              <a:gd name="T95" fmla="*/ 2147483647 h 240"/>
              <a:gd name="T96" fmla="*/ 2147483647 w 212"/>
              <a:gd name="T97" fmla="*/ 2147483647 h 240"/>
              <a:gd name="T98" fmla="*/ 2147483647 w 212"/>
              <a:gd name="T99" fmla="*/ 2147483647 h 24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12"/>
              <a:gd name="T151" fmla="*/ 0 h 240"/>
              <a:gd name="T152" fmla="*/ 212 w 212"/>
              <a:gd name="T153" fmla="*/ 240 h 24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12" h="240">
                <a:moveTo>
                  <a:pt x="8" y="3"/>
                </a:moveTo>
                <a:lnTo>
                  <a:pt x="17" y="4"/>
                </a:lnTo>
                <a:lnTo>
                  <a:pt x="41" y="4"/>
                </a:lnTo>
                <a:lnTo>
                  <a:pt x="60" y="0"/>
                </a:lnTo>
                <a:lnTo>
                  <a:pt x="90" y="3"/>
                </a:lnTo>
                <a:lnTo>
                  <a:pt x="97" y="32"/>
                </a:lnTo>
                <a:lnTo>
                  <a:pt x="105" y="35"/>
                </a:lnTo>
                <a:lnTo>
                  <a:pt x="105" y="45"/>
                </a:lnTo>
                <a:lnTo>
                  <a:pt x="135" y="45"/>
                </a:lnTo>
                <a:lnTo>
                  <a:pt x="138" y="27"/>
                </a:lnTo>
                <a:lnTo>
                  <a:pt x="146" y="18"/>
                </a:lnTo>
                <a:lnTo>
                  <a:pt x="154" y="39"/>
                </a:lnTo>
                <a:lnTo>
                  <a:pt x="161" y="35"/>
                </a:lnTo>
                <a:lnTo>
                  <a:pt x="173" y="32"/>
                </a:lnTo>
                <a:lnTo>
                  <a:pt x="178" y="42"/>
                </a:lnTo>
                <a:lnTo>
                  <a:pt x="181" y="80"/>
                </a:lnTo>
                <a:lnTo>
                  <a:pt x="181" y="94"/>
                </a:lnTo>
                <a:lnTo>
                  <a:pt x="192" y="104"/>
                </a:lnTo>
                <a:lnTo>
                  <a:pt x="211" y="104"/>
                </a:lnTo>
                <a:lnTo>
                  <a:pt x="208" y="142"/>
                </a:lnTo>
                <a:lnTo>
                  <a:pt x="195" y="142"/>
                </a:lnTo>
                <a:lnTo>
                  <a:pt x="187" y="135"/>
                </a:lnTo>
                <a:lnTo>
                  <a:pt x="181" y="135"/>
                </a:lnTo>
                <a:lnTo>
                  <a:pt x="181" y="142"/>
                </a:lnTo>
                <a:lnTo>
                  <a:pt x="170" y="145"/>
                </a:lnTo>
                <a:lnTo>
                  <a:pt x="167" y="191"/>
                </a:lnTo>
                <a:lnTo>
                  <a:pt x="170" y="204"/>
                </a:lnTo>
                <a:lnTo>
                  <a:pt x="184" y="223"/>
                </a:lnTo>
                <a:lnTo>
                  <a:pt x="184" y="232"/>
                </a:lnTo>
                <a:lnTo>
                  <a:pt x="164" y="239"/>
                </a:lnTo>
                <a:lnTo>
                  <a:pt x="152" y="236"/>
                </a:lnTo>
                <a:lnTo>
                  <a:pt x="114" y="232"/>
                </a:lnTo>
                <a:lnTo>
                  <a:pt x="108" y="223"/>
                </a:lnTo>
                <a:lnTo>
                  <a:pt x="65" y="223"/>
                </a:lnTo>
                <a:lnTo>
                  <a:pt x="35" y="220"/>
                </a:lnTo>
                <a:lnTo>
                  <a:pt x="17" y="212"/>
                </a:lnTo>
                <a:lnTo>
                  <a:pt x="0" y="220"/>
                </a:lnTo>
                <a:lnTo>
                  <a:pt x="0" y="191"/>
                </a:lnTo>
                <a:lnTo>
                  <a:pt x="20" y="159"/>
                </a:lnTo>
                <a:lnTo>
                  <a:pt x="29" y="135"/>
                </a:lnTo>
                <a:lnTo>
                  <a:pt x="29" y="129"/>
                </a:lnTo>
                <a:lnTo>
                  <a:pt x="38" y="126"/>
                </a:lnTo>
                <a:lnTo>
                  <a:pt x="41" y="109"/>
                </a:lnTo>
                <a:lnTo>
                  <a:pt x="29" y="91"/>
                </a:lnTo>
                <a:lnTo>
                  <a:pt x="28" y="69"/>
                </a:lnTo>
                <a:lnTo>
                  <a:pt x="25" y="45"/>
                </a:lnTo>
                <a:lnTo>
                  <a:pt x="17" y="39"/>
                </a:lnTo>
                <a:lnTo>
                  <a:pt x="17" y="13"/>
                </a:lnTo>
                <a:lnTo>
                  <a:pt x="6" y="13"/>
                </a:lnTo>
                <a:lnTo>
                  <a:pt x="8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42" name="Freeform 307">
            <a:extLst>
              <a:ext uri="{FF2B5EF4-FFF2-40B4-BE49-F238E27FC236}">
                <a16:creationId xmlns:a16="http://schemas.microsoft.com/office/drawing/2014/main" id="{6A3995C4-7A4D-4159-A7D1-A0EDF848B738}"/>
              </a:ext>
            </a:extLst>
          </p:cNvPr>
          <p:cNvSpPr>
            <a:spLocks/>
          </p:cNvSpPr>
          <p:nvPr/>
        </p:nvSpPr>
        <p:spPr bwMode="auto">
          <a:xfrm>
            <a:off x="5937279" y="4193246"/>
            <a:ext cx="117884" cy="100456"/>
          </a:xfrm>
          <a:custGeom>
            <a:avLst/>
            <a:gdLst>
              <a:gd name="T0" fmla="*/ 2147483647 w 126"/>
              <a:gd name="T1" fmla="*/ 0 h 147"/>
              <a:gd name="T2" fmla="*/ 2147483647 w 126"/>
              <a:gd name="T3" fmla="*/ 2147483647 h 147"/>
              <a:gd name="T4" fmla="*/ 2147483647 w 126"/>
              <a:gd name="T5" fmla="*/ 2147483647 h 147"/>
              <a:gd name="T6" fmla="*/ 2147483647 w 126"/>
              <a:gd name="T7" fmla="*/ 2147483647 h 147"/>
              <a:gd name="T8" fmla="*/ 2147483647 w 126"/>
              <a:gd name="T9" fmla="*/ 2147483647 h 147"/>
              <a:gd name="T10" fmla="*/ 2147483647 w 126"/>
              <a:gd name="T11" fmla="*/ 2147483647 h 147"/>
              <a:gd name="T12" fmla="*/ 2147483647 w 126"/>
              <a:gd name="T13" fmla="*/ 2147483647 h 147"/>
              <a:gd name="T14" fmla="*/ 2147483647 w 126"/>
              <a:gd name="T15" fmla="*/ 2147483647 h 147"/>
              <a:gd name="T16" fmla="*/ 2147483647 w 126"/>
              <a:gd name="T17" fmla="*/ 2147483647 h 147"/>
              <a:gd name="T18" fmla="*/ 0 w 126"/>
              <a:gd name="T19" fmla="*/ 2147483647 h 147"/>
              <a:gd name="T20" fmla="*/ 2147483647 w 126"/>
              <a:gd name="T21" fmla="*/ 2147483647 h 147"/>
              <a:gd name="T22" fmla="*/ 2147483647 w 126"/>
              <a:gd name="T23" fmla="*/ 2147483647 h 147"/>
              <a:gd name="T24" fmla="*/ 2147483647 w 126"/>
              <a:gd name="T25" fmla="*/ 2147483647 h 147"/>
              <a:gd name="T26" fmla="*/ 2147483647 w 126"/>
              <a:gd name="T27" fmla="*/ 2147483647 h 147"/>
              <a:gd name="T28" fmla="*/ 2147483647 w 126"/>
              <a:gd name="T29" fmla="*/ 2147483647 h 147"/>
              <a:gd name="T30" fmla="*/ 2147483647 w 126"/>
              <a:gd name="T31" fmla="*/ 2147483647 h 147"/>
              <a:gd name="T32" fmla="*/ 2147483647 w 126"/>
              <a:gd name="T33" fmla="*/ 2147483647 h 147"/>
              <a:gd name="T34" fmla="*/ 2147483647 w 126"/>
              <a:gd name="T35" fmla="*/ 2147483647 h 147"/>
              <a:gd name="T36" fmla="*/ 2147483647 w 126"/>
              <a:gd name="T37" fmla="*/ 2147483647 h 147"/>
              <a:gd name="T38" fmla="*/ 2147483647 w 126"/>
              <a:gd name="T39" fmla="*/ 2147483647 h 147"/>
              <a:gd name="T40" fmla="*/ 2147483647 w 126"/>
              <a:gd name="T41" fmla="*/ 2147483647 h 147"/>
              <a:gd name="T42" fmla="*/ 2147483647 w 126"/>
              <a:gd name="T43" fmla="*/ 2147483647 h 147"/>
              <a:gd name="T44" fmla="*/ 2147483647 w 126"/>
              <a:gd name="T45" fmla="*/ 2147483647 h 147"/>
              <a:gd name="T46" fmla="*/ 2147483647 w 126"/>
              <a:gd name="T47" fmla="*/ 2147483647 h 147"/>
              <a:gd name="T48" fmla="*/ 2147483647 w 126"/>
              <a:gd name="T49" fmla="*/ 2147483647 h 147"/>
              <a:gd name="T50" fmla="*/ 2147483647 w 126"/>
              <a:gd name="T51" fmla="*/ 2147483647 h 147"/>
              <a:gd name="T52" fmla="*/ 2147483647 w 126"/>
              <a:gd name="T53" fmla="*/ 2147483647 h 147"/>
              <a:gd name="T54" fmla="*/ 2147483647 w 126"/>
              <a:gd name="T55" fmla="*/ 2147483647 h 147"/>
              <a:gd name="T56" fmla="*/ 2147483647 w 126"/>
              <a:gd name="T57" fmla="*/ 2147483647 h 147"/>
              <a:gd name="T58" fmla="*/ 2147483647 w 126"/>
              <a:gd name="T59" fmla="*/ 2147483647 h 147"/>
              <a:gd name="T60" fmla="*/ 2147483647 w 126"/>
              <a:gd name="T61" fmla="*/ 2147483647 h 147"/>
              <a:gd name="T62" fmla="*/ 2147483647 w 126"/>
              <a:gd name="T63" fmla="*/ 2147483647 h 147"/>
              <a:gd name="T64" fmla="*/ 2147483647 w 126"/>
              <a:gd name="T65" fmla="*/ 0 h 14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26"/>
              <a:gd name="T100" fmla="*/ 0 h 147"/>
              <a:gd name="T101" fmla="*/ 126 w 126"/>
              <a:gd name="T102" fmla="*/ 147 h 147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26" h="147">
                <a:moveTo>
                  <a:pt x="76" y="0"/>
                </a:moveTo>
                <a:lnTo>
                  <a:pt x="70" y="11"/>
                </a:lnTo>
                <a:lnTo>
                  <a:pt x="55" y="14"/>
                </a:lnTo>
                <a:lnTo>
                  <a:pt x="55" y="24"/>
                </a:lnTo>
                <a:lnTo>
                  <a:pt x="46" y="29"/>
                </a:lnTo>
                <a:lnTo>
                  <a:pt x="38" y="29"/>
                </a:lnTo>
                <a:lnTo>
                  <a:pt x="35" y="43"/>
                </a:lnTo>
                <a:lnTo>
                  <a:pt x="24" y="46"/>
                </a:lnTo>
                <a:lnTo>
                  <a:pt x="11" y="46"/>
                </a:lnTo>
                <a:lnTo>
                  <a:pt x="0" y="50"/>
                </a:lnTo>
                <a:lnTo>
                  <a:pt x="6" y="76"/>
                </a:lnTo>
                <a:lnTo>
                  <a:pt x="8" y="88"/>
                </a:lnTo>
                <a:lnTo>
                  <a:pt x="17" y="94"/>
                </a:lnTo>
                <a:lnTo>
                  <a:pt x="22" y="108"/>
                </a:lnTo>
                <a:lnTo>
                  <a:pt x="29" y="108"/>
                </a:lnTo>
                <a:lnTo>
                  <a:pt x="38" y="126"/>
                </a:lnTo>
                <a:lnTo>
                  <a:pt x="43" y="126"/>
                </a:lnTo>
                <a:lnTo>
                  <a:pt x="62" y="134"/>
                </a:lnTo>
                <a:lnTo>
                  <a:pt x="70" y="140"/>
                </a:lnTo>
                <a:lnTo>
                  <a:pt x="78" y="146"/>
                </a:lnTo>
                <a:lnTo>
                  <a:pt x="94" y="146"/>
                </a:lnTo>
                <a:lnTo>
                  <a:pt x="99" y="134"/>
                </a:lnTo>
                <a:lnTo>
                  <a:pt x="108" y="126"/>
                </a:lnTo>
                <a:lnTo>
                  <a:pt x="108" y="105"/>
                </a:lnTo>
                <a:lnTo>
                  <a:pt x="119" y="97"/>
                </a:lnTo>
                <a:lnTo>
                  <a:pt x="125" y="88"/>
                </a:lnTo>
                <a:lnTo>
                  <a:pt x="119" y="73"/>
                </a:lnTo>
                <a:lnTo>
                  <a:pt x="116" y="62"/>
                </a:lnTo>
                <a:lnTo>
                  <a:pt x="125" y="38"/>
                </a:lnTo>
                <a:lnTo>
                  <a:pt x="113" y="21"/>
                </a:lnTo>
                <a:lnTo>
                  <a:pt x="90" y="17"/>
                </a:lnTo>
                <a:lnTo>
                  <a:pt x="84" y="3"/>
                </a:lnTo>
                <a:lnTo>
                  <a:pt x="76" y="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43" name="Freeform 308">
            <a:extLst>
              <a:ext uri="{FF2B5EF4-FFF2-40B4-BE49-F238E27FC236}">
                <a16:creationId xmlns:a16="http://schemas.microsoft.com/office/drawing/2014/main" id="{28DD88ED-3ED4-41C2-B54C-57525B9216BF}"/>
              </a:ext>
            </a:extLst>
          </p:cNvPr>
          <p:cNvSpPr>
            <a:spLocks/>
          </p:cNvSpPr>
          <p:nvPr/>
        </p:nvSpPr>
        <p:spPr bwMode="auto">
          <a:xfrm>
            <a:off x="5716139" y="4211696"/>
            <a:ext cx="154023" cy="170843"/>
          </a:xfrm>
          <a:custGeom>
            <a:avLst/>
            <a:gdLst>
              <a:gd name="T0" fmla="*/ 0 w 165"/>
              <a:gd name="T1" fmla="*/ 2147483647 h 250"/>
              <a:gd name="T2" fmla="*/ 2147483647 w 165"/>
              <a:gd name="T3" fmla="*/ 0 h 250"/>
              <a:gd name="T4" fmla="*/ 2147483647 w 165"/>
              <a:gd name="T5" fmla="*/ 2147483647 h 250"/>
              <a:gd name="T6" fmla="*/ 2147483647 w 165"/>
              <a:gd name="T7" fmla="*/ 2147483647 h 250"/>
              <a:gd name="T8" fmla="*/ 2147483647 w 165"/>
              <a:gd name="T9" fmla="*/ 2147483647 h 250"/>
              <a:gd name="T10" fmla="*/ 2147483647 w 165"/>
              <a:gd name="T11" fmla="*/ 2147483647 h 250"/>
              <a:gd name="T12" fmla="*/ 2147483647 w 165"/>
              <a:gd name="T13" fmla="*/ 2147483647 h 250"/>
              <a:gd name="T14" fmla="*/ 2147483647 w 165"/>
              <a:gd name="T15" fmla="*/ 2147483647 h 250"/>
              <a:gd name="T16" fmla="*/ 2147483647 w 165"/>
              <a:gd name="T17" fmla="*/ 2147483647 h 250"/>
              <a:gd name="T18" fmla="*/ 2147483647 w 165"/>
              <a:gd name="T19" fmla="*/ 2147483647 h 250"/>
              <a:gd name="T20" fmla="*/ 2147483647 w 165"/>
              <a:gd name="T21" fmla="*/ 2147483647 h 250"/>
              <a:gd name="T22" fmla="*/ 2147483647 w 165"/>
              <a:gd name="T23" fmla="*/ 2147483647 h 250"/>
              <a:gd name="T24" fmla="*/ 2147483647 w 165"/>
              <a:gd name="T25" fmla="*/ 2147483647 h 250"/>
              <a:gd name="T26" fmla="*/ 2147483647 w 165"/>
              <a:gd name="T27" fmla="*/ 2147483647 h 250"/>
              <a:gd name="T28" fmla="*/ 2147483647 w 165"/>
              <a:gd name="T29" fmla="*/ 2147483647 h 250"/>
              <a:gd name="T30" fmla="*/ 2147483647 w 165"/>
              <a:gd name="T31" fmla="*/ 2147483647 h 250"/>
              <a:gd name="T32" fmla="*/ 2147483647 w 165"/>
              <a:gd name="T33" fmla="*/ 2147483647 h 250"/>
              <a:gd name="T34" fmla="*/ 2147483647 w 165"/>
              <a:gd name="T35" fmla="*/ 2147483647 h 250"/>
              <a:gd name="T36" fmla="*/ 2147483647 w 165"/>
              <a:gd name="T37" fmla="*/ 2147483647 h 250"/>
              <a:gd name="T38" fmla="*/ 2147483647 w 165"/>
              <a:gd name="T39" fmla="*/ 2147483647 h 250"/>
              <a:gd name="T40" fmla="*/ 2147483647 w 165"/>
              <a:gd name="T41" fmla="*/ 2147483647 h 250"/>
              <a:gd name="T42" fmla="*/ 2147483647 w 165"/>
              <a:gd name="T43" fmla="*/ 2147483647 h 250"/>
              <a:gd name="T44" fmla="*/ 2147483647 w 165"/>
              <a:gd name="T45" fmla="*/ 2147483647 h 250"/>
              <a:gd name="T46" fmla="*/ 2147483647 w 165"/>
              <a:gd name="T47" fmla="*/ 2147483647 h 250"/>
              <a:gd name="T48" fmla="*/ 2147483647 w 165"/>
              <a:gd name="T49" fmla="*/ 2147483647 h 250"/>
              <a:gd name="T50" fmla="*/ 2147483647 w 165"/>
              <a:gd name="T51" fmla="*/ 2147483647 h 250"/>
              <a:gd name="T52" fmla="*/ 2147483647 w 165"/>
              <a:gd name="T53" fmla="*/ 2147483647 h 250"/>
              <a:gd name="T54" fmla="*/ 2147483647 w 165"/>
              <a:gd name="T55" fmla="*/ 2147483647 h 250"/>
              <a:gd name="T56" fmla="*/ 2147483647 w 165"/>
              <a:gd name="T57" fmla="*/ 2147483647 h 250"/>
              <a:gd name="T58" fmla="*/ 2147483647 w 165"/>
              <a:gd name="T59" fmla="*/ 2147483647 h 250"/>
              <a:gd name="T60" fmla="*/ 2147483647 w 165"/>
              <a:gd name="T61" fmla="*/ 2147483647 h 250"/>
              <a:gd name="T62" fmla="*/ 0 w 165"/>
              <a:gd name="T63" fmla="*/ 2147483647 h 250"/>
              <a:gd name="T64" fmla="*/ 0 w 165"/>
              <a:gd name="T65" fmla="*/ 2147483647 h 25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65"/>
              <a:gd name="T100" fmla="*/ 0 h 250"/>
              <a:gd name="T101" fmla="*/ 165 w 165"/>
              <a:gd name="T102" fmla="*/ 250 h 25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65" h="250">
                <a:moveTo>
                  <a:pt x="0" y="8"/>
                </a:moveTo>
                <a:lnTo>
                  <a:pt x="17" y="0"/>
                </a:lnTo>
                <a:lnTo>
                  <a:pt x="35" y="8"/>
                </a:lnTo>
                <a:lnTo>
                  <a:pt x="64" y="11"/>
                </a:lnTo>
                <a:lnTo>
                  <a:pt x="108" y="11"/>
                </a:lnTo>
                <a:lnTo>
                  <a:pt x="113" y="20"/>
                </a:lnTo>
                <a:lnTo>
                  <a:pt x="151" y="24"/>
                </a:lnTo>
                <a:lnTo>
                  <a:pt x="164" y="27"/>
                </a:lnTo>
                <a:lnTo>
                  <a:pt x="154" y="44"/>
                </a:lnTo>
                <a:lnTo>
                  <a:pt x="154" y="103"/>
                </a:lnTo>
                <a:lnTo>
                  <a:pt x="145" y="108"/>
                </a:lnTo>
                <a:lnTo>
                  <a:pt x="137" y="111"/>
                </a:lnTo>
                <a:lnTo>
                  <a:pt x="137" y="173"/>
                </a:lnTo>
                <a:lnTo>
                  <a:pt x="134" y="237"/>
                </a:lnTo>
                <a:lnTo>
                  <a:pt x="124" y="249"/>
                </a:lnTo>
                <a:lnTo>
                  <a:pt x="102" y="246"/>
                </a:lnTo>
                <a:lnTo>
                  <a:pt x="94" y="232"/>
                </a:lnTo>
                <a:lnTo>
                  <a:pt x="89" y="237"/>
                </a:lnTo>
                <a:lnTo>
                  <a:pt x="78" y="240"/>
                </a:lnTo>
                <a:lnTo>
                  <a:pt x="73" y="223"/>
                </a:lnTo>
                <a:lnTo>
                  <a:pt x="64" y="213"/>
                </a:lnTo>
                <a:lnTo>
                  <a:pt x="52" y="213"/>
                </a:lnTo>
                <a:lnTo>
                  <a:pt x="55" y="190"/>
                </a:lnTo>
                <a:lnTo>
                  <a:pt x="49" y="164"/>
                </a:lnTo>
                <a:lnTo>
                  <a:pt x="49" y="146"/>
                </a:lnTo>
                <a:lnTo>
                  <a:pt x="46" y="122"/>
                </a:lnTo>
                <a:lnTo>
                  <a:pt x="41" y="105"/>
                </a:lnTo>
                <a:lnTo>
                  <a:pt x="32" y="91"/>
                </a:lnTo>
                <a:lnTo>
                  <a:pt x="29" y="81"/>
                </a:lnTo>
                <a:lnTo>
                  <a:pt x="17" y="59"/>
                </a:lnTo>
                <a:lnTo>
                  <a:pt x="14" y="49"/>
                </a:lnTo>
                <a:lnTo>
                  <a:pt x="0" y="29"/>
                </a:lnTo>
                <a:lnTo>
                  <a:pt x="0" y="8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44" name="Freeform 309">
            <a:extLst>
              <a:ext uri="{FF2B5EF4-FFF2-40B4-BE49-F238E27FC236}">
                <a16:creationId xmlns:a16="http://schemas.microsoft.com/office/drawing/2014/main" id="{38F76B6D-1CD8-47E3-B0AE-3C8A7DE021D9}"/>
              </a:ext>
            </a:extLst>
          </p:cNvPr>
          <p:cNvSpPr>
            <a:spLocks/>
          </p:cNvSpPr>
          <p:nvPr/>
        </p:nvSpPr>
        <p:spPr bwMode="auto">
          <a:xfrm>
            <a:off x="6050861" y="4121490"/>
            <a:ext cx="51628" cy="88839"/>
          </a:xfrm>
          <a:custGeom>
            <a:avLst/>
            <a:gdLst>
              <a:gd name="T0" fmla="*/ 0 w 55"/>
              <a:gd name="T1" fmla="*/ 2147483647 h 130"/>
              <a:gd name="T2" fmla="*/ 2147483647 w 55"/>
              <a:gd name="T3" fmla="*/ 2147483647 h 130"/>
              <a:gd name="T4" fmla="*/ 2147483647 w 55"/>
              <a:gd name="T5" fmla="*/ 2147483647 h 130"/>
              <a:gd name="T6" fmla="*/ 2147483647 w 55"/>
              <a:gd name="T7" fmla="*/ 2147483647 h 130"/>
              <a:gd name="T8" fmla="*/ 2147483647 w 55"/>
              <a:gd name="T9" fmla="*/ 0 h 130"/>
              <a:gd name="T10" fmla="*/ 2147483647 w 55"/>
              <a:gd name="T11" fmla="*/ 2147483647 h 130"/>
              <a:gd name="T12" fmla="*/ 2147483647 w 55"/>
              <a:gd name="T13" fmla="*/ 2147483647 h 130"/>
              <a:gd name="T14" fmla="*/ 2147483647 w 55"/>
              <a:gd name="T15" fmla="*/ 2147483647 h 130"/>
              <a:gd name="T16" fmla="*/ 2147483647 w 55"/>
              <a:gd name="T17" fmla="*/ 2147483647 h 130"/>
              <a:gd name="T18" fmla="*/ 2147483647 w 55"/>
              <a:gd name="T19" fmla="*/ 2147483647 h 130"/>
              <a:gd name="T20" fmla="*/ 2147483647 w 55"/>
              <a:gd name="T21" fmla="*/ 2147483647 h 130"/>
              <a:gd name="T22" fmla="*/ 2147483647 w 55"/>
              <a:gd name="T23" fmla="*/ 2147483647 h 130"/>
              <a:gd name="T24" fmla="*/ 2147483647 w 55"/>
              <a:gd name="T25" fmla="*/ 2147483647 h 130"/>
              <a:gd name="T26" fmla="*/ 2147483647 w 55"/>
              <a:gd name="T27" fmla="*/ 2147483647 h 130"/>
              <a:gd name="T28" fmla="*/ 2147483647 w 55"/>
              <a:gd name="T29" fmla="*/ 2147483647 h 130"/>
              <a:gd name="T30" fmla="*/ 2147483647 w 55"/>
              <a:gd name="T31" fmla="*/ 2147483647 h 130"/>
              <a:gd name="T32" fmla="*/ 2147483647 w 55"/>
              <a:gd name="T33" fmla="*/ 2147483647 h 130"/>
              <a:gd name="T34" fmla="*/ 2147483647 w 55"/>
              <a:gd name="T35" fmla="*/ 2147483647 h 130"/>
              <a:gd name="T36" fmla="*/ 2147483647 w 55"/>
              <a:gd name="T37" fmla="*/ 2147483647 h 130"/>
              <a:gd name="T38" fmla="*/ 2147483647 w 55"/>
              <a:gd name="T39" fmla="*/ 2147483647 h 130"/>
              <a:gd name="T40" fmla="*/ 2147483647 w 55"/>
              <a:gd name="T41" fmla="*/ 2147483647 h 130"/>
              <a:gd name="T42" fmla="*/ 2147483647 w 55"/>
              <a:gd name="T43" fmla="*/ 2147483647 h 130"/>
              <a:gd name="T44" fmla="*/ 0 w 55"/>
              <a:gd name="T45" fmla="*/ 2147483647 h 13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55"/>
              <a:gd name="T70" fmla="*/ 0 h 130"/>
              <a:gd name="T71" fmla="*/ 55 w 55"/>
              <a:gd name="T72" fmla="*/ 130 h 13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55" h="130">
                <a:moveTo>
                  <a:pt x="0" y="84"/>
                </a:moveTo>
                <a:lnTo>
                  <a:pt x="3" y="52"/>
                </a:lnTo>
                <a:lnTo>
                  <a:pt x="10" y="43"/>
                </a:lnTo>
                <a:lnTo>
                  <a:pt x="7" y="22"/>
                </a:lnTo>
                <a:lnTo>
                  <a:pt x="7" y="0"/>
                </a:lnTo>
                <a:lnTo>
                  <a:pt x="18" y="3"/>
                </a:lnTo>
                <a:lnTo>
                  <a:pt x="30" y="11"/>
                </a:lnTo>
                <a:lnTo>
                  <a:pt x="35" y="27"/>
                </a:lnTo>
                <a:lnTo>
                  <a:pt x="30" y="43"/>
                </a:lnTo>
                <a:lnTo>
                  <a:pt x="27" y="55"/>
                </a:lnTo>
                <a:lnTo>
                  <a:pt x="35" y="64"/>
                </a:lnTo>
                <a:lnTo>
                  <a:pt x="39" y="70"/>
                </a:lnTo>
                <a:lnTo>
                  <a:pt x="45" y="81"/>
                </a:lnTo>
                <a:lnTo>
                  <a:pt x="51" y="91"/>
                </a:lnTo>
                <a:lnTo>
                  <a:pt x="54" y="108"/>
                </a:lnTo>
                <a:lnTo>
                  <a:pt x="42" y="116"/>
                </a:lnTo>
                <a:lnTo>
                  <a:pt x="37" y="126"/>
                </a:lnTo>
                <a:lnTo>
                  <a:pt x="27" y="129"/>
                </a:lnTo>
                <a:lnTo>
                  <a:pt x="18" y="122"/>
                </a:lnTo>
                <a:lnTo>
                  <a:pt x="24" y="105"/>
                </a:lnTo>
                <a:lnTo>
                  <a:pt x="27" y="91"/>
                </a:lnTo>
                <a:lnTo>
                  <a:pt x="13" y="88"/>
                </a:lnTo>
                <a:lnTo>
                  <a:pt x="0" y="84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45" name="Freeform 310">
            <a:extLst>
              <a:ext uri="{FF2B5EF4-FFF2-40B4-BE49-F238E27FC236}">
                <a16:creationId xmlns:a16="http://schemas.microsoft.com/office/drawing/2014/main" id="{0310A79E-CE38-4AF2-B504-231CD8E02E2D}"/>
              </a:ext>
            </a:extLst>
          </p:cNvPr>
          <p:cNvSpPr>
            <a:spLocks/>
          </p:cNvSpPr>
          <p:nvPr/>
        </p:nvSpPr>
        <p:spPr bwMode="auto">
          <a:xfrm>
            <a:off x="5844349" y="4224681"/>
            <a:ext cx="151442" cy="127791"/>
          </a:xfrm>
          <a:custGeom>
            <a:avLst/>
            <a:gdLst>
              <a:gd name="T0" fmla="*/ 2147483647 w 163"/>
              <a:gd name="T1" fmla="*/ 2147483647 h 187"/>
              <a:gd name="T2" fmla="*/ 2147483647 w 163"/>
              <a:gd name="T3" fmla="*/ 2147483647 h 187"/>
              <a:gd name="T4" fmla="*/ 2147483647 w 163"/>
              <a:gd name="T5" fmla="*/ 2147483647 h 187"/>
              <a:gd name="T6" fmla="*/ 2147483647 w 163"/>
              <a:gd name="T7" fmla="*/ 2147483647 h 187"/>
              <a:gd name="T8" fmla="*/ 2147483647 w 163"/>
              <a:gd name="T9" fmla="*/ 2147483647 h 187"/>
              <a:gd name="T10" fmla="*/ 2147483647 w 163"/>
              <a:gd name="T11" fmla="*/ 2147483647 h 187"/>
              <a:gd name="T12" fmla="*/ 2147483647 w 163"/>
              <a:gd name="T13" fmla="*/ 2147483647 h 187"/>
              <a:gd name="T14" fmla="*/ 2147483647 w 163"/>
              <a:gd name="T15" fmla="*/ 2147483647 h 187"/>
              <a:gd name="T16" fmla="*/ 2147483647 w 163"/>
              <a:gd name="T17" fmla="*/ 2147483647 h 187"/>
              <a:gd name="T18" fmla="*/ 2147483647 w 163"/>
              <a:gd name="T19" fmla="*/ 2147483647 h 187"/>
              <a:gd name="T20" fmla="*/ 2147483647 w 163"/>
              <a:gd name="T21" fmla="*/ 2147483647 h 187"/>
              <a:gd name="T22" fmla="*/ 2147483647 w 163"/>
              <a:gd name="T23" fmla="*/ 2147483647 h 187"/>
              <a:gd name="T24" fmla="*/ 2147483647 w 163"/>
              <a:gd name="T25" fmla="*/ 2147483647 h 187"/>
              <a:gd name="T26" fmla="*/ 2147483647 w 163"/>
              <a:gd name="T27" fmla="*/ 2147483647 h 187"/>
              <a:gd name="T28" fmla="*/ 2147483647 w 163"/>
              <a:gd name="T29" fmla="*/ 2147483647 h 187"/>
              <a:gd name="T30" fmla="*/ 2147483647 w 163"/>
              <a:gd name="T31" fmla="*/ 2147483647 h 187"/>
              <a:gd name="T32" fmla="*/ 2147483647 w 163"/>
              <a:gd name="T33" fmla="*/ 2147483647 h 187"/>
              <a:gd name="T34" fmla="*/ 2147483647 w 163"/>
              <a:gd name="T35" fmla="*/ 2147483647 h 187"/>
              <a:gd name="T36" fmla="*/ 2147483647 w 163"/>
              <a:gd name="T37" fmla="*/ 2147483647 h 187"/>
              <a:gd name="T38" fmla="*/ 2147483647 w 163"/>
              <a:gd name="T39" fmla="*/ 2147483647 h 187"/>
              <a:gd name="T40" fmla="*/ 2147483647 w 163"/>
              <a:gd name="T41" fmla="*/ 2147483647 h 187"/>
              <a:gd name="T42" fmla="*/ 2147483647 w 163"/>
              <a:gd name="T43" fmla="*/ 2147483647 h 187"/>
              <a:gd name="T44" fmla="*/ 2147483647 w 163"/>
              <a:gd name="T45" fmla="*/ 2147483647 h 187"/>
              <a:gd name="T46" fmla="*/ 2147483647 w 163"/>
              <a:gd name="T47" fmla="*/ 2147483647 h 187"/>
              <a:gd name="T48" fmla="*/ 2147483647 w 163"/>
              <a:gd name="T49" fmla="*/ 2147483647 h 187"/>
              <a:gd name="T50" fmla="*/ 2147483647 w 163"/>
              <a:gd name="T51" fmla="*/ 2147483647 h 187"/>
              <a:gd name="T52" fmla="*/ 0 w 163"/>
              <a:gd name="T53" fmla="*/ 2147483647 h 187"/>
              <a:gd name="T54" fmla="*/ 0 w 163"/>
              <a:gd name="T55" fmla="*/ 2147483647 h 187"/>
              <a:gd name="T56" fmla="*/ 2147483647 w 163"/>
              <a:gd name="T57" fmla="*/ 2147483647 h 187"/>
              <a:gd name="T58" fmla="*/ 2147483647 w 163"/>
              <a:gd name="T59" fmla="*/ 2147483647 h 187"/>
              <a:gd name="T60" fmla="*/ 2147483647 w 163"/>
              <a:gd name="T61" fmla="*/ 2147483647 h 187"/>
              <a:gd name="T62" fmla="*/ 2147483647 w 163"/>
              <a:gd name="T63" fmla="*/ 2147483647 h 187"/>
              <a:gd name="T64" fmla="*/ 2147483647 w 163"/>
              <a:gd name="T65" fmla="*/ 0 h 187"/>
              <a:gd name="T66" fmla="*/ 2147483647 w 163"/>
              <a:gd name="T67" fmla="*/ 2147483647 h 18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63"/>
              <a:gd name="T103" fmla="*/ 0 h 187"/>
              <a:gd name="T104" fmla="*/ 163 w 163"/>
              <a:gd name="T105" fmla="*/ 187 h 18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63" h="187">
                <a:moveTo>
                  <a:pt x="55" y="3"/>
                </a:moveTo>
                <a:lnTo>
                  <a:pt x="100" y="4"/>
                </a:lnTo>
                <a:lnTo>
                  <a:pt x="105" y="30"/>
                </a:lnTo>
                <a:lnTo>
                  <a:pt x="108" y="42"/>
                </a:lnTo>
                <a:lnTo>
                  <a:pt x="117" y="48"/>
                </a:lnTo>
                <a:lnTo>
                  <a:pt x="122" y="62"/>
                </a:lnTo>
                <a:lnTo>
                  <a:pt x="129" y="62"/>
                </a:lnTo>
                <a:lnTo>
                  <a:pt x="138" y="80"/>
                </a:lnTo>
                <a:lnTo>
                  <a:pt x="143" y="80"/>
                </a:lnTo>
                <a:lnTo>
                  <a:pt x="162" y="89"/>
                </a:lnTo>
                <a:lnTo>
                  <a:pt x="157" y="100"/>
                </a:lnTo>
                <a:lnTo>
                  <a:pt x="146" y="107"/>
                </a:lnTo>
                <a:lnTo>
                  <a:pt x="138" y="118"/>
                </a:lnTo>
                <a:lnTo>
                  <a:pt x="122" y="124"/>
                </a:lnTo>
                <a:lnTo>
                  <a:pt x="119" y="142"/>
                </a:lnTo>
                <a:lnTo>
                  <a:pt x="108" y="145"/>
                </a:lnTo>
                <a:lnTo>
                  <a:pt x="100" y="153"/>
                </a:lnTo>
                <a:lnTo>
                  <a:pt x="90" y="165"/>
                </a:lnTo>
                <a:lnTo>
                  <a:pt x="73" y="165"/>
                </a:lnTo>
                <a:lnTo>
                  <a:pt x="65" y="159"/>
                </a:lnTo>
                <a:lnTo>
                  <a:pt x="55" y="159"/>
                </a:lnTo>
                <a:lnTo>
                  <a:pt x="49" y="167"/>
                </a:lnTo>
                <a:lnTo>
                  <a:pt x="44" y="177"/>
                </a:lnTo>
                <a:lnTo>
                  <a:pt x="35" y="186"/>
                </a:lnTo>
                <a:lnTo>
                  <a:pt x="11" y="177"/>
                </a:lnTo>
                <a:lnTo>
                  <a:pt x="8" y="162"/>
                </a:lnTo>
                <a:lnTo>
                  <a:pt x="0" y="153"/>
                </a:lnTo>
                <a:lnTo>
                  <a:pt x="0" y="91"/>
                </a:lnTo>
                <a:lnTo>
                  <a:pt x="8" y="89"/>
                </a:lnTo>
                <a:lnTo>
                  <a:pt x="17" y="83"/>
                </a:lnTo>
                <a:lnTo>
                  <a:pt x="17" y="24"/>
                </a:lnTo>
                <a:lnTo>
                  <a:pt x="27" y="7"/>
                </a:lnTo>
                <a:lnTo>
                  <a:pt x="46" y="0"/>
                </a:lnTo>
                <a:lnTo>
                  <a:pt x="55" y="3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46" name="Freeform 311">
            <a:extLst>
              <a:ext uri="{FF2B5EF4-FFF2-40B4-BE49-F238E27FC236}">
                <a16:creationId xmlns:a16="http://schemas.microsoft.com/office/drawing/2014/main" id="{6B56B00B-651B-446B-9AFF-15B3A459164F}"/>
              </a:ext>
            </a:extLst>
          </p:cNvPr>
          <p:cNvSpPr>
            <a:spLocks/>
          </p:cNvSpPr>
          <p:nvPr/>
        </p:nvSpPr>
        <p:spPr bwMode="auto">
          <a:xfrm>
            <a:off x="5789279" y="4285500"/>
            <a:ext cx="260722" cy="176994"/>
          </a:xfrm>
          <a:custGeom>
            <a:avLst/>
            <a:gdLst>
              <a:gd name="T0" fmla="*/ 2147483647 w 280"/>
              <a:gd name="T1" fmla="*/ 2147483647 h 259"/>
              <a:gd name="T2" fmla="*/ 2147483647 w 280"/>
              <a:gd name="T3" fmla="*/ 2147483647 h 259"/>
              <a:gd name="T4" fmla="*/ 2147483647 w 280"/>
              <a:gd name="T5" fmla="*/ 2147483647 h 259"/>
              <a:gd name="T6" fmla="*/ 2147483647 w 280"/>
              <a:gd name="T7" fmla="*/ 0 h 259"/>
              <a:gd name="T8" fmla="*/ 2147483647 w 280"/>
              <a:gd name="T9" fmla="*/ 2147483647 h 259"/>
              <a:gd name="T10" fmla="*/ 2147483647 w 280"/>
              <a:gd name="T11" fmla="*/ 2147483647 h 259"/>
              <a:gd name="T12" fmla="*/ 2147483647 w 280"/>
              <a:gd name="T13" fmla="*/ 2147483647 h 259"/>
              <a:gd name="T14" fmla="*/ 2147483647 w 280"/>
              <a:gd name="T15" fmla="*/ 2147483647 h 259"/>
              <a:gd name="T16" fmla="*/ 2147483647 w 280"/>
              <a:gd name="T17" fmla="*/ 2147483647 h 259"/>
              <a:gd name="T18" fmla="*/ 2147483647 w 280"/>
              <a:gd name="T19" fmla="*/ 2147483647 h 259"/>
              <a:gd name="T20" fmla="*/ 2147483647 w 280"/>
              <a:gd name="T21" fmla="*/ 2147483647 h 259"/>
              <a:gd name="T22" fmla="*/ 2147483647 w 280"/>
              <a:gd name="T23" fmla="*/ 2147483647 h 259"/>
              <a:gd name="T24" fmla="*/ 2147483647 w 280"/>
              <a:gd name="T25" fmla="*/ 2147483647 h 259"/>
              <a:gd name="T26" fmla="*/ 2147483647 w 280"/>
              <a:gd name="T27" fmla="*/ 2147483647 h 259"/>
              <a:gd name="T28" fmla="*/ 2147483647 w 280"/>
              <a:gd name="T29" fmla="*/ 2147483647 h 259"/>
              <a:gd name="T30" fmla="*/ 2147483647 w 280"/>
              <a:gd name="T31" fmla="*/ 2147483647 h 259"/>
              <a:gd name="T32" fmla="*/ 2147483647 w 280"/>
              <a:gd name="T33" fmla="*/ 2147483647 h 259"/>
              <a:gd name="T34" fmla="*/ 2147483647 w 280"/>
              <a:gd name="T35" fmla="*/ 2147483647 h 259"/>
              <a:gd name="T36" fmla="*/ 2147483647 w 280"/>
              <a:gd name="T37" fmla="*/ 2147483647 h 259"/>
              <a:gd name="T38" fmla="*/ 2147483647 w 280"/>
              <a:gd name="T39" fmla="*/ 2147483647 h 259"/>
              <a:gd name="T40" fmla="*/ 2147483647 w 280"/>
              <a:gd name="T41" fmla="*/ 2147483647 h 259"/>
              <a:gd name="T42" fmla="*/ 2147483647 w 280"/>
              <a:gd name="T43" fmla="*/ 2147483647 h 259"/>
              <a:gd name="T44" fmla="*/ 2147483647 w 280"/>
              <a:gd name="T45" fmla="*/ 2147483647 h 259"/>
              <a:gd name="T46" fmla="*/ 2147483647 w 280"/>
              <a:gd name="T47" fmla="*/ 2147483647 h 259"/>
              <a:gd name="T48" fmla="*/ 2147483647 w 280"/>
              <a:gd name="T49" fmla="*/ 2147483647 h 259"/>
              <a:gd name="T50" fmla="*/ 2147483647 w 280"/>
              <a:gd name="T51" fmla="*/ 2147483647 h 259"/>
              <a:gd name="T52" fmla="*/ 0 w 280"/>
              <a:gd name="T53" fmla="*/ 2147483647 h 259"/>
              <a:gd name="T54" fmla="*/ 2147483647 w 280"/>
              <a:gd name="T55" fmla="*/ 2147483647 h 259"/>
              <a:gd name="T56" fmla="*/ 2147483647 w 280"/>
              <a:gd name="T57" fmla="*/ 2147483647 h 259"/>
              <a:gd name="T58" fmla="*/ 2147483647 w 280"/>
              <a:gd name="T59" fmla="*/ 2147483647 h 259"/>
              <a:gd name="T60" fmla="*/ 2147483647 w 280"/>
              <a:gd name="T61" fmla="*/ 2147483647 h 259"/>
              <a:gd name="T62" fmla="*/ 2147483647 w 280"/>
              <a:gd name="T63" fmla="*/ 2147483647 h 259"/>
              <a:gd name="T64" fmla="*/ 2147483647 w 280"/>
              <a:gd name="T65" fmla="*/ 2147483647 h 259"/>
              <a:gd name="T66" fmla="*/ 2147483647 w 280"/>
              <a:gd name="T67" fmla="*/ 2147483647 h 259"/>
              <a:gd name="T68" fmla="*/ 2147483647 w 280"/>
              <a:gd name="T69" fmla="*/ 2147483647 h 259"/>
              <a:gd name="T70" fmla="*/ 2147483647 w 280"/>
              <a:gd name="T71" fmla="*/ 2147483647 h 259"/>
              <a:gd name="T72" fmla="*/ 2147483647 w 280"/>
              <a:gd name="T73" fmla="*/ 2147483647 h 259"/>
              <a:gd name="T74" fmla="*/ 2147483647 w 280"/>
              <a:gd name="T75" fmla="*/ 2147483647 h 259"/>
              <a:gd name="T76" fmla="*/ 2147483647 w 280"/>
              <a:gd name="T77" fmla="*/ 2147483647 h 259"/>
              <a:gd name="T78" fmla="*/ 2147483647 w 280"/>
              <a:gd name="T79" fmla="*/ 2147483647 h 259"/>
              <a:gd name="T80" fmla="*/ 2147483647 w 280"/>
              <a:gd name="T81" fmla="*/ 2147483647 h 259"/>
              <a:gd name="T82" fmla="*/ 2147483647 w 280"/>
              <a:gd name="T83" fmla="*/ 2147483647 h 259"/>
              <a:gd name="T84" fmla="*/ 2147483647 w 280"/>
              <a:gd name="T85" fmla="*/ 2147483647 h 259"/>
              <a:gd name="T86" fmla="*/ 2147483647 w 280"/>
              <a:gd name="T87" fmla="*/ 2147483647 h 259"/>
              <a:gd name="T88" fmla="*/ 2147483647 w 280"/>
              <a:gd name="T89" fmla="*/ 2147483647 h 259"/>
              <a:gd name="T90" fmla="*/ 2147483647 w 280"/>
              <a:gd name="T91" fmla="*/ 2147483647 h 259"/>
              <a:gd name="T92" fmla="*/ 2147483647 w 280"/>
              <a:gd name="T93" fmla="*/ 2147483647 h 259"/>
              <a:gd name="T94" fmla="*/ 2147483647 w 280"/>
              <a:gd name="T95" fmla="*/ 2147483647 h 259"/>
              <a:gd name="T96" fmla="*/ 2147483647 w 280"/>
              <a:gd name="T97" fmla="*/ 2147483647 h 259"/>
              <a:gd name="T98" fmla="*/ 2147483647 w 280"/>
              <a:gd name="T99" fmla="*/ 2147483647 h 259"/>
              <a:gd name="T100" fmla="*/ 2147483647 w 280"/>
              <a:gd name="T101" fmla="*/ 2147483647 h 259"/>
              <a:gd name="T102" fmla="*/ 2147483647 w 280"/>
              <a:gd name="T103" fmla="*/ 2147483647 h 259"/>
              <a:gd name="T104" fmla="*/ 2147483647 w 280"/>
              <a:gd name="T105" fmla="*/ 2147483647 h 259"/>
              <a:gd name="T106" fmla="*/ 2147483647 w 280"/>
              <a:gd name="T107" fmla="*/ 2147483647 h 259"/>
              <a:gd name="T108" fmla="*/ 2147483647 w 280"/>
              <a:gd name="T109" fmla="*/ 2147483647 h 259"/>
              <a:gd name="T110" fmla="*/ 2147483647 w 280"/>
              <a:gd name="T111" fmla="*/ 2147483647 h 259"/>
              <a:gd name="T112" fmla="*/ 2147483647 w 280"/>
              <a:gd name="T113" fmla="*/ 2147483647 h 259"/>
              <a:gd name="T114" fmla="*/ 2147483647 w 280"/>
              <a:gd name="T115" fmla="*/ 2147483647 h 259"/>
              <a:gd name="T116" fmla="*/ 2147483647 w 280"/>
              <a:gd name="T117" fmla="*/ 2147483647 h 25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80"/>
              <a:gd name="T178" fmla="*/ 0 h 259"/>
              <a:gd name="T179" fmla="*/ 280 w 280"/>
              <a:gd name="T180" fmla="*/ 259 h 25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80" h="259">
                <a:moveTo>
                  <a:pt x="253" y="11"/>
                </a:moveTo>
                <a:lnTo>
                  <a:pt x="238" y="11"/>
                </a:lnTo>
                <a:lnTo>
                  <a:pt x="229" y="6"/>
                </a:lnTo>
                <a:lnTo>
                  <a:pt x="221" y="0"/>
                </a:lnTo>
                <a:lnTo>
                  <a:pt x="217" y="11"/>
                </a:lnTo>
                <a:lnTo>
                  <a:pt x="205" y="18"/>
                </a:lnTo>
                <a:lnTo>
                  <a:pt x="197" y="29"/>
                </a:lnTo>
                <a:lnTo>
                  <a:pt x="182" y="35"/>
                </a:lnTo>
                <a:lnTo>
                  <a:pt x="179" y="53"/>
                </a:lnTo>
                <a:lnTo>
                  <a:pt x="167" y="56"/>
                </a:lnTo>
                <a:lnTo>
                  <a:pt x="159" y="64"/>
                </a:lnTo>
                <a:lnTo>
                  <a:pt x="149" y="76"/>
                </a:lnTo>
                <a:lnTo>
                  <a:pt x="132" y="76"/>
                </a:lnTo>
                <a:lnTo>
                  <a:pt x="124" y="70"/>
                </a:lnTo>
                <a:lnTo>
                  <a:pt x="114" y="70"/>
                </a:lnTo>
                <a:lnTo>
                  <a:pt x="108" y="78"/>
                </a:lnTo>
                <a:lnTo>
                  <a:pt x="103" y="88"/>
                </a:lnTo>
                <a:lnTo>
                  <a:pt x="94" y="97"/>
                </a:lnTo>
                <a:lnTo>
                  <a:pt x="70" y="88"/>
                </a:lnTo>
                <a:lnTo>
                  <a:pt x="68" y="73"/>
                </a:lnTo>
                <a:lnTo>
                  <a:pt x="59" y="64"/>
                </a:lnTo>
                <a:lnTo>
                  <a:pt x="56" y="129"/>
                </a:lnTo>
                <a:lnTo>
                  <a:pt x="46" y="140"/>
                </a:lnTo>
                <a:lnTo>
                  <a:pt x="24" y="137"/>
                </a:lnTo>
                <a:lnTo>
                  <a:pt x="15" y="123"/>
                </a:lnTo>
                <a:lnTo>
                  <a:pt x="11" y="129"/>
                </a:lnTo>
                <a:lnTo>
                  <a:pt x="0" y="132"/>
                </a:lnTo>
                <a:lnTo>
                  <a:pt x="3" y="140"/>
                </a:lnTo>
                <a:lnTo>
                  <a:pt x="3" y="158"/>
                </a:lnTo>
                <a:lnTo>
                  <a:pt x="14" y="161"/>
                </a:lnTo>
                <a:lnTo>
                  <a:pt x="14" y="185"/>
                </a:lnTo>
                <a:lnTo>
                  <a:pt x="21" y="188"/>
                </a:lnTo>
                <a:lnTo>
                  <a:pt x="21" y="193"/>
                </a:lnTo>
                <a:lnTo>
                  <a:pt x="30" y="196"/>
                </a:lnTo>
                <a:lnTo>
                  <a:pt x="27" y="210"/>
                </a:lnTo>
                <a:lnTo>
                  <a:pt x="18" y="217"/>
                </a:lnTo>
                <a:lnTo>
                  <a:pt x="51" y="255"/>
                </a:lnTo>
                <a:lnTo>
                  <a:pt x="70" y="258"/>
                </a:lnTo>
                <a:lnTo>
                  <a:pt x="83" y="249"/>
                </a:lnTo>
                <a:lnTo>
                  <a:pt x="91" y="237"/>
                </a:lnTo>
                <a:lnTo>
                  <a:pt x="127" y="239"/>
                </a:lnTo>
                <a:lnTo>
                  <a:pt x="129" y="245"/>
                </a:lnTo>
                <a:lnTo>
                  <a:pt x="149" y="237"/>
                </a:lnTo>
                <a:lnTo>
                  <a:pt x="156" y="231"/>
                </a:lnTo>
                <a:lnTo>
                  <a:pt x="183" y="225"/>
                </a:lnTo>
                <a:lnTo>
                  <a:pt x="197" y="217"/>
                </a:lnTo>
                <a:lnTo>
                  <a:pt x="208" y="196"/>
                </a:lnTo>
                <a:lnTo>
                  <a:pt x="224" y="185"/>
                </a:lnTo>
                <a:lnTo>
                  <a:pt x="246" y="167"/>
                </a:lnTo>
                <a:lnTo>
                  <a:pt x="249" y="148"/>
                </a:lnTo>
                <a:lnTo>
                  <a:pt x="253" y="129"/>
                </a:lnTo>
                <a:lnTo>
                  <a:pt x="267" y="129"/>
                </a:lnTo>
                <a:lnTo>
                  <a:pt x="279" y="111"/>
                </a:lnTo>
                <a:lnTo>
                  <a:pt x="265" y="105"/>
                </a:lnTo>
                <a:lnTo>
                  <a:pt x="259" y="91"/>
                </a:lnTo>
                <a:lnTo>
                  <a:pt x="253" y="78"/>
                </a:lnTo>
                <a:lnTo>
                  <a:pt x="253" y="62"/>
                </a:lnTo>
                <a:lnTo>
                  <a:pt x="253" y="41"/>
                </a:lnTo>
                <a:lnTo>
                  <a:pt x="253" y="11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47" name="Freeform 312">
            <a:extLst>
              <a:ext uri="{FF2B5EF4-FFF2-40B4-BE49-F238E27FC236}">
                <a16:creationId xmlns:a16="http://schemas.microsoft.com/office/drawing/2014/main" id="{FAB8613B-AD31-4646-845D-2ECFDE67C692}"/>
              </a:ext>
            </a:extLst>
          </p:cNvPr>
          <p:cNvSpPr>
            <a:spLocks/>
          </p:cNvSpPr>
          <p:nvPr/>
        </p:nvSpPr>
        <p:spPr bwMode="auto">
          <a:xfrm>
            <a:off x="6007838" y="4129007"/>
            <a:ext cx="165211" cy="233031"/>
          </a:xfrm>
          <a:custGeom>
            <a:avLst/>
            <a:gdLst>
              <a:gd name="T0" fmla="*/ 2147483647 w 177"/>
              <a:gd name="T1" fmla="*/ 2147483647 h 341"/>
              <a:gd name="T2" fmla="*/ 2147483647 w 177"/>
              <a:gd name="T3" fmla="*/ 2147483647 h 341"/>
              <a:gd name="T4" fmla="*/ 2147483647 w 177"/>
              <a:gd name="T5" fmla="*/ 2147483647 h 341"/>
              <a:gd name="T6" fmla="*/ 2147483647 w 177"/>
              <a:gd name="T7" fmla="*/ 2147483647 h 341"/>
              <a:gd name="T8" fmla="*/ 2147483647 w 177"/>
              <a:gd name="T9" fmla="*/ 2147483647 h 341"/>
              <a:gd name="T10" fmla="*/ 2147483647 w 177"/>
              <a:gd name="T11" fmla="*/ 2147483647 h 341"/>
              <a:gd name="T12" fmla="*/ 2147483647 w 177"/>
              <a:gd name="T13" fmla="*/ 2147483647 h 341"/>
              <a:gd name="T14" fmla="*/ 2147483647 w 177"/>
              <a:gd name="T15" fmla="*/ 2147483647 h 341"/>
              <a:gd name="T16" fmla="*/ 2147483647 w 177"/>
              <a:gd name="T17" fmla="*/ 2147483647 h 341"/>
              <a:gd name="T18" fmla="*/ 2147483647 w 177"/>
              <a:gd name="T19" fmla="*/ 2147483647 h 341"/>
              <a:gd name="T20" fmla="*/ 2147483647 w 177"/>
              <a:gd name="T21" fmla="*/ 2147483647 h 341"/>
              <a:gd name="T22" fmla="*/ 2147483647 w 177"/>
              <a:gd name="T23" fmla="*/ 2147483647 h 341"/>
              <a:gd name="T24" fmla="*/ 2147483647 w 177"/>
              <a:gd name="T25" fmla="*/ 2147483647 h 341"/>
              <a:gd name="T26" fmla="*/ 2147483647 w 177"/>
              <a:gd name="T27" fmla="*/ 2147483647 h 341"/>
              <a:gd name="T28" fmla="*/ 2147483647 w 177"/>
              <a:gd name="T29" fmla="*/ 2147483647 h 341"/>
              <a:gd name="T30" fmla="*/ 2147483647 w 177"/>
              <a:gd name="T31" fmla="*/ 2147483647 h 341"/>
              <a:gd name="T32" fmla="*/ 2147483647 w 177"/>
              <a:gd name="T33" fmla="*/ 2147483647 h 341"/>
              <a:gd name="T34" fmla="*/ 2147483647 w 177"/>
              <a:gd name="T35" fmla="*/ 2147483647 h 341"/>
              <a:gd name="T36" fmla="*/ 2147483647 w 177"/>
              <a:gd name="T37" fmla="*/ 0 h 341"/>
              <a:gd name="T38" fmla="*/ 2147483647 w 177"/>
              <a:gd name="T39" fmla="*/ 2147483647 h 341"/>
              <a:gd name="T40" fmla="*/ 2147483647 w 177"/>
              <a:gd name="T41" fmla="*/ 2147483647 h 341"/>
              <a:gd name="T42" fmla="*/ 2147483647 w 177"/>
              <a:gd name="T43" fmla="*/ 2147483647 h 341"/>
              <a:gd name="T44" fmla="*/ 2147483647 w 177"/>
              <a:gd name="T45" fmla="*/ 2147483647 h 341"/>
              <a:gd name="T46" fmla="*/ 2147483647 w 177"/>
              <a:gd name="T47" fmla="*/ 2147483647 h 341"/>
              <a:gd name="T48" fmla="*/ 2147483647 w 177"/>
              <a:gd name="T49" fmla="*/ 2147483647 h 341"/>
              <a:gd name="T50" fmla="*/ 2147483647 w 177"/>
              <a:gd name="T51" fmla="*/ 2147483647 h 341"/>
              <a:gd name="T52" fmla="*/ 2147483647 w 177"/>
              <a:gd name="T53" fmla="*/ 2147483647 h 341"/>
              <a:gd name="T54" fmla="*/ 2147483647 w 177"/>
              <a:gd name="T55" fmla="*/ 2147483647 h 341"/>
              <a:gd name="T56" fmla="*/ 2147483647 w 177"/>
              <a:gd name="T57" fmla="*/ 2147483647 h 341"/>
              <a:gd name="T58" fmla="*/ 2147483647 w 177"/>
              <a:gd name="T59" fmla="*/ 2147483647 h 341"/>
              <a:gd name="T60" fmla="*/ 2147483647 w 177"/>
              <a:gd name="T61" fmla="*/ 2147483647 h 341"/>
              <a:gd name="T62" fmla="*/ 2147483647 w 177"/>
              <a:gd name="T63" fmla="*/ 2147483647 h 341"/>
              <a:gd name="T64" fmla="*/ 2147483647 w 177"/>
              <a:gd name="T65" fmla="*/ 2147483647 h 341"/>
              <a:gd name="T66" fmla="*/ 2147483647 w 177"/>
              <a:gd name="T67" fmla="*/ 2147483647 h 341"/>
              <a:gd name="T68" fmla="*/ 2147483647 w 177"/>
              <a:gd name="T69" fmla="*/ 2147483647 h 34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77"/>
              <a:gd name="T106" fmla="*/ 0 h 341"/>
              <a:gd name="T107" fmla="*/ 177 w 177"/>
              <a:gd name="T108" fmla="*/ 341 h 34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77" h="341">
                <a:moveTo>
                  <a:pt x="44" y="340"/>
                </a:moveTo>
                <a:lnTo>
                  <a:pt x="29" y="334"/>
                </a:lnTo>
                <a:lnTo>
                  <a:pt x="24" y="320"/>
                </a:lnTo>
                <a:lnTo>
                  <a:pt x="18" y="307"/>
                </a:lnTo>
                <a:lnTo>
                  <a:pt x="18" y="290"/>
                </a:lnTo>
                <a:lnTo>
                  <a:pt x="18" y="269"/>
                </a:lnTo>
                <a:lnTo>
                  <a:pt x="18" y="240"/>
                </a:lnTo>
                <a:lnTo>
                  <a:pt x="24" y="229"/>
                </a:lnTo>
                <a:lnTo>
                  <a:pt x="32" y="220"/>
                </a:lnTo>
                <a:lnTo>
                  <a:pt x="32" y="199"/>
                </a:lnTo>
                <a:lnTo>
                  <a:pt x="44" y="191"/>
                </a:lnTo>
                <a:lnTo>
                  <a:pt x="49" y="182"/>
                </a:lnTo>
                <a:lnTo>
                  <a:pt x="44" y="167"/>
                </a:lnTo>
                <a:lnTo>
                  <a:pt x="41" y="156"/>
                </a:lnTo>
                <a:lnTo>
                  <a:pt x="49" y="132"/>
                </a:lnTo>
                <a:lnTo>
                  <a:pt x="38" y="115"/>
                </a:lnTo>
                <a:lnTo>
                  <a:pt x="14" y="111"/>
                </a:lnTo>
                <a:lnTo>
                  <a:pt x="8" y="97"/>
                </a:lnTo>
                <a:lnTo>
                  <a:pt x="0" y="94"/>
                </a:lnTo>
                <a:lnTo>
                  <a:pt x="27" y="88"/>
                </a:lnTo>
                <a:lnTo>
                  <a:pt x="32" y="77"/>
                </a:lnTo>
                <a:lnTo>
                  <a:pt x="46" y="73"/>
                </a:lnTo>
                <a:lnTo>
                  <a:pt x="59" y="77"/>
                </a:lnTo>
                <a:lnTo>
                  <a:pt x="73" y="80"/>
                </a:lnTo>
                <a:lnTo>
                  <a:pt x="70" y="94"/>
                </a:lnTo>
                <a:lnTo>
                  <a:pt x="65" y="111"/>
                </a:lnTo>
                <a:lnTo>
                  <a:pt x="73" y="118"/>
                </a:lnTo>
                <a:lnTo>
                  <a:pt x="83" y="115"/>
                </a:lnTo>
                <a:lnTo>
                  <a:pt x="88" y="105"/>
                </a:lnTo>
                <a:lnTo>
                  <a:pt x="100" y="97"/>
                </a:lnTo>
                <a:lnTo>
                  <a:pt x="97" y="80"/>
                </a:lnTo>
                <a:lnTo>
                  <a:pt x="91" y="70"/>
                </a:lnTo>
                <a:lnTo>
                  <a:pt x="86" y="59"/>
                </a:lnTo>
                <a:lnTo>
                  <a:pt x="81" y="53"/>
                </a:lnTo>
                <a:lnTo>
                  <a:pt x="73" y="44"/>
                </a:lnTo>
                <a:lnTo>
                  <a:pt x="76" y="32"/>
                </a:lnTo>
                <a:lnTo>
                  <a:pt x="81" y="15"/>
                </a:lnTo>
                <a:lnTo>
                  <a:pt x="76" y="0"/>
                </a:lnTo>
                <a:lnTo>
                  <a:pt x="91" y="11"/>
                </a:lnTo>
                <a:lnTo>
                  <a:pt x="94" y="21"/>
                </a:lnTo>
                <a:lnTo>
                  <a:pt x="129" y="24"/>
                </a:lnTo>
                <a:lnTo>
                  <a:pt x="132" y="13"/>
                </a:lnTo>
                <a:lnTo>
                  <a:pt x="150" y="13"/>
                </a:lnTo>
                <a:lnTo>
                  <a:pt x="156" y="6"/>
                </a:lnTo>
                <a:lnTo>
                  <a:pt x="176" y="3"/>
                </a:lnTo>
                <a:lnTo>
                  <a:pt x="176" y="35"/>
                </a:lnTo>
                <a:lnTo>
                  <a:pt x="176" y="100"/>
                </a:lnTo>
                <a:lnTo>
                  <a:pt x="164" y="111"/>
                </a:lnTo>
                <a:lnTo>
                  <a:pt x="162" y="121"/>
                </a:lnTo>
                <a:lnTo>
                  <a:pt x="132" y="126"/>
                </a:lnTo>
                <a:lnTo>
                  <a:pt x="132" y="135"/>
                </a:lnTo>
                <a:lnTo>
                  <a:pt x="118" y="138"/>
                </a:lnTo>
                <a:lnTo>
                  <a:pt x="114" y="143"/>
                </a:lnTo>
                <a:lnTo>
                  <a:pt x="111" y="164"/>
                </a:lnTo>
                <a:lnTo>
                  <a:pt x="97" y="167"/>
                </a:lnTo>
                <a:lnTo>
                  <a:pt x="86" y="175"/>
                </a:lnTo>
                <a:lnTo>
                  <a:pt x="81" y="185"/>
                </a:lnTo>
                <a:lnTo>
                  <a:pt x="81" y="220"/>
                </a:lnTo>
                <a:lnTo>
                  <a:pt x="83" y="223"/>
                </a:lnTo>
                <a:lnTo>
                  <a:pt x="83" y="258"/>
                </a:lnTo>
                <a:lnTo>
                  <a:pt x="86" y="275"/>
                </a:lnTo>
                <a:lnTo>
                  <a:pt x="81" y="278"/>
                </a:lnTo>
                <a:lnTo>
                  <a:pt x="79" y="285"/>
                </a:lnTo>
                <a:lnTo>
                  <a:pt x="65" y="285"/>
                </a:lnTo>
                <a:lnTo>
                  <a:pt x="62" y="290"/>
                </a:lnTo>
                <a:lnTo>
                  <a:pt x="46" y="290"/>
                </a:lnTo>
                <a:lnTo>
                  <a:pt x="46" y="305"/>
                </a:lnTo>
                <a:lnTo>
                  <a:pt x="46" y="317"/>
                </a:lnTo>
                <a:lnTo>
                  <a:pt x="46" y="328"/>
                </a:lnTo>
                <a:lnTo>
                  <a:pt x="44" y="340"/>
                </a:lnTo>
              </a:path>
            </a:pathLst>
          </a:custGeom>
          <a:solidFill>
            <a:srgbClr val="B0CFD4"/>
          </a:solidFill>
          <a:ln w="6350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>
              <a:solidFill>
                <a:srgbClr val="3D3B3B"/>
              </a:solidFill>
            </a:endParaRPr>
          </a:p>
        </p:txBody>
      </p:sp>
      <p:sp>
        <p:nvSpPr>
          <p:cNvPr id="348" name="Oval 313">
            <a:extLst>
              <a:ext uri="{FF2B5EF4-FFF2-40B4-BE49-F238E27FC236}">
                <a16:creationId xmlns:a16="http://schemas.microsoft.com/office/drawing/2014/main" id="{68F399E9-ED59-4A3E-8BE0-7751491B6E4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143661" y="3952697"/>
            <a:ext cx="46466" cy="33485"/>
          </a:xfrm>
          <a:prstGeom prst="ellipse">
            <a:avLst/>
          </a:prstGeom>
          <a:solidFill>
            <a:srgbClr val="B0CFD4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455259"/>
              </a:buClr>
            </a:pPr>
            <a:endParaRPr lang="en-GB" sz="1200">
              <a:solidFill>
                <a:srgbClr val="3D3B3B"/>
              </a:solidFill>
            </a:endParaRPr>
          </a:p>
        </p:txBody>
      </p:sp>
      <p:sp>
        <p:nvSpPr>
          <p:cNvPr id="19" name="Rectangle 95">
            <a:extLst>
              <a:ext uri="{FF2B5EF4-FFF2-40B4-BE49-F238E27FC236}">
                <a16:creationId xmlns:a16="http://schemas.microsoft.com/office/drawing/2014/main" id="{46825EB1-5097-48AC-AEEF-53110EB0C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068" y="4544801"/>
            <a:ext cx="1390059" cy="227090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00" b="1">
              <a:solidFill>
                <a:srgbClr val="E6E6D7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20" name="Gruppo 697">
            <a:extLst>
              <a:ext uri="{FF2B5EF4-FFF2-40B4-BE49-F238E27FC236}">
                <a16:creationId xmlns:a16="http://schemas.microsoft.com/office/drawing/2014/main" id="{2595924D-7EAB-4C03-863D-E550D7F63300}"/>
              </a:ext>
            </a:extLst>
          </p:cNvPr>
          <p:cNvGrpSpPr/>
          <p:nvPr/>
        </p:nvGrpSpPr>
        <p:grpSpPr>
          <a:xfrm>
            <a:off x="6862018" y="4415219"/>
            <a:ext cx="1570784" cy="854115"/>
            <a:chOff x="4129745" y="3999027"/>
            <a:chExt cx="1146699" cy="800086"/>
          </a:xfrm>
        </p:grpSpPr>
        <p:sp>
          <p:nvSpPr>
            <p:cNvPr id="38" name="Rectangle 84">
              <a:extLst>
                <a:ext uri="{FF2B5EF4-FFF2-40B4-BE49-F238E27FC236}">
                  <a16:creationId xmlns:a16="http://schemas.microsoft.com/office/drawing/2014/main" id="{9592139C-5369-4FB0-B1B6-03192C80E022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129745" y="3999027"/>
              <a:ext cx="1146699" cy="800086"/>
            </a:xfrm>
            <a:prstGeom prst="rect">
              <a:avLst/>
            </a:prstGeom>
            <a:solidFill>
              <a:schemeClr val="bg1">
                <a:alpha val="65000"/>
              </a:schemeClr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3D3B3B"/>
                </a:solidFill>
                <a:latin typeface="Arial" charset="0"/>
                <a:ea typeface="ＭＳ Ｐゴシック" pitchFamily="34" charset="-128"/>
              </a:endParaRPr>
            </a:p>
          </p:txBody>
        </p:sp>
        <p:pic>
          <p:nvPicPr>
            <p:cNvPr id="39" name="Picture 88" descr="images (1)">
              <a:extLst>
                <a:ext uri="{FF2B5EF4-FFF2-40B4-BE49-F238E27FC236}">
                  <a16:creationId xmlns:a16="http://schemas.microsoft.com/office/drawing/2014/main" id="{6607731D-EFD5-41B1-81B7-BD36B57C6848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160204" y="4059820"/>
              <a:ext cx="1081360" cy="734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Rectangle 93">
              <a:extLst>
                <a:ext uri="{FF2B5EF4-FFF2-40B4-BE49-F238E27FC236}">
                  <a16:creationId xmlns:a16="http://schemas.microsoft.com/office/drawing/2014/main" id="{94DC6C8F-A7C2-4DD1-BB65-3D1867570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6981" y="4121522"/>
              <a:ext cx="1016000" cy="212725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800" b="1">
                  <a:solidFill>
                    <a:srgbClr val="E6E6D7"/>
                  </a:solidFill>
                  <a:latin typeface="Gotham Book" pitchFamily="50" charset="0"/>
                  <a:ea typeface="ＭＳ Ｐゴシック" pitchFamily="34" charset="-128"/>
                  <a:cs typeface="Gotham Book" pitchFamily="50" charset="0"/>
                </a:rPr>
                <a:t>Space Tourism</a:t>
              </a:r>
            </a:p>
          </p:txBody>
        </p:sp>
      </p:grpSp>
      <p:grpSp>
        <p:nvGrpSpPr>
          <p:cNvPr id="21" name="Gruppo 470">
            <a:extLst>
              <a:ext uri="{FF2B5EF4-FFF2-40B4-BE49-F238E27FC236}">
                <a16:creationId xmlns:a16="http://schemas.microsoft.com/office/drawing/2014/main" id="{D2290F60-C2F4-45C6-92FD-634F096421A4}"/>
              </a:ext>
            </a:extLst>
          </p:cNvPr>
          <p:cNvGrpSpPr>
            <a:grpSpLocks/>
          </p:cNvGrpSpPr>
          <p:nvPr/>
        </p:nvGrpSpPr>
        <p:grpSpPr bwMode="auto">
          <a:xfrm>
            <a:off x="2988515" y="4413071"/>
            <a:ext cx="1572129" cy="841265"/>
            <a:chOff x="557033" y="4354486"/>
            <a:chExt cx="1147461" cy="787159"/>
          </a:xfrm>
        </p:grpSpPr>
        <p:sp>
          <p:nvSpPr>
            <p:cNvPr id="35" name="Rectangle 75">
              <a:extLst>
                <a:ext uri="{FF2B5EF4-FFF2-40B4-BE49-F238E27FC236}">
                  <a16:creationId xmlns:a16="http://schemas.microsoft.com/office/drawing/2014/main" id="{C1110695-FE92-4BF9-80E2-CDD088038C91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57033" y="4354486"/>
              <a:ext cx="1147461" cy="787159"/>
            </a:xfrm>
            <a:prstGeom prst="rect">
              <a:avLst/>
            </a:prstGeom>
            <a:solidFill>
              <a:schemeClr val="bg1">
                <a:alpha val="65000"/>
              </a:schemeClr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600">
                <a:solidFill>
                  <a:srgbClr val="3D3B3B"/>
                </a:solidFill>
                <a:latin typeface="Gotham Book" pitchFamily="50" charset="0"/>
                <a:ea typeface="ＭＳ Ｐゴシック" pitchFamily="34" charset="-128"/>
                <a:cs typeface="Gotham Book" pitchFamily="50" charset="0"/>
              </a:endParaRPr>
            </a:p>
          </p:txBody>
        </p:sp>
        <p:pic>
          <p:nvPicPr>
            <p:cNvPr id="36" name="Picture 76" descr="space_shuttle_launch">
              <a:extLst>
                <a:ext uri="{FF2B5EF4-FFF2-40B4-BE49-F238E27FC236}">
                  <a16:creationId xmlns:a16="http://schemas.microsoft.com/office/drawing/2014/main" id="{73046DC3-F2EA-4A49-926E-8C6B7B16B014}"/>
                </a:ext>
              </a:extLst>
            </p:cNvPr>
            <p:cNvPicPr preferRelativeResize="0">
              <a:picLocks noChangeArrowheads="1"/>
            </p:cNvPicPr>
            <p:nvPr>
              <p:custDataLst>
                <p:tags r:id="rId6"/>
              </p:custDataLst>
            </p:nvPr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90527" y="4385730"/>
              <a:ext cx="1082467" cy="735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Rectangle 91">
              <a:extLst>
                <a:ext uri="{FF2B5EF4-FFF2-40B4-BE49-F238E27FC236}">
                  <a16:creationId xmlns:a16="http://schemas.microsoft.com/office/drawing/2014/main" id="{298B819F-D636-4B2B-A480-AC9EA8DC8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017" y="4444444"/>
              <a:ext cx="992719" cy="223668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800" b="1">
                  <a:solidFill>
                    <a:srgbClr val="E6E6D7"/>
                  </a:solidFill>
                  <a:latin typeface="Gotham Book" pitchFamily="50" charset="0"/>
                  <a:ea typeface="ＭＳ Ｐゴシック" pitchFamily="34" charset="-128"/>
                  <a:cs typeface="Gotham Book" pitchFamily="50" charset="0"/>
                </a:rPr>
                <a:t>Space </a:t>
              </a:r>
            </a:p>
            <a:p>
              <a:pPr algn="ctr"/>
              <a:r>
                <a:rPr lang="en-GB" sz="800" b="1">
                  <a:solidFill>
                    <a:srgbClr val="E6E6D7"/>
                  </a:solidFill>
                  <a:latin typeface="Gotham Book" pitchFamily="50" charset="0"/>
                  <a:ea typeface="ＭＳ Ｐゴシック" pitchFamily="34" charset="-128"/>
                  <a:cs typeface="Gotham Book" pitchFamily="50" charset="0"/>
                </a:rPr>
                <a:t>Transportation</a:t>
              </a:r>
            </a:p>
          </p:txBody>
        </p:sp>
      </p:grpSp>
      <p:grpSp>
        <p:nvGrpSpPr>
          <p:cNvPr id="22" name="Gruppo 469">
            <a:extLst>
              <a:ext uri="{FF2B5EF4-FFF2-40B4-BE49-F238E27FC236}">
                <a16:creationId xmlns:a16="http://schemas.microsoft.com/office/drawing/2014/main" id="{39602791-31DC-4C0C-8FAD-44B687C74459}"/>
              </a:ext>
            </a:extLst>
          </p:cNvPr>
          <p:cNvGrpSpPr>
            <a:grpSpLocks/>
          </p:cNvGrpSpPr>
          <p:nvPr/>
        </p:nvGrpSpPr>
        <p:grpSpPr bwMode="auto">
          <a:xfrm>
            <a:off x="4948075" y="4415222"/>
            <a:ext cx="1602528" cy="846358"/>
            <a:chOff x="2450931" y="4356579"/>
            <a:chExt cx="1169648" cy="791924"/>
          </a:xfrm>
        </p:grpSpPr>
        <p:sp>
          <p:nvSpPr>
            <p:cNvPr id="32" name="Rectangle 78">
              <a:extLst>
                <a:ext uri="{FF2B5EF4-FFF2-40B4-BE49-F238E27FC236}">
                  <a16:creationId xmlns:a16="http://schemas.microsoft.com/office/drawing/2014/main" id="{23BBA249-FA3C-4057-9560-04BA989F46DA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450931" y="4356579"/>
              <a:ext cx="1169648" cy="791924"/>
            </a:xfrm>
            <a:prstGeom prst="rect">
              <a:avLst/>
            </a:prstGeom>
            <a:solidFill>
              <a:schemeClr val="bg1">
                <a:alpha val="65000"/>
              </a:schemeClr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600">
                <a:solidFill>
                  <a:srgbClr val="3D3B3B"/>
                </a:solidFill>
                <a:latin typeface="Gotham Book" pitchFamily="50" charset="0"/>
                <a:ea typeface="ＭＳ Ｐゴシック" pitchFamily="34" charset="-128"/>
                <a:cs typeface="Gotham Book" pitchFamily="50" charset="0"/>
              </a:endParaRPr>
            </a:p>
          </p:txBody>
        </p:sp>
        <p:pic>
          <p:nvPicPr>
            <p:cNvPr id="33" name="Picture 79" descr="sat">
              <a:extLst>
                <a:ext uri="{FF2B5EF4-FFF2-40B4-BE49-F238E27FC236}">
                  <a16:creationId xmlns:a16="http://schemas.microsoft.com/office/drawing/2014/main" id="{B6FBAAE5-9803-43CF-AD8A-1AC1A7792D6F}"/>
                </a:ext>
              </a:extLst>
            </p:cNvPr>
            <p:cNvPicPr preferRelativeResize="0">
              <a:picLocks noChangeArrowheads="1"/>
            </p:cNvPicPr>
            <p:nvPr>
              <p:custDataLst>
                <p:tags r:id="rId4"/>
              </p:custDataLst>
            </p:nvPr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504685" y="4406700"/>
              <a:ext cx="1082467" cy="735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" name="Rectangle 93">
              <a:extLst>
                <a:ext uri="{FF2B5EF4-FFF2-40B4-BE49-F238E27FC236}">
                  <a16:creationId xmlns:a16="http://schemas.microsoft.com/office/drawing/2014/main" id="{517B4495-0C0E-434E-964F-69E681529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4552" y="4455627"/>
              <a:ext cx="981630" cy="212485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800" b="1">
                  <a:solidFill>
                    <a:srgbClr val="E6E6D7"/>
                  </a:solidFill>
                  <a:latin typeface="Gotham Book" pitchFamily="50" charset="0"/>
                  <a:ea typeface="ＭＳ Ｐゴシック" pitchFamily="34" charset="-128"/>
                  <a:cs typeface="Gotham Book" pitchFamily="50" charset="0"/>
                </a:rPr>
                <a:t>Satellites &amp; Services</a:t>
              </a:r>
            </a:p>
          </p:txBody>
        </p:sp>
      </p:grpSp>
      <p:grpSp>
        <p:nvGrpSpPr>
          <p:cNvPr id="23" name="Gruppo 702">
            <a:extLst>
              <a:ext uri="{FF2B5EF4-FFF2-40B4-BE49-F238E27FC236}">
                <a16:creationId xmlns:a16="http://schemas.microsoft.com/office/drawing/2014/main" id="{FBA099A8-B6F7-4EF9-8F6E-F1BDDFF281D1}"/>
              </a:ext>
            </a:extLst>
          </p:cNvPr>
          <p:cNvGrpSpPr/>
          <p:nvPr/>
        </p:nvGrpSpPr>
        <p:grpSpPr>
          <a:xfrm>
            <a:off x="5956123" y="5057722"/>
            <a:ext cx="1410210" cy="814519"/>
            <a:chOff x="3294030" y="4600886"/>
            <a:chExt cx="1029478" cy="762994"/>
          </a:xfrm>
        </p:grpSpPr>
        <p:sp>
          <p:nvSpPr>
            <p:cNvPr id="28" name="Rectangle 81">
              <a:extLst>
                <a:ext uri="{FF2B5EF4-FFF2-40B4-BE49-F238E27FC236}">
                  <a16:creationId xmlns:a16="http://schemas.microsoft.com/office/drawing/2014/main" id="{2DC2AED1-4CFC-4F83-90EF-7FE9CA452060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294030" y="4600886"/>
              <a:ext cx="1029478" cy="762994"/>
            </a:xfrm>
            <a:prstGeom prst="rect">
              <a:avLst/>
            </a:prstGeom>
            <a:solidFill>
              <a:schemeClr val="bg1">
                <a:alpha val="65000"/>
              </a:schemeClr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600">
                <a:solidFill>
                  <a:srgbClr val="3D3B3B"/>
                </a:solidFill>
                <a:latin typeface="Gotham Book" pitchFamily="50" charset="0"/>
                <a:ea typeface="ＭＳ Ｐゴシック" pitchFamily="34" charset="-128"/>
                <a:cs typeface="Gotham Book" pitchFamily="50" charset="0"/>
              </a:endParaRPr>
            </a:p>
          </p:txBody>
        </p:sp>
        <p:grpSp>
          <p:nvGrpSpPr>
            <p:cNvPr id="29" name="Gruppo 351">
              <a:extLst>
                <a:ext uri="{FF2B5EF4-FFF2-40B4-BE49-F238E27FC236}">
                  <a16:creationId xmlns:a16="http://schemas.microsoft.com/office/drawing/2014/main" id="{F65C78A8-8C00-46A5-A296-D21499128EB5}"/>
                </a:ext>
              </a:extLst>
            </p:cNvPr>
            <p:cNvGrpSpPr/>
            <p:nvPr/>
          </p:nvGrpSpPr>
          <p:grpSpPr>
            <a:xfrm>
              <a:off x="3350198" y="4614009"/>
              <a:ext cx="955173" cy="726170"/>
              <a:chOff x="1666394" y="4614009"/>
              <a:chExt cx="955173" cy="726170"/>
            </a:xfrm>
          </p:grpSpPr>
          <p:pic>
            <p:nvPicPr>
              <p:cNvPr id="30" name="Picture 2" descr="http://marlenachertockreporting.files.wordpress.com/2011/03/space.jpg">
                <a:extLst>
                  <a:ext uri="{FF2B5EF4-FFF2-40B4-BE49-F238E27FC236}">
                    <a16:creationId xmlns:a16="http://schemas.microsoft.com/office/drawing/2014/main" id="{2D2A9342-C6BB-4324-9742-9584AD8B60C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1666394" y="4614009"/>
                <a:ext cx="955173" cy="726170"/>
              </a:xfrm>
              <a:prstGeom prst="rect">
                <a:avLst/>
              </a:prstGeom>
              <a:noFill/>
            </p:spPr>
          </p:pic>
          <p:sp>
            <p:nvSpPr>
              <p:cNvPr id="31" name="Rectangle 92">
                <a:extLst>
                  <a:ext uri="{FF2B5EF4-FFF2-40B4-BE49-F238E27FC236}">
                    <a16:creationId xmlns:a16="http://schemas.microsoft.com/office/drawing/2014/main" id="{A96E1700-6D6F-4CB3-B08C-3BD7987AD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7480" y="4725144"/>
                <a:ext cx="923636" cy="212328"/>
              </a:xfrm>
              <a:prstGeom prst="rect">
                <a:avLst/>
              </a:prstGeom>
              <a:solidFill>
                <a:schemeClr val="tx1">
                  <a:alpha val="8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sz="800" b="1">
                    <a:solidFill>
                      <a:srgbClr val="E6E6D7"/>
                    </a:solidFill>
                    <a:latin typeface="Gotham Book" pitchFamily="50" charset="0"/>
                    <a:ea typeface="ＭＳ Ｐゴシック" pitchFamily="34" charset="-128"/>
                    <a:cs typeface="Gotham Book" pitchFamily="50" charset="0"/>
                  </a:rPr>
                  <a:t>Space Exploration</a:t>
                </a:r>
              </a:p>
            </p:txBody>
          </p:sp>
        </p:grpSp>
      </p:grpSp>
      <p:grpSp>
        <p:nvGrpSpPr>
          <p:cNvPr id="24" name="Gruppo 349">
            <a:extLst>
              <a:ext uri="{FF2B5EF4-FFF2-40B4-BE49-F238E27FC236}">
                <a16:creationId xmlns:a16="http://schemas.microsoft.com/office/drawing/2014/main" id="{4BE6E6A2-9D6F-4779-ACF3-149233AA61F3}"/>
              </a:ext>
            </a:extLst>
          </p:cNvPr>
          <p:cNvGrpSpPr/>
          <p:nvPr/>
        </p:nvGrpSpPr>
        <p:grpSpPr>
          <a:xfrm>
            <a:off x="3899904" y="5057721"/>
            <a:ext cx="1680094" cy="822378"/>
            <a:chOff x="1525547" y="4600886"/>
            <a:chExt cx="1226497" cy="770356"/>
          </a:xfrm>
        </p:grpSpPr>
        <p:sp>
          <p:nvSpPr>
            <p:cNvPr id="25" name="Rectangle 87">
              <a:extLst>
                <a:ext uri="{FF2B5EF4-FFF2-40B4-BE49-F238E27FC236}">
                  <a16:creationId xmlns:a16="http://schemas.microsoft.com/office/drawing/2014/main" id="{91B2FDC8-614F-4D09-8465-FA4119058B14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525547" y="4600886"/>
              <a:ext cx="1226497" cy="770356"/>
            </a:xfrm>
            <a:prstGeom prst="rect">
              <a:avLst/>
            </a:prstGeom>
            <a:solidFill>
              <a:schemeClr val="bg1">
                <a:alpha val="65000"/>
              </a:schemeClr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600">
                <a:solidFill>
                  <a:srgbClr val="3D3B3B"/>
                </a:solidFill>
                <a:latin typeface="Gotham Book" pitchFamily="50" charset="0"/>
                <a:ea typeface="ＭＳ Ｐゴシック" pitchFamily="34" charset="-128"/>
                <a:cs typeface="Gotham Book" pitchFamily="50" charset="0"/>
              </a:endParaRPr>
            </a:p>
          </p:txBody>
        </p:sp>
        <p:pic>
          <p:nvPicPr>
            <p:cNvPr id="26" name="Picture 4" descr="http://orbitaldebris.jsc.nasa.gov/photogallery/beehives/GEO640.jpg">
              <a:extLst>
                <a:ext uri="{FF2B5EF4-FFF2-40B4-BE49-F238E27FC236}">
                  <a16:creationId xmlns:a16="http://schemas.microsoft.com/office/drawing/2014/main" id="{5624DA86-8BB6-4055-8B51-51A2BEF37F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 t="7812" b="14063"/>
            <a:stretch>
              <a:fillRect/>
            </a:stretch>
          </p:blipFill>
          <p:spPr bwMode="auto">
            <a:xfrm>
              <a:off x="1564916" y="4633416"/>
              <a:ext cx="1152128" cy="720080"/>
            </a:xfrm>
            <a:prstGeom prst="rect">
              <a:avLst/>
            </a:prstGeom>
            <a:noFill/>
          </p:spPr>
        </p:pic>
        <p:sp>
          <p:nvSpPr>
            <p:cNvPr id="27" name="Rectangle 94">
              <a:extLst>
                <a:ext uri="{FF2B5EF4-FFF2-40B4-BE49-F238E27FC236}">
                  <a16:creationId xmlns:a16="http://schemas.microsoft.com/office/drawing/2014/main" id="{B871E832-A5A5-40CC-91F4-71BD6F5E9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607" y="4679546"/>
              <a:ext cx="1014767" cy="212328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800" b="1">
                  <a:solidFill>
                    <a:srgbClr val="E6E6D7"/>
                  </a:solidFill>
                  <a:latin typeface="Gotham Book" pitchFamily="50" charset="0"/>
                  <a:ea typeface="ＭＳ Ｐゴシック" pitchFamily="34" charset="-128"/>
                  <a:cs typeface="Gotham Book" pitchFamily="50" charset="0"/>
                </a:rPr>
                <a:t>Space Exploitation</a:t>
              </a:r>
            </a:p>
          </p:txBody>
        </p:sp>
      </p:grpSp>
      <p:pic>
        <p:nvPicPr>
          <p:cNvPr id="349" name="Immagine 348">
            <a:extLst>
              <a:ext uri="{FF2B5EF4-FFF2-40B4-BE49-F238E27FC236}">
                <a16:creationId xmlns:a16="http://schemas.microsoft.com/office/drawing/2014/main" id="{0D5DD285-1F56-4580-ACAA-4253D64BCEBC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E5E6D8"/>
              </a:clrFrom>
              <a:clrTo>
                <a:srgbClr val="E5E6D8">
                  <a:alpha val="0"/>
                </a:srgbClr>
              </a:clrTo>
            </a:clrChange>
          </a:blip>
          <a:srcRect l="9981" t="32453" r="9981" b="32453"/>
          <a:stretch/>
        </p:blipFill>
        <p:spPr>
          <a:xfrm>
            <a:off x="7419975" y="17570"/>
            <a:ext cx="1703628" cy="25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5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Elemento grafico 12" descr="Freccia: curva oraria">
            <a:extLst>
              <a:ext uri="{FF2B5EF4-FFF2-40B4-BE49-F238E27FC236}">
                <a16:creationId xmlns:a16="http://schemas.microsoft.com/office/drawing/2014/main" id="{1CE4D700-0FBC-4A99-9DBD-1CA1152B48A3}"/>
              </a:ext>
            </a:extLst>
          </p:cNvPr>
          <p:cNvPicPr>
            <a:picLocks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4435271">
            <a:off x="5979991" y="3652210"/>
            <a:ext cx="1619915" cy="3071709"/>
          </a:xfrm>
          <a:prstGeom prst="rect">
            <a:avLst/>
          </a:prstGeom>
        </p:spPr>
      </p:pic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1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1346" y="0"/>
            <a:ext cx="2398272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Workshop on “Commercialization and Utilization of Space Exploration Technologies”</a:t>
            </a:r>
          </a:p>
          <a:p>
            <a:pPr algn="ctr"/>
            <a:r>
              <a:rPr lang="en-US" sz="1200" i="1" dirty="0"/>
              <a:t>Turin, 15-16 March 2018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DAA89243-9E21-4335-91A3-4A3283FFCF27}"/>
              </a:ext>
            </a:extLst>
          </p:cNvPr>
          <p:cNvSpPr txBox="1">
            <a:spLocks/>
          </p:cNvSpPr>
          <p:nvPr/>
        </p:nvSpPr>
        <p:spPr>
          <a:xfrm>
            <a:off x="2399618" y="75530"/>
            <a:ext cx="6744382" cy="1916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New Space represents a development enabler for Space Agencies as well as a business opportunity for Private Companies</a:t>
            </a:r>
            <a:endParaRPr lang="it-IT" sz="2800" dirty="0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70CA9814-0AD1-4C39-BABE-D6598BD63A9B}"/>
              </a:ext>
            </a:extLst>
          </p:cNvPr>
          <p:cNvGrpSpPr/>
          <p:nvPr/>
        </p:nvGrpSpPr>
        <p:grpSpPr>
          <a:xfrm>
            <a:off x="2525825" y="1868784"/>
            <a:ext cx="6503121" cy="1788193"/>
            <a:chOff x="2474309" y="1868784"/>
            <a:chExt cx="6584038" cy="1788193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CC38FCE0-F36D-4738-BE7D-D042BD05E93B}"/>
                </a:ext>
              </a:extLst>
            </p:cNvPr>
            <p:cNvGrpSpPr/>
            <p:nvPr/>
          </p:nvGrpSpPr>
          <p:grpSpPr>
            <a:xfrm>
              <a:off x="2488165" y="1868784"/>
              <a:ext cx="2727230" cy="294411"/>
              <a:chOff x="1198474" y="2136401"/>
              <a:chExt cx="9806675" cy="294411"/>
            </a:xfrm>
          </p:grpSpPr>
          <p:sp>
            <p:nvSpPr>
              <p:cNvPr id="14" name="Line 69">
                <a:extLst>
                  <a:ext uri="{FF2B5EF4-FFF2-40B4-BE49-F238E27FC236}">
                    <a16:creationId xmlns:a16="http://schemas.microsoft.com/office/drawing/2014/main" id="{3ADB347F-2D55-4DC4-8F44-358B1232D98E}"/>
                  </a:ext>
                </a:extLst>
              </p:cNvPr>
              <p:cNvSpPr>
                <a:spLocks noChangeShapeType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198474" y="2430812"/>
                <a:ext cx="98066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1200" dirty="0">
                  <a:solidFill>
                    <a:srgbClr val="3D3B3B"/>
                  </a:solidFill>
                </a:endParaRPr>
              </a:p>
            </p:txBody>
          </p:sp>
          <p:sp>
            <p:nvSpPr>
              <p:cNvPr id="15" name="Text Box 70">
                <a:extLst>
                  <a:ext uri="{FF2B5EF4-FFF2-40B4-BE49-F238E27FC236}">
                    <a16:creationId xmlns:a16="http://schemas.microsoft.com/office/drawing/2014/main" id="{8A13DEAC-045D-42E0-9245-EB53CF1186D5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41659" y="2136401"/>
                <a:ext cx="712031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 dirty="0">
                    <a:solidFill>
                      <a:srgbClr val="3D3B3B"/>
                    </a:solidFill>
                    <a:latin typeface="+mj-lt"/>
                    <a:ea typeface="ＭＳ Ｐゴシック" pitchFamily="34" charset="-128"/>
                    <a:cs typeface="Gotham Bold" pitchFamily="50" charset="0"/>
                  </a:rPr>
                  <a:t>Old Space</a:t>
                </a:r>
              </a:p>
            </p:txBody>
          </p:sp>
        </p:grpSp>
        <p:sp>
          <p:nvSpPr>
            <p:cNvPr id="350" name="Line 69">
              <a:extLst>
                <a:ext uri="{FF2B5EF4-FFF2-40B4-BE49-F238E27FC236}">
                  <a16:creationId xmlns:a16="http://schemas.microsoft.com/office/drawing/2014/main" id="{84534BE3-2581-4CDE-A554-EE330952864E}"/>
                </a:ext>
              </a:extLst>
            </p:cNvPr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5351338" y="2163195"/>
              <a:ext cx="370700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1200">
                <a:solidFill>
                  <a:srgbClr val="3D3B3B"/>
                </a:solidFill>
              </a:endParaRPr>
            </a:p>
          </p:txBody>
        </p:sp>
        <p:sp>
          <p:nvSpPr>
            <p:cNvPr id="351" name="Text Box 70">
              <a:extLst>
                <a:ext uri="{FF2B5EF4-FFF2-40B4-BE49-F238E27FC236}">
                  <a16:creationId xmlns:a16="http://schemas.microsoft.com/office/drawing/2014/main" id="{12CB33EA-A1A0-4A90-B274-D4AA27D02E4B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59073" y="1868784"/>
              <a:ext cx="269154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rgbClr val="3D3B3B"/>
                  </a:solidFill>
                  <a:latin typeface="+mj-lt"/>
                  <a:ea typeface="ＭＳ Ｐゴシック" pitchFamily="34" charset="-128"/>
                  <a:cs typeface="Gotham Bold" pitchFamily="50" charset="0"/>
                </a:rPr>
                <a:t>New Space</a:t>
              </a:r>
            </a:p>
          </p:txBody>
        </p:sp>
        <p:grpSp>
          <p:nvGrpSpPr>
            <p:cNvPr id="409" name="Gruppo 408">
              <a:extLst>
                <a:ext uri="{FF2B5EF4-FFF2-40B4-BE49-F238E27FC236}">
                  <a16:creationId xmlns:a16="http://schemas.microsoft.com/office/drawing/2014/main" id="{3D3F0DCB-884F-4E36-A2DB-FFD9128B0F22}"/>
                </a:ext>
              </a:extLst>
            </p:cNvPr>
            <p:cNvGrpSpPr/>
            <p:nvPr/>
          </p:nvGrpSpPr>
          <p:grpSpPr>
            <a:xfrm>
              <a:off x="2474309" y="2241764"/>
              <a:ext cx="6580553" cy="1415213"/>
              <a:chOff x="2474309" y="2620298"/>
              <a:chExt cx="6580553" cy="1099911"/>
            </a:xfrm>
          </p:grpSpPr>
          <p:sp>
            <p:nvSpPr>
              <p:cNvPr id="357" name="Freccia a pentagono 356">
                <a:extLst>
                  <a:ext uri="{FF2B5EF4-FFF2-40B4-BE49-F238E27FC236}">
                    <a16:creationId xmlns:a16="http://schemas.microsoft.com/office/drawing/2014/main" id="{008C5BF3-696C-4E53-9BB7-79014C0A4AE3}"/>
                  </a:ext>
                </a:extLst>
              </p:cNvPr>
              <p:cNvSpPr/>
              <p:nvPr/>
            </p:nvSpPr>
            <p:spPr>
              <a:xfrm>
                <a:off x="2474309" y="2620298"/>
                <a:ext cx="2844000" cy="347309"/>
              </a:xfrm>
              <a:prstGeom prst="homePlate">
                <a:avLst>
                  <a:gd name="adj" fmla="val 34656"/>
                </a:avLst>
              </a:prstGeom>
              <a:solidFill>
                <a:srgbClr val="D8E7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rIns="0" rtlCol="0" anchor="ctr"/>
              <a:lstStyle/>
              <a:p>
                <a:pPr algn="ctr"/>
                <a:r>
                  <a:rPr lang="en-GB" sz="1100" dirty="0">
                    <a:solidFill>
                      <a:schemeClr val="tx1"/>
                    </a:solidFill>
                    <a:cs typeface="Gotham Book" pitchFamily="50" charset="0"/>
                  </a:rPr>
                  <a:t>Mainly </a:t>
                </a:r>
                <a:r>
                  <a:rPr lang="en-GB" sz="1100" b="1" dirty="0">
                    <a:solidFill>
                      <a:schemeClr val="tx1"/>
                    </a:solidFill>
                    <a:cs typeface="Gotham Bold" pitchFamily="50" charset="0"/>
                  </a:rPr>
                  <a:t>institutional players </a:t>
                </a:r>
                <a:r>
                  <a:rPr lang="en-GB" sz="1100" dirty="0">
                    <a:solidFill>
                      <a:schemeClr val="tx1"/>
                    </a:solidFill>
                    <a:cs typeface="Gotham Book" pitchFamily="50" charset="0"/>
                  </a:rPr>
                  <a:t>and </a:t>
                </a:r>
                <a:r>
                  <a:rPr lang="en-GB" sz="1100" b="1" dirty="0">
                    <a:solidFill>
                      <a:schemeClr val="tx1"/>
                    </a:solidFill>
                    <a:cs typeface="Gotham Bold" pitchFamily="50" charset="0"/>
                  </a:rPr>
                  <a:t>missions</a:t>
                </a:r>
                <a:r>
                  <a:rPr lang="en-GB" sz="1100" b="1" dirty="0">
                    <a:solidFill>
                      <a:schemeClr val="tx1"/>
                    </a:solidFill>
                    <a:cs typeface="Gotham Book" pitchFamily="50" charset="0"/>
                  </a:rPr>
                  <a:t>, </a:t>
                </a:r>
                <a:r>
                  <a:rPr lang="en-GB" sz="1100" dirty="0">
                    <a:solidFill>
                      <a:schemeClr val="tx1"/>
                    </a:solidFill>
                    <a:cs typeface="Gotham Book" pitchFamily="50" charset="0"/>
                  </a:rPr>
                  <a:t>with </a:t>
                </a:r>
                <a:r>
                  <a:rPr lang="en-GB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Industry based on </a:t>
                </a:r>
                <a:r>
                  <a:rPr lang="en-GB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public budget </a:t>
                </a:r>
              </a:p>
            </p:txBody>
          </p:sp>
          <p:sp>
            <p:nvSpPr>
              <p:cNvPr id="358" name="Freccia a pentagono 357">
                <a:extLst>
                  <a:ext uri="{FF2B5EF4-FFF2-40B4-BE49-F238E27FC236}">
                    <a16:creationId xmlns:a16="http://schemas.microsoft.com/office/drawing/2014/main" id="{10B01C07-23BD-4B7C-A2E6-32E716D9A263}"/>
                  </a:ext>
                </a:extLst>
              </p:cNvPr>
              <p:cNvSpPr/>
              <p:nvPr/>
            </p:nvSpPr>
            <p:spPr>
              <a:xfrm>
                <a:off x="5351481" y="2620298"/>
                <a:ext cx="3690485" cy="347309"/>
              </a:xfrm>
              <a:prstGeom prst="homePlate">
                <a:avLst>
                  <a:gd name="adj" fmla="val 0"/>
                </a:avLst>
              </a:prstGeom>
              <a:solidFill>
                <a:srgbClr val="B0CF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0" bIns="36000" rtlCol="0" anchor="ctr"/>
              <a:lstStyle/>
              <a:p>
                <a:r>
                  <a:rPr lang="en-US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Consistent </a:t>
                </a:r>
                <a:r>
                  <a:rPr lang="en-US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private investments </a:t>
                </a:r>
                <a:r>
                  <a:rPr lang="en-US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and public-private partnerships (PPP, …), with sizeable socio-economic externalities </a:t>
                </a:r>
              </a:p>
            </p:txBody>
          </p:sp>
          <p:sp>
            <p:nvSpPr>
              <p:cNvPr id="359" name="Freccia a pentagono 358">
                <a:extLst>
                  <a:ext uri="{FF2B5EF4-FFF2-40B4-BE49-F238E27FC236}">
                    <a16:creationId xmlns:a16="http://schemas.microsoft.com/office/drawing/2014/main" id="{32420418-A2A3-42EE-8CF1-2F0444ECBED1}"/>
                  </a:ext>
                </a:extLst>
              </p:cNvPr>
              <p:cNvSpPr/>
              <p:nvPr/>
            </p:nvSpPr>
            <p:spPr>
              <a:xfrm>
                <a:off x="2474309" y="2996599"/>
                <a:ext cx="2844000" cy="347309"/>
              </a:xfrm>
              <a:prstGeom prst="homePlate">
                <a:avLst>
                  <a:gd name="adj" fmla="val 34656"/>
                </a:avLst>
              </a:prstGeom>
              <a:solidFill>
                <a:srgbClr val="D8E7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rIns="0" rtlCol="0" anchor="ctr"/>
              <a:lstStyle/>
              <a:p>
                <a:pPr algn="ctr"/>
                <a:r>
                  <a:rPr lang="en-GB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Direct investment </a:t>
                </a:r>
                <a:r>
                  <a:rPr lang="en-GB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of</a:t>
                </a:r>
              </a:p>
              <a:p>
                <a:pPr algn="ctr"/>
                <a:r>
                  <a:rPr lang="en-GB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 </a:t>
                </a:r>
                <a:r>
                  <a:rPr lang="en-GB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Few Space Fairing countries</a:t>
                </a:r>
              </a:p>
            </p:txBody>
          </p:sp>
          <p:sp>
            <p:nvSpPr>
              <p:cNvPr id="360" name="Freccia a pentagono 359">
                <a:extLst>
                  <a:ext uri="{FF2B5EF4-FFF2-40B4-BE49-F238E27FC236}">
                    <a16:creationId xmlns:a16="http://schemas.microsoft.com/office/drawing/2014/main" id="{8F4FEDEB-76BD-4B3C-B339-03EA4270DFAC}"/>
                  </a:ext>
                </a:extLst>
              </p:cNvPr>
              <p:cNvSpPr/>
              <p:nvPr/>
            </p:nvSpPr>
            <p:spPr>
              <a:xfrm>
                <a:off x="5364377" y="2996599"/>
                <a:ext cx="3690485" cy="347309"/>
              </a:xfrm>
              <a:prstGeom prst="homePlate">
                <a:avLst>
                  <a:gd name="adj" fmla="val 0"/>
                </a:avLst>
              </a:prstGeom>
              <a:solidFill>
                <a:srgbClr val="B0CF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0" bIns="36000" rtlCol="0" anchor="ctr"/>
              <a:lstStyle/>
              <a:p>
                <a:r>
                  <a:rPr lang="en-US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Newcomers entering the Space Industry</a:t>
                </a:r>
                <a:r>
                  <a:rPr lang="en-US" sz="1100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,</a:t>
                </a:r>
                <a:r>
                  <a:rPr lang="en-US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 leveraging on private ventures and commercial applications </a:t>
                </a:r>
              </a:p>
            </p:txBody>
          </p:sp>
          <p:sp>
            <p:nvSpPr>
              <p:cNvPr id="361" name="Freccia a pentagono 360">
                <a:extLst>
                  <a:ext uri="{FF2B5EF4-FFF2-40B4-BE49-F238E27FC236}">
                    <a16:creationId xmlns:a16="http://schemas.microsoft.com/office/drawing/2014/main" id="{1E56132A-85A7-4B78-B408-01E9D946513E}"/>
                  </a:ext>
                </a:extLst>
              </p:cNvPr>
              <p:cNvSpPr/>
              <p:nvPr/>
            </p:nvSpPr>
            <p:spPr>
              <a:xfrm>
                <a:off x="2474309" y="3372900"/>
                <a:ext cx="2844000" cy="347309"/>
              </a:xfrm>
              <a:prstGeom prst="homePlate">
                <a:avLst>
                  <a:gd name="adj" fmla="val 34656"/>
                </a:avLst>
              </a:prstGeom>
              <a:solidFill>
                <a:srgbClr val="D8E7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rIns="0" rtlCol="0" anchor="ctr"/>
              <a:lstStyle/>
              <a:p>
                <a:pPr algn="ctr"/>
                <a:r>
                  <a:rPr lang="en-GB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Heavily funded projects with </a:t>
                </a:r>
                <a:r>
                  <a:rPr lang="en-GB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longer </a:t>
                </a:r>
              </a:p>
              <a:p>
                <a:pPr algn="ctr"/>
                <a:r>
                  <a:rPr lang="en-GB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development </a:t>
                </a:r>
                <a:r>
                  <a:rPr lang="en-GB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and focus on </a:t>
                </a:r>
                <a:r>
                  <a:rPr lang="en-GB" sz="1100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 </a:t>
                </a:r>
                <a:r>
                  <a:rPr lang="en-GB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technology maturity</a:t>
                </a:r>
              </a:p>
            </p:txBody>
          </p:sp>
          <p:sp>
            <p:nvSpPr>
              <p:cNvPr id="362" name="Freccia a pentagono 361">
                <a:extLst>
                  <a:ext uri="{FF2B5EF4-FFF2-40B4-BE49-F238E27FC236}">
                    <a16:creationId xmlns:a16="http://schemas.microsoft.com/office/drawing/2014/main" id="{6A16AADF-A5F5-4057-8D66-BA3233DA944E}"/>
                  </a:ext>
                </a:extLst>
              </p:cNvPr>
              <p:cNvSpPr/>
              <p:nvPr/>
            </p:nvSpPr>
            <p:spPr>
              <a:xfrm>
                <a:off x="5364377" y="3372900"/>
                <a:ext cx="3690485" cy="347309"/>
              </a:xfrm>
              <a:prstGeom prst="homePlate">
                <a:avLst>
                  <a:gd name="adj" fmla="val 0"/>
                </a:avLst>
              </a:prstGeom>
              <a:solidFill>
                <a:srgbClr val="B0CF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0" bIns="36000" rtlCol="0" anchor="ctr"/>
              <a:lstStyle/>
              <a:p>
                <a:r>
                  <a:rPr lang="en-US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Accelerated Time to Market </a:t>
                </a:r>
                <a:r>
                  <a:rPr lang="en-US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with </a:t>
                </a:r>
                <a:r>
                  <a:rPr lang="en-US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focus</a:t>
                </a:r>
                <a:r>
                  <a:rPr lang="en-US" sz="1100" dirty="0">
                    <a:solidFill>
                      <a:schemeClr val="tx1"/>
                    </a:solidFill>
                    <a:latin typeface="+mj-lt"/>
                    <a:cs typeface="Gotham Book" pitchFamily="50" charset="0"/>
                  </a:rPr>
                  <a:t> on </a:t>
                </a:r>
                <a:r>
                  <a:rPr lang="en-US" sz="1100" b="1" dirty="0">
                    <a:solidFill>
                      <a:schemeClr val="tx1"/>
                    </a:solidFill>
                    <a:latin typeface="+mj-lt"/>
                    <a:cs typeface="Gotham Bold" pitchFamily="50" charset="0"/>
                  </a:rPr>
                  <a:t>economic sustainability</a:t>
                </a:r>
              </a:p>
            </p:txBody>
          </p:sp>
        </p:grpSp>
      </p:grpSp>
      <p:grpSp>
        <p:nvGrpSpPr>
          <p:cNvPr id="366" name="Gruppo 365">
            <a:extLst>
              <a:ext uri="{FF2B5EF4-FFF2-40B4-BE49-F238E27FC236}">
                <a16:creationId xmlns:a16="http://schemas.microsoft.com/office/drawing/2014/main" id="{29F44786-7755-43D7-AA1D-863E34F2E8C9}"/>
              </a:ext>
            </a:extLst>
          </p:cNvPr>
          <p:cNvGrpSpPr/>
          <p:nvPr/>
        </p:nvGrpSpPr>
        <p:grpSpPr>
          <a:xfrm>
            <a:off x="2488165" y="3834546"/>
            <a:ext cx="2727230" cy="461665"/>
            <a:chOff x="1198474" y="2009401"/>
            <a:chExt cx="9806675" cy="461665"/>
          </a:xfrm>
        </p:grpSpPr>
        <p:sp>
          <p:nvSpPr>
            <p:cNvPr id="367" name="Line 69">
              <a:extLst>
                <a:ext uri="{FF2B5EF4-FFF2-40B4-BE49-F238E27FC236}">
                  <a16:creationId xmlns:a16="http://schemas.microsoft.com/office/drawing/2014/main" id="{032E182A-EE7D-4EE4-AD68-FA10B1151B24}"/>
                </a:ext>
              </a:extLst>
            </p:cNvPr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1198474" y="2430812"/>
              <a:ext cx="9806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1200" dirty="0">
                <a:solidFill>
                  <a:srgbClr val="3D3B3B"/>
                </a:solidFill>
              </a:endParaRPr>
            </a:p>
          </p:txBody>
        </p:sp>
        <p:sp>
          <p:nvSpPr>
            <p:cNvPr id="368" name="Text Box 70">
              <a:extLst>
                <a:ext uri="{FF2B5EF4-FFF2-40B4-BE49-F238E27FC236}">
                  <a16:creationId xmlns:a16="http://schemas.microsoft.com/office/drawing/2014/main" id="{BB6E285C-35F9-40D5-B406-A1C394ED71BF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185646" y="2009401"/>
              <a:ext cx="783234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rgbClr val="3D3B3B"/>
                  </a:solidFill>
                  <a:latin typeface="+mj-lt"/>
                  <a:ea typeface="ＭＳ Ｐゴシック" pitchFamily="34" charset="-128"/>
                  <a:cs typeface="Gotham Bold" pitchFamily="50" charset="0"/>
                </a:rPr>
                <a:t>Countries with Space Programs 2005-2025</a:t>
              </a:r>
            </a:p>
          </p:txBody>
        </p:sp>
      </p:grpSp>
      <p:grpSp>
        <p:nvGrpSpPr>
          <p:cNvPr id="369" name="Gruppo 368">
            <a:extLst>
              <a:ext uri="{FF2B5EF4-FFF2-40B4-BE49-F238E27FC236}">
                <a16:creationId xmlns:a16="http://schemas.microsoft.com/office/drawing/2014/main" id="{3AC58663-4297-4B43-BEB6-6A915E2725FC}"/>
              </a:ext>
            </a:extLst>
          </p:cNvPr>
          <p:cNvGrpSpPr/>
          <p:nvPr/>
        </p:nvGrpSpPr>
        <p:grpSpPr>
          <a:xfrm>
            <a:off x="5364377" y="3834546"/>
            <a:ext cx="3707009" cy="461665"/>
            <a:chOff x="1198474" y="2009401"/>
            <a:chExt cx="9806675" cy="461665"/>
          </a:xfrm>
        </p:grpSpPr>
        <p:sp>
          <p:nvSpPr>
            <p:cNvPr id="370" name="Line 69">
              <a:extLst>
                <a:ext uri="{FF2B5EF4-FFF2-40B4-BE49-F238E27FC236}">
                  <a16:creationId xmlns:a16="http://schemas.microsoft.com/office/drawing/2014/main" id="{620B7A31-03ED-44FC-AE83-75F3C8E15CBB}"/>
                </a:ext>
              </a:extLst>
            </p:cNvPr>
            <p:cNvSpPr>
              <a:spLocks noChangeShapeType="1"/>
            </p:cNvSpPr>
            <p:nvPr>
              <p:custDataLst>
                <p:tags r:id="rId1"/>
              </p:custDataLst>
            </p:nvPr>
          </p:nvSpPr>
          <p:spPr bwMode="auto">
            <a:xfrm>
              <a:off x="1198474" y="2430812"/>
              <a:ext cx="9806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1200">
                <a:solidFill>
                  <a:srgbClr val="3D3B3B"/>
                </a:solidFill>
              </a:endParaRPr>
            </a:p>
          </p:txBody>
        </p:sp>
        <p:sp>
          <p:nvSpPr>
            <p:cNvPr id="371" name="Text Box 70">
              <a:extLst>
                <a:ext uri="{FF2B5EF4-FFF2-40B4-BE49-F238E27FC236}">
                  <a16:creationId xmlns:a16="http://schemas.microsoft.com/office/drawing/2014/main" id="{1336A6B9-8D87-4338-8374-29B862CC7D35}"/>
                </a:ext>
              </a:extLst>
            </p:cNvPr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85642" y="2009401"/>
              <a:ext cx="783234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it-IT"/>
              </a:defPPr>
              <a:lvl1pPr algn="ctr">
                <a:spcBef>
                  <a:spcPct val="50000"/>
                </a:spcBef>
                <a:defRPr sz="1200" b="1">
                  <a:solidFill>
                    <a:srgbClr val="3D3B3B"/>
                  </a:solidFill>
                  <a:latin typeface="+mj-lt"/>
                  <a:ea typeface="ＭＳ Ｐゴシック" pitchFamily="34" charset="-128"/>
                  <a:cs typeface="Gotham Bold" pitchFamily="50" charset="0"/>
                </a:defRPr>
              </a:lvl1pPr>
            </a:lstStyle>
            <a:p>
              <a:r>
                <a:rPr lang="en-US" dirty="0"/>
                <a:t>Private Investments in Space Ventures* 2007-2017 (B$)</a:t>
              </a:r>
            </a:p>
          </p:txBody>
        </p:sp>
      </p:grpSp>
      <p:sp>
        <p:nvSpPr>
          <p:cNvPr id="372" name="Freccia a destra 371">
            <a:extLst>
              <a:ext uri="{FF2B5EF4-FFF2-40B4-BE49-F238E27FC236}">
                <a16:creationId xmlns:a16="http://schemas.microsoft.com/office/drawing/2014/main" id="{8DBF5A3F-D468-44E0-8E8E-A761E04BE6D3}"/>
              </a:ext>
            </a:extLst>
          </p:cNvPr>
          <p:cNvSpPr/>
          <p:nvPr/>
        </p:nvSpPr>
        <p:spPr>
          <a:xfrm>
            <a:off x="2474308" y="4801306"/>
            <a:ext cx="2741087" cy="324605"/>
          </a:xfrm>
          <a:prstGeom prst="rightArrow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4" name="Rettangolo 373">
            <a:extLst>
              <a:ext uri="{FF2B5EF4-FFF2-40B4-BE49-F238E27FC236}">
                <a16:creationId xmlns:a16="http://schemas.microsoft.com/office/drawing/2014/main" id="{EE1C8B42-0305-44C9-94B6-2843C47EDC15}"/>
              </a:ext>
            </a:extLst>
          </p:cNvPr>
          <p:cNvSpPr/>
          <p:nvPr/>
        </p:nvSpPr>
        <p:spPr>
          <a:xfrm>
            <a:off x="2554541" y="5121204"/>
            <a:ext cx="415558" cy="1676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2005</a:t>
            </a:r>
            <a:endParaRPr lang="en-GB" sz="900" dirty="0">
              <a:solidFill>
                <a:schemeClr val="tx1"/>
              </a:solidFill>
              <a:latin typeface="+mj-lt"/>
              <a:cs typeface="Gotham Book" pitchFamily="50" charset="0"/>
            </a:endParaRPr>
          </a:p>
        </p:txBody>
      </p:sp>
      <p:sp>
        <p:nvSpPr>
          <p:cNvPr id="375" name="Ovale 374">
            <a:extLst>
              <a:ext uri="{FF2B5EF4-FFF2-40B4-BE49-F238E27FC236}">
                <a16:creationId xmlns:a16="http://schemas.microsoft.com/office/drawing/2014/main" id="{C2260151-0FB0-4A70-87A0-63B0B01EFA89}"/>
              </a:ext>
            </a:extLst>
          </p:cNvPr>
          <p:cNvSpPr/>
          <p:nvPr/>
        </p:nvSpPr>
        <p:spPr>
          <a:xfrm>
            <a:off x="2661569" y="4615680"/>
            <a:ext cx="216000" cy="216000"/>
          </a:xfrm>
          <a:prstGeom prst="ellipse">
            <a:avLst/>
          </a:prstGeom>
          <a:solidFill>
            <a:srgbClr val="B0C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it-IT" sz="1000" b="1" dirty="0">
                <a:solidFill>
                  <a:schemeClr val="tx1"/>
                </a:solidFill>
                <a:latin typeface="+mj-lt"/>
                <a:cs typeface="Gotham Bold" pitchFamily="50" charset="0"/>
              </a:rPr>
              <a:t>30</a:t>
            </a:r>
            <a:endParaRPr lang="en-GB" sz="1000" b="1" dirty="0">
              <a:solidFill>
                <a:schemeClr val="tx1"/>
              </a:solidFill>
              <a:latin typeface="+mj-lt"/>
              <a:cs typeface="Gotham Bold" pitchFamily="50" charset="0"/>
            </a:endParaRPr>
          </a:p>
        </p:txBody>
      </p:sp>
      <p:sp>
        <p:nvSpPr>
          <p:cNvPr id="377" name="Rettangolo 376">
            <a:extLst>
              <a:ext uri="{FF2B5EF4-FFF2-40B4-BE49-F238E27FC236}">
                <a16:creationId xmlns:a16="http://schemas.microsoft.com/office/drawing/2014/main" id="{1BC75D8A-BE3B-4271-B045-4FC41F21C1C0}"/>
              </a:ext>
            </a:extLst>
          </p:cNvPr>
          <p:cNvSpPr/>
          <p:nvPr/>
        </p:nvSpPr>
        <p:spPr>
          <a:xfrm>
            <a:off x="4649514" y="5121204"/>
            <a:ext cx="415558" cy="1676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2025</a:t>
            </a:r>
            <a:endParaRPr lang="en-GB" sz="900" dirty="0">
              <a:solidFill>
                <a:schemeClr val="tx1"/>
              </a:solidFill>
              <a:latin typeface="+mj-lt"/>
              <a:cs typeface="Gotham Book" pitchFamily="50" charset="0"/>
            </a:endParaRPr>
          </a:p>
        </p:txBody>
      </p:sp>
      <p:sp>
        <p:nvSpPr>
          <p:cNvPr id="379" name="Rettangolo 378">
            <a:extLst>
              <a:ext uri="{FF2B5EF4-FFF2-40B4-BE49-F238E27FC236}">
                <a16:creationId xmlns:a16="http://schemas.microsoft.com/office/drawing/2014/main" id="{766067EB-042A-4511-BBCD-A0AEEBCC267B}"/>
              </a:ext>
            </a:extLst>
          </p:cNvPr>
          <p:cNvSpPr/>
          <p:nvPr/>
        </p:nvSpPr>
        <p:spPr>
          <a:xfrm>
            <a:off x="3602027" y="5121204"/>
            <a:ext cx="415558" cy="1676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2015</a:t>
            </a:r>
            <a:endParaRPr lang="en-GB" sz="900" dirty="0">
              <a:solidFill>
                <a:schemeClr val="tx1"/>
              </a:solidFill>
              <a:latin typeface="+mj-lt"/>
              <a:cs typeface="Gotham Book" pitchFamily="50" charset="0"/>
            </a:endParaRPr>
          </a:p>
        </p:txBody>
      </p:sp>
      <p:sp>
        <p:nvSpPr>
          <p:cNvPr id="381" name="Ovale 380">
            <a:extLst>
              <a:ext uri="{FF2B5EF4-FFF2-40B4-BE49-F238E27FC236}">
                <a16:creationId xmlns:a16="http://schemas.microsoft.com/office/drawing/2014/main" id="{1F535882-0D2D-4A51-BBE4-CB6CD79A0B3C}"/>
              </a:ext>
            </a:extLst>
          </p:cNvPr>
          <p:cNvSpPr/>
          <p:nvPr/>
        </p:nvSpPr>
        <p:spPr>
          <a:xfrm>
            <a:off x="4578820" y="4308044"/>
            <a:ext cx="523636" cy="523636"/>
          </a:xfrm>
          <a:prstGeom prst="ellipse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1000" b="1" dirty="0">
                <a:latin typeface="+mj-lt"/>
                <a:cs typeface="Gotham Bold" pitchFamily="50" charset="0"/>
              </a:rPr>
              <a:t>80</a:t>
            </a:r>
            <a:endParaRPr lang="en-GB" sz="1000" b="1" dirty="0">
              <a:latin typeface="+mj-lt"/>
              <a:cs typeface="Gotham Bold" pitchFamily="50" charset="0"/>
            </a:endParaRPr>
          </a:p>
        </p:txBody>
      </p:sp>
      <p:sp>
        <p:nvSpPr>
          <p:cNvPr id="386" name="Ovale 385">
            <a:extLst>
              <a:ext uri="{FF2B5EF4-FFF2-40B4-BE49-F238E27FC236}">
                <a16:creationId xmlns:a16="http://schemas.microsoft.com/office/drawing/2014/main" id="{91F0C268-7871-4EDF-B1A9-B667D9325574}"/>
              </a:ext>
            </a:extLst>
          </p:cNvPr>
          <p:cNvSpPr/>
          <p:nvPr/>
        </p:nvSpPr>
        <p:spPr>
          <a:xfrm>
            <a:off x="3606951" y="4425970"/>
            <a:ext cx="405710" cy="405710"/>
          </a:xfrm>
          <a:prstGeom prst="ellipse">
            <a:avLst/>
          </a:prstGeom>
          <a:solidFill>
            <a:srgbClr val="89B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1000" b="1" dirty="0">
                <a:solidFill>
                  <a:schemeClr val="tx1"/>
                </a:solidFill>
                <a:latin typeface="+mj-lt"/>
                <a:cs typeface="Gotham Bold" pitchFamily="50" charset="0"/>
              </a:rPr>
              <a:t>60</a:t>
            </a:r>
            <a:endParaRPr lang="en-GB" sz="1000" b="1" dirty="0">
              <a:solidFill>
                <a:schemeClr val="tx1"/>
              </a:solidFill>
              <a:latin typeface="+mj-lt"/>
              <a:cs typeface="Gotham Bold" pitchFamily="50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C0A08C4-93D3-4619-B3EF-4FA02B69087D}"/>
              </a:ext>
            </a:extLst>
          </p:cNvPr>
          <p:cNvCxnSpPr>
            <a:stCxn id="375" idx="4"/>
            <a:endCxn id="374" idx="0"/>
          </p:cNvCxnSpPr>
          <p:nvPr/>
        </p:nvCxnSpPr>
        <p:spPr>
          <a:xfrm flipH="1">
            <a:off x="2762320" y="4831680"/>
            <a:ext cx="7249" cy="289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ttore diritto 386">
            <a:extLst>
              <a:ext uri="{FF2B5EF4-FFF2-40B4-BE49-F238E27FC236}">
                <a16:creationId xmlns:a16="http://schemas.microsoft.com/office/drawing/2014/main" id="{B0FFB138-A506-41B2-A872-3DA6AC7CA41A}"/>
              </a:ext>
            </a:extLst>
          </p:cNvPr>
          <p:cNvCxnSpPr/>
          <p:nvPr/>
        </p:nvCxnSpPr>
        <p:spPr>
          <a:xfrm flipH="1">
            <a:off x="3813880" y="4831680"/>
            <a:ext cx="0" cy="289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D23611FF-11F7-4F3D-90D6-E2EADAD44C03}"/>
              </a:ext>
            </a:extLst>
          </p:cNvPr>
          <p:cNvCxnSpPr/>
          <p:nvPr/>
        </p:nvCxnSpPr>
        <p:spPr>
          <a:xfrm flipH="1">
            <a:off x="4841858" y="4831680"/>
            <a:ext cx="0" cy="289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735E032A-8A91-4F1C-BE09-8988251F857E}"/>
              </a:ext>
            </a:extLst>
          </p:cNvPr>
          <p:cNvGrpSpPr/>
          <p:nvPr/>
        </p:nvGrpSpPr>
        <p:grpSpPr>
          <a:xfrm>
            <a:off x="2526942" y="5477708"/>
            <a:ext cx="2538130" cy="639077"/>
            <a:chOff x="833829" y="5107786"/>
            <a:chExt cx="4087684" cy="935672"/>
          </a:xfrm>
        </p:grpSpPr>
        <p:pic>
          <p:nvPicPr>
            <p:cNvPr id="392" name="Picture 2" descr="Risultati immagini per nasa 2005 launch">
              <a:extLst>
                <a:ext uri="{FF2B5EF4-FFF2-40B4-BE49-F238E27FC236}">
                  <a16:creationId xmlns:a16="http://schemas.microsoft.com/office/drawing/2014/main" id="{2CF2D34F-0759-495E-9199-75A3650203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3829" y="5173937"/>
              <a:ext cx="1448395" cy="81410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3" name="Picture 4" descr="Risultati immagini per uae space program">
              <a:extLst>
                <a:ext uri="{FF2B5EF4-FFF2-40B4-BE49-F238E27FC236}">
                  <a16:creationId xmlns:a16="http://schemas.microsoft.com/office/drawing/2014/main" id="{7B76A1A0-4E2C-454E-BA54-A4D048320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9619" y="5244157"/>
              <a:ext cx="1318009" cy="7993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4" name="Picture 6" descr="Risultati immagini per mars rover">
              <a:extLst>
                <a:ext uri="{FF2B5EF4-FFF2-40B4-BE49-F238E27FC236}">
                  <a16:creationId xmlns:a16="http://schemas.microsoft.com/office/drawing/2014/main" id="{3864144A-CF7F-486E-B8A4-51B798F292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445" y="5107786"/>
              <a:ext cx="1383068" cy="84247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98" name="Ovale 397">
            <a:extLst>
              <a:ext uri="{FF2B5EF4-FFF2-40B4-BE49-F238E27FC236}">
                <a16:creationId xmlns:a16="http://schemas.microsoft.com/office/drawing/2014/main" id="{D44E063A-52C8-45D8-8C12-061783B673D5}"/>
              </a:ext>
            </a:extLst>
          </p:cNvPr>
          <p:cNvSpPr/>
          <p:nvPr/>
        </p:nvSpPr>
        <p:spPr>
          <a:xfrm>
            <a:off x="8147654" y="4344383"/>
            <a:ext cx="831996" cy="836352"/>
          </a:xfrm>
          <a:prstGeom prst="ellipse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1200" b="1" dirty="0">
                <a:latin typeface="+mj-lt"/>
                <a:cs typeface="Gotham Bold" pitchFamily="50" charset="0"/>
              </a:rPr>
              <a:t>2,5 B$</a:t>
            </a:r>
            <a:endParaRPr lang="en-GB" sz="1200" b="1" dirty="0">
              <a:latin typeface="+mj-lt"/>
              <a:cs typeface="Gotham Bold" pitchFamily="50" charset="0"/>
            </a:endParaRPr>
          </a:p>
        </p:txBody>
      </p:sp>
      <p:sp>
        <p:nvSpPr>
          <p:cNvPr id="399" name="Ovale 398">
            <a:extLst>
              <a:ext uri="{FF2B5EF4-FFF2-40B4-BE49-F238E27FC236}">
                <a16:creationId xmlns:a16="http://schemas.microsoft.com/office/drawing/2014/main" id="{F7C1BA2A-DAD1-4776-81D6-1159E3529892}"/>
              </a:ext>
            </a:extLst>
          </p:cNvPr>
          <p:cNvSpPr/>
          <p:nvPr/>
        </p:nvSpPr>
        <p:spPr>
          <a:xfrm>
            <a:off x="5824195" y="6037339"/>
            <a:ext cx="54000" cy="54000"/>
          </a:xfrm>
          <a:prstGeom prst="ellipse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900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400" name="CasellaDiTesto 399">
            <a:extLst>
              <a:ext uri="{FF2B5EF4-FFF2-40B4-BE49-F238E27FC236}">
                <a16:creationId xmlns:a16="http://schemas.microsoft.com/office/drawing/2014/main" id="{9D5879A4-9D5C-47BE-8049-4A99B5D7053A}"/>
              </a:ext>
            </a:extLst>
          </p:cNvPr>
          <p:cNvSpPr txBox="1"/>
          <p:nvPr/>
        </p:nvSpPr>
        <p:spPr>
          <a:xfrm>
            <a:off x="5460796" y="5804150"/>
            <a:ext cx="768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+mj-lt"/>
                <a:cs typeface="Gotham Book" pitchFamily="50" charset="0"/>
              </a:rPr>
              <a:t>0,1 B$</a:t>
            </a:r>
            <a:endParaRPr lang="en-GB" sz="1200" b="1" dirty="0">
              <a:latin typeface="+mj-lt"/>
              <a:cs typeface="Gotham Book" pitchFamily="50" charset="0"/>
            </a:endParaRPr>
          </a:p>
        </p:txBody>
      </p:sp>
      <p:sp>
        <p:nvSpPr>
          <p:cNvPr id="401" name="Rettangolo 400">
            <a:extLst>
              <a:ext uri="{FF2B5EF4-FFF2-40B4-BE49-F238E27FC236}">
                <a16:creationId xmlns:a16="http://schemas.microsoft.com/office/drawing/2014/main" id="{2C366D6C-FF32-457D-AAC9-095E8589C062}"/>
              </a:ext>
            </a:extLst>
          </p:cNvPr>
          <p:cNvSpPr/>
          <p:nvPr/>
        </p:nvSpPr>
        <p:spPr>
          <a:xfrm>
            <a:off x="5373938" y="4360040"/>
            <a:ext cx="1683922" cy="729065"/>
          </a:xfrm>
          <a:prstGeom prst="rect">
            <a:avLst/>
          </a:prstGeom>
          <a:solidFill>
            <a:srgbClr val="D8E7E9"/>
          </a:solidFill>
          <a:ln w="9525">
            <a:solidFill>
              <a:schemeClr val="accent5"/>
            </a:solidFill>
            <a:prstDash val="dash"/>
          </a:ln>
          <a:effectLst>
            <a:outerShdw blurRad="139700" dist="38100" dir="2700000" sx="102000" sy="102000" algn="tl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85725"/>
            <a:r>
              <a:rPr lang="en-US" sz="2000" b="1" dirty="0">
                <a:solidFill>
                  <a:schemeClr val="tx1"/>
                </a:solidFill>
                <a:latin typeface="+mj-lt"/>
                <a:cs typeface="Gotham Bold" pitchFamily="50" charset="0"/>
              </a:rPr>
              <a:t>x</a:t>
            </a:r>
            <a:r>
              <a:rPr lang="en-US" sz="2400" b="1" dirty="0">
                <a:solidFill>
                  <a:schemeClr val="tx1"/>
                </a:solidFill>
                <a:latin typeface="+mj-lt"/>
                <a:cs typeface="Gotham Bold" pitchFamily="50" charset="0"/>
              </a:rPr>
              <a:t>25</a:t>
            </a:r>
          </a:p>
        </p:txBody>
      </p:sp>
      <p:sp>
        <p:nvSpPr>
          <p:cNvPr id="402" name="Rettangolo 401">
            <a:extLst>
              <a:ext uri="{FF2B5EF4-FFF2-40B4-BE49-F238E27FC236}">
                <a16:creationId xmlns:a16="http://schemas.microsoft.com/office/drawing/2014/main" id="{F6B9989C-7D51-43D2-81B7-F03F197857DD}"/>
              </a:ext>
            </a:extLst>
          </p:cNvPr>
          <p:cNvSpPr/>
          <p:nvPr/>
        </p:nvSpPr>
        <p:spPr>
          <a:xfrm>
            <a:off x="5993083" y="4462703"/>
            <a:ext cx="1064777" cy="5237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050" i="1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Private Investment in Space Ventures over last 10 years </a:t>
            </a:r>
          </a:p>
        </p:txBody>
      </p:sp>
      <p:sp>
        <p:nvSpPr>
          <p:cNvPr id="405" name="CasellaDiTesto 404">
            <a:extLst>
              <a:ext uri="{FF2B5EF4-FFF2-40B4-BE49-F238E27FC236}">
                <a16:creationId xmlns:a16="http://schemas.microsoft.com/office/drawing/2014/main" id="{D34C6C43-F36B-4CB5-90DF-5C271BFC6A8F}"/>
              </a:ext>
            </a:extLst>
          </p:cNvPr>
          <p:cNvSpPr txBox="1"/>
          <p:nvPr/>
        </p:nvSpPr>
        <p:spPr>
          <a:xfrm>
            <a:off x="6326376" y="5398536"/>
            <a:ext cx="2695153" cy="781571"/>
          </a:xfrm>
          <a:prstGeom prst="rect">
            <a:avLst/>
          </a:prstGeom>
          <a:solidFill>
            <a:schemeClr val="accent5">
              <a:lumMod val="20000"/>
              <a:lumOff val="80000"/>
              <a:alpha val="83000"/>
            </a:schemeClr>
          </a:solidFill>
          <a:ln w="9525">
            <a:noFill/>
            <a:prstDash val="dash"/>
          </a:ln>
          <a:effectLst>
            <a:outerShdw blurRad="139700" dist="38100" dir="2700000" sx="102000" sy="102000" algn="tl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it-IT"/>
            </a:defPPr>
            <a:lvl1pPr marL="92075">
              <a:defRPr sz="2400">
                <a:solidFill>
                  <a:schemeClr val="accent6">
                    <a:lumMod val="50000"/>
                  </a:schemeClr>
                </a:solidFill>
                <a:latin typeface="Gotham Bold" pitchFamily="50" charset="0"/>
                <a:cs typeface="Gotham Bold" pitchFamily="50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/>
            <a:r>
              <a:rPr lang="en-US" sz="1050" i="1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“Old Space coasts on the glory of the Apollo era and isn’t entirely sure what to do next. [...] New Space is the opposite of all that. It’s wild. It’s </a:t>
            </a:r>
            <a:r>
              <a:rPr lang="en-US" sz="1050" b="1" i="1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commercial, bootstrapping, imaginative</a:t>
            </a:r>
            <a:r>
              <a:rPr lang="en-US" sz="1050" i="1" dirty="0">
                <a:solidFill>
                  <a:schemeClr val="bg1">
                    <a:lumMod val="25000"/>
                  </a:schemeClr>
                </a:solidFill>
                <a:latin typeface="+mj-lt"/>
                <a:cs typeface="Gotham Book" pitchFamily="50" charset="0"/>
              </a:rPr>
              <a:t>”</a:t>
            </a:r>
          </a:p>
        </p:txBody>
      </p:sp>
      <p:pic>
        <p:nvPicPr>
          <p:cNvPr id="406" name="Picture 2" descr="Risultati immagini per washington post logo transparent">
            <a:extLst>
              <a:ext uri="{FF2B5EF4-FFF2-40B4-BE49-F238E27FC236}">
                <a16:creationId xmlns:a16="http://schemas.microsoft.com/office/drawing/2014/main" id="{C9516D4F-1443-4D1B-9D2A-815086A12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955" y="6083316"/>
            <a:ext cx="501170" cy="8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7" name="CasellaDiTesto 406">
            <a:extLst>
              <a:ext uri="{FF2B5EF4-FFF2-40B4-BE49-F238E27FC236}">
                <a16:creationId xmlns:a16="http://schemas.microsoft.com/office/drawing/2014/main" id="{B9C1A78B-859B-4783-87DD-7CD9326E1E69}"/>
              </a:ext>
            </a:extLst>
          </p:cNvPr>
          <p:cNvSpPr txBox="1"/>
          <p:nvPr/>
        </p:nvSpPr>
        <p:spPr>
          <a:xfrm>
            <a:off x="-41559" y="6498869"/>
            <a:ext cx="244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+mj-lt"/>
                <a:cs typeface="Gotham Book" pitchFamily="50" charset="0"/>
              </a:rPr>
              <a:t>Sources: Euroconsult, ”Start-Up Space 2018”, Bryce</a:t>
            </a:r>
          </a:p>
        </p:txBody>
      </p:sp>
      <p:pic>
        <p:nvPicPr>
          <p:cNvPr id="47" name="Immagine 46">
            <a:extLst>
              <a:ext uri="{FF2B5EF4-FFF2-40B4-BE49-F238E27FC236}">
                <a16:creationId xmlns:a16="http://schemas.microsoft.com/office/drawing/2014/main" id="{5469A7E4-ACC4-483E-B7E4-545C597364E4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E5E6D8"/>
              </a:clrFrom>
              <a:clrTo>
                <a:srgbClr val="E5E6D8">
                  <a:alpha val="0"/>
                </a:srgbClr>
              </a:clrTo>
            </a:clrChange>
          </a:blip>
          <a:srcRect l="9981" t="32453" r="9981" b="32453"/>
          <a:stretch/>
        </p:blipFill>
        <p:spPr>
          <a:xfrm>
            <a:off x="7419975" y="17570"/>
            <a:ext cx="1703628" cy="25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32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1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1346" y="0"/>
            <a:ext cx="2398272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Workshop on “Commercialization and Utilization of Space Exploration Technologies”</a:t>
            </a:r>
          </a:p>
          <a:p>
            <a:pPr algn="ctr"/>
            <a:r>
              <a:rPr lang="en-US" sz="1200" i="1" dirty="0"/>
              <a:t>Turin, 15-16 March 2018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DAA89243-9E21-4335-91A3-4A3283FFCF27}"/>
              </a:ext>
            </a:extLst>
          </p:cNvPr>
          <p:cNvSpPr txBox="1">
            <a:spLocks/>
          </p:cNvSpPr>
          <p:nvPr/>
        </p:nvSpPr>
        <p:spPr>
          <a:xfrm>
            <a:off x="2399618" y="75530"/>
            <a:ext cx="6744382" cy="1916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Private players are developing commercial applications opening an untapped service market thus reducing space utilization costs</a:t>
            </a:r>
            <a:endParaRPr lang="it-IT" sz="2800" dirty="0"/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CC38FCE0-F36D-4738-BE7D-D042BD05E93B}"/>
              </a:ext>
            </a:extLst>
          </p:cNvPr>
          <p:cNvGrpSpPr/>
          <p:nvPr/>
        </p:nvGrpSpPr>
        <p:grpSpPr>
          <a:xfrm>
            <a:off x="2522915" y="1874559"/>
            <a:ext cx="1129097" cy="294411"/>
            <a:chOff x="1198474" y="2136401"/>
            <a:chExt cx="9806675" cy="294411"/>
          </a:xfrm>
        </p:grpSpPr>
        <p:sp>
          <p:nvSpPr>
            <p:cNvPr id="14" name="Line 69">
              <a:extLst>
                <a:ext uri="{FF2B5EF4-FFF2-40B4-BE49-F238E27FC236}">
                  <a16:creationId xmlns:a16="http://schemas.microsoft.com/office/drawing/2014/main" id="{3ADB347F-2D55-4DC4-8F44-358B1232D98E}"/>
                </a:ext>
              </a:extLst>
            </p:cNvPr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198474" y="2430812"/>
              <a:ext cx="9806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1200" dirty="0">
                <a:solidFill>
                  <a:srgbClr val="3D3B3B"/>
                </a:solidFill>
              </a:endParaRPr>
            </a:p>
          </p:txBody>
        </p:sp>
        <p:sp>
          <p:nvSpPr>
            <p:cNvPr id="15" name="Text Box 70">
              <a:extLst>
                <a:ext uri="{FF2B5EF4-FFF2-40B4-BE49-F238E27FC236}">
                  <a16:creationId xmlns:a16="http://schemas.microsoft.com/office/drawing/2014/main" id="{8A13DEAC-045D-42E0-9245-EB53CF1186D5}"/>
                </a:ext>
              </a:extLst>
            </p:cNvPr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541659" y="2136401"/>
              <a:ext cx="71203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rgbClr val="3D3B3B"/>
                  </a:solidFill>
                  <a:latin typeface="+mj-lt"/>
                  <a:ea typeface="ＭＳ Ｐゴシック" pitchFamily="34" charset="-128"/>
                  <a:cs typeface="Gotham Bold" pitchFamily="50" charset="0"/>
                </a:rPr>
                <a:t>Markets</a:t>
              </a:r>
            </a:p>
          </p:txBody>
        </p:sp>
      </p:grpSp>
      <p:grpSp>
        <p:nvGrpSpPr>
          <p:cNvPr id="349" name="Gruppo 348">
            <a:extLst>
              <a:ext uri="{FF2B5EF4-FFF2-40B4-BE49-F238E27FC236}">
                <a16:creationId xmlns:a16="http://schemas.microsoft.com/office/drawing/2014/main" id="{7977CB27-2C14-4F8B-ABD7-C1390D345968}"/>
              </a:ext>
            </a:extLst>
          </p:cNvPr>
          <p:cNvGrpSpPr/>
          <p:nvPr/>
        </p:nvGrpSpPr>
        <p:grpSpPr>
          <a:xfrm>
            <a:off x="3733416" y="1874559"/>
            <a:ext cx="1429213" cy="294411"/>
            <a:chOff x="1198474" y="2136401"/>
            <a:chExt cx="9806675" cy="294411"/>
          </a:xfrm>
        </p:grpSpPr>
        <p:sp>
          <p:nvSpPr>
            <p:cNvPr id="350" name="Line 69">
              <a:extLst>
                <a:ext uri="{FF2B5EF4-FFF2-40B4-BE49-F238E27FC236}">
                  <a16:creationId xmlns:a16="http://schemas.microsoft.com/office/drawing/2014/main" id="{84534BE3-2581-4CDE-A554-EE330952864E}"/>
                </a:ext>
              </a:extLst>
            </p:cNvPr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198474" y="2430812"/>
              <a:ext cx="9806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1200">
                <a:solidFill>
                  <a:srgbClr val="3D3B3B"/>
                </a:solidFill>
              </a:endParaRPr>
            </a:p>
          </p:txBody>
        </p:sp>
        <p:sp>
          <p:nvSpPr>
            <p:cNvPr id="351" name="Text Box 70">
              <a:extLst>
                <a:ext uri="{FF2B5EF4-FFF2-40B4-BE49-F238E27FC236}">
                  <a16:creationId xmlns:a16="http://schemas.microsoft.com/office/drawing/2014/main" id="{12CB33EA-A1A0-4A90-B274-D4AA27D02E4B}"/>
                </a:ext>
              </a:extLst>
            </p:cNvPr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541657" y="2136401"/>
              <a:ext cx="71203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rgbClr val="3D3B3B"/>
                  </a:solidFill>
                  <a:latin typeface="+mj-lt"/>
                  <a:ea typeface="ＭＳ Ｐゴシック" pitchFamily="34" charset="-128"/>
                  <a:cs typeface="Gotham Bold" pitchFamily="50" charset="0"/>
                </a:rPr>
                <a:t>Activities</a:t>
              </a:r>
            </a:p>
          </p:txBody>
        </p:sp>
      </p:grpSp>
      <p:sp>
        <p:nvSpPr>
          <p:cNvPr id="407" name="CasellaDiTesto 406">
            <a:extLst>
              <a:ext uri="{FF2B5EF4-FFF2-40B4-BE49-F238E27FC236}">
                <a16:creationId xmlns:a16="http://schemas.microsoft.com/office/drawing/2014/main" id="{B9C1A78B-859B-4783-87DD-7CD9326E1E69}"/>
              </a:ext>
            </a:extLst>
          </p:cNvPr>
          <p:cNvSpPr txBox="1"/>
          <p:nvPr/>
        </p:nvSpPr>
        <p:spPr>
          <a:xfrm>
            <a:off x="-41559" y="6498869"/>
            <a:ext cx="24411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+mj-lt"/>
                <a:cs typeface="Gotham Book" pitchFamily="50" charset="0"/>
              </a:rPr>
              <a:t>Sources: </a:t>
            </a:r>
            <a:r>
              <a:rPr lang="en-US" sz="900" dirty="0" err="1">
                <a:solidFill>
                  <a:schemeClr val="bg1"/>
                </a:solidFill>
                <a:latin typeface="+mj-lt"/>
                <a:cs typeface="Gotham Book" pitchFamily="50" charset="0"/>
              </a:rPr>
              <a:t>Crunchbase</a:t>
            </a:r>
            <a:r>
              <a:rPr lang="en-US" sz="900" dirty="0">
                <a:solidFill>
                  <a:schemeClr val="bg1"/>
                </a:solidFill>
                <a:latin typeface="+mj-lt"/>
                <a:cs typeface="Gotham Book" pitchFamily="50" charset="0"/>
              </a:rPr>
              <a:t>, </a:t>
            </a:r>
            <a:r>
              <a:rPr lang="en-US" sz="900" dirty="0" err="1">
                <a:solidFill>
                  <a:schemeClr val="bg1"/>
                </a:solidFill>
                <a:latin typeface="+mj-lt"/>
                <a:cs typeface="Gotham Book" pitchFamily="50" charset="0"/>
              </a:rPr>
              <a:t>Spacenews</a:t>
            </a:r>
            <a:r>
              <a:rPr lang="en-US" sz="900" dirty="0">
                <a:solidFill>
                  <a:schemeClr val="bg1"/>
                </a:solidFill>
                <a:latin typeface="+mj-lt"/>
                <a:cs typeface="Gotham Book" pitchFamily="50" charset="0"/>
              </a:rPr>
              <a:t>, Euroconsult, Quartz, Fortune, NSR, Globe News Wire</a:t>
            </a:r>
          </a:p>
          <a:p>
            <a:endParaRPr lang="en-US" sz="900" dirty="0">
              <a:solidFill>
                <a:schemeClr val="bg1"/>
              </a:solidFill>
              <a:latin typeface="+mj-lt"/>
              <a:cs typeface="Gotham Book" pitchFamily="50" charset="0"/>
            </a:endParaRPr>
          </a:p>
        </p:txBody>
      </p:sp>
      <p:sp>
        <p:nvSpPr>
          <p:cNvPr id="50" name="Line 69">
            <a:extLst>
              <a:ext uri="{FF2B5EF4-FFF2-40B4-BE49-F238E27FC236}">
                <a16:creationId xmlns:a16="http://schemas.microsoft.com/office/drawing/2014/main" id="{177EC59F-91CD-4CBE-A54C-EA74F6E5A3FA}"/>
              </a:ext>
            </a:extLst>
          </p:cNvPr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5250387" y="2168970"/>
            <a:ext cx="7100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sz="1200">
              <a:solidFill>
                <a:srgbClr val="3D3B3B"/>
              </a:solidFill>
            </a:endParaRPr>
          </a:p>
        </p:txBody>
      </p:sp>
      <p:sp>
        <p:nvSpPr>
          <p:cNvPr id="51" name="Text Box 70">
            <a:extLst>
              <a:ext uri="{FF2B5EF4-FFF2-40B4-BE49-F238E27FC236}">
                <a16:creationId xmlns:a16="http://schemas.microsoft.com/office/drawing/2014/main" id="{5F7D811E-CC92-4072-95D7-C2A1C55C2F4F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24682" y="1739474"/>
            <a:ext cx="7547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>
                <a:solidFill>
                  <a:srgbClr val="3D3B3B"/>
                </a:solidFill>
                <a:latin typeface="+mj-lt"/>
                <a:ea typeface="ＭＳ Ｐゴシック" pitchFamily="34" charset="-128"/>
                <a:cs typeface="Gotham Bold" pitchFamily="50" charset="0"/>
              </a:rPr>
              <a:t>Time to Market </a:t>
            </a:r>
          </a:p>
        </p:txBody>
      </p: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CDC1FE9C-3B98-44A4-BD57-66778F7B74F1}"/>
              </a:ext>
            </a:extLst>
          </p:cNvPr>
          <p:cNvGrpSpPr/>
          <p:nvPr/>
        </p:nvGrpSpPr>
        <p:grpSpPr>
          <a:xfrm>
            <a:off x="7144945" y="1874559"/>
            <a:ext cx="1796378" cy="294411"/>
            <a:chOff x="1198474" y="2136401"/>
            <a:chExt cx="9806675" cy="294411"/>
          </a:xfrm>
        </p:grpSpPr>
        <p:sp>
          <p:nvSpPr>
            <p:cNvPr id="53" name="Line 69">
              <a:extLst>
                <a:ext uri="{FF2B5EF4-FFF2-40B4-BE49-F238E27FC236}">
                  <a16:creationId xmlns:a16="http://schemas.microsoft.com/office/drawing/2014/main" id="{A847127F-577C-4974-8E89-EFF56E0C4ABF}"/>
                </a:ext>
              </a:extLst>
            </p:cNvPr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1198474" y="2430812"/>
              <a:ext cx="9806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1200">
                <a:solidFill>
                  <a:srgbClr val="3D3B3B"/>
                </a:solidFill>
              </a:endParaRPr>
            </a:p>
          </p:txBody>
        </p:sp>
        <p:sp>
          <p:nvSpPr>
            <p:cNvPr id="54" name="Text Box 70">
              <a:extLst>
                <a:ext uri="{FF2B5EF4-FFF2-40B4-BE49-F238E27FC236}">
                  <a16:creationId xmlns:a16="http://schemas.microsoft.com/office/drawing/2014/main" id="{23371EA1-F8AE-42C7-B379-2BD39185B53E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107074" y="2136401"/>
              <a:ext cx="783233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rgbClr val="3D3B3B"/>
                  </a:solidFill>
                  <a:ea typeface="ＭＳ Ｐゴシック" pitchFamily="34" charset="-128"/>
                  <a:cs typeface="Gotham Bold" pitchFamily="50" charset="0"/>
                </a:rPr>
                <a:t>Private Players*</a:t>
              </a:r>
            </a:p>
          </p:txBody>
        </p:sp>
      </p:grpSp>
      <p:sp>
        <p:nvSpPr>
          <p:cNvPr id="71" name="Line 69">
            <a:extLst>
              <a:ext uri="{FF2B5EF4-FFF2-40B4-BE49-F238E27FC236}">
                <a16:creationId xmlns:a16="http://schemas.microsoft.com/office/drawing/2014/main" id="{F97269E9-2E94-4EFB-A7E6-B37AB8874E9A}"/>
              </a:ext>
            </a:extLst>
          </p:cNvPr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6041949" y="2168970"/>
            <a:ext cx="94501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sz="1200">
              <a:solidFill>
                <a:srgbClr val="3D3B3B"/>
              </a:solidFill>
            </a:endParaRPr>
          </a:p>
        </p:txBody>
      </p:sp>
      <p:sp>
        <p:nvSpPr>
          <p:cNvPr id="72" name="Text Box 70">
            <a:extLst>
              <a:ext uri="{FF2B5EF4-FFF2-40B4-BE49-F238E27FC236}">
                <a16:creationId xmlns:a16="http://schemas.microsoft.com/office/drawing/2014/main" id="{63F97E43-8CA6-4CDF-B971-C771A25E5DD1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99338" y="1739474"/>
            <a:ext cx="83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>
                <a:solidFill>
                  <a:srgbClr val="3D3B3B"/>
                </a:solidFill>
                <a:latin typeface="+mj-lt"/>
                <a:ea typeface="ＭＳ Ｐゴシック" pitchFamily="34" charset="-128"/>
                <a:cs typeface="Gotham Bold" pitchFamily="50" charset="0"/>
              </a:rPr>
              <a:t>Projected Revenues</a:t>
            </a: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5D0C47D4-3CED-4548-A2DF-9B353EFA8CBB}"/>
              </a:ext>
            </a:extLst>
          </p:cNvPr>
          <p:cNvSpPr/>
          <p:nvPr/>
        </p:nvSpPr>
        <p:spPr>
          <a:xfrm>
            <a:off x="2759876" y="5136241"/>
            <a:ext cx="892136" cy="864029"/>
          </a:xfrm>
          <a:prstGeom prst="rect">
            <a:avLst/>
          </a:prstGeom>
          <a:solidFill>
            <a:srgbClr val="89B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lang="it-IT" sz="1100" b="1" dirty="0">
                <a:solidFill>
                  <a:schemeClr val="tx1"/>
                </a:solidFill>
                <a:latin typeface="+mj-lt"/>
                <a:cs typeface="Gotham Bold" pitchFamily="50" charset="0"/>
              </a:rPr>
              <a:t>SPACE </a:t>
            </a:r>
          </a:p>
          <a:p>
            <a:pPr algn="ctr"/>
            <a:r>
              <a:rPr lang="it-IT" sz="1100" b="1" dirty="0">
                <a:solidFill>
                  <a:schemeClr val="tx1"/>
                </a:solidFill>
                <a:latin typeface="+mj-lt"/>
                <a:cs typeface="Gotham Bold" pitchFamily="50" charset="0"/>
              </a:rPr>
              <a:t>MINING</a:t>
            </a: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A2C4FDD9-048C-4E04-BADC-8EDFC7208A6C}"/>
              </a:ext>
            </a:extLst>
          </p:cNvPr>
          <p:cNvSpPr/>
          <p:nvPr/>
        </p:nvSpPr>
        <p:spPr>
          <a:xfrm>
            <a:off x="2759876" y="4244139"/>
            <a:ext cx="892136" cy="821211"/>
          </a:xfrm>
          <a:prstGeom prst="rect">
            <a:avLst/>
          </a:prstGeom>
          <a:solidFill>
            <a:srgbClr val="89B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it-IT" sz="1100" b="1" dirty="0">
                <a:solidFill>
                  <a:schemeClr val="tx1"/>
                </a:solidFill>
                <a:latin typeface="+mj-lt"/>
                <a:cs typeface="Gotham Bold" pitchFamily="50" charset="0"/>
              </a:rPr>
              <a:t>IN-ORBIT SERVICES</a:t>
            </a:r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99267224-502F-4395-8034-19B813931ED5}"/>
              </a:ext>
            </a:extLst>
          </p:cNvPr>
          <p:cNvSpPr/>
          <p:nvPr/>
        </p:nvSpPr>
        <p:spPr>
          <a:xfrm>
            <a:off x="2759876" y="3182606"/>
            <a:ext cx="892136" cy="980269"/>
          </a:xfrm>
          <a:prstGeom prst="rect">
            <a:avLst/>
          </a:prstGeom>
          <a:solidFill>
            <a:srgbClr val="89B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lang="it-IT" sz="1100" b="1" dirty="0">
                <a:solidFill>
                  <a:schemeClr val="tx1"/>
                </a:solidFill>
                <a:latin typeface="+mj-lt"/>
                <a:cs typeface="Gotham Bold" pitchFamily="50" charset="0"/>
              </a:rPr>
              <a:t>COMMERCIAL TELCO</a:t>
            </a:r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id="{97A1BDF9-812D-4120-928F-719460487EC4}"/>
              </a:ext>
            </a:extLst>
          </p:cNvPr>
          <p:cNvSpPr/>
          <p:nvPr/>
        </p:nvSpPr>
        <p:spPr>
          <a:xfrm>
            <a:off x="2759876" y="2271014"/>
            <a:ext cx="892136" cy="870365"/>
          </a:xfrm>
          <a:prstGeom prst="rect">
            <a:avLst/>
          </a:prstGeom>
          <a:solidFill>
            <a:srgbClr val="89B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lang="it-IT" sz="1100" b="1" dirty="0">
                <a:solidFill>
                  <a:schemeClr val="tx1"/>
                </a:solidFill>
                <a:latin typeface="+mj-lt"/>
                <a:cs typeface="Gotham Bold" pitchFamily="50" charset="0"/>
              </a:rPr>
              <a:t>COMMECIAL EO</a:t>
            </a: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1A3106E8-9018-4134-93D9-6D2DE1EF5BF5}"/>
              </a:ext>
            </a:extLst>
          </p:cNvPr>
          <p:cNvSpPr/>
          <p:nvPr/>
        </p:nvSpPr>
        <p:spPr>
          <a:xfrm>
            <a:off x="2527252" y="2268205"/>
            <a:ext cx="199515" cy="1913212"/>
          </a:xfrm>
          <a:prstGeom prst="rect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1200" b="1" dirty="0">
                <a:solidFill>
                  <a:schemeClr val="bg1"/>
                </a:solidFill>
                <a:latin typeface="+mj-lt"/>
                <a:cs typeface="Gotham Bold" pitchFamily="50" charset="0"/>
              </a:rPr>
              <a:t>ESTABLISHED</a:t>
            </a:r>
            <a:endParaRPr lang="en-GB" sz="1200" b="1" dirty="0">
              <a:solidFill>
                <a:schemeClr val="bg1"/>
              </a:solidFill>
              <a:latin typeface="+mj-lt"/>
              <a:cs typeface="Gotham Bold" pitchFamily="50" charset="0"/>
            </a:endParaRP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2C662762-30E3-4E1D-BFC4-04ABC6DD9617}"/>
              </a:ext>
            </a:extLst>
          </p:cNvPr>
          <p:cNvSpPr/>
          <p:nvPr/>
        </p:nvSpPr>
        <p:spPr>
          <a:xfrm>
            <a:off x="2527251" y="4244140"/>
            <a:ext cx="199515" cy="1756131"/>
          </a:xfrm>
          <a:prstGeom prst="rect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1200" b="1" dirty="0">
                <a:solidFill>
                  <a:schemeClr val="bg1"/>
                </a:solidFill>
                <a:latin typeface="+mj-lt"/>
                <a:cs typeface="Gotham Bold" pitchFamily="50" charset="0"/>
              </a:rPr>
              <a:t>EMERGING</a:t>
            </a:r>
            <a:endParaRPr lang="en-GB" sz="1200" b="1" dirty="0">
              <a:solidFill>
                <a:schemeClr val="bg1"/>
              </a:solidFill>
              <a:latin typeface="+mj-lt"/>
              <a:cs typeface="Gotham Bold" pitchFamily="50" charset="0"/>
            </a:endParaRPr>
          </a:p>
        </p:txBody>
      </p:sp>
      <p:sp>
        <p:nvSpPr>
          <p:cNvPr id="63" name="Rettangolo 62">
            <a:extLst>
              <a:ext uri="{FF2B5EF4-FFF2-40B4-BE49-F238E27FC236}">
                <a16:creationId xmlns:a16="http://schemas.microsoft.com/office/drawing/2014/main" id="{0F6A58E6-FC13-4B08-8E5C-7E0F13480C28}"/>
              </a:ext>
            </a:extLst>
          </p:cNvPr>
          <p:cNvSpPr/>
          <p:nvPr/>
        </p:nvSpPr>
        <p:spPr>
          <a:xfrm>
            <a:off x="3733345" y="5136241"/>
            <a:ext cx="1428534" cy="864029"/>
          </a:xfrm>
          <a:prstGeom prst="rect">
            <a:avLst/>
          </a:prstGeom>
          <a:solidFill>
            <a:srgbClr val="D8E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36000" bIns="0" rtlCol="0" anchor="ctr"/>
          <a:lstStyle/>
          <a:p>
            <a:pPr marL="174625" indent="-889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Asteroid and Lunar Mining</a:t>
            </a:r>
          </a:p>
          <a:p>
            <a:pPr marL="174625" indent="-889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Space-based Energy Generation </a:t>
            </a:r>
          </a:p>
        </p:txBody>
      </p:sp>
      <p:sp>
        <p:nvSpPr>
          <p:cNvPr id="64" name="Rettangolo 63">
            <a:extLst>
              <a:ext uri="{FF2B5EF4-FFF2-40B4-BE49-F238E27FC236}">
                <a16:creationId xmlns:a16="http://schemas.microsoft.com/office/drawing/2014/main" id="{87F408D4-BE5D-4123-B1DB-2FEE5FC6D6E0}"/>
              </a:ext>
            </a:extLst>
          </p:cNvPr>
          <p:cNvSpPr/>
          <p:nvPr/>
        </p:nvSpPr>
        <p:spPr>
          <a:xfrm>
            <a:off x="3733345" y="4244139"/>
            <a:ext cx="1428534" cy="821211"/>
          </a:xfrm>
          <a:prstGeom prst="rect">
            <a:avLst/>
          </a:prstGeom>
          <a:solidFill>
            <a:srgbClr val="D8E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rIns="36000" rtlCol="0" anchor="ctr"/>
          <a:lstStyle/>
          <a:p>
            <a:pPr marL="174625" indent="-88900"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In-orbit Refuelling </a:t>
            </a:r>
          </a:p>
          <a:p>
            <a:pPr marL="174625" indent="-88900"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In-orbit Servicing</a:t>
            </a:r>
          </a:p>
          <a:p>
            <a:pPr marL="174625" indent="-88900"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In-orbit Repairing</a:t>
            </a:r>
          </a:p>
        </p:txBody>
      </p:sp>
      <p:sp>
        <p:nvSpPr>
          <p:cNvPr id="65" name="Rettangolo 64">
            <a:extLst>
              <a:ext uri="{FF2B5EF4-FFF2-40B4-BE49-F238E27FC236}">
                <a16:creationId xmlns:a16="http://schemas.microsoft.com/office/drawing/2014/main" id="{CA1FFB9F-B8FD-4553-992E-9D01A20DBDB5}"/>
              </a:ext>
            </a:extLst>
          </p:cNvPr>
          <p:cNvSpPr/>
          <p:nvPr/>
        </p:nvSpPr>
        <p:spPr>
          <a:xfrm>
            <a:off x="3733345" y="3182606"/>
            <a:ext cx="1428534" cy="980269"/>
          </a:xfrm>
          <a:prstGeom prst="rect">
            <a:avLst/>
          </a:prstGeom>
          <a:solidFill>
            <a:srgbClr val="D8E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36000" bIns="0" rtlCol="0" anchor="ctr"/>
          <a:lstStyle/>
          <a:p>
            <a:pPr marL="174625" indent="-88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Worldwide broadband coverage</a:t>
            </a:r>
          </a:p>
        </p:txBody>
      </p:sp>
      <p:sp>
        <p:nvSpPr>
          <p:cNvPr id="66" name="Rettangolo 65">
            <a:extLst>
              <a:ext uri="{FF2B5EF4-FFF2-40B4-BE49-F238E27FC236}">
                <a16:creationId xmlns:a16="http://schemas.microsoft.com/office/drawing/2014/main" id="{ECB27027-B7DA-4B09-BC09-349818489EA8}"/>
              </a:ext>
            </a:extLst>
          </p:cNvPr>
          <p:cNvSpPr/>
          <p:nvPr/>
        </p:nvSpPr>
        <p:spPr>
          <a:xfrm>
            <a:off x="3733345" y="2271014"/>
            <a:ext cx="1428534" cy="870365"/>
          </a:xfrm>
          <a:prstGeom prst="rect">
            <a:avLst/>
          </a:prstGeom>
          <a:solidFill>
            <a:srgbClr val="D8E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36000" bIns="0" rtlCol="0" anchor="ctr"/>
          <a:lstStyle/>
          <a:p>
            <a:pPr marL="174625" indent="-88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Crop fields management </a:t>
            </a:r>
          </a:p>
          <a:p>
            <a:pPr marL="174625" indent="-88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Weather forecasts</a:t>
            </a:r>
          </a:p>
          <a:p>
            <a:pPr marL="174625" indent="-88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Big Data / Advanced Analytics</a:t>
            </a:r>
          </a:p>
        </p:txBody>
      </p:sp>
      <p:sp>
        <p:nvSpPr>
          <p:cNvPr id="67" name="Rettangolo 66">
            <a:extLst>
              <a:ext uri="{FF2B5EF4-FFF2-40B4-BE49-F238E27FC236}">
                <a16:creationId xmlns:a16="http://schemas.microsoft.com/office/drawing/2014/main" id="{8CF2E03C-B720-478A-AAB7-00209346EF91}"/>
              </a:ext>
            </a:extLst>
          </p:cNvPr>
          <p:cNvSpPr/>
          <p:nvPr/>
        </p:nvSpPr>
        <p:spPr>
          <a:xfrm>
            <a:off x="5249813" y="5136241"/>
            <a:ext cx="710001" cy="864029"/>
          </a:xfrm>
          <a:prstGeom prst="rect">
            <a:avLst/>
          </a:prstGeom>
          <a:noFill/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2035</a:t>
            </a:r>
          </a:p>
        </p:txBody>
      </p:sp>
      <p:sp>
        <p:nvSpPr>
          <p:cNvPr id="68" name="Rettangolo 67">
            <a:extLst>
              <a:ext uri="{FF2B5EF4-FFF2-40B4-BE49-F238E27FC236}">
                <a16:creationId xmlns:a16="http://schemas.microsoft.com/office/drawing/2014/main" id="{5EBA95E2-624A-422B-BF62-ED42812FFD65}"/>
              </a:ext>
            </a:extLst>
          </p:cNvPr>
          <p:cNvSpPr/>
          <p:nvPr/>
        </p:nvSpPr>
        <p:spPr>
          <a:xfrm>
            <a:off x="5249813" y="4249584"/>
            <a:ext cx="710001" cy="821211"/>
          </a:xfrm>
          <a:prstGeom prst="rect">
            <a:avLst/>
          </a:prstGeom>
          <a:noFill/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>
              <a:spcAft>
                <a:spcPts val="50"/>
              </a:spcAft>
            </a:pPr>
            <a:r>
              <a:rPr lang="en-GB" sz="12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2021</a:t>
            </a:r>
          </a:p>
        </p:txBody>
      </p:sp>
      <p:sp>
        <p:nvSpPr>
          <p:cNvPr id="69" name="Rettangolo 68">
            <a:extLst>
              <a:ext uri="{FF2B5EF4-FFF2-40B4-BE49-F238E27FC236}">
                <a16:creationId xmlns:a16="http://schemas.microsoft.com/office/drawing/2014/main" id="{8A3FCBBD-9D57-4380-8457-F0B94F900F53}"/>
              </a:ext>
            </a:extLst>
          </p:cNvPr>
          <p:cNvSpPr/>
          <p:nvPr/>
        </p:nvSpPr>
        <p:spPr>
          <a:xfrm>
            <a:off x="5249813" y="3182607"/>
            <a:ext cx="710001" cy="980124"/>
          </a:xfrm>
          <a:prstGeom prst="rect">
            <a:avLst/>
          </a:prstGeom>
          <a:noFill/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>
              <a:spcAft>
                <a:spcPts val="200"/>
              </a:spcAft>
            </a:pPr>
            <a:r>
              <a:rPr lang="en-US" sz="12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2020</a:t>
            </a:r>
          </a:p>
        </p:txBody>
      </p:sp>
      <p:sp>
        <p:nvSpPr>
          <p:cNvPr id="70" name="Rettangolo 69">
            <a:extLst>
              <a:ext uri="{FF2B5EF4-FFF2-40B4-BE49-F238E27FC236}">
                <a16:creationId xmlns:a16="http://schemas.microsoft.com/office/drawing/2014/main" id="{083098B9-556D-47C3-8077-923955074CF7}"/>
              </a:ext>
            </a:extLst>
          </p:cNvPr>
          <p:cNvSpPr/>
          <p:nvPr/>
        </p:nvSpPr>
        <p:spPr>
          <a:xfrm>
            <a:off x="5249813" y="2271014"/>
            <a:ext cx="710001" cy="870365"/>
          </a:xfrm>
          <a:prstGeom prst="rect">
            <a:avLst/>
          </a:prstGeom>
          <a:noFill/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>
              <a:spcAft>
                <a:spcPts val="200"/>
              </a:spcAft>
            </a:pPr>
            <a:r>
              <a:rPr lang="en-US" sz="1200" dirty="0">
                <a:solidFill>
                  <a:schemeClr val="tx1"/>
                </a:solidFill>
                <a:latin typeface="+mj-lt"/>
                <a:cs typeface="Gotham Book" pitchFamily="50" charset="0"/>
              </a:rPr>
              <a:t>2017</a:t>
            </a:r>
          </a:p>
        </p:txBody>
      </p:sp>
      <p:sp>
        <p:nvSpPr>
          <p:cNvPr id="77" name="Ovale 76">
            <a:extLst>
              <a:ext uri="{FF2B5EF4-FFF2-40B4-BE49-F238E27FC236}">
                <a16:creationId xmlns:a16="http://schemas.microsoft.com/office/drawing/2014/main" id="{95FE29EB-539E-4051-BC73-05372C938BC9}"/>
              </a:ext>
            </a:extLst>
          </p:cNvPr>
          <p:cNvSpPr/>
          <p:nvPr/>
        </p:nvSpPr>
        <p:spPr>
          <a:xfrm>
            <a:off x="6311342" y="3368996"/>
            <a:ext cx="468000" cy="468000"/>
          </a:xfrm>
          <a:prstGeom prst="ellipse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15 B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$</a:t>
            </a:r>
            <a:endParaRPr lang="it-IT" sz="10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78" name="Ovale 77">
            <a:extLst>
              <a:ext uri="{FF2B5EF4-FFF2-40B4-BE49-F238E27FC236}">
                <a16:creationId xmlns:a16="http://schemas.microsoft.com/office/drawing/2014/main" id="{E1FE6447-B031-4380-A087-AE812A0D5A99}"/>
              </a:ext>
            </a:extLst>
          </p:cNvPr>
          <p:cNvSpPr/>
          <p:nvPr/>
        </p:nvSpPr>
        <p:spPr>
          <a:xfrm>
            <a:off x="6402582" y="2464515"/>
            <a:ext cx="288000" cy="288000"/>
          </a:xfrm>
          <a:prstGeom prst="ellipse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t-IT" sz="9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5 B</a:t>
            </a:r>
            <a:r>
              <a:rPr lang="en-GB" sz="9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$</a:t>
            </a:r>
            <a:endParaRPr lang="it-IT" sz="9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8C6E83E7-6934-4E8B-9372-77163C1C1AB6}"/>
              </a:ext>
            </a:extLst>
          </p:cNvPr>
          <p:cNvSpPr/>
          <p:nvPr/>
        </p:nvSpPr>
        <p:spPr>
          <a:xfrm>
            <a:off x="6202500" y="4293485"/>
            <a:ext cx="720000" cy="720000"/>
          </a:xfrm>
          <a:prstGeom prst="ellipse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80 B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$</a:t>
            </a:r>
            <a:endParaRPr lang="it-IT" sz="10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pic>
        <p:nvPicPr>
          <p:cNvPr id="80" name="Immagine 79">
            <a:extLst>
              <a:ext uri="{FF2B5EF4-FFF2-40B4-BE49-F238E27FC236}">
                <a16:creationId xmlns:a16="http://schemas.microsoft.com/office/drawing/2014/main" id="{BF258106-B50A-4D1B-8C1D-ADB8CE950BB4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13"/>
          <a:srcRect l="-17480" t="13350" r="-35533" b="13351"/>
          <a:stretch/>
        </p:blipFill>
        <p:spPr>
          <a:xfrm>
            <a:off x="5795558" y="5149250"/>
            <a:ext cx="1734625" cy="851020"/>
          </a:xfrm>
          <a:prstGeom prst="rect">
            <a:avLst/>
          </a:prstGeom>
        </p:spPr>
      </p:pic>
      <p:sp>
        <p:nvSpPr>
          <p:cNvPr id="81" name="Ovale 80">
            <a:extLst>
              <a:ext uri="{FF2B5EF4-FFF2-40B4-BE49-F238E27FC236}">
                <a16:creationId xmlns:a16="http://schemas.microsoft.com/office/drawing/2014/main" id="{C81121C6-276C-4CE7-97E5-107643AE55C7}"/>
              </a:ext>
            </a:extLst>
          </p:cNvPr>
          <p:cNvSpPr/>
          <p:nvPr/>
        </p:nvSpPr>
        <p:spPr>
          <a:xfrm>
            <a:off x="6177100" y="5224102"/>
            <a:ext cx="775261" cy="684784"/>
          </a:xfrm>
          <a:prstGeom prst="ellipse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3.000 B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$</a:t>
            </a:r>
            <a:endParaRPr lang="it-IT" sz="10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82" name="Rettangolo 81">
            <a:extLst>
              <a:ext uri="{FF2B5EF4-FFF2-40B4-BE49-F238E27FC236}">
                <a16:creationId xmlns:a16="http://schemas.microsoft.com/office/drawing/2014/main" id="{296EF75E-A8AD-490B-A5F3-937FA13EB5D2}"/>
              </a:ext>
            </a:extLst>
          </p:cNvPr>
          <p:cNvSpPr/>
          <p:nvPr/>
        </p:nvSpPr>
        <p:spPr>
          <a:xfrm>
            <a:off x="6349836" y="3716032"/>
            <a:ext cx="404388" cy="212746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Gotham Book" pitchFamily="50" charset="0"/>
                <a:cs typeface="Gotham Book" pitchFamily="50" charset="0"/>
              </a:rPr>
              <a:t>2020</a:t>
            </a:r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id="{C868A493-8154-4AD4-B295-9112ABE0C8B2}"/>
              </a:ext>
            </a:extLst>
          </p:cNvPr>
          <p:cNvSpPr/>
          <p:nvPr/>
        </p:nvSpPr>
        <p:spPr>
          <a:xfrm>
            <a:off x="6349836" y="2706624"/>
            <a:ext cx="404388" cy="212746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Gotham Book" pitchFamily="50" charset="0"/>
                <a:cs typeface="Gotham Book" pitchFamily="50" charset="0"/>
              </a:rPr>
              <a:t>2026</a:t>
            </a:r>
          </a:p>
        </p:txBody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44B7FBA8-1825-4242-B1C9-4D1C4885E54E}"/>
              </a:ext>
            </a:extLst>
          </p:cNvPr>
          <p:cNvSpPr/>
          <p:nvPr/>
        </p:nvSpPr>
        <p:spPr>
          <a:xfrm>
            <a:off x="6349836" y="4764125"/>
            <a:ext cx="404388" cy="212746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Gotham Book" pitchFamily="50" charset="0"/>
                <a:cs typeface="Gotham Book" pitchFamily="50" charset="0"/>
              </a:rPr>
              <a:t>2022</a:t>
            </a:r>
          </a:p>
        </p:txBody>
      </p:sp>
      <p:sp>
        <p:nvSpPr>
          <p:cNvPr id="85" name="Rettangolo 84">
            <a:extLst>
              <a:ext uri="{FF2B5EF4-FFF2-40B4-BE49-F238E27FC236}">
                <a16:creationId xmlns:a16="http://schemas.microsoft.com/office/drawing/2014/main" id="{48EE0745-1671-4D25-B0B1-BAA4493D84BC}"/>
              </a:ext>
            </a:extLst>
          </p:cNvPr>
          <p:cNvSpPr/>
          <p:nvPr/>
        </p:nvSpPr>
        <p:spPr>
          <a:xfrm>
            <a:off x="6349836" y="5734239"/>
            <a:ext cx="404388" cy="212746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Gotham Book" pitchFamily="50" charset="0"/>
                <a:cs typeface="Gotham Book" pitchFamily="50" charset="0"/>
              </a:rPr>
              <a:t>2050</a:t>
            </a:r>
          </a:p>
        </p:txBody>
      </p:sp>
      <p:pic>
        <p:nvPicPr>
          <p:cNvPr id="87" name="Picture 20" descr="Risultati immagini per Deep space industries logo">
            <a:extLst>
              <a:ext uri="{FF2B5EF4-FFF2-40B4-BE49-F238E27FC236}">
                <a16:creationId xmlns:a16="http://schemas.microsoft.com/office/drawing/2014/main" id="{FBA4CBF1-A884-4ADD-87CB-97DF08CE1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86" y="5690353"/>
            <a:ext cx="627059" cy="157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" descr="Risultati immagini">
            <a:extLst>
              <a:ext uri="{FF2B5EF4-FFF2-40B4-BE49-F238E27FC236}">
                <a16:creationId xmlns:a16="http://schemas.microsoft.com/office/drawing/2014/main" id="{19B95E6C-36A7-465A-86F7-65559426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440" y="2309608"/>
            <a:ext cx="396298" cy="39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4" descr="Risultati immagini per spire satellites logo">
            <a:extLst>
              <a:ext uri="{FF2B5EF4-FFF2-40B4-BE49-F238E27FC236}">
                <a16:creationId xmlns:a16="http://schemas.microsoft.com/office/drawing/2014/main" id="{FEACE517-EBE9-41BA-B638-620EEDF77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59" y="2622696"/>
            <a:ext cx="576433" cy="15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36" descr="Risultati immagini per geooptics logo">
            <a:extLst>
              <a:ext uri="{FF2B5EF4-FFF2-40B4-BE49-F238E27FC236}">
                <a16:creationId xmlns:a16="http://schemas.microsoft.com/office/drawing/2014/main" id="{9CC56841-CA69-4411-A615-243B68982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567" y="2849907"/>
            <a:ext cx="683741" cy="16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6" descr="Risultati immagini per one web">
            <a:extLst>
              <a:ext uri="{FF2B5EF4-FFF2-40B4-BE49-F238E27FC236}">
                <a16:creationId xmlns:a16="http://schemas.microsoft.com/office/drawing/2014/main" id="{DB05A0E3-F5D3-41E9-9784-066686DFF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607" y="3183178"/>
            <a:ext cx="697484" cy="28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Risultati immagini per leosat logo">
            <a:extLst>
              <a:ext uri="{FF2B5EF4-FFF2-40B4-BE49-F238E27FC236}">
                <a16:creationId xmlns:a16="http://schemas.microsoft.com/office/drawing/2014/main" id="{9723DC88-F20B-4DCB-9588-043811C66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544" y="3330992"/>
            <a:ext cx="700680" cy="18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4" descr="Risultati immagini per eightyLEO">
            <a:extLst>
              <a:ext uri="{FF2B5EF4-FFF2-40B4-BE49-F238E27FC236}">
                <a16:creationId xmlns:a16="http://schemas.microsoft.com/office/drawing/2014/main" id="{2EE40888-FD7D-472C-A92C-45692C2CE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719" y="3569345"/>
            <a:ext cx="827715" cy="21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Risultati immagini per o3b satellites logo">
            <a:extLst>
              <a:ext uri="{FF2B5EF4-FFF2-40B4-BE49-F238E27FC236}">
                <a16:creationId xmlns:a16="http://schemas.microsoft.com/office/drawing/2014/main" id="{0F3127D8-5851-4443-B7BB-8CD191AC0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28" y="3742941"/>
            <a:ext cx="634076" cy="30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6" descr="Risultati immagini per Space X logo">
            <a:extLst>
              <a:ext uri="{FF2B5EF4-FFF2-40B4-BE49-F238E27FC236}">
                <a16:creationId xmlns:a16="http://schemas.microsoft.com/office/drawing/2014/main" id="{5C90AF3A-D364-4A2B-8D33-52D7F4B71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284" y="3934668"/>
            <a:ext cx="928351" cy="91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Risultati immagini per astroscale logo">
            <a:extLst>
              <a:ext uri="{FF2B5EF4-FFF2-40B4-BE49-F238E27FC236}">
                <a16:creationId xmlns:a16="http://schemas.microsoft.com/office/drawing/2014/main" id="{82423DFE-971D-47C3-86B9-987E1DCDA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803" y="4681159"/>
            <a:ext cx="754541" cy="37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4" descr="Risultati immagini per airbus space logo">
            <a:extLst>
              <a:ext uri="{FF2B5EF4-FFF2-40B4-BE49-F238E27FC236}">
                <a16:creationId xmlns:a16="http://schemas.microsoft.com/office/drawing/2014/main" id="{65872A78-387A-403C-BB1D-C4DF3058E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740" y="4556199"/>
            <a:ext cx="836706" cy="17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10" descr="Risultati immagini per lockheed martin logo">
            <a:extLst>
              <a:ext uri="{FF2B5EF4-FFF2-40B4-BE49-F238E27FC236}">
                <a16:creationId xmlns:a16="http://schemas.microsoft.com/office/drawing/2014/main" id="{1B9776D3-392E-4E14-AEF7-C82AAD866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493" y="4164782"/>
            <a:ext cx="697484" cy="31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12" descr="Risultati immagini per space system loral logo">
            <a:extLst>
              <a:ext uri="{FF2B5EF4-FFF2-40B4-BE49-F238E27FC236}">
                <a16:creationId xmlns:a16="http://schemas.microsoft.com/office/drawing/2014/main" id="{8A657907-9DC7-482F-A7D2-AFC229455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002" y="4574644"/>
            <a:ext cx="634076" cy="10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16" descr="Risultati immagini per orbital atk logo">
            <a:extLst>
              <a:ext uri="{FF2B5EF4-FFF2-40B4-BE49-F238E27FC236}">
                <a16:creationId xmlns:a16="http://schemas.microsoft.com/office/drawing/2014/main" id="{69394BB9-9F57-4411-BB03-3EA4619CB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483" y="4797883"/>
            <a:ext cx="843955" cy="24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20" descr="Risultati immagini per planetaryresources logo">
            <a:extLst>
              <a:ext uri="{FF2B5EF4-FFF2-40B4-BE49-F238E27FC236}">
                <a16:creationId xmlns:a16="http://schemas.microsoft.com/office/drawing/2014/main" id="{A6DE0241-E021-4FF2-976B-06E315CD8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366" y="5305498"/>
            <a:ext cx="929979" cy="282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12" descr="Risultati immagini per capella space">
            <a:extLst>
              <a:ext uri="{FF2B5EF4-FFF2-40B4-BE49-F238E27FC236}">
                <a16:creationId xmlns:a16="http://schemas.microsoft.com/office/drawing/2014/main" id="{5369F9AB-8C75-4364-8C42-41F3EB95A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993" y="2786246"/>
            <a:ext cx="329807" cy="272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Immagine 102">
            <a:extLst>
              <a:ext uri="{FF2B5EF4-FFF2-40B4-BE49-F238E27FC236}">
                <a16:creationId xmlns:a16="http://schemas.microsoft.com/office/drawing/2014/main" id="{4A85CF6C-88B3-4B42-ABC0-7C35C40AFECF}"/>
              </a:ext>
            </a:extLst>
          </p:cNvPr>
          <p:cNvPicPr>
            <a:picLocks noChangeAspect="1"/>
          </p:cNvPicPr>
          <p:nvPr/>
        </p:nvPicPr>
        <p:blipFill>
          <a:blip r:embed="rId3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68207" y="2221254"/>
            <a:ext cx="1219518" cy="426213"/>
          </a:xfrm>
          <a:prstGeom prst="rect">
            <a:avLst/>
          </a:prstGeom>
        </p:spPr>
      </p:pic>
      <p:pic>
        <p:nvPicPr>
          <p:cNvPr id="104" name="Picture 10" descr="Risultati immagini per black sky   logo">
            <a:extLst>
              <a:ext uri="{FF2B5EF4-FFF2-40B4-BE49-F238E27FC236}">
                <a16:creationId xmlns:a16="http://schemas.microsoft.com/office/drawing/2014/main" id="{7DB04CE5-A0C8-43A5-A846-F3DC9AF00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932" y="2584325"/>
            <a:ext cx="667408" cy="17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Immagine 104" descr="Risultati immagini per axel space logo">
            <a:extLst>
              <a:ext uri="{FF2B5EF4-FFF2-40B4-BE49-F238E27FC236}">
                <a16:creationId xmlns:a16="http://schemas.microsoft.com/office/drawing/2014/main" id="{ECB3467F-407E-434B-9FF1-2E6434AA1573}"/>
              </a:ext>
            </a:extLst>
          </p:cNvPr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14" y="2277257"/>
            <a:ext cx="685123" cy="15863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9" name="Connettore 1 74">
            <a:extLst>
              <a:ext uri="{FF2B5EF4-FFF2-40B4-BE49-F238E27FC236}">
                <a16:creationId xmlns:a16="http://schemas.microsoft.com/office/drawing/2014/main" id="{A22DF2E4-51BF-49AA-9A35-BFC6D697ADD4}"/>
              </a:ext>
            </a:extLst>
          </p:cNvPr>
          <p:cNvCxnSpPr>
            <a:cxnSpLocks/>
          </p:cNvCxnSpPr>
          <p:nvPr/>
        </p:nvCxnSpPr>
        <p:spPr>
          <a:xfrm>
            <a:off x="2772575" y="3166753"/>
            <a:ext cx="6264000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nettore 1 74">
            <a:extLst>
              <a:ext uri="{FF2B5EF4-FFF2-40B4-BE49-F238E27FC236}">
                <a16:creationId xmlns:a16="http://schemas.microsoft.com/office/drawing/2014/main" id="{E22AA018-AD09-4CF0-B363-7D35EF45CD0D}"/>
              </a:ext>
            </a:extLst>
          </p:cNvPr>
          <p:cNvCxnSpPr>
            <a:cxnSpLocks/>
          </p:cNvCxnSpPr>
          <p:nvPr/>
        </p:nvCxnSpPr>
        <p:spPr>
          <a:xfrm>
            <a:off x="2759875" y="4204162"/>
            <a:ext cx="6264000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Connettore 1 74">
            <a:extLst>
              <a:ext uri="{FF2B5EF4-FFF2-40B4-BE49-F238E27FC236}">
                <a16:creationId xmlns:a16="http://schemas.microsoft.com/office/drawing/2014/main" id="{922EDCFB-A04A-4E23-8BBE-646B1714CE11}"/>
              </a:ext>
            </a:extLst>
          </p:cNvPr>
          <p:cNvCxnSpPr>
            <a:cxnSpLocks/>
          </p:cNvCxnSpPr>
          <p:nvPr/>
        </p:nvCxnSpPr>
        <p:spPr>
          <a:xfrm>
            <a:off x="2759875" y="5090817"/>
            <a:ext cx="6264000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FA25DF72-5306-44FB-9649-E471863E9427}"/>
              </a:ext>
            </a:extLst>
          </p:cNvPr>
          <p:cNvSpPr txBox="1"/>
          <p:nvPr/>
        </p:nvSpPr>
        <p:spPr>
          <a:xfrm>
            <a:off x="6101834" y="6034253"/>
            <a:ext cx="3035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/>
            <a:r>
              <a:rPr lang="en-US" sz="1100" dirty="0">
                <a:latin typeface="+mj-lt"/>
                <a:cs typeface="Gotham Book" pitchFamily="50" charset="0"/>
              </a:rPr>
              <a:t>* </a:t>
            </a:r>
            <a:r>
              <a:rPr lang="en-US" sz="1000" dirty="0">
                <a:latin typeface="+mj-lt"/>
                <a:cs typeface="Gotham Book" pitchFamily="50" charset="0"/>
              </a:rPr>
              <a:t>Players’ list per area of application not exhaustive</a:t>
            </a:r>
          </a:p>
        </p:txBody>
      </p:sp>
      <p:pic>
        <p:nvPicPr>
          <p:cNvPr id="73" name="Immagine 72">
            <a:extLst>
              <a:ext uri="{FF2B5EF4-FFF2-40B4-BE49-F238E27FC236}">
                <a16:creationId xmlns:a16="http://schemas.microsoft.com/office/drawing/2014/main" id="{FC60B278-574F-427D-A226-0FDA0B5AEBCF}"/>
              </a:ext>
            </a:extLst>
          </p:cNvPr>
          <p:cNvPicPr>
            <a:picLocks noChangeAspect="1"/>
          </p:cNvPicPr>
          <p:nvPr/>
        </p:nvPicPr>
        <p:blipFill rotWithShape="1">
          <a:blip r:embed="rId33">
            <a:clrChange>
              <a:clrFrom>
                <a:srgbClr val="E5E6D8"/>
              </a:clrFrom>
              <a:clrTo>
                <a:srgbClr val="E5E6D8">
                  <a:alpha val="0"/>
                </a:srgbClr>
              </a:clrTo>
            </a:clrChange>
          </a:blip>
          <a:srcRect l="9981" t="32453" r="9981" b="32453"/>
          <a:stretch/>
        </p:blipFill>
        <p:spPr>
          <a:xfrm>
            <a:off x="7419975" y="17570"/>
            <a:ext cx="1703628" cy="25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5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8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1346" y="0"/>
            <a:ext cx="2398272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Workshop on “Commercialization and Utilization of Space Exploration Technologies”</a:t>
            </a:r>
          </a:p>
          <a:p>
            <a:pPr algn="ctr"/>
            <a:r>
              <a:rPr lang="en-US" sz="1200" i="1" dirty="0"/>
              <a:t>Turin, 15-16 March 2018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DAA89243-9E21-4335-91A3-4A3283FFCF27}"/>
              </a:ext>
            </a:extLst>
          </p:cNvPr>
          <p:cNvSpPr txBox="1">
            <a:spLocks/>
          </p:cNvSpPr>
          <p:nvPr/>
        </p:nvSpPr>
        <p:spPr>
          <a:xfrm>
            <a:off x="2399618" y="75530"/>
            <a:ext cx="6744382" cy="1916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Agencies will maintain a key role in New Space markets, acting as market enablers, development partners and customers  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CC38FCE0-F36D-4738-BE7D-D042BD05E93B}"/>
              </a:ext>
            </a:extLst>
          </p:cNvPr>
          <p:cNvGrpSpPr/>
          <p:nvPr/>
        </p:nvGrpSpPr>
        <p:grpSpPr>
          <a:xfrm>
            <a:off x="2522915" y="1938059"/>
            <a:ext cx="1661543" cy="294411"/>
            <a:chOff x="1198474" y="2136401"/>
            <a:chExt cx="9806675" cy="294411"/>
          </a:xfrm>
        </p:grpSpPr>
        <p:sp>
          <p:nvSpPr>
            <p:cNvPr id="14" name="Line 69">
              <a:extLst>
                <a:ext uri="{FF2B5EF4-FFF2-40B4-BE49-F238E27FC236}">
                  <a16:creationId xmlns:a16="http://schemas.microsoft.com/office/drawing/2014/main" id="{3ADB347F-2D55-4DC4-8F44-358B1232D98E}"/>
                </a:ext>
              </a:extLst>
            </p:cNvPr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1198474" y="2430812"/>
              <a:ext cx="9806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1200" dirty="0">
                <a:solidFill>
                  <a:srgbClr val="3D3B3B"/>
                </a:solidFill>
              </a:endParaRPr>
            </a:p>
          </p:txBody>
        </p:sp>
        <p:sp>
          <p:nvSpPr>
            <p:cNvPr id="15" name="Text Box 70">
              <a:extLst>
                <a:ext uri="{FF2B5EF4-FFF2-40B4-BE49-F238E27FC236}">
                  <a16:creationId xmlns:a16="http://schemas.microsoft.com/office/drawing/2014/main" id="{8A13DEAC-045D-42E0-9245-EB53CF1186D5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541659" y="2136401"/>
              <a:ext cx="71203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rgbClr val="3D3B3B"/>
                  </a:solidFill>
                  <a:latin typeface="+mj-lt"/>
                  <a:ea typeface="ＭＳ Ｐゴシック" pitchFamily="34" charset="-128"/>
                  <a:cs typeface="Gotham Bold" pitchFamily="50" charset="0"/>
                </a:rPr>
                <a:t>Services</a:t>
              </a:r>
            </a:p>
          </p:txBody>
        </p:sp>
      </p:grpSp>
      <p:sp>
        <p:nvSpPr>
          <p:cNvPr id="350" name="Line 69">
            <a:extLst>
              <a:ext uri="{FF2B5EF4-FFF2-40B4-BE49-F238E27FC236}">
                <a16:creationId xmlns:a16="http://schemas.microsoft.com/office/drawing/2014/main" id="{84534BE3-2581-4CDE-A554-EE330952864E}"/>
              </a:ext>
            </a:extLst>
          </p:cNvPr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4308530" y="2232470"/>
            <a:ext cx="19651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sz="1200">
              <a:solidFill>
                <a:srgbClr val="3D3B3B"/>
              </a:solidFill>
            </a:endParaRPr>
          </a:p>
        </p:txBody>
      </p:sp>
      <p:sp>
        <p:nvSpPr>
          <p:cNvPr id="351" name="Text Box 70">
            <a:extLst>
              <a:ext uri="{FF2B5EF4-FFF2-40B4-BE49-F238E27FC236}">
                <a16:creationId xmlns:a16="http://schemas.microsoft.com/office/drawing/2014/main" id="{12CB33EA-A1A0-4A90-B274-D4AA27D02E4B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23793" y="1938059"/>
            <a:ext cx="1448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>
                <a:solidFill>
                  <a:srgbClr val="3D3B3B"/>
                </a:solidFill>
                <a:latin typeface="+mj-lt"/>
                <a:ea typeface="ＭＳ Ｐゴシック" pitchFamily="34" charset="-128"/>
                <a:cs typeface="Gotham Bold" pitchFamily="50" charset="0"/>
              </a:rPr>
              <a:t>Customers Clusters</a:t>
            </a:r>
          </a:p>
        </p:txBody>
      </p:sp>
      <p:sp>
        <p:nvSpPr>
          <p:cNvPr id="73" name="Text Box 70">
            <a:extLst>
              <a:ext uri="{FF2B5EF4-FFF2-40B4-BE49-F238E27FC236}">
                <a16:creationId xmlns:a16="http://schemas.microsoft.com/office/drawing/2014/main" id="{DAEA81E0-59DD-4E29-B3ED-BE55B5375E0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085871" y="1938059"/>
            <a:ext cx="14189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>
                <a:solidFill>
                  <a:srgbClr val="3D3B3B"/>
                </a:solidFill>
                <a:latin typeface="+mj-lt"/>
                <a:ea typeface="ＭＳ Ｐゴシック" pitchFamily="34" charset="-128"/>
                <a:cs typeface="Gotham Bold" pitchFamily="50" charset="0"/>
              </a:rPr>
              <a:t>Agencies’ Role </a:t>
            </a:r>
          </a:p>
        </p:txBody>
      </p:sp>
      <p:sp>
        <p:nvSpPr>
          <p:cNvPr id="50" name="Line 69">
            <a:extLst>
              <a:ext uri="{FF2B5EF4-FFF2-40B4-BE49-F238E27FC236}">
                <a16:creationId xmlns:a16="http://schemas.microsoft.com/office/drawing/2014/main" id="{177EC59F-91CD-4CBE-A54C-EA74F6E5A3FA}"/>
              </a:ext>
            </a:extLst>
          </p:cNvPr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6444831" y="2232470"/>
            <a:ext cx="25222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sz="1200">
              <a:solidFill>
                <a:srgbClr val="3D3B3B"/>
              </a:solidFill>
            </a:endParaRP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2C662762-30E3-4E1D-BFC4-04ABC6DD9617}"/>
              </a:ext>
            </a:extLst>
          </p:cNvPr>
          <p:cNvSpPr/>
          <p:nvPr/>
        </p:nvSpPr>
        <p:spPr>
          <a:xfrm>
            <a:off x="2527251" y="2319007"/>
            <a:ext cx="199515" cy="3754527"/>
          </a:xfrm>
          <a:prstGeom prst="rect">
            <a:avLst/>
          </a:prstGeom>
          <a:solidFill>
            <a:srgbClr val="49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1200" b="1" dirty="0">
                <a:solidFill>
                  <a:schemeClr val="bg1"/>
                </a:solidFill>
                <a:latin typeface="+mj-lt"/>
                <a:cs typeface="Gotham Bold" pitchFamily="50" charset="0"/>
              </a:rPr>
              <a:t>EMERGING</a:t>
            </a:r>
            <a:endParaRPr lang="en-GB" sz="1200" b="1" dirty="0">
              <a:solidFill>
                <a:schemeClr val="bg1"/>
              </a:solidFill>
              <a:latin typeface="+mj-lt"/>
              <a:cs typeface="Gotham Bold" pitchFamily="50" charset="0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F0732AEA-C69A-4A3D-860B-1CDE43091E25}"/>
              </a:ext>
            </a:extLst>
          </p:cNvPr>
          <p:cNvGrpSpPr/>
          <p:nvPr/>
        </p:nvGrpSpPr>
        <p:grpSpPr>
          <a:xfrm>
            <a:off x="2759875" y="2319005"/>
            <a:ext cx="6204700" cy="3761839"/>
            <a:chOff x="2759875" y="2319006"/>
            <a:chExt cx="6204700" cy="3709490"/>
          </a:xfrm>
        </p:grpSpPr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99267224-502F-4395-8034-19B813931ED5}"/>
                </a:ext>
              </a:extLst>
            </p:cNvPr>
            <p:cNvSpPr/>
            <p:nvPr/>
          </p:nvSpPr>
          <p:spPr>
            <a:xfrm>
              <a:off x="2759875" y="2319006"/>
              <a:ext cx="1424583" cy="1897925"/>
            </a:xfrm>
            <a:prstGeom prst="rect">
              <a:avLst/>
            </a:prstGeom>
            <a:solidFill>
              <a:srgbClr val="89B7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ctr"/>
            <a:lstStyle/>
            <a:p>
              <a:pPr algn="ctr"/>
              <a:r>
                <a:rPr lang="it-IT" sz="1400" b="1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ON ORBIT SERVICES </a:t>
              </a:r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97A1BDF9-812D-4120-928F-719460487EC4}"/>
                </a:ext>
              </a:extLst>
            </p:cNvPr>
            <p:cNvSpPr/>
            <p:nvPr/>
          </p:nvSpPr>
          <p:spPr>
            <a:xfrm>
              <a:off x="2759875" y="4338087"/>
              <a:ext cx="1424583" cy="1685137"/>
            </a:xfrm>
            <a:prstGeom prst="rect">
              <a:avLst/>
            </a:prstGeom>
            <a:solidFill>
              <a:srgbClr val="89B7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ctr"/>
            <a:lstStyle/>
            <a:p>
              <a:pPr algn="ctr"/>
              <a:r>
                <a:rPr lang="it-IT" sz="1400" b="1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IN SITU RESOURCED UTILIZATION AND SPACE MINING </a:t>
              </a:r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CA1FFB9F-B8FD-4553-992E-9D01A20DBDB5}"/>
                </a:ext>
              </a:extLst>
            </p:cNvPr>
            <p:cNvSpPr/>
            <p:nvPr/>
          </p:nvSpPr>
          <p:spPr>
            <a:xfrm>
              <a:off x="4308665" y="2319006"/>
              <a:ext cx="1965135" cy="1897925"/>
            </a:xfrm>
            <a:prstGeom prst="rect">
              <a:avLst/>
            </a:prstGeom>
            <a:solidFill>
              <a:srgbClr val="D8E7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36000" tIns="0" rIns="36000" bIns="0" rtlCol="0" anchor="ctr"/>
            <a:lstStyle/>
            <a:p>
              <a:pPr marL="174625" indent="-889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Commercial Satellite Operators (refueling, repairing, station keeping, …)</a:t>
              </a:r>
            </a:p>
            <a:p>
              <a:pPr marL="174625" indent="-889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Government Space Agencies (ADR, …)</a:t>
              </a:r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ECB27027-B7DA-4B09-BC09-349818489EA8}"/>
                </a:ext>
              </a:extLst>
            </p:cNvPr>
            <p:cNvSpPr/>
            <p:nvPr/>
          </p:nvSpPr>
          <p:spPr>
            <a:xfrm>
              <a:off x="4308665" y="4338087"/>
              <a:ext cx="1965135" cy="1685137"/>
            </a:xfrm>
            <a:prstGeom prst="rect">
              <a:avLst/>
            </a:prstGeom>
            <a:solidFill>
              <a:srgbClr val="D8E7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36000" tIns="0" rIns="36000" bIns="0" rtlCol="0" anchor="ctr"/>
            <a:lstStyle/>
            <a:p>
              <a:pPr marL="174625" indent="-889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Traditional Commodity Traders</a:t>
              </a:r>
            </a:p>
            <a:p>
              <a:pPr marL="174625" indent="-889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Commercial In-Space Manufacturers</a:t>
              </a:r>
            </a:p>
            <a:p>
              <a:pPr marL="174625" indent="-889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Commercial and Institutional Space Settlements Operators </a:t>
              </a:r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8A3FCBBD-9D57-4380-8457-F0B94F900F53}"/>
                </a:ext>
              </a:extLst>
            </p:cNvPr>
            <p:cNvSpPr/>
            <p:nvPr/>
          </p:nvSpPr>
          <p:spPr>
            <a:xfrm>
              <a:off x="6398007" y="2319007"/>
              <a:ext cx="2562936" cy="1897644"/>
            </a:xfrm>
            <a:prstGeom prst="rect">
              <a:avLst/>
            </a:prstGeom>
            <a:noFill/>
            <a:ln w="952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36000" tIns="0" rIns="36000" bIns="0" rtlCol="0" anchor="ctr"/>
            <a:lstStyle/>
            <a:p>
              <a:pPr algn="ctr">
                <a:spcAft>
                  <a:spcPts val="200"/>
                </a:spcAft>
              </a:pPr>
              <a:r>
                <a:rPr lang="en-US" sz="1200" b="1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Agencies Commercial Support:  </a:t>
              </a:r>
              <a:r>
                <a:rPr lang="en-US" sz="12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acting as “anchor tenant” with ADR missions, enabling the development of commercial OOS market </a:t>
              </a:r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083098B9-556D-47C3-8077-923955074CF7}"/>
                </a:ext>
              </a:extLst>
            </p:cNvPr>
            <p:cNvSpPr/>
            <p:nvPr/>
          </p:nvSpPr>
          <p:spPr>
            <a:xfrm>
              <a:off x="6398007" y="4343359"/>
              <a:ext cx="2562936" cy="1685137"/>
            </a:xfrm>
            <a:prstGeom prst="rect">
              <a:avLst/>
            </a:prstGeom>
            <a:noFill/>
            <a:ln w="952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36000" tIns="0" rIns="36000" bIns="0" rtlCol="0" anchor="ctr"/>
            <a:lstStyle/>
            <a:p>
              <a:pPr algn="ctr">
                <a:spcAft>
                  <a:spcPts val="200"/>
                </a:spcAft>
              </a:pPr>
              <a:r>
                <a:rPr lang="en-US" sz="1200" b="1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Agencies leveraging on current infrastructure </a:t>
              </a:r>
              <a:r>
                <a:rPr lang="en-US" sz="12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(e.g. ISS) and acting as commercial customers for space miners</a:t>
              </a:r>
            </a:p>
            <a:p>
              <a:pPr algn="ctr">
                <a:spcAft>
                  <a:spcPts val="200"/>
                </a:spcAft>
              </a:pPr>
              <a:r>
                <a:rPr lang="en-GB" sz="1200" b="1" dirty="0">
                  <a:solidFill>
                    <a:schemeClr val="tx1"/>
                  </a:solidFill>
                  <a:cs typeface="Gotham Book" pitchFamily="50" charset="0"/>
                </a:rPr>
                <a:t>Agencies co-investing for the development of future space infrastructure:</a:t>
              </a:r>
              <a:r>
                <a:rPr lang="en-GB" sz="1200" dirty="0">
                  <a:solidFill>
                    <a:schemeClr val="tx1"/>
                  </a:solidFill>
                  <a:cs typeface="Gotham Book" pitchFamily="50" charset="0"/>
                </a:rPr>
                <a:t> Private-Public Partnership schemes to deploy new settlements (e.g. Cislunar Outpost)</a:t>
              </a:r>
            </a:p>
          </p:txBody>
        </p:sp>
        <p:cxnSp>
          <p:nvCxnSpPr>
            <p:cNvPr id="109" name="Connettore 1 74">
              <a:extLst>
                <a:ext uri="{FF2B5EF4-FFF2-40B4-BE49-F238E27FC236}">
                  <a16:creationId xmlns:a16="http://schemas.microsoft.com/office/drawing/2014/main" id="{A22DF2E4-51BF-49AA-9A35-BFC6D697ADD4}"/>
                </a:ext>
              </a:extLst>
            </p:cNvPr>
            <p:cNvCxnSpPr>
              <a:cxnSpLocks/>
            </p:cNvCxnSpPr>
            <p:nvPr/>
          </p:nvCxnSpPr>
          <p:spPr>
            <a:xfrm>
              <a:off x="2772575" y="4261687"/>
              <a:ext cx="6192000" cy="0"/>
            </a:xfrm>
            <a:prstGeom prst="line">
              <a:avLst/>
            </a:prstGeom>
            <a:ln w="6350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Immagine 20">
            <a:extLst>
              <a:ext uri="{FF2B5EF4-FFF2-40B4-BE49-F238E27FC236}">
                <a16:creationId xmlns:a16="http://schemas.microsoft.com/office/drawing/2014/main" id="{0271D7B1-43B0-4EF8-BAF3-2A2D4BBA37D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E5E6D8"/>
              </a:clrFrom>
              <a:clrTo>
                <a:srgbClr val="E5E6D8">
                  <a:alpha val="0"/>
                </a:srgbClr>
              </a:clrTo>
            </a:clrChange>
          </a:blip>
          <a:srcRect l="9981" t="32453" r="9981" b="32453"/>
          <a:stretch/>
        </p:blipFill>
        <p:spPr>
          <a:xfrm>
            <a:off x="7419975" y="17570"/>
            <a:ext cx="1703628" cy="25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495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4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1346" y="0"/>
            <a:ext cx="2398272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Workshop on “Commercialization and Utilization of Space Exploration Technologies”</a:t>
            </a:r>
          </a:p>
          <a:p>
            <a:pPr algn="ctr"/>
            <a:r>
              <a:rPr lang="en-US" sz="1200" i="1" dirty="0"/>
              <a:t>Turin, 15-16 March 2018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DAA89243-9E21-4335-91A3-4A3283FFCF27}"/>
              </a:ext>
            </a:extLst>
          </p:cNvPr>
          <p:cNvSpPr txBox="1">
            <a:spLocks/>
          </p:cNvSpPr>
          <p:nvPr/>
        </p:nvSpPr>
        <p:spPr>
          <a:xfrm>
            <a:off x="2399618" y="75530"/>
            <a:ext cx="6744382" cy="1916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Increasing maturity of investors in Space Companies signals increasing confidence in the market and higher potential ROI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4DD1C30-5A34-4437-AE8E-3491D24A45FD}"/>
              </a:ext>
            </a:extLst>
          </p:cNvPr>
          <p:cNvSpPr txBox="1"/>
          <p:nvPr/>
        </p:nvSpPr>
        <p:spPr>
          <a:xfrm>
            <a:off x="-41559" y="6498869"/>
            <a:ext cx="244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+mj-lt"/>
                <a:cs typeface="Gotham Book" pitchFamily="50" charset="0"/>
              </a:rPr>
              <a:t>Sources: Euroconsult, ”Start-Up Space 2018”, Bryce; *excluding debt financing </a:t>
            </a: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1285DDAE-22D2-4EEE-A60A-B0A8D191D462}"/>
              </a:ext>
            </a:extLst>
          </p:cNvPr>
          <p:cNvGrpSpPr/>
          <p:nvPr/>
        </p:nvGrpSpPr>
        <p:grpSpPr>
          <a:xfrm>
            <a:off x="2629636" y="1938059"/>
            <a:ext cx="6244880" cy="294411"/>
            <a:chOff x="1198474" y="2136401"/>
            <a:chExt cx="9806675" cy="294411"/>
          </a:xfrm>
        </p:grpSpPr>
        <p:sp>
          <p:nvSpPr>
            <p:cNvPr id="27" name="Line 69">
              <a:extLst>
                <a:ext uri="{FF2B5EF4-FFF2-40B4-BE49-F238E27FC236}">
                  <a16:creationId xmlns:a16="http://schemas.microsoft.com/office/drawing/2014/main" id="{6EC43049-8950-4E1F-8AB3-88AFC39A90C2}"/>
                </a:ext>
              </a:extLst>
            </p:cNvPr>
            <p:cNvSpPr>
              <a:spLocks noChangeShapeType="1"/>
            </p:cNvSpPr>
            <p:nvPr>
              <p:custDataLst>
                <p:tags r:id="rId1"/>
              </p:custDataLst>
            </p:nvPr>
          </p:nvSpPr>
          <p:spPr bwMode="auto">
            <a:xfrm>
              <a:off x="1198474" y="2430812"/>
              <a:ext cx="9806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1200" dirty="0">
                <a:solidFill>
                  <a:srgbClr val="3D3B3B"/>
                </a:solidFill>
              </a:endParaRPr>
            </a:p>
          </p:txBody>
        </p:sp>
        <p:sp>
          <p:nvSpPr>
            <p:cNvPr id="28" name="Text Box 70">
              <a:extLst>
                <a:ext uri="{FF2B5EF4-FFF2-40B4-BE49-F238E27FC236}">
                  <a16:creationId xmlns:a16="http://schemas.microsoft.com/office/drawing/2014/main" id="{B1553003-610A-465D-9A99-BBB133BEDFDC}"/>
                </a:ext>
              </a:extLst>
            </p:cNvPr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363248" y="2136401"/>
              <a:ext cx="947713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rgbClr val="3D3B3B"/>
                  </a:solidFill>
                  <a:latin typeface="+mj-lt"/>
                  <a:ea typeface="ＭＳ Ｐゴシック" pitchFamily="34" charset="-128"/>
                  <a:cs typeface="Gotham Bold" pitchFamily="50" charset="0"/>
                </a:rPr>
                <a:t>Investment in Start-up Space by investment type, 2000-2017* (USD millions) </a:t>
              </a:r>
            </a:p>
          </p:txBody>
        </p:sp>
      </p:grpSp>
      <p:graphicFrame>
        <p:nvGraphicFramePr>
          <p:cNvPr id="30" name="Grafico 29">
            <a:extLst>
              <a:ext uri="{FF2B5EF4-FFF2-40B4-BE49-F238E27FC236}">
                <a16:creationId xmlns:a16="http://schemas.microsoft.com/office/drawing/2014/main" id="{7B7E311D-5306-4161-8048-F127576332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5742530"/>
              </p:ext>
            </p:extLst>
          </p:nvPr>
        </p:nvGraphicFramePr>
        <p:xfrm>
          <a:off x="2506339" y="2521094"/>
          <a:ext cx="3326425" cy="248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5" name="Grafico 34">
            <a:extLst>
              <a:ext uri="{FF2B5EF4-FFF2-40B4-BE49-F238E27FC236}">
                <a16:creationId xmlns:a16="http://schemas.microsoft.com/office/drawing/2014/main" id="{750F09BB-9FBE-4C78-9B5D-1368954710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1485556"/>
              </p:ext>
            </p:extLst>
          </p:nvPr>
        </p:nvGraphicFramePr>
        <p:xfrm>
          <a:off x="5698715" y="2508926"/>
          <a:ext cx="3326425" cy="248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40" name="Gruppo 39">
            <a:extLst>
              <a:ext uri="{FF2B5EF4-FFF2-40B4-BE49-F238E27FC236}">
                <a16:creationId xmlns:a16="http://schemas.microsoft.com/office/drawing/2014/main" id="{5C463581-0012-42B9-8765-B65CB2FE82D2}"/>
              </a:ext>
            </a:extLst>
          </p:cNvPr>
          <p:cNvGrpSpPr/>
          <p:nvPr/>
        </p:nvGrpSpPr>
        <p:grpSpPr>
          <a:xfrm>
            <a:off x="3546766" y="5517609"/>
            <a:ext cx="4129347" cy="679486"/>
            <a:chOff x="3228109" y="5096692"/>
            <a:chExt cx="4129347" cy="994837"/>
          </a:xfrm>
        </p:grpSpPr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B71AD961-BCC9-43FC-8C92-40739DA553BF}"/>
                </a:ext>
              </a:extLst>
            </p:cNvPr>
            <p:cNvSpPr/>
            <p:nvPr/>
          </p:nvSpPr>
          <p:spPr>
            <a:xfrm>
              <a:off x="3228109" y="5126182"/>
              <a:ext cx="401782" cy="235528"/>
            </a:xfrm>
            <a:prstGeom prst="rect">
              <a:avLst/>
            </a:prstGeom>
            <a:solidFill>
              <a:srgbClr val="89B7B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392AA2A9-C683-4E40-BF8D-BFDC6B38AA41}"/>
                </a:ext>
              </a:extLst>
            </p:cNvPr>
            <p:cNvSpPr/>
            <p:nvPr/>
          </p:nvSpPr>
          <p:spPr>
            <a:xfrm>
              <a:off x="3228109" y="5487966"/>
              <a:ext cx="401782" cy="2355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272BAABD-A345-4EB4-ABAE-961FAC7572FF}"/>
                </a:ext>
              </a:extLst>
            </p:cNvPr>
            <p:cNvSpPr/>
            <p:nvPr/>
          </p:nvSpPr>
          <p:spPr>
            <a:xfrm>
              <a:off x="3228109" y="5841257"/>
              <a:ext cx="401782" cy="2355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623BE648-E74B-43C0-9C30-C2A5362ADE60}"/>
                </a:ext>
              </a:extLst>
            </p:cNvPr>
            <p:cNvSpPr/>
            <p:nvPr/>
          </p:nvSpPr>
          <p:spPr>
            <a:xfrm>
              <a:off x="5430982" y="5126182"/>
              <a:ext cx="401782" cy="23552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7EE4A799-CCFB-4828-A3B2-1B3BE2C11356}"/>
                </a:ext>
              </a:extLst>
            </p:cNvPr>
            <p:cNvSpPr/>
            <p:nvPr/>
          </p:nvSpPr>
          <p:spPr>
            <a:xfrm>
              <a:off x="5430982" y="5487966"/>
              <a:ext cx="401782" cy="235528"/>
            </a:xfrm>
            <a:prstGeom prst="rect">
              <a:avLst/>
            </a:prstGeom>
            <a:solidFill>
              <a:srgbClr val="497C8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A3DD5651-3AAD-4763-B494-3F04C42FF09E}"/>
                </a:ext>
              </a:extLst>
            </p:cNvPr>
            <p:cNvSpPr/>
            <p:nvPr/>
          </p:nvSpPr>
          <p:spPr>
            <a:xfrm>
              <a:off x="3714409" y="5096692"/>
              <a:ext cx="1425627" cy="2650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200" dirty="0"/>
                <a:t>Seed/Prize/Grants</a:t>
              </a:r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EAD9B932-02B2-4D0C-B04A-FDD4DE1386CF}"/>
                </a:ext>
              </a:extLst>
            </p:cNvPr>
            <p:cNvSpPr/>
            <p:nvPr/>
          </p:nvSpPr>
          <p:spPr>
            <a:xfrm>
              <a:off x="3714409" y="5473221"/>
              <a:ext cx="1425627" cy="2650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200" dirty="0"/>
                <a:t>Private Equity</a:t>
              </a:r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56995908-226D-46CD-A04D-9A5B18C3A8C1}"/>
                </a:ext>
              </a:extLst>
            </p:cNvPr>
            <p:cNvSpPr/>
            <p:nvPr/>
          </p:nvSpPr>
          <p:spPr>
            <a:xfrm>
              <a:off x="3714409" y="5826511"/>
              <a:ext cx="1425627" cy="2650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200" dirty="0"/>
                <a:t>Public Offering</a:t>
              </a:r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5311194A-4A58-4D10-B2E4-48DA381F734C}"/>
                </a:ext>
              </a:extLst>
            </p:cNvPr>
            <p:cNvSpPr/>
            <p:nvPr/>
          </p:nvSpPr>
          <p:spPr>
            <a:xfrm>
              <a:off x="5931829" y="5096692"/>
              <a:ext cx="1425627" cy="2650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200" dirty="0"/>
                <a:t>Venture Capital</a:t>
              </a:r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6B5434A4-B89C-47AD-A781-44C82ECB9902}"/>
                </a:ext>
              </a:extLst>
            </p:cNvPr>
            <p:cNvSpPr/>
            <p:nvPr/>
          </p:nvSpPr>
          <p:spPr>
            <a:xfrm>
              <a:off x="5931829" y="5473221"/>
              <a:ext cx="1425627" cy="2650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200" dirty="0"/>
                <a:t>Acquisitions </a:t>
              </a:r>
            </a:p>
          </p:txBody>
        </p:sp>
      </p:grpSp>
      <p:sp>
        <p:nvSpPr>
          <p:cNvPr id="54" name="Rettangolo 53">
            <a:extLst>
              <a:ext uri="{FF2B5EF4-FFF2-40B4-BE49-F238E27FC236}">
                <a16:creationId xmlns:a16="http://schemas.microsoft.com/office/drawing/2014/main" id="{99E0F8AD-73F9-4817-8371-E7EC66F378DC}"/>
              </a:ext>
            </a:extLst>
          </p:cNvPr>
          <p:cNvSpPr/>
          <p:nvPr/>
        </p:nvSpPr>
        <p:spPr>
          <a:xfrm>
            <a:off x="3546766" y="2302739"/>
            <a:ext cx="1191523" cy="252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2000-2005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FA1D6255-4E5E-48DB-97B1-F6D72BE0E126}"/>
              </a:ext>
            </a:extLst>
          </p:cNvPr>
          <p:cNvSpPr/>
          <p:nvPr/>
        </p:nvSpPr>
        <p:spPr>
          <a:xfrm>
            <a:off x="6748814" y="2302739"/>
            <a:ext cx="1191523" cy="252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2012-2017</a:t>
            </a: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4FE87A8B-A858-40AC-92A0-A95609896CA7}"/>
              </a:ext>
            </a:extLst>
          </p:cNvPr>
          <p:cNvSpPr/>
          <p:nvPr/>
        </p:nvSpPr>
        <p:spPr>
          <a:xfrm>
            <a:off x="2865459" y="4836961"/>
            <a:ext cx="2554136" cy="272399"/>
          </a:xfrm>
          <a:prstGeom prst="rect">
            <a:avLst/>
          </a:prstGeom>
          <a:solidFill>
            <a:srgbClr val="B0C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GB" sz="1400" dirty="0"/>
              <a:t>Total Investment: </a:t>
            </a:r>
            <a:r>
              <a:rPr lang="en-GB" sz="1400" b="1" dirty="0"/>
              <a:t>1.110,9</a:t>
            </a:r>
            <a:r>
              <a:rPr lang="en-GB" sz="1400" dirty="0"/>
              <a:t> USDM</a:t>
            </a: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5C2123E5-F10F-4EE1-94B5-8D385D60AE93}"/>
              </a:ext>
            </a:extLst>
          </p:cNvPr>
          <p:cNvSpPr/>
          <p:nvPr/>
        </p:nvSpPr>
        <p:spPr>
          <a:xfrm>
            <a:off x="6067507" y="4836961"/>
            <a:ext cx="2554136" cy="272399"/>
          </a:xfrm>
          <a:prstGeom prst="rect">
            <a:avLst/>
          </a:prstGeom>
          <a:solidFill>
            <a:srgbClr val="B0C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GB" sz="1400" dirty="0"/>
              <a:t>Total Investment: </a:t>
            </a:r>
            <a:r>
              <a:rPr lang="en-GB" sz="1400" b="1" dirty="0"/>
              <a:t>10.238,3</a:t>
            </a:r>
            <a:r>
              <a:rPr lang="en-GB" sz="1400" dirty="0"/>
              <a:t> USDM</a:t>
            </a:r>
          </a:p>
        </p:txBody>
      </p:sp>
      <p:pic>
        <p:nvPicPr>
          <p:cNvPr id="29" name="Immagine 28">
            <a:extLst>
              <a:ext uri="{FF2B5EF4-FFF2-40B4-BE49-F238E27FC236}">
                <a16:creationId xmlns:a16="http://schemas.microsoft.com/office/drawing/2014/main" id="{36F91476-6F51-4517-9D3A-3706AC11758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E5E6D8"/>
              </a:clrFrom>
              <a:clrTo>
                <a:srgbClr val="E5E6D8">
                  <a:alpha val="0"/>
                </a:srgbClr>
              </a:clrTo>
            </a:clrChange>
          </a:blip>
          <a:srcRect l="9981" t="32453" r="9981" b="32453"/>
          <a:stretch/>
        </p:blipFill>
        <p:spPr>
          <a:xfrm>
            <a:off x="7419975" y="17570"/>
            <a:ext cx="1703628" cy="25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097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4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1346" y="0"/>
            <a:ext cx="2398272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Workshop on “Commercialization and Utilization of Space Exploration Technologies”</a:t>
            </a:r>
          </a:p>
          <a:p>
            <a:pPr algn="ctr"/>
            <a:r>
              <a:rPr lang="en-US" sz="1200" i="1" dirty="0"/>
              <a:t>Turin, 15-16 March 2018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DAA89243-9E21-4335-91A3-4A3283FFCF27}"/>
              </a:ext>
            </a:extLst>
          </p:cNvPr>
          <p:cNvSpPr txBox="1">
            <a:spLocks/>
          </p:cNvSpPr>
          <p:nvPr/>
        </p:nvSpPr>
        <p:spPr>
          <a:xfrm>
            <a:off x="2399618" y="75530"/>
            <a:ext cx="6744382" cy="1916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space industry is currently going through a change of paradigm…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F0039D19-0AF1-4CAA-950D-73C12788F577}"/>
              </a:ext>
            </a:extLst>
          </p:cNvPr>
          <p:cNvSpPr txBox="1"/>
          <p:nvPr/>
        </p:nvSpPr>
        <p:spPr>
          <a:xfrm>
            <a:off x="2681086" y="1550310"/>
            <a:ext cx="594356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  <a:cs typeface="Gotham Bold" pitchFamily="50" charset="0"/>
              </a:rPr>
              <a:t>New Space </a:t>
            </a:r>
            <a:r>
              <a:rPr lang="en-US" sz="1400" dirty="0">
                <a:latin typeface="+mj-lt"/>
                <a:cs typeface="Gotham Book" pitchFamily="50" charset="0"/>
              </a:rPr>
              <a:t>is characterized by </a:t>
            </a:r>
            <a:r>
              <a:rPr lang="en-US" sz="1400" b="1" dirty="0">
                <a:latin typeface="+mj-lt"/>
                <a:cs typeface="Gotham Bold" pitchFamily="50" charset="0"/>
              </a:rPr>
              <a:t>private investments, spurring technological improvement on emerging applications </a:t>
            </a:r>
            <a:r>
              <a:rPr lang="en-US" sz="1400" dirty="0">
                <a:latin typeface="+mj-lt"/>
                <a:cs typeface="Gotham Book" pitchFamily="50" charset="0"/>
              </a:rPr>
              <a:t>(e.g. In-Orbit Services, In-Situ Resources exploitation, etc.)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  <a:cs typeface="Gotham Bold" pitchFamily="50" charset="0"/>
              </a:rPr>
              <a:t>Private investments act as “market makers”</a:t>
            </a:r>
            <a:r>
              <a:rPr lang="en-US" sz="1400" b="1" dirty="0">
                <a:latin typeface="+mj-lt"/>
                <a:cs typeface="Gotham Book" pitchFamily="50" charset="0"/>
              </a:rPr>
              <a:t>, </a:t>
            </a:r>
            <a:r>
              <a:rPr lang="en-US" sz="1400" b="1" dirty="0">
                <a:latin typeface="+mj-lt"/>
                <a:cs typeface="Gotham Bold" pitchFamily="50" charset="0"/>
              </a:rPr>
              <a:t>opening the Space Economy </a:t>
            </a:r>
            <a:r>
              <a:rPr lang="en-US" sz="1400" b="1" dirty="0">
                <a:latin typeface="+mj-lt"/>
                <a:cs typeface="Gotham Book" pitchFamily="50" charset="0"/>
              </a:rPr>
              <a:t>to </a:t>
            </a:r>
            <a:r>
              <a:rPr lang="en-US" sz="1400" b="1" dirty="0">
                <a:latin typeface="+mj-lt"/>
                <a:cs typeface="Gotham Bold" pitchFamily="50" charset="0"/>
              </a:rPr>
              <a:t>new players </a:t>
            </a:r>
            <a:r>
              <a:rPr lang="en-US" sz="1400" dirty="0">
                <a:latin typeface="+mj-lt"/>
                <a:cs typeface="Gotham Book" pitchFamily="50" charset="0"/>
              </a:rPr>
              <a:t>and generating </a:t>
            </a:r>
            <a:r>
              <a:rPr lang="en-US" sz="1400" b="1" dirty="0">
                <a:latin typeface="+mj-lt"/>
                <a:cs typeface="Gotham Bold" pitchFamily="50" charset="0"/>
              </a:rPr>
              <a:t>socio-economic benefits </a:t>
            </a:r>
            <a:r>
              <a:rPr lang="en-US" sz="1400" dirty="0">
                <a:latin typeface="+mj-lt"/>
                <a:cs typeface="Gotham Book" pitchFamily="50" charset="0"/>
              </a:rPr>
              <a:t>for countries and communities involved  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Gotham Book" pitchFamily="50" charset="0"/>
              </a:rPr>
              <a:t>Private players are not able to generate </a:t>
            </a:r>
            <a:r>
              <a:rPr lang="en-GB" sz="1400" b="1" dirty="0">
                <a:latin typeface="+mj-lt"/>
                <a:cs typeface="Gotham Bold" pitchFamily="50" charset="0"/>
              </a:rPr>
              <a:t>long term sustainable development </a:t>
            </a:r>
            <a:r>
              <a:rPr lang="en-GB" sz="1400" dirty="0">
                <a:latin typeface="+mj-lt"/>
                <a:cs typeface="Gotham Book" pitchFamily="50" charset="0"/>
              </a:rPr>
              <a:t>without </a:t>
            </a:r>
            <a:r>
              <a:rPr lang="en-GB" sz="1400" b="1" dirty="0">
                <a:latin typeface="+mj-lt"/>
                <a:cs typeface="Gotham Bold" pitchFamily="50" charset="0"/>
              </a:rPr>
              <a:t>institutional support</a:t>
            </a:r>
            <a:r>
              <a:rPr lang="en-GB" sz="1400" dirty="0">
                <a:latin typeface="+mj-lt"/>
                <a:cs typeface="Gotham Book" pitchFamily="50" charset="0"/>
              </a:rPr>
              <a:t>, which maintain </a:t>
            </a:r>
            <a:r>
              <a:rPr lang="en-US" sz="1400" dirty="0">
                <a:latin typeface="+mj-lt"/>
                <a:cs typeface="Gotham Bold" pitchFamily="50" charset="0"/>
              </a:rPr>
              <a:t>a crucial role </a:t>
            </a:r>
            <a:r>
              <a:rPr lang="en-US" sz="1400" dirty="0">
                <a:latin typeface="+mj-lt"/>
                <a:cs typeface="Gotham Book" pitchFamily="50" charset="0"/>
              </a:rPr>
              <a:t>in merging institutional initiatives and funding with private endeavors</a:t>
            </a:r>
            <a:endParaRPr lang="en-US" sz="1400" dirty="0">
              <a:solidFill>
                <a:srgbClr val="FF0000"/>
              </a:solidFill>
              <a:latin typeface="+mj-lt"/>
              <a:cs typeface="Gotham Book" pitchFamily="50" charset="0"/>
            </a:endParaRPr>
          </a:p>
        </p:txBody>
      </p:sp>
      <p:sp>
        <p:nvSpPr>
          <p:cNvPr id="75" name="Line 69">
            <a:extLst>
              <a:ext uri="{FF2B5EF4-FFF2-40B4-BE49-F238E27FC236}">
                <a16:creationId xmlns:a16="http://schemas.microsoft.com/office/drawing/2014/main" id="{1FCDE09D-6C9A-4F41-8C34-E784F279F8F3}"/>
              </a:ext>
            </a:extLst>
          </p:cNvPr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681087" y="4226142"/>
            <a:ext cx="5970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it-IT" sz="1400">
              <a:solidFill>
                <a:srgbClr val="3D3B3B"/>
              </a:solidFill>
            </a:endParaRPr>
          </a:p>
        </p:txBody>
      </p:sp>
      <p:sp>
        <p:nvSpPr>
          <p:cNvPr id="76" name="Text Box 70">
            <a:extLst>
              <a:ext uri="{FF2B5EF4-FFF2-40B4-BE49-F238E27FC236}">
                <a16:creationId xmlns:a16="http://schemas.microsoft.com/office/drawing/2014/main" id="{769658A0-FA6C-4985-8030-0E7507C6453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781398" y="3902290"/>
            <a:ext cx="5769554" cy="30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>
                <a:latin typeface="+mj-lt"/>
                <a:ea typeface="ＭＳ Ｐゴシック" pitchFamily="34" charset="-128"/>
                <a:cs typeface="Gotham Bold" pitchFamily="50" charset="0"/>
              </a:rPr>
              <a:t>Private and public cooperation to enable «new space» economy 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16E368FC-ADAB-424C-B6BE-B5D4898301FC}"/>
              </a:ext>
            </a:extLst>
          </p:cNvPr>
          <p:cNvGrpSpPr/>
          <p:nvPr/>
        </p:nvGrpSpPr>
        <p:grpSpPr>
          <a:xfrm>
            <a:off x="2681087" y="4314939"/>
            <a:ext cx="5943563" cy="1670375"/>
            <a:chOff x="2681087" y="4314940"/>
            <a:chExt cx="5943563" cy="1230210"/>
          </a:xfrm>
        </p:grpSpPr>
        <p:sp>
          <p:nvSpPr>
            <p:cNvPr id="106" name="Freccia a pentagono 105">
              <a:extLst>
                <a:ext uri="{FF2B5EF4-FFF2-40B4-BE49-F238E27FC236}">
                  <a16:creationId xmlns:a16="http://schemas.microsoft.com/office/drawing/2014/main" id="{0DE79952-AF0E-4698-AC08-25F3113C6078}"/>
                </a:ext>
              </a:extLst>
            </p:cNvPr>
            <p:cNvSpPr/>
            <p:nvPr/>
          </p:nvSpPr>
          <p:spPr>
            <a:xfrm>
              <a:off x="2681087" y="4314940"/>
              <a:ext cx="5943563" cy="382039"/>
            </a:xfrm>
            <a:prstGeom prst="homePlate">
              <a:avLst>
                <a:gd name="adj" fmla="val 0"/>
              </a:avLst>
            </a:prstGeom>
            <a:solidFill>
              <a:srgbClr val="B0C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Co-existence of </a:t>
              </a:r>
              <a:r>
                <a:rPr lang="en-US" sz="1400" b="1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Direct investment </a:t>
              </a:r>
              <a:r>
                <a:rPr lang="en-US" sz="14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and </a:t>
              </a:r>
              <a:r>
                <a:rPr lang="en-US" sz="1400" b="1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Commercial acquisition of services </a:t>
              </a:r>
              <a:r>
                <a:rPr lang="en-US" sz="1400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(Increased presence of PPP to open specific commercial market)</a:t>
              </a:r>
              <a:endParaRPr lang="en-US" sz="1400" b="1" dirty="0">
                <a:solidFill>
                  <a:schemeClr val="tx1"/>
                </a:solidFill>
                <a:latin typeface="+mj-lt"/>
                <a:cs typeface="Gotham Bold" pitchFamily="50" charset="0"/>
              </a:endParaRPr>
            </a:p>
          </p:txBody>
        </p:sp>
        <p:sp>
          <p:nvSpPr>
            <p:cNvPr id="107" name="Freccia a pentagono 106">
              <a:extLst>
                <a:ext uri="{FF2B5EF4-FFF2-40B4-BE49-F238E27FC236}">
                  <a16:creationId xmlns:a16="http://schemas.microsoft.com/office/drawing/2014/main" id="{F11C8E60-706C-434D-9628-E291D5BF11F1}"/>
                </a:ext>
              </a:extLst>
            </p:cNvPr>
            <p:cNvSpPr/>
            <p:nvPr/>
          </p:nvSpPr>
          <p:spPr>
            <a:xfrm>
              <a:off x="2681087" y="4739025"/>
              <a:ext cx="5943563" cy="382039"/>
            </a:xfrm>
            <a:prstGeom prst="homePlate">
              <a:avLst>
                <a:gd name="adj" fmla="val 0"/>
              </a:avLst>
            </a:prstGeom>
            <a:solidFill>
              <a:srgbClr val="B0C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Government as enable, facilitator </a:t>
              </a:r>
              <a:r>
                <a:rPr lang="en-US" sz="14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and</a:t>
              </a:r>
              <a:r>
                <a:rPr lang="en-US" sz="1400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 </a:t>
              </a:r>
              <a:r>
                <a:rPr lang="en-US" sz="1400" b="1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final customer </a:t>
              </a:r>
              <a:r>
                <a:rPr lang="en-US" sz="14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of new space players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  <a:cs typeface="Gotham Bold" pitchFamily="50" charset="0"/>
                </a:rPr>
                <a:t>(Agencies acting as anchor tenant and focusing on long term goals)</a:t>
              </a:r>
              <a:endParaRPr lang="en-US" sz="1400" dirty="0">
                <a:solidFill>
                  <a:schemeClr val="tx1"/>
                </a:solidFill>
                <a:latin typeface="+mj-lt"/>
                <a:cs typeface="Gotham Book" pitchFamily="50" charset="0"/>
              </a:endParaRPr>
            </a:p>
          </p:txBody>
        </p:sp>
        <p:sp>
          <p:nvSpPr>
            <p:cNvPr id="115" name="Freccia a pentagono 114">
              <a:extLst>
                <a:ext uri="{FF2B5EF4-FFF2-40B4-BE49-F238E27FC236}">
                  <a16:creationId xmlns:a16="http://schemas.microsoft.com/office/drawing/2014/main" id="{2CE8EF54-6B5A-457D-9279-208856550D54}"/>
                </a:ext>
              </a:extLst>
            </p:cNvPr>
            <p:cNvSpPr/>
            <p:nvPr/>
          </p:nvSpPr>
          <p:spPr>
            <a:xfrm>
              <a:off x="2681087" y="5163111"/>
              <a:ext cx="5943563" cy="382039"/>
            </a:xfrm>
            <a:prstGeom prst="homePlate">
              <a:avLst>
                <a:gd name="adj" fmla="val 0"/>
              </a:avLst>
            </a:prstGeom>
            <a:solidFill>
              <a:srgbClr val="B0C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Focus</a:t>
              </a:r>
              <a:r>
                <a:rPr lang="en-US" sz="14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 on applications delivering </a:t>
              </a:r>
              <a:r>
                <a:rPr lang="en-US" sz="1400" b="1" dirty="0">
                  <a:solidFill>
                    <a:schemeClr val="tx1"/>
                  </a:solidFill>
                  <a:latin typeface="+mj-lt"/>
                  <a:cs typeface="Gotham Bold" pitchFamily="50" charset="0"/>
                </a:rPr>
                <a:t>economic and social benefits </a:t>
              </a:r>
              <a:r>
                <a:rPr lang="en-US" sz="1400" dirty="0">
                  <a:solidFill>
                    <a:schemeClr val="tx1"/>
                  </a:solidFill>
                  <a:latin typeface="+mj-lt"/>
                  <a:cs typeface="Gotham Book" pitchFamily="50" charset="0"/>
                </a:rPr>
                <a:t>to society</a:t>
              </a:r>
            </a:p>
          </p:txBody>
        </p:sp>
      </p:grpSp>
      <p:pic>
        <p:nvPicPr>
          <p:cNvPr id="7" name="Immagine 6">
            <a:extLst>
              <a:ext uri="{FF2B5EF4-FFF2-40B4-BE49-F238E27FC236}">
                <a16:creationId xmlns:a16="http://schemas.microsoft.com/office/drawing/2014/main" id="{DFF436B0-E204-46F9-A6A0-6F91408BF26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E5E6D8"/>
              </a:clrFrom>
              <a:clrTo>
                <a:srgbClr val="E5E6D8">
                  <a:alpha val="0"/>
                </a:srgbClr>
              </a:clrTo>
            </a:clrChange>
          </a:blip>
          <a:srcRect l="9981" t="32453" r="9981" b="32453"/>
          <a:stretch/>
        </p:blipFill>
        <p:spPr>
          <a:xfrm>
            <a:off x="7419975" y="17570"/>
            <a:ext cx="1703628" cy="25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211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ikPgpXGxkKEO_J3v9Cna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BQ7aXYcekqUfuAMIqOlK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2fWIZjmMkq0.UXxZIABb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nglWjZlTkOQzL2NiZzsv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d6LTmhAK0yCJKj4xzp2C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WB4wsoenUSfZI6INBKje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ikPgpXGxkKEO_J3v9Cna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JVhOqXDEe7rjGxPv8eQ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23Wh71OmkWdiLtoYkGRxw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894</Words>
  <Application>Microsoft Office PowerPoint</Application>
  <PresentationFormat>Presentazione su schermo (4:3)</PresentationFormat>
  <Paragraphs>133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Gotham Bold</vt:lpstr>
      <vt:lpstr>Gotham Book</vt:lpstr>
      <vt:lpstr>Tema di Office</vt:lpstr>
      <vt:lpstr>Panel: Commercial Paradigm in Space Exploration</vt:lpstr>
      <vt:lpstr>LCA in brief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mbpro</dc:creator>
  <cp:lastModifiedBy>Alberto Accogli</cp:lastModifiedBy>
  <cp:revision>31</cp:revision>
  <cp:lastPrinted>2018-03-14T13:57:16Z</cp:lastPrinted>
  <dcterms:created xsi:type="dcterms:W3CDTF">2018-02-24T06:15:43Z</dcterms:created>
  <dcterms:modified xsi:type="dcterms:W3CDTF">2018-03-15T08:41:16Z</dcterms:modified>
</cp:coreProperties>
</file>