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165" autoAdjust="0"/>
  </p:normalViewPr>
  <p:slideViewPr>
    <p:cSldViewPr snapToGrid="0" snapToObjects="1">
      <p:cViewPr>
        <p:scale>
          <a:sx n="60" d="100"/>
          <a:sy n="60" d="100"/>
        </p:scale>
        <p:origin x="138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04/03/2018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50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04/03/2018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5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04/03/2018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97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04/03/2018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20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04/03/2018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07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04/03/2018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344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04/03/2018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51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04/03/2018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69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04/03/2018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6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04/03/2018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67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04/03/2018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25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76CE1-B1F8-6145-84E4-DEA45E1B2290}" type="datetimeFigureOut">
              <a:rPr lang="it-IT" smtClean="0"/>
              <a:t>04/03/2018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52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347835" y="1768269"/>
            <a:ext cx="6526682" cy="1470025"/>
          </a:xfrm>
        </p:spPr>
        <p:txBody>
          <a:bodyPr>
            <a:normAutofit fontScale="90000"/>
          </a:bodyPr>
          <a:lstStyle/>
          <a:p>
            <a:r>
              <a:rPr lang="en-GB" sz="2000" b="1" dirty="0"/>
              <a:t>Utilisation and Commercialisation of SpacePharma’s remotely controlled miniaturized laboratory for the Life Sciences Industry </a:t>
            </a:r>
            <a:br>
              <a:rPr lang="fr-FR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804580" y="2995147"/>
            <a:ext cx="3844578" cy="1752600"/>
          </a:xfrm>
        </p:spPr>
        <p:txBody>
          <a:bodyPr>
            <a:normAutofit/>
          </a:bodyPr>
          <a:lstStyle/>
          <a:p>
            <a:r>
              <a:rPr lang="it-IT" sz="2000" b="1" dirty="0"/>
              <a:t>Dr. Paul KAMOUN </a:t>
            </a:r>
          </a:p>
          <a:p>
            <a:r>
              <a:rPr lang="it-IT" sz="2000" dirty="0"/>
              <a:t>Director, Business Development</a:t>
            </a:r>
          </a:p>
          <a:p>
            <a:r>
              <a:rPr lang="it-IT" sz="2000" b="1" dirty="0"/>
              <a:t>SPACEPHARMA SA</a:t>
            </a:r>
          </a:p>
          <a:p>
            <a:r>
              <a:rPr lang="it-IT" sz="1400" dirty="0"/>
              <a:t>Courgenay, Switzerland</a:t>
            </a:r>
          </a:p>
        </p:txBody>
      </p:sp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3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-162430" y="0"/>
            <a:ext cx="2398272" cy="697060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/>
              <a:t>Workshop on “</a:t>
            </a:r>
            <a:r>
              <a:rPr lang="it-IT" sz="1200" i="1" dirty="0" err="1"/>
              <a:t>Commercialisation</a:t>
            </a:r>
            <a:r>
              <a:rPr lang="it-IT" sz="1200" i="1" dirty="0"/>
              <a:t> and </a:t>
            </a:r>
            <a:r>
              <a:rPr lang="it-IT" sz="1200" i="1" dirty="0" err="1"/>
              <a:t>Utilisation</a:t>
            </a:r>
            <a:r>
              <a:rPr lang="it-IT" sz="1200" i="1" dirty="0"/>
              <a:t> of Space Exploration Technologies”</a:t>
            </a:r>
          </a:p>
          <a:p>
            <a:r>
              <a:rPr lang="it-IT" sz="1200" i="1" dirty="0" err="1"/>
              <a:t>Turin</a:t>
            </a:r>
            <a:r>
              <a:rPr lang="it-IT" sz="1200" i="1" dirty="0"/>
              <a:t>, 15-16 March 2018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866905" y="5487096"/>
            <a:ext cx="571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/>
              <a:t>Category</a:t>
            </a:r>
            <a:r>
              <a:rPr lang="it-IT" sz="1600" b="1" dirty="0"/>
              <a:t> A – Direct </a:t>
            </a:r>
            <a:r>
              <a:rPr lang="it-IT" sz="1600" b="1" dirty="0" err="1"/>
              <a:t>Commercialisation</a:t>
            </a:r>
            <a:r>
              <a:rPr lang="it-IT" sz="1600" b="1" dirty="0"/>
              <a:t> of Exploration </a:t>
            </a:r>
            <a:r>
              <a:rPr lang="it-IT" sz="1600" b="1" dirty="0" err="1"/>
              <a:t>Outcomes</a:t>
            </a:r>
            <a:r>
              <a:rPr lang="it-IT" sz="1600" b="1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456" y="338541"/>
            <a:ext cx="1864387" cy="857618"/>
          </a:xfrm>
          <a:prstGeom prst="rect">
            <a:avLst/>
          </a:prstGeom>
        </p:spPr>
      </p:pic>
      <p:pic>
        <p:nvPicPr>
          <p:cNvPr id="1026" name="Picture 2" descr="logo ES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0" t="9834" r="18892" b="11470"/>
          <a:stretch/>
        </p:blipFill>
        <p:spPr bwMode="auto">
          <a:xfrm>
            <a:off x="5088041" y="338541"/>
            <a:ext cx="1607726" cy="904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142146" y="5086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925978"/>
              </p:ext>
            </p:extLst>
          </p:nvPr>
        </p:nvGraphicFramePr>
        <p:xfrm>
          <a:off x="7142145" y="478473"/>
          <a:ext cx="1579067" cy="560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r:id="rId6" imgW="4839375" imgH="1467055" progId="MSPhotoEd.3">
                  <p:embed/>
                </p:oleObj>
              </mc:Choice>
              <mc:Fallback>
                <p:oleObj r:id="rId6" imgW="4839375" imgH="1467055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2145" y="478473"/>
                        <a:ext cx="1579067" cy="5606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4C7D356D-5D89-4AA7-8328-1BF3413C6C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80701" y="4645143"/>
            <a:ext cx="3412541" cy="84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3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9A0C9D-1ED2-4DDC-8679-255CD013446A}"/>
              </a:ext>
            </a:extLst>
          </p:cNvPr>
          <p:cNvSpPr/>
          <p:nvPr/>
        </p:nvSpPr>
        <p:spPr>
          <a:xfrm>
            <a:off x="138223" y="310903"/>
            <a:ext cx="8856921" cy="668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 OPPORTUNITY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the Life-related Sciences and Industry market (pharmaceutical, cosmetics, biotechnology, materials, food, etc) needs a low-cost, bureaucracy-free and easily accessible platform to perform complex experiments and manufacturing in microgravity environments. Today there are very limited, often expensive solutions.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SPACEPHARMA’s SOLUTION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innovative miniaturized remotely controlled microfluidics chemistry/biology laboratory on nano-satellites and space station payload to perform R&amp;D, manufacturing, shorten time-to-market and cut costs for innovative life science applications.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 cost one-stop-shop end-to-end turnkey solution including: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GB" sz="1600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facility in orbit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(research, development, production)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</a:t>
            </a:r>
            <a:r>
              <a:rPr lang="en-GB" sz="1600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operated ground station for remotely controlling the laboratory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 earth,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GB" sz="1600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customer front-end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allowing customers to monitor development, modify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experiment procedures and receive experimental data from their location.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return to Earth if needed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ADDED VALUE FOR REGIONAL DEVELOPMENT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SpacePharma’s laboratory is available for regions to boost their development through projects with their academy, national laboratories and industry.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Inline image 1">
            <a:extLst>
              <a:ext uri="{FF2B5EF4-FFF2-40B4-BE49-F238E27FC236}">
                <a16:creationId xmlns:a16="http://schemas.microsoft.com/office/drawing/2014/main" id="{BA6367C2-A67F-4687-BE16-0449A430C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867" y="2937257"/>
            <a:ext cx="1439873" cy="255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28">
            <a:extLst>
              <a:ext uri="{FF2B5EF4-FFF2-40B4-BE49-F238E27FC236}">
                <a16:creationId xmlns:a16="http://schemas.microsoft.com/office/drawing/2014/main" id="{9A6583A1-37F9-4445-9F67-200B30E5B67A}"/>
              </a:ext>
            </a:extLst>
          </p:cNvPr>
          <p:cNvGrpSpPr/>
          <p:nvPr/>
        </p:nvGrpSpPr>
        <p:grpSpPr>
          <a:xfrm>
            <a:off x="3229237" y="4766894"/>
            <a:ext cx="1603969" cy="831580"/>
            <a:chOff x="7811703" y="3266963"/>
            <a:chExt cx="2799669" cy="1866446"/>
          </a:xfrm>
        </p:grpSpPr>
        <p:pic>
          <p:nvPicPr>
            <p:cNvPr id="5" name="Picture 8" descr="http://cdni.wired.co.uk/1920x1280/s_v/Samsung-laptop.jpg">
              <a:extLst>
                <a:ext uri="{FF2B5EF4-FFF2-40B4-BE49-F238E27FC236}">
                  <a16:creationId xmlns:a16="http://schemas.microsoft.com/office/drawing/2014/main" id="{1803B650-34DD-4E20-BC9F-28030E4A94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1703" y="3266963"/>
              <a:ext cx="2799669" cy="1866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Content Placeholder 6">
              <a:extLst>
                <a:ext uri="{FF2B5EF4-FFF2-40B4-BE49-F238E27FC236}">
                  <a16:creationId xmlns:a16="http://schemas.microsoft.com/office/drawing/2014/main" id="{9DD477A0-479D-4F2E-A4F1-45F1113571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6052" y="3372576"/>
              <a:ext cx="1799023" cy="1006593"/>
            </a:xfrm>
            <a:prstGeom prst="rect">
              <a:avLst/>
            </a:prstGeom>
          </p:spPr>
        </p:pic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2099900B-5238-4F8B-B6AF-89917627686A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77430" y="1192701"/>
            <a:ext cx="808746" cy="83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389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223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Tema di Office</vt:lpstr>
      <vt:lpstr>MSPhotoEd.3</vt:lpstr>
      <vt:lpstr>Utilisation and Commercialisation of SpacePharma’s remotely controlled miniaturized laboratory for the Life Sciences Industry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mbpro</dc:creator>
  <cp:lastModifiedBy>Paul Kamoun</cp:lastModifiedBy>
  <cp:revision>31</cp:revision>
  <dcterms:created xsi:type="dcterms:W3CDTF">2018-02-24T06:15:43Z</dcterms:created>
  <dcterms:modified xsi:type="dcterms:W3CDTF">2018-03-04T12:12:56Z</dcterms:modified>
</cp:coreProperties>
</file>