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3165" autoAdjust="0"/>
  </p:normalViewPr>
  <p:slideViewPr>
    <p:cSldViewPr snapToGrid="0" snapToObjects="1">
      <p:cViewPr>
        <p:scale>
          <a:sx n="60" d="100"/>
          <a:sy n="60" d="100"/>
        </p:scale>
        <p:origin x="1388" y="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76CE1-B1F8-6145-84E4-DEA45E1B2290}" type="datetimeFigureOut">
              <a:rPr lang="it-IT" smtClean="0"/>
              <a:t>04/03/2018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5E2B2-B387-C541-97FC-54BE44DC30C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8509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Fare clic per modificare gli stili del testo dello schema</a:t>
            </a:r>
          </a:p>
          <a:p>
            <a:pPr lvl="1"/>
            <a:r>
              <a:rPr lang="fr-FR"/>
              <a:t>Secondo livello</a:t>
            </a:r>
          </a:p>
          <a:p>
            <a:pPr lvl="2"/>
            <a:r>
              <a:rPr lang="fr-FR"/>
              <a:t>Terzo livello</a:t>
            </a:r>
          </a:p>
          <a:p>
            <a:pPr lvl="3"/>
            <a:r>
              <a:rPr lang="fr-FR"/>
              <a:t>Quarto livello</a:t>
            </a:r>
          </a:p>
          <a:p>
            <a:pPr lvl="4"/>
            <a:r>
              <a:rPr lang="fr-FR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76CE1-B1F8-6145-84E4-DEA45E1B2290}" type="datetimeFigureOut">
              <a:rPr lang="it-IT" smtClean="0"/>
              <a:t>04/03/2018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5E2B2-B387-C541-97FC-54BE44DC30C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557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Fare clic per modificare gli stili del testo dello schema</a:t>
            </a:r>
          </a:p>
          <a:p>
            <a:pPr lvl="1"/>
            <a:r>
              <a:rPr lang="fr-FR"/>
              <a:t>Secondo livello</a:t>
            </a:r>
          </a:p>
          <a:p>
            <a:pPr lvl="2"/>
            <a:r>
              <a:rPr lang="fr-FR"/>
              <a:t>Terzo livello</a:t>
            </a:r>
          </a:p>
          <a:p>
            <a:pPr lvl="3"/>
            <a:r>
              <a:rPr lang="fr-FR"/>
              <a:t>Quarto livello</a:t>
            </a:r>
          </a:p>
          <a:p>
            <a:pPr lvl="4"/>
            <a:r>
              <a:rPr lang="fr-FR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76CE1-B1F8-6145-84E4-DEA45E1B2290}" type="datetimeFigureOut">
              <a:rPr lang="it-IT" smtClean="0"/>
              <a:t>04/03/2018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5E2B2-B387-C541-97FC-54BE44DC30C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07972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Fare clic per modificare gli stili del testo dello schema</a:t>
            </a:r>
          </a:p>
          <a:p>
            <a:pPr lvl="1"/>
            <a:r>
              <a:rPr lang="fr-FR"/>
              <a:t>Secondo livello</a:t>
            </a:r>
          </a:p>
          <a:p>
            <a:pPr lvl="2"/>
            <a:r>
              <a:rPr lang="fr-FR"/>
              <a:t>Terzo livello</a:t>
            </a:r>
          </a:p>
          <a:p>
            <a:pPr lvl="3"/>
            <a:r>
              <a:rPr lang="fr-FR"/>
              <a:t>Quarto livello</a:t>
            </a:r>
          </a:p>
          <a:p>
            <a:pPr lvl="4"/>
            <a:r>
              <a:rPr lang="fr-FR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76CE1-B1F8-6145-84E4-DEA45E1B2290}" type="datetimeFigureOut">
              <a:rPr lang="it-IT" smtClean="0"/>
              <a:t>04/03/2018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5E2B2-B387-C541-97FC-54BE44DC30C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0208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76CE1-B1F8-6145-84E4-DEA45E1B2290}" type="datetimeFigureOut">
              <a:rPr lang="it-IT" smtClean="0"/>
              <a:t>04/03/2018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5E2B2-B387-C541-97FC-54BE44DC30C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5075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Fare clic per modificare gli stili del testo dello schema</a:t>
            </a:r>
          </a:p>
          <a:p>
            <a:pPr lvl="1"/>
            <a:r>
              <a:rPr lang="fr-FR"/>
              <a:t>Secondo livello</a:t>
            </a:r>
          </a:p>
          <a:p>
            <a:pPr lvl="2"/>
            <a:r>
              <a:rPr lang="fr-FR"/>
              <a:t>Terzo livello</a:t>
            </a:r>
          </a:p>
          <a:p>
            <a:pPr lvl="3"/>
            <a:r>
              <a:rPr lang="fr-FR"/>
              <a:t>Quarto livello</a:t>
            </a:r>
          </a:p>
          <a:p>
            <a:pPr lvl="4"/>
            <a:r>
              <a:rPr lang="fr-FR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Fare clic per modificare gli stili del testo dello schema</a:t>
            </a:r>
          </a:p>
          <a:p>
            <a:pPr lvl="1"/>
            <a:r>
              <a:rPr lang="fr-FR"/>
              <a:t>Secondo livello</a:t>
            </a:r>
          </a:p>
          <a:p>
            <a:pPr lvl="2"/>
            <a:r>
              <a:rPr lang="fr-FR"/>
              <a:t>Terzo livello</a:t>
            </a:r>
          </a:p>
          <a:p>
            <a:pPr lvl="3"/>
            <a:r>
              <a:rPr lang="fr-FR"/>
              <a:t>Quarto livello</a:t>
            </a:r>
          </a:p>
          <a:p>
            <a:pPr lvl="4"/>
            <a:r>
              <a:rPr lang="fr-FR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76CE1-B1F8-6145-84E4-DEA45E1B2290}" type="datetimeFigureOut">
              <a:rPr lang="it-IT" smtClean="0"/>
              <a:t>04/03/2018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5E2B2-B387-C541-97FC-54BE44DC30C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3445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Fare clic per modificare gli stili del testo dello schema</a:t>
            </a:r>
          </a:p>
          <a:p>
            <a:pPr lvl="1"/>
            <a:r>
              <a:rPr lang="fr-FR"/>
              <a:t>Secondo livello</a:t>
            </a:r>
          </a:p>
          <a:p>
            <a:pPr lvl="2"/>
            <a:r>
              <a:rPr lang="fr-FR"/>
              <a:t>Terzo livello</a:t>
            </a:r>
          </a:p>
          <a:p>
            <a:pPr lvl="3"/>
            <a:r>
              <a:rPr lang="fr-FR"/>
              <a:t>Quarto livello</a:t>
            </a:r>
          </a:p>
          <a:p>
            <a:pPr lvl="4"/>
            <a:r>
              <a:rPr lang="fr-FR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Fare clic per modificare gli stili del testo dello schema</a:t>
            </a:r>
          </a:p>
          <a:p>
            <a:pPr lvl="1"/>
            <a:r>
              <a:rPr lang="fr-FR"/>
              <a:t>Secondo livello</a:t>
            </a:r>
          </a:p>
          <a:p>
            <a:pPr lvl="2"/>
            <a:r>
              <a:rPr lang="fr-FR"/>
              <a:t>Terzo livello</a:t>
            </a:r>
          </a:p>
          <a:p>
            <a:pPr lvl="3"/>
            <a:r>
              <a:rPr lang="fr-FR"/>
              <a:t>Quarto livello</a:t>
            </a:r>
          </a:p>
          <a:p>
            <a:pPr lvl="4"/>
            <a:r>
              <a:rPr lang="fr-FR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76CE1-B1F8-6145-84E4-DEA45E1B2290}" type="datetimeFigureOut">
              <a:rPr lang="it-IT" smtClean="0"/>
              <a:t>04/03/2018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5E2B2-B387-C541-97FC-54BE44DC30C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74512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76CE1-B1F8-6145-84E4-DEA45E1B2290}" type="datetimeFigureOut">
              <a:rPr lang="it-IT" smtClean="0"/>
              <a:t>04/03/2018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5E2B2-B387-C541-97FC-54BE44DC30C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3699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76CE1-B1F8-6145-84E4-DEA45E1B2290}" type="datetimeFigureOut">
              <a:rPr lang="it-IT" smtClean="0"/>
              <a:t>04/03/2018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5E2B2-B387-C541-97FC-54BE44DC30C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562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Fare clic per modificare gli stili del testo dello schema</a:t>
            </a:r>
          </a:p>
          <a:p>
            <a:pPr lvl="1"/>
            <a:r>
              <a:rPr lang="fr-FR"/>
              <a:t>Secondo livello</a:t>
            </a:r>
          </a:p>
          <a:p>
            <a:pPr lvl="2"/>
            <a:r>
              <a:rPr lang="fr-FR"/>
              <a:t>Terzo livello</a:t>
            </a:r>
          </a:p>
          <a:p>
            <a:pPr lvl="3"/>
            <a:r>
              <a:rPr lang="fr-FR"/>
              <a:t>Quarto livello</a:t>
            </a:r>
          </a:p>
          <a:p>
            <a:pPr lvl="4"/>
            <a:r>
              <a:rPr lang="fr-FR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76CE1-B1F8-6145-84E4-DEA45E1B2290}" type="datetimeFigureOut">
              <a:rPr lang="it-IT" smtClean="0"/>
              <a:t>04/03/2018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5E2B2-B387-C541-97FC-54BE44DC30C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4673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76CE1-B1F8-6145-84E4-DEA45E1B2290}" type="datetimeFigureOut">
              <a:rPr lang="it-IT" smtClean="0"/>
              <a:t>04/03/2018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5E2B2-B387-C541-97FC-54BE44DC30C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6254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Fare clic per modificare gli stili del testo dello schema</a:t>
            </a:r>
          </a:p>
          <a:p>
            <a:pPr lvl="1"/>
            <a:r>
              <a:rPr lang="fr-FR"/>
              <a:t>Secondo livello</a:t>
            </a:r>
          </a:p>
          <a:p>
            <a:pPr lvl="2"/>
            <a:r>
              <a:rPr lang="fr-FR"/>
              <a:t>Terzo livello</a:t>
            </a:r>
          </a:p>
          <a:p>
            <a:pPr lvl="3"/>
            <a:r>
              <a:rPr lang="fr-FR"/>
              <a:t>Quarto livello</a:t>
            </a:r>
          </a:p>
          <a:p>
            <a:pPr lvl="4"/>
            <a:r>
              <a:rPr lang="fr-FR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A76CE1-B1F8-6145-84E4-DEA45E1B2290}" type="datetimeFigureOut">
              <a:rPr lang="it-IT" smtClean="0"/>
              <a:t>04/03/2018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65E2B2-B387-C541-97FC-54BE44DC30C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0520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jpg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347835" y="1768269"/>
            <a:ext cx="6526682" cy="1470025"/>
          </a:xfrm>
        </p:spPr>
        <p:txBody>
          <a:bodyPr>
            <a:normAutofit fontScale="90000"/>
          </a:bodyPr>
          <a:lstStyle/>
          <a:p>
            <a:r>
              <a:rPr lang="en-GB" sz="2000" b="1" dirty="0"/>
              <a:t>Utilisation and Commercialisation of SpacePharma’s remotely controlled miniaturized laboratory for the Life Sciences Industry </a:t>
            </a:r>
            <a:br>
              <a:rPr lang="fr-FR" dirty="0"/>
            </a:b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804580" y="2995147"/>
            <a:ext cx="3844578" cy="1752600"/>
          </a:xfrm>
        </p:spPr>
        <p:txBody>
          <a:bodyPr>
            <a:normAutofit/>
          </a:bodyPr>
          <a:lstStyle/>
          <a:p>
            <a:r>
              <a:rPr lang="it-IT" sz="2000" b="1" dirty="0"/>
              <a:t>Dr. Paul KAMOUN </a:t>
            </a:r>
          </a:p>
          <a:p>
            <a:r>
              <a:rPr lang="it-IT" sz="2000" dirty="0"/>
              <a:t>Director, Business Development</a:t>
            </a:r>
          </a:p>
          <a:p>
            <a:r>
              <a:rPr lang="it-IT" sz="2000" b="1" dirty="0"/>
              <a:t>SPACEPHARMA SA</a:t>
            </a:r>
          </a:p>
          <a:p>
            <a:r>
              <a:rPr lang="it-IT" sz="1400" dirty="0"/>
              <a:t>Courgenay, Switzerland</a:t>
            </a:r>
          </a:p>
        </p:txBody>
      </p:sp>
      <p:pic>
        <p:nvPicPr>
          <p:cNvPr id="4" name="Immagine 3" descr="bozza copertina NEREUS 2018_v4.jpg"/>
          <p:cNvPicPr>
            <a:picLocks noChangeAspect="1"/>
          </p:cNvPicPr>
          <p:nvPr/>
        </p:nvPicPr>
        <p:blipFill rotWithShape="1">
          <a:blip r:embed="rId3">
            <a:alphaModFix amt="4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303"/>
          <a:stretch/>
        </p:blipFill>
        <p:spPr>
          <a:xfrm>
            <a:off x="-162430" y="0"/>
            <a:ext cx="2398272" cy="6970608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2347834" y="6320805"/>
            <a:ext cx="65266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i="1" dirty="0"/>
              <a:t>Workshop on “</a:t>
            </a:r>
            <a:r>
              <a:rPr lang="it-IT" sz="1200" i="1" dirty="0" err="1"/>
              <a:t>Commercialisation</a:t>
            </a:r>
            <a:r>
              <a:rPr lang="it-IT" sz="1200" i="1" dirty="0"/>
              <a:t> and </a:t>
            </a:r>
            <a:r>
              <a:rPr lang="it-IT" sz="1200" i="1" dirty="0" err="1"/>
              <a:t>Utilisation</a:t>
            </a:r>
            <a:r>
              <a:rPr lang="it-IT" sz="1200" i="1" dirty="0"/>
              <a:t> of Space Exploration Technologies”</a:t>
            </a:r>
          </a:p>
          <a:p>
            <a:r>
              <a:rPr lang="it-IT" sz="1200" i="1" dirty="0" err="1"/>
              <a:t>Turin</a:t>
            </a:r>
            <a:r>
              <a:rPr lang="it-IT" sz="1200" i="1" dirty="0"/>
              <a:t>, 15-16 March 2018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2866905" y="5487096"/>
            <a:ext cx="57199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 err="1"/>
              <a:t>Category</a:t>
            </a:r>
            <a:r>
              <a:rPr lang="it-IT" sz="1600" b="1" dirty="0"/>
              <a:t> A – Direct </a:t>
            </a:r>
            <a:r>
              <a:rPr lang="it-IT" sz="1600" b="1" dirty="0" err="1"/>
              <a:t>Commercialisation</a:t>
            </a:r>
            <a:r>
              <a:rPr lang="it-IT" sz="1600" b="1" dirty="0"/>
              <a:t> of Exploration </a:t>
            </a:r>
            <a:r>
              <a:rPr lang="it-IT" sz="1600" b="1" dirty="0" err="1"/>
              <a:t>Outcomes</a:t>
            </a:r>
            <a:r>
              <a:rPr lang="it-IT" sz="1600" b="1" dirty="0"/>
              <a:t>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7456" y="338541"/>
            <a:ext cx="1864387" cy="857618"/>
          </a:xfrm>
          <a:prstGeom prst="rect">
            <a:avLst/>
          </a:prstGeom>
        </p:spPr>
      </p:pic>
      <p:pic>
        <p:nvPicPr>
          <p:cNvPr id="1026" name="Picture 2" descr="logo ESA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40" t="9834" r="18892" b="11470"/>
          <a:stretch/>
        </p:blipFill>
        <p:spPr bwMode="auto">
          <a:xfrm>
            <a:off x="5088041" y="338541"/>
            <a:ext cx="1607726" cy="904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142146" y="50861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1925978"/>
              </p:ext>
            </p:extLst>
          </p:nvPr>
        </p:nvGraphicFramePr>
        <p:xfrm>
          <a:off x="7142145" y="478473"/>
          <a:ext cx="1579067" cy="5606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1" r:id="rId6" imgW="4839375" imgH="1467055" progId="MSPhotoEd.3">
                  <p:embed/>
                </p:oleObj>
              </mc:Choice>
              <mc:Fallback>
                <p:oleObj r:id="rId6" imgW="4839375" imgH="1467055" progId="MSPhotoEd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2145" y="478473"/>
                        <a:ext cx="1579067" cy="56069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" name="Picture 10">
            <a:extLst>
              <a:ext uri="{FF2B5EF4-FFF2-40B4-BE49-F238E27FC236}">
                <a16:creationId xmlns:a16="http://schemas.microsoft.com/office/drawing/2014/main" id="{4C7D356D-5D89-4AA7-8328-1BF3413C6C7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080701" y="4645143"/>
            <a:ext cx="3412541" cy="841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26316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C9A0C9D-1ED2-4DDC-8679-255CD013446A}"/>
              </a:ext>
            </a:extLst>
          </p:cNvPr>
          <p:cNvSpPr/>
          <p:nvPr/>
        </p:nvSpPr>
        <p:spPr>
          <a:xfrm>
            <a:off x="138223" y="310903"/>
            <a:ext cx="8856921" cy="66872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BUSINESS OPPORTUNITY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the Life-related Sciences and Industry market (pharmaceutical, cosmetics, biotechnology, materials, food, etc) needs a low-cost, bureaucracy-free and easily accessible platform to perform complex experiments and manufacturing in microgravity environments. Today there are very limited, often expensive solutions.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SPACEPHARMA’s SOLUTION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innovative miniaturized remotely controlled microfluidics chemistry/biology laboratory on nano-satellites and space station payload to perform R&amp;D, manufacturing, shorten time-to-market and cut costs for innovative life science applications.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Low cost one-stop-shop end-to-end turnkey solution including: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</a:t>
            </a:r>
            <a:r>
              <a:rPr lang="en-GB" sz="1600" u="sng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facility in orbit </a:t>
            </a:r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(research, development, production)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 </a:t>
            </a:r>
            <a:r>
              <a:rPr lang="en-GB" sz="1600" u="sng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operated ground station for remotely controlling the laboratory </a:t>
            </a:r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from earth, 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</a:t>
            </a:r>
            <a:r>
              <a:rPr lang="en-GB" sz="1600" u="sng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customer front-end </a:t>
            </a:r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allowing customers to monitor development, modify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experiment procedures and receive experimental data from their location. 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return to Earth if needed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ADDED VALUE FOR REGIONAL DEVELOPMENT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SpacePharma’s laboratory is available for regions to boost their development through projects with their academy, national laboratories and industry.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Inline image 1">
            <a:extLst>
              <a:ext uri="{FF2B5EF4-FFF2-40B4-BE49-F238E27FC236}">
                <a16:creationId xmlns:a16="http://schemas.microsoft.com/office/drawing/2014/main" id="{BA6367C2-A67F-4687-BE16-0449A430C7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1867" y="2937257"/>
            <a:ext cx="1439873" cy="2559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" name="Group 28">
            <a:extLst>
              <a:ext uri="{FF2B5EF4-FFF2-40B4-BE49-F238E27FC236}">
                <a16:creationId xmlns:a16="http://schemas.microsoft.com/office/drawing/2014/main" id="{9A6583A1-37F9-4445-9F67-200B30E5B67A}"/>
              </a:ext>
            </a:extLst>
          </p:cNvPr>
          <p:cNvGrpSpPr/>
          <p:nvPr/>
        </p:nvGrpSpPr>
        <p:grpSpPr>
          <a:xfrm>
            <a:off x="3229237" y="4766894"/>
            <a:ext cx="1603969" cy="831580"/>
            <a:chOff x="7811703" y="3266963"/>
            <a:chExt cx="2799669" cy="1866446"/>
          </a:xfrm>
        </p:grpSpPr>
        <p:pic>
          <p:nvPicPr>
            <p:cNvPr id="5" name="Picture 8" descr="http://cdni.wired.co.uk/1920x1280/s_v/Samsung-laptop.jpg">
              <a:extLst>
                <a:ext uri="{FF2B5EF4-FFF2-40B4-BE49-F238E27FC236}">
                  <a16:creationId xmlns:a16="http://schemas.microsoft.com/office/drawing/2014/main" id="{1803B650-34DD-4E20-BC9F-28030E4A946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11703" y="3266963"/>
              <a:ext cx="2799669" cy="186644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Content Placeholder 6">
              <a:extLst>
                <a:ext uri="{FF2B5EF4-FFF2-40B4-BE49-F238E27FC236}">
                  <a16:creationId xmlns:a16="http://schemas.microsoft.com/office/drawing/2014/main" id="{9DD477A0-479D-4F2E-A4F1-45F11135718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26052" y="3372576"/>
              <a:ext cx="1799023" cy="1006593"/>
            </a:xfrm>
            <a:prstGeom prst="rect">
              <a:avLst/>
            </a:prstGeom>
          </p:spPr>
        </p:pic>
      </p:grpSp>
      <p:pic>
        <p:nvPicPr>
          <p:cNvPr id="7" name="Picture 6">
            <a:extLst>
              <a:ext uri="{FF2B5EF4-FFF2-40B4-BE49-F238E27FC236}">
                <a16:creationId xmlns:a16="http://schemas.microsoft.com/office/drawing/2014/main" id="{2099900B-5238-4F8B-B6AF-89917627686A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477430" y="1192701"/>
            <a:ext cx="808746" cy="838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093890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223</Words>
  <Application>Microsoft Office PowerPoint</Application>
  <PresentationFormat>On-screen Show (4:3)</PresentationFormat>
  <Paragraphs>19</Paragraphs>
  <Slides>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Tema di Office</vt:lpstr>
      <vt:lpstr>MSPhotoEd.3</vt:lpstr>
      <vt:lpstr>Utilisation and Commercialisation of SpacePharma’s remotely controlled miniaturized laboratory for the Life Sciences Industry 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mbpro</dc:creator>
  <cp:lastModifiedBy>Paul Kamoun</cp:lastModifiedBy>
  <cp:revision>31</cp:revision>
  <dcterms:created xsi:type="dcterms:W3CDTF">2018-02-24T06:15:43Z</dcterms:created>
  <dcterms:modified xsi:type="dcterms:W3CDTF">2018-03-04T12:12:56Z</dcterms:modified>
</cp:coreProperties>
</file>