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2" r:id="rId2"/>
    <p:sldId id="257" r:id="rId3"/>
    <p:sldId id="258" r:id="rId4"/>
    <p:sldId id="261" r:id="rId5"/>
    <p:sldId id="260" r:id="rId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591"/>
  </p:normalViewPr>
  <p:slideViewPr>
    <p:cSldViewPr snapToGrid="0" snapToObjects="1">
      <p:cViewPr varScale="1">
        <p:scale>
          <a:sx n="131" d="100"/>
          <a:sy n="131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E8056-CFC1-3241-AAF5-609BF302D500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BAB5C-D558-5045-985B-839DA6B8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7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50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97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20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07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44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1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69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7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25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76CE1-B1F8-6145-84E4-DEA45E1B2290}" type="datetimeFigureOut">
              <a:rPr lang="it-IT" smtClean="0"/>
              <a:t>13/03/18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5E2B2-B387-C541-97FC-54BE44DC30C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52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347834" y="1473606"/>
            <a:ext cx="6622478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Panel: Commercial Paradigm in Space Exploration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804580" y="2995147"/>
            <a:ext cx="3844578" cy="1752600"/>
          </a:xfrm>
        </p:spPr>
        <p:txBody>
          <a:bodyPr>
            <a:normAutofit/>
          </a:bodyPr>
          <a:lstStyle/>
          <a:p>
            <a:r>
              <a:rPr lang="it-IT" sz="2000" dirty="0"/>
              <a:t>Jeffrey Manber</a:t>
            </a:r>
          </a:p>
          <a:p>
            <a:r>
              <a:rPr lang="it-IT" sz="2000" dirty="0"/>
              <a:t>CEO, NanoRacks</a:t>
            </a:r>
          </a:p>
        </p:txBody>
      </p:sp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162430" y="0"/>
            <a:ext cx="2398272" cy="69706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/>
              <a:t>Workshop on “</a:t>
            </a:r>
            <a:r>
              <a:rPr lang="it-IT" sz="1200" i="1" dirty="0" err="1"/>
              <a:t>Commercialisation</a:t>
            </a:r>
            <a:r>
              <a:rPr lang="it-IT" sz="1200" i="1" dirty="0"/>
              <a:t> and </a:t>
            </a:r>
            <a:r>
              <a:rPr lang="it-IT" sz="1200" i="1" dirty="0" err="1"/>
              <a:t>Utilisation</a:t>
            </a:r>
            <a:r>
              <a:rPr lang="it-IT" sz="1200" i="1" dirty="0"/>
              <a:t> of Space Exploration Technologies”</a:t>
            </a:r>
          </a:p>
          <a:p>
            <a:r>
              <a:rPr lang="it-IT" sz="1200" i="1" dirty="0" err="1"/>
              <a:t>Turin</a:t>
            </a:r>
            <a:r>
              <a:rPr lang="it-IT" sz="1200" i="1" dirty="0"/>
              <a:t>, 15-16 March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56" y="338541"/>
            <a:ext cx="1864387" cy="857618"/>
          </a:xfrm>
          <a:prstGeom prst="rect">
            <a:avLst/>
          </a:prstGeom>
        </p:spPr>
      </p:pic>
      <p:pic>
        <p:nvPicPr>
          <p:cNvPr id="1026" name="Picture 2" descr="logo E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t="9834" r="18892" b="11470"/>
          <a:stretch/>
        </p:blipFill>
        <p:spPr bwMode="auto">
          <a:xfrm>
            <a:off x="5088041" y="338541"/>
            <a:ext cx="1607726" cy="90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142146" y="5086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142145" y="478473"/>
          <a:ext cx="1579067" cy="560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6" imgW="4839375" imgH="1467055" progId="MSPhotoEd.3">
                  <p:embed/>
                </p:oleObj>
              </mc:Choice>
              <mc:Fallback>
                <p:oleObj r:id="rId6" imgW="4839375" imgH="1467055" progId="MSPhotoEd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145" y="478473"/>
                        <a:ext cx="1579067" cy="5606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F6F659A-1489-DD4D-BEA3-292AE6ED8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3656" y="4293272"/>
            <a:ext cx="4970834" cy="124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6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162430" y="0"/>
            <a:ext cx="2398272" cy="69706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Workshop on “Commercialization and Utilization of Space Exploration Technologies”</a:t>
            </a:r>
          </a:p>
          <a:p>
            <a:pPr algn="ctr"/>
            <a:r>
              <a:rPr lang="en-US" sz="1200" i="1" dirty="0"/>
              <a:t>Turin, 15-16 March 2018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4062361-BFA7-C744-AE57-14D402AEB719}"/>
              </a:ext>
            </a:extLst>
          </p:cNvPr>
          <p:cNvGrpSpPr/>
          <p:nvPr/>
        </p:nvGrpSpPr>
        <p:grpSpPr>
          <a:xfrm>
            <a:off x="-162431" y="642026"/>
            <a:ext cx="9322217" cy="5494914"/>
            <a:chOff x="-3" y="-120587"/>
            <a:chExt cx="24859243" cy="14653104"/>
          </a:xfrm>
        </p:grpSpPr>
        <p:sp>
          <p:nvSpPr>
            <p:cNvPr id="7" name="NanoRacks has achieved this market leadership on no more than $5M of investor capital.">
              <a:extLst>
                <a:ext uri="{FF2B5EF4-FFF2-40B4-BE49-F238E27FC236}">
                  <a16:creationId xmlns:a16="http://schemas.microsoft.com/office/drawing/2014/main" id="{BE71F230-FD7B-C24E-A647-2C310A4EC712}"/>
                </a:ext>
              </a:extLst>
            </p:cNvPr>
            <p:cNvSpPr txBox="1"/>
            <p:nvPr/>
          </p:nvSpPr>
          <p:spPr>
            <a:xfrm>
              <a:off x="5168162" y="2721992"/>
              <a:ext cx="14550516" cy="1136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/>
            <a:p>
              <a:pPr>
                <a:lnSpc>
                  <a:spcPct val="120000"/>
                </a:lnSpc>
                <a:defRPr sz="2800" b="0" spc="84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050" b="1" dirty="0"/>
                <a:t>NanoRacks has achieved</a:t>
              </a:r>
              <a:r>
                <a:rPr sz="1050" dirty="0"/>
                <a:t> this market leadership on no more than $5M of investor capital.</a:t>
              </a:r>
            </a:p>
          </p:txBody>
        </p:sp>
        <p:sp>
          <p:nvSpPr>
            <p:cNvPr id="8" name="XO Markets Proprietary and Confidential.">
              <a:extLst>
                <a:ext uri="{FF2B5EF4-FFF2-40B4-BE49-F238E27FC236}">
                  <a16:creationId xmlns:a16="http://schemas.microsoft.com/office/drawing/2014/main" id="{DCE7B5B9-4FD1-E64D-B810-279D986A3FC3}"/>
                </a:ext>
              </a:extLst>
            </p:cNvPr>
            <p:cNvSpPr txBox="1"/>
            <p:nvPr/>
          </p:nvSpPr>
          <p:spPr>
            <a:xfrm>
              <a:off x="10308220" y="13365293"/>
              <a:ext cx="4270400" cy="379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just">
                <a:lnSpc>
                  <a:spcPct val="120000"/>
                </a:lnSpc>
                <a:defRPr sz="1500" b="0" spc="45">
                  <a:solidFill>
                    <a:srgbClr val="929292"/>
                  </a:solidFill>
                  <a:latin typeface="Raleway Light"/>
                  <a:ea typeface="Raleway Light"/>
                  <a:cs typeface="Raleway Light"/>
                  <a:sym typeface="Raleway Light"/>
                </a:defRPr>
              </a:lvl1pPr>
            </a:lstStyle>
            <a:p>
              <a:r>
                <a:rPr sz="563"/>
                <a:t>XO Markets Proprietary and Confidential.</a:t>
              </a:r>
            </a:p>
          </p:txBody>
        </p:sp>
        <p:pic>
          <p:nvPicPr>
            <p:cNvPr id="9" name="IXION_Berthing.jpeg" descr="IXION_Berthing.jpeg">
              <a:extLst>
                <a:ext uri="{FF2B5EF4-FFF2-40B4-BE49-F238E27FC236}">
                  <a16:creationId xmlns:a16="http://schemas.microsoft.com/office/drawing/2014/main" id="{C138E7B4-4FE2-7F47-AFD7-558CD20D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3227" t="1532" r="6242" b="11805"/>
            <a:stretch>
              <a:fillRect/>
            </a:stretch>
          </p:blipFill>
          <p:spPr>
            <a:xfrm>
              <a:off x="886419" y="879141"/>
              <a:ext cx="23114001" cy="1244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B5D1D054-1C84-5F49-94A9-BA9B942DC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r="23057"/>
            <a:stretch/>
          </p:blipFill>
          <p:spPr>
            <a:xfrm>
              <a:off x="-3" y="-120587"/>
              <a:ext cx="24859243" cy="14653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A87867A5-8FF1-BB4B-A8E8-CDFE265B7C87}"/>
                </a:ext>
              </a:extLst>
            </p:cNvPr>
            <p:cNvSpPr/>
            <p:nvPr/>
          </p:nvSpPr>
          <p:spPr>
            <a:xfrm>
              <a:off x="0" y="-120587"/>
              <a:ext cx="24817144" cy="14653101"/>
            </a:xfrm>
            <a:prstGeom prst="rect">
              <a:avLst/>
            </a:prstGeom>
            <a:solidFill>
              <a:srgbClr val="515151">
                <a:alpha val="6881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685662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 dirty="0"/>
            </a:p>
          </p:txBody>
        </p:sp>
        <p:pic>
          <p:nvPicPr>
            <p:cNvPr id="12" name="ESA Logo.png" descr="ESA Logo.png">
              <a:extLst>
                <a:ext uri="{FF2B5EF4-FFF2-40B4-BE49-F238E27FC236}">
                  <a16:creationId xmlns:a16="http://schemas.microsoft.com/office/drawing/2014/main" id="{12B7484B-A4FF-6347-9496-1A2F07B4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78604" y="3584183"/>
              <a:ext cx="2258526" cy="864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FIT Logo.png" descr="FIT Logo.png">
              <a:extLst>
                <a:ext uri="{FF2B5EF4-FFF2-40B4-BE49-F238E27FC236}">
                  <a16:creationId xmlns:a16="http://schemas.microsoft.com/office/drawing/2014/main" id="{D5485B4C-1F12-A94E-BB66-5BC3146E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063193" y="10356216"/>
              <a:ext cx="1669360" cy="1669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US Air Force.png" descr="US Air Force.png">
              <a:extLst>
                <a:ext uri="{FF2B5EF4-FFF2-40B4-BE49-F238E27FC236}">
                  <a16:creationId xmlns:a16="http://schemas.microsoft.com/office/drawing/2014/main" id="{71B40FDF-AF46-D44D-A057-7E734A02A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078421" y="3367747"/>
              <a:ext cx="1974228" cy="1819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Virgin Galactic Logo.png" descr="Virgin Galactic Logo.png">
              <a:extLst>
                <a:ext uri="{FF2B5EF4-FFF2-40B4-BE49-F238E27FC236}">
                  <a16:creationId xmlns:a16="http://schemas.microsoft.com/office/drawing/2014/main" id="{7ECE3A16-532F-E74D-AE69-72FDD74D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993941" y="3320233"/>
              <a:ext cx="2907311" cy="1669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lanetary Resources Logo.png" descr="Planetary Resources Logo.png">
              <a:extLst>
                <a:ext uri="{FF2B5EF4-FFF2-40B4-BE49-F238E27FC236}">
                  <a16:creationId xmlns:a16="http://schemas.microsoft.com/office/drawing/2014/main" id="{4C01B929-304B-EC42-A111-0761EABF8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916438" y="10164378"/>
              <a:ext cx="2053037" cy="2053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KACST Logo.png" descr="KACST Logo.png">
              <a:extLst>
                <a:ext uri="{FF2B5EF4-FFF2-40B4-BE49-F238E27FC236}">
                  <a16:creationId xmlns:a16="http://schemas.microsoft.com/office/drawing/2014/main" id="{8E0443E8-050E-8D41-AD32-8DD4FF6E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471381" y="7904437"/>
              <a:ext cx="2436863" cy="1874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Spire Logo.png" descr="Spire Logo.png">
              <a:extLst>
                <a:ext uri="{FF2B5EF4-FFF2-40B4-BE49-F238E27FC236}">
                  <a16:creationId xmlns:a16="http://schemas.microsoft.com/office/drawing/2014/main" id="{B9A4615A-7D71-374A-AA10-95A38DD51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24770" y="6057691"/>
              <a:ext cx="2703631" cy="1000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Fisher Institute Logo.png" descr="Fisher Institute Logo.png">
              <a:extLst>
                <a:ext uri="{FF2B5EF4-FFF2-40B4-BE49-F238E27FC236}">
                  <a16:creationId xmlns:a16="http://schemas.microsoft.com/office/drawing/2014/main" id="{E1B6F89E-12C2-B349-91D8-D1862D71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866567" y="8206361"/>
              <a:ext cx="2397935" cy="1669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NASA Logo.png" descr="NASA Logo.png">
              <a:extLst>
                <a:ext uri="{FF2B5EF4-FFF2-40B4-BE49-F238E27FC236}">
                  <a16:creationId xmlns:a16="http://schemas.microsoft.com/office/drawing/2014/main" id="{100270B8-512E-3947-B255-01A09E7A1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842543" y="3367747"/>
              <a:ext cx="2141166" cy="1819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9A942C9F-7B12-EA4F-AD5B-6618EA6305BD}"/>
                </a:ext>
              </a:extLst>
            </p:cNvPr>
            <p:cNvGrpSpPr/>
            <p:nvPr/>
          </p:nvGrpSpPr>
          <p:grpSpPr>
            <a:xfrm>
              <a:off x="20161553" y="8707011"/>
              <a:ext cx="3445433" cy="1363466"/>
              <a:chOff x="0" y="0"/>
              <a:chExt cx="3445431" cy="1363464"/>
            </a:xfrm>
          </p:grpSpPr>
          <p:pic>
            <p:nvPicPr>
              <p:cNvPr id="26" name="NCESSE.png" descr="NCESSE.png">
                <a:extLst>
                  <a:ext uri="{FF2B5EF4-FFF2-40B4-BE49-F238E27FC236}">
                    <a16:creationId xmlns:a16="http://schemas.microsoft.com/office/drawing/2014/main" id="{D2E57832-101A-F442-881B-85F1C85B3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r="49502"/>
              <a:stretch>
                <a:fillRect/>
              </a:stretch>
            </p:blipFill>
            <p:spPr>
              <a:xfrm>
                <a:off x="0" y="0"/>
                <a:ext cx="3321899" cy="1000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NCESSE.png" descr="NCESSE.png">
                <a:extLst>
                  <a:ext uri="{FF2B5EF4-FFF2-40B4-BE49-F238E27FC236}">
                    <a16:creationId xmlns:a16="http://schemas.microsoft.com/office/drawing/2014/main" id="{33244F23-FC5B-D544-8E52-ADDBE8A11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50379"/>
              <a:stretch>
                <a:fillRect/>
              </a:stretch>
            </p:blipFill>
            <p:spPr>
              <a:xfrm>
                <a:off x="181249" y="363014"/>
                <a:ext cx="3264183" cy="1000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6D6F7D39-F2CA-1549-9CC2-8D0D387EA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/>
            </a:blip>
            <a:srcRect/>
            <a:stretch>
              <a:fillRect/>
            </a:stretch>
          </p:blipFill>
          <p:spPr>
            <a:xfrm>
              <a:off x="4625535" y="10991197"/>
              <a:ext cx="2708585" cy="8590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EU Logo.png" descr="EU Logo.png">
              <a:extLst>
                <a:ext uri="{FF2B5EF4-FFF2-40B4-BE49-F238E27FC236}">
                  <a16:creationId xmlns:a16="http://schemas.microsoft.com/office/drawing/2014/main" id="{0C6968DA-CC12-8942-BB31-94A61353D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3267" t="17501" r="25661" b="24208"/>
            <a:stretch>
              <a:fillRect/>
            </a:stretch>
          </p:blipFill>
          <p:spPr>
            <a:xfrm>
              <a:off x="10815827" y="5717275"/>
              <a:ext cx="2294696" cy="1828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99F675F4-CB9C-C64C-84DD-B76CA6FB5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7034859" y="5931462"/>
              <a:ext cx="2867768" cy="1400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C44835A5-8263-B84B-8C6D-1B50D6A75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3756952" y="8409866"/>
              <a:ext cx="3381290" cy="1262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CCC6A3A-968E-0F4B-8031-9F9A77B44672}"/>
              </a:ext>
            </a:extLst>
          </p:cNvPr>
          <p:cNvSpPr/>
          <p:nvPr/>
        </p:nvSpPr>
        <p:spPr>
          <a:xfrm>
            <a:off x="2299630" y="135298"/>
            <a:ext cx="6307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NanoRacks is the first commercial space station company with customers.</a:t>
            </a:r>
          </a:p>
        </p:txBody>
      </p:sp>
    </p:spTree>
    <p:extLst>
      <p:ext uri="{BB962C8B-B14F-4D97-AF65-F5344CB8AC3E}">
        <p14:creationId xmlns:p14="http://schemas.microsoft.com/office/powerpoint/2010/main" val="69734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162430" y="0"/>
            <a:ext cx="2398272" cy="69706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Workshop on “Commercialization and Utilization of Space Exploration Technologies”</a:t>
            </a:r>
          </a:p>
          <a:p>
            <a:pPr algn="ctr"/>
            <a:r>
              <a:rPr lang="en-US" sz="1200" i="1" dirty="0"/>
              <a:t>Turin, 15-16 March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A9AB6-3BB7-CA4D-8CAD-34BD7945D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627" y="583659"/>
            <a:ext cx="6909373" cy="522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59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162430" y="0"/>
            <a:ext cx="2398272" cy="69706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Workshop on “Commercialization and Utilization of Space Exploration Technologies”</a:t>
            </a:r>
          </a:p>
          <a:p>
            <a:pPr algn="ctr"/>
            <a:r>
              <a:rPr lang="en-US" sz="1200" i="1" dirty="0"/>
              <a:t>Turin, 15-16 March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18D96-06F2-4248-B3FC-2AD337A0F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427"/>
            <a:ext cx="9144000" cy="474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6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162430" y="0"/>
            <a:ext cx="2398272" cy="69706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Workshop on “Commercialization and Utilization of Space Exploration Technologies”</a:t>
            </a:r>
          </a:p>
          <a:p>
            <a:pPr algn="ctr"/>
            <a:r>
              <a:rPr lang="en-US" sz="1200" i="1" dirty="0"/>
              <a:t>Turin, 15-16 March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AE4448-1FD3-CB4B-9CAF-B88518A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779"/>
            <a:ext cx="9144000" cy="51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67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125</Words>
  <Application>Microsoft Macintosh PowerPoint</Application>
  <PresentationFormat>On-screen Show (4:3)</PresentationFormat>
  <Paragraphs>16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Raleway Light</vt:lpstr>
      <vt:lpstr>Tema di Office</vt:lpstr>
      <vt:lpstr>MSPhotoEd.3</vt:lpstr>
      <vt:lpstr>Panel: Commercial Paradigm in Space Exploration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mbpro</dc:creator>
  <cp:lastModifiedBy>Abby Dickes</cp:lastModifiedBy>
  <cp:revision>7</cp:revision>
  <dcterms:created xsi:type="dcterms:W3CDTF">2018-02-24T06:15:43Z</dcterms:created>
  <dcterms:modified xsi:type="dcterms:W3CDTF">2018-03-13T16:01:59Z</dcterms:modified>
</cp:coreProperties>
</file>