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5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2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67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6CE1-B1F8-6145-84E4-DEA45E1B2290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5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25803" y="1768269"/>
            <a:ext cx="5770743" cy="1470025"/>
          </a:xfrm>
        </p:spPr>
        <p:txBody>
          <a:bodyPr/>
          <a:lstStyle/>
          <a:p>
            <a:r>
              <a:rPr lang="it-IT" dirty="0" smtClean="0"/>
              <a:t>«BIOWYSE»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57329" y="2995147"/>
            <a:ext cx="4320849" cy="17526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Vincenzo Guarnieri</a:t>
            </a:r>
          </a:p>
          <a:p>
            <a:r>
              <a:rPr lang="it-IT" sz="2000" dirty="0" err="1" smtClean="0"/>
              <a:t>Physicist</a:t>
            </a:r>
            <a:r>
              <a:rPr lang="it-IT" sz="2000" dirty="0" smtClean="0"/>
              <a:t>, </a:t>
            </a:r>
            <a:r>
              <a:rPr lang="it-IT" sz="2000" dirty="0" err="1" smtClean="0"/>
              <a:t>Thales</a:t>
            </a:r>
            <a:r>
              <a:rPr lang="it-IT" sz="2000" dirty="0" smtClean="0"/>
              <a:t> Alenia Space Italia </a:t>
            </a:r>
            <a:r>
              <a:rPr lang="it-IT" sz="2000" dirty="0" err="1" smtClean="0"/>
              <a:t>SpA</a:t>
            </a:r>
            <a:endParaRPr lang="it-IT" sz="2000" dirty="0" smtClean="0"/>
          </a:p>
        </p:txBody>
      </p:sp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3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456" y="338541"/>
            <a:ext cx="1864387" cy="857618"/>
          </a:xfrm>
          <a:prstGeom prst="rect">
            <a:avLst/>
          </a:prstGeom>
        </p:spPr>
      </p:pic>
      <p:pic>
        <p:nvPicPr>
          <p:cNvPr id="1026" name="Picture 2" descr="logo ES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0" t="9834" r="18892" b="11470"/>
          <a:stretch/>
        </p:blipFill>
        <p:spPr bwMode="auto">
          <a:xfrm>
            <a:off x="5088041" y="338541"/>
            <a:ext cx="1607726" cy="90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42146" y="5086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142145" y="478473"/>
          <a:ext cx="1579067" cy="56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4839375" imgH="1467055" progId="MSPhotoEd.3">
                  <p:embed/>
                </p:oleObj>
              </mc:Choice>
              <mc:Fallback>
                <p:oleObj r:id="rId6" imgW="4839375" imgH="146705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45" y="478473"/>
                        <a:ext cx="1579067" cy="560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sellaDiTesto 6"/>
          <p:cNvSpPr txBox="1"/>
          <p:nvPr/>
        </p:nvSpPr>
        <p:spPr>
          <a:xfrm>
            <a:off x="2454827" y="5613093"/>
            <a:ext cx="6312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/>
              <a:t>Category</a:t>
            </a:r>
            <a:r>
              <a:rPr lang="it-IT" sz="1600" b="1" dirty="0" smtClean="0"/>
              <a:t> B – </a:t>
            </a:r>
            <a:r>
              <a:rPr lang="it-IT" sz="1600" b="1" dirty="0" err="1" smtClean="0"/>
              <a:t>Indirect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Exploitation</a:t>
            </a:r>
            <a:r>
              <a:rPr lang="it-IT" sz="1600" b="1" dirty="0" smtClean="0"/>
              <a:t> of Exploration </a:t>
            </a:r>
            <a:r>
              <a:rPr lang="it-IT" sz="1600" b="1" dirty="0" err="1" smtClean="0"/>
              <a:t>results</a:t>
            </a:r>
            <a:r>
              <a:rPr lang="it-IT" sz="1600" b="1" dirty="0" smtClean="0"/>
              <a:t> in </a:t>
            </a:r>
            <a:r>
              <a:rPr lang="it-IT" sz="1600" b="1" dirty="0" err="1" smtClean="0"/>
              <a:t>other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sectors</a:t>
            </a:r>
            <a:r>
              <a:rPr lang="it-IT" sz="1600" b="1" dirty="0" smtClean="0"/>
              <a:t> </a:t>
            </a:r>
            <a:endParaRPr lang="it-IT" sz="1600" b="1" dirty="0"/>
          </a:p>
        </p:txBody>
      </p:sp>
      <p:pic>
        <p:nvPicPr>
          <p:cNvPr id="1030" name="Picture 6" descr="LogoThalesAleniaSpac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690" y="3930439"/>
            <a:ext cx="2743863" cy="133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7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84094" y="1044554"/>
            <a:ext cx="62904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 smtClean="0"/>
              <a:t>Issue</a:t>
            </a:r>
            <a:r>
              <a:rPr lang="en-US" dirty="0" smtClean="0"/>
              <a:t>: need for reliable</a:t>
            </a:r>
            <a:r>
              <a:rPr lang="en-US" dirty="0"/>
              <a:t>, rapid, significant and safe methods for preventing, monitoring and controlling biocontamination </a:t>
            </a:r>
            <a:r>
              <a:rPr lang="en-US" dirty="0" smtClean="0"/>
              <a:t>risk in water </a:t>
            </a:r>
            <a:r>
              <a:rPr lang="en-US" dirty="0"/>
              <a:t>loops and humid </a:t>
            </a:r>
            <a:r>
              <a:rPr lang="en-US" dirty="0" smtClean="0"/>
              <a:t>areas in manned Space habitats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 smtClean="0"/>
              <a:t>Solution</a:t>
            </a:r>
            <a:r>
              <a:rPr lang="en-US" dirty="0" smtClean="0"/>
              <a:t>: automated integrated </a:t>
            </a:r>
            <a:r>
              <a:rPr lang="en-US" dirty="0"/>
              <a:t>portable </a:t>
            </a:r>
            <a:r>
              <a:rPr lang="en-US" dirty="0" smtClean="0"/>
              <a:t>prototype manufacturing and tests in </a:t>
            </a:r>
            <a:r>
              <a:rPr lang="en-US" dirty="0"/>
              <a:t>laboratory and </a:t>
            </a:r>
            <a:r>
              <a:rPr lang="en-US" dirty="0" smtClean="0"/>
              <a:t>on the </a:t>
            </a:r>
            <a:r>
              <a:rPr lang="en-US" dirty="0"/>
              <a:t>field,  </a:t>
            </a:r>
            <a:r>
              <a:rPr lang="en-US" dirty="0" smtClean="0"/>
              <a:t>and design for a </a:t>
            </a:r>
            <a:r>
              <a:rPr lang="en-US" dirty="0"/>
              <a:t>flight demo </a:t>
            </a:r>
            <a:r>
              <a:rPr lang="en-US" dirty="0" smtClean="0"/>
              <a:t>for testing gravity-dependent technologies in Spacecraft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Customer base</a:t>
            </a:r>
            <a:r>
              <a:rPr lang="en-US" dirty="0"/>
              <a:t>: </a:t>
            </a:r>
            <a:r>
              <a:rPr lang="en-US" dirty="0" smtClean="0"/>
              <a:t> several </a:t>
            </a:r>
            <a:r>
              <a:rPr lang="en-US" dirty="0"/>
              <a:t>manned space programs, and commercial applications in public and private </a:t>
            </a:r>
            <a:r>
              <a:rPr lang="en-US" dirty="0" smtClean="0"/>
              <a:t>sectors (Food</a:t>
            </a:r>
            <a:r>
              <a:rPr lang="en-US" dirty="0"/>
              <a:t>, Pharma and Cosmetic industries, confined habitats, hospitals, greenhouses, tourism, and water </a:t>
            </a:r>
            <a:r>
              <a:rPr lang="en-US" dirty="0" smtClean="0"/>
              <a:t>systems)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Development status</a:t>
            </a:r>
            <a:r>
              <a:rPr lang="en-US" dirty="0"/>
              <a:t>: All support equipment in TAS</a:t>
            </a:r>
            <a:r>
              <a:rPr lang="en-US" dirty="0" smtClean="0"/>
              <a:t>. Key modules quite ready. Tests </a:t>
            </a:r>
            <a:r>
              <a:rPr lang="en-US" dirty="0"/>
              <a:t>at module </a:t>
            </a:r>
            <a:r>
              <a:rPr lang="en-US" dirty="0" smtClean="0"/>
              <a:t>level quite complete. System </a:t>
            </a:r>
            <a:r>
              <a:rPr lang="en-US" dirty="0"/>
              <a:t>TRR </a:t>
            </a:r>
            <a:r>
              <a:rPr lang="en-US" dirty="0" smtClean="0"/>
              <a:t>planned 3-4 May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Benefits for </a:t>
            </a:r>
            <a:r>
              <a:rPr lang="it-IT" u="sng" dirty="0" err="1" smtClean="0"/>
              <a:t>citizens</a:t>
            </a:r>
            <a:r>
              <a:rPr lang="it-IT" dirty="0" smtClean="0"/>
              <a:t>: </a:t>
            </a:r>
            <a:r>
              <a:rPr lang="en-US" dirty="0"/>
              <a:t>Water is the most important resource of everyday life. Its </a:t>
            </a:r>
            <a:r>
              <a:rPr lang="en-US" dirty="0" smtClean="0"/>
              <a:t>biocontrol </a:t>
            </a:r>
            <a:r>
              <a:rPr lang="en-US" dirty="0"/>
              <a:t>is crucial, also when special conditions happen (e.g.: epidemics, catastrophes, isolation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87456" y="221524"/>
            <a:ext cx="567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err="1" smtClean="0"/>
              <a:t>Category</a:t>
            </a:r>
            <a:r>
              <a:rPr lang="it-IT" sz="1400" dirty="0" smtClean="0"/>
              <a:t> B – </a:t>
            </a:r>
            <a:r>
              <a:rPr lang="it-IT" sz="1400" dirty="0" err="1" smtClean="0"/>
              <a:t>Indirect</a:t>
            </a:r>
            <a:r>
              <a:rPr lang="it-IT" sz="1400" dirty="0" smtClean="0"/>
              <a:t> </a:t>
            </a:r>
            <a:r>
              <a:rPr lang="it-IT" sz="1400" dirty="0" err="1" smtClean="0"/>
              <a:t>Exploitation</a:t>
            </a:r>
            <a:r>
              <a:rPr lang="it-IT" sz="1400" dirty="0" smtClean="0"/>
              <a:t> of Exploration </a:t>
            </a:r>
            <a:r>
              <a:rPr lang="it-IT" sz="1400" dirty="0" err="1" smtClean="0"/>
              <a:t>results</a:t>
            </a:r>
            <a:r>
              <a:rPr lang="it-IT" sz="1400" dirty="0" smtClean="0"/>
              <a:t> in </a:t>
            </a:r>
            <a:r>
              <a:rPr lang="it-IT" sz="1400" dirty="0" err="1" smtClean="0"/>
              <a:t>other</a:t>
            </a:r>
            <a:r>
              <a:rPr lang="it-IT" sz="1400" dirty="0" smtClean="0"/>
              <a:t> </a:t>
            </a:r>
            <a:r>
              <a:rPr lang="it-IT" sz="1400" dirty="0" err="1" smtClean="0"/>
              <a:t>sectors</a:t>
            </a:r>
            <a:r>
              <a:rPr lang="it-IT" sz="1400" dirty="0" smtClean="0"/>
              <a:t>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6973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87456" y="221524"/>
            <a:ext cx="567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err="1" smtClean="0"/>
              <a:t>Category</a:t>
            </a:r>
            <a:r>
              <a:rPr lang="it-IT" sz="1400" dirty="0" smtClean="0"/>
              <a:t> B – </a:t>
            </a:r>
            <a:r>
              <a:rPr lang="it-IT" sz="1400" dirty="0" err="1" smtClean="0"/>
              <a:t>Indirect</a:t>
            </a:r>
            <a:r>
              <a:rPr lang="it-IT" sz="1400" dirty="0" smtClean="0"/>
              <a:t> </a:t>
            </a:r>
            <a:r>
              <a:rPr lang="it-IT" sz="1400" dirty="0" err="1" smtClean="0"/>
              <a:t>Exploitation</a:t>
            </a:r>
            <a:r>
              <a:rPr lang="it-IT" sz="1400" dirty="0" smtClean="0"/>
              <a:t> of Exploration </a:t>
            </a:r>
            <a:r>
              <a:rPr lang="it-IT" sz="1400" dirty="0" err="1" smtClean="0"/>
              <a:t>results</a:t>
            </a:r>
            <a:r>
              <a:rPr lang="it-IT" sz="1400" dirty="0" smtClean="0"/>
              <a:t> in </a:t>
            </a:r>
            <a:r>
              <a:rPr lang="it-IT" sz="1400" dirty="0" err="1" smtClean="0"/>
              <a:t>other</a:t>
            </a:r>
            <a:r>
              <a:rPr lang="it-IT" sz="1400" dirty="0" smtClean="0"/>
              <a:t> </a:t>
            </a:r>
            <a:r>
              <a:rPr lang="it-IT" sz="1400" dirty="0" err="1" smtClean="0"/>
              <a:t>sectors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92" t="14918" r="18912" b="12160"/>
          <a:stretch/>
        </p:blipFill>
        <p:spPr bwMode="auto">
          <a:xfrm>
            <a:off x="2347834" y="659758"/>
            <a:ext cx="6657270" cy="554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4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Tema di Office</vt:lpstr>
      <vt:lpstr>MSPhotoEd.3</vt:lpstr>
      <vt:lpstr>«BIOWYSE»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mbpro</dc:creator>
  <cp:lastModifiedBy>Guarnieri Vincenzo</cp:lastModifiedBy>
  <cp:revision>15</cp:revision>
  <dcterms:created xsi:type="dcterms:W3CDTF">2018-02-24T06:15:43Z</dcterms:created>
  <dcterms:modified xsi:type="dcterms:W3CDTF">2018-03-12T13:28:27Z</dcterms:modified>
</cp:coreProperties>
</file>