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31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BAA9F-B26B-41EB-BE8E-DCC04E4A900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E960B-7F10-4769-8B84-6951CB228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4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E960B-7F10-4769-8B84-6951CB2289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8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50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97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2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07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44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1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69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6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67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6CE1-B1F8-6145-84E4-DEA45E1B2290}" type="datetimeFigureOut">
              <a:rPr lang="it-IT" smtClean="0"/>
              <a:t>13/03/2018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52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725803" y="1562239"/>
            <a:ext cx="5770743" cy="1470025"/>
          </a:xfrm>
        </p:spPr>
        <p:txBody>
          <a:bodyPr>
            <a:noAutofit/>
          </a:bodyPr>
          <a:lstStyle/>
          <a:p>
            <a:r>
              <a:rPr lang="en-US" sz="2400" b="1" i="1" dirty="0" err="1"/>
              <a:t>RE</a:t>
            </a:r>
            <a:r>
              <a:rPr lang="en-US" sz="2400" i="1" dirty="0" err="1"/>
              <a:t>covery</a:t>
            </a:r>
            <a:r>
              <a:rPr lang="en-US" sz="2400" i="1" dirty="0"/>
              <a:t> of </a:t>
            </a:r>
            <a:r>
              <a:rPr lang="en-US" sz="2400" b="1" i="1" dirty="0"/>
              <a:t>S</a:t>
            </a:r>
            <a:r>
              <a:rPr lang="en-US" sz="2400" i="1" dirty="0"/>
              <a:t>mall </a:t>
            </a:r>
            <a:r>
              <a:rPr lang="en-US" sz="2400" i="1" dirty="0" err="1"/>
              <a:t>satell</a:t>
            </a:r>
            <a:r>
              <a:rPr lang="en-US" sz="2400" b="1" i="1" dirty="0" err="1"/>
              <a:t>I</a:t>
            </a:r>
            <a:r>
              <a:rPr lang="en-US" sz="2400" i="1" dirty="0" err="1"/>
              <a:t>te</a:t>
            </a:r>
            <a:r>
              <a:rPr lang="en-US" sz="2400" i="1" dirty="0"/>
              <a:t> </a:t>
            </a:r>
            <a:r>
              <a:rPr lang="en-US" sz="2400" i="1" dirty="0" err="1"/>
              <a:t>p</a:t>
            </a:r>
            <a:r>
              <a:rPr lang="en-US" sz="2400" b="1" i="1" dirty="0" err="1"/>
              <a:t>L</a:t>
            </a:r>
            <a:r>
              <a:rPr lang="en-US" sz="2400" i="1" dirty="0" err="1"/>
              <a:t>atforms</a:t>
            </a:r>
            <a:r>
              <a:rPr lang="en-US" sz="2400" i="1" dirty="0"/>
              <a:t> for </a:t>
            </a:r>
            <a:r>
              <a:rPr lang="en-US" sz="2400" i="1" dirty="0" err="1"/>
              <a:t>sc</a:t>
            </a:r>
            <a:r>
              <a:rPr lang="en-US" sz="2400" b="1" i="1" dirty="0" err="1"/>
              <a:t>IE</a:t>
            </a:r>
            <a:r>
              <a:rPr lang="en-US" sz="2400" i="1" dirty="0" err="1"/>
              <a:t>ntific</a:t>
            </a:r>
            <a:r>
              <a:rPr lang="en-US" sz="2400" i="1" dirty="0"/>
              <a:t> purposes by </a:t>
            </a:r>
            <a:r>
              <a:rPr lang="en-US" sz="2400" b="1" i="1" dirty="0"/>
              <a:t>N</a:t>
            </a:r>
            <a:r>
              <a:rPr lang="en-US" sz="2400" i="1" dirty="0"/>
              <a:t>et </a:t>
            </a:r>
            <a:r>
              <a:rPr lang="en-US" sz="2400" b="1" i="1" dirty="0" err="1"/>
              <a:t>C</a:t>
            </a:r>
            <a:r>
              <a:rPr lang="en-US" sz="2400" i="1" dirty="0" err="1"/>
              <a:t>aptur</a:t>
            </a:r>
            <a:r>
              <a:rPr lang="en-US" sz="2400" b="1" i="1" dirty="0" err="1"/>
              <a:t>E</a:t>
            </a:r>
            <a:r>
              <a:rPr lang="en-US" sz="2400" i="1" dirty="0"/>
              <a:t> - </a:t>
            </a:r>
            <a:r>
              <a:rPr lang="en-US" sz="2400" b="1" i="1" dirty="0"/>
              <a:t>RESILIENCE</a:t>
            </a:r>
            <a:endParaRPr lang="it-IT" sz="2400" b="1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04580" y="2995147"/>
            <a:ext cx="3844578" cy="17526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Alessandro Chiesa</a:t>
            </a:r>
          </a:p>
          <a:p>
            <a:r>
              <a:rPr lang="it-IT" sz="2000" dirty="0" smtClean="0"/>
              <a:t>Project Manager, </a:t>
            </a:r>
            <a:r>
              <a:rPr lang="it-IT" sz="2000" dirty="0" err="1" smtClean="0"/>
              <a:t>Aviospace</a:t>
            </a:r>
            <a:r>
              <a:rPr lang="it-IT" sz="2000" dirty="0" smtClean="0"/>
              <a:t> </a:t>
            </a:r>
            <a:r>
              <a:rPr lang="it-IT" sz="2000" dirty="0" err="1" smtClean="0"/>
              <a:t>srl</a:t>
            </a:r>
            <a:endParaRPr lang="it-IT" sz="2000" dirty="0" smtClean="0"/>
          </a:p>
        </p:txBody>
      </p:sp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4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017" y="0"/>
            <a:ext cx="2363851" cy="687056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Workshop on “</a:t>
            </a:r>
            <a:r>
              <a:rPr lang="it-IT" sz="1200" i="1" dirty="0" err="1" smtClean="0"/>
              <a:t>Commercialisation</a:t>
            </a:r>
            <a:r>
              <a:rPr lang="it-IT" sz="1200" i="1" dirty="0" smtClean="0"/>
              <a:t> and </a:t>
            </a:r>
            <a:r>
              <a:rPr lang="it-IT" sz="1200" i="1" dirty="0" err="1" smtClean="0"/>
              <a:t>Utilisation</a:t>
            </a:r>
            <a:r>
              <a:rPr lang="it-IT" sz="1200" i="1" dirty="0" smtClean="0"/>
              <a:t> of Space Exploration Technologies”</a:t>
            </a:r>
          </a:p>
          <a:p>
            <a:r>
              <a:rPr lang="it-IT" sz="1200" i="1" dirty="0" err="1" smtClean="0"/>
              <a:t>Turin</a:t>
            </a:r>
            <a:r>
              <a:rPr lang="it-IT" sz="1200" i="1" dirty="0" smtClean="0"/>
              <a:t>, 15-16 March 2018</a:t>
            </a:r>
            <a:endParaRPr lang="it-IT" sz="1200" i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866905" y="5487096"/>
            <a:ext cx="571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 smtClean="0"/>
              <a:t>Category</a:t>
            </a:r>
            <a:r>
              <a:rPr lang="it-IT" sz="1600" b="1" dirty="0" smtClean="0"/>
              <a:t> A – Direct </a:t>
            </a:r>
            <a:r>
              <a:rPr lang="it-IT" sz="1600" b="1" dirty="0" err="1" smtClean="0"/>
              <a:t>Commercialisation</a:t>
            </a:r>
            <a:r>
              <a:rPr lang="it-IT" sz="1600" b="1" dirty="0" smtClean="0"/>
              <a:t> of Exploration </a:t>
            </a:r>
            <a:r>
              <a:rPr lang="it-IT" sz="1600" b="1" dirty="0" err="1" smtClean="0"/>
              <a:t>Outcomes</a:t>
            </a:r>
            <a:r>
              <a:rPr lang="it-IT" sz="1600" b="1" dirty="0" smtClean="0"/>
              <a:t> </a:t>
            </a:r>
            <a:endParaRPr lang="it-IT" sz="1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456" y="338541"/>
            <a:ext cx="1864387" cy="857618"/>
          </a:xfrm>
          <a:prstGeom prst="rect">
            <a:avLst/>
          </a:prstGeom>
        </p:spPr>
      </p:pic>
      <p:pic>
        <p:nvPicPr>
          <p:cNvPr id="1026" name="Picture 2" descr="logo ESA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0" t="9834" r="18892" b="11470"/>
          <a:stretch/>
        </p:blipFill>
        <p:spPr bwMode="auto">
          <a:xfrm>
            <a:off x="5088041" y="338541"/>
            <a:ext cx="1607726" cy="90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42146" y="5086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925978"/>
              </p:ext>
            </p:extLst>
          </p:nvPr>
        </p:nvGraphicFramePr>
        <p:xfrm>
          <a:off x="7142145" y="478473"/>
          <a:ext cx="1579067" cy="560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7" imgW="4839375" imgH="1467055" progId="MSPhotoEd.3">
                  <p:embed/>
                </p:oleObj>
              </mc:Choice>
              <mc:Fallback>
                <p:oleObj r:id="rId7" imgW="4839375" imgH="1467055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145" y="478473"/>
                        <a:ext cx="1579067" cy="560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218335" y="3869485"/>
            <a:ext cx="3008671" cy="13396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8" t="26895" r="28554" b="26359"/>
          <a:stretch/>
        </p:blipFill>
        <p:spPr>
          <a:xfrm>
            <a:off x="4980373" y="4002903"/>
            <a:ext cx="1491448" cy="107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0" y="-15026"/>
            <a:ext cx="2359529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96221"/>
            <a:ext cx="5608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Workshop on “</a:t>
            </a:r>
            <a:r>
              <a:rPr lang="it-IT" sz="1200" i="1" dirty="0" err="1" smtClean="0"/>
              <a:t>Commercialisation</a:t>
            </a:r>
            <a:r>
              <a:rPr lang="it-IT" sz="1200" i="1" dirty="0" smtClean="0"/>
              <a:t> and </a:t>
            </a:r>
            <a:r>
              <a:rPr lang="it-IT" sz="1200" i="1" dirty="0" err="1" smtClean="0"/>
              <a:t>Utilisation</a:t>
            </a:r>
            <a:r>
              <a:rPr lang="it-IT" sz="1200" i="1" dirty="0" smtClean="0"/>
              <a:t> of Space Exploration Technologies” - </a:t>
            </a:r>
            <a:r>
              <a:rPr lang="it-IT" sz="1200" i="1" dirty="0" err="1" smtClean="0"/>
              <a:t>Turin</a:t>
            </a:r>
            <a:r>
              <a:rPr lang="it-IT" sz="1200" i="1" dirty="0" smtClean="0"/>
              <a:t>, 15-16 March 2018</a:t>
            </a:r>
            <a:endParaRPr lang="it-IT" sz="1200" i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04276" y="221524"/>
            <a:ext cx="5020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 smtClean="0"/>
              <a:t>Category</a:t>
            </a:r>
            <a:r>
              <a:rPr lang="it-IT" sz="1400" dirty="0" smtClean="0"/>
              <a:t> A – Direct </a:t>
            </a:r>
            <a:r>
              <a:rPr lang="it-IT" sz="1400" dirty="0" err="1" smtClean="0"/>
              <a:t>Commercialisation</a:t>
            </a:r>
            <a:r>
              <a:rPr lang="it-IT" sz="1400" dirty="0" smtClean="0"/>
              <a:t> of Exploration </a:t>
            </a:r>
            <a:r>
              <a:rPr lang="it-IT" sz="1400" dirty="0" err="1" smtClean="0"/>
              <a:t>Outcomes</a:t>
            </a:r>
            <a:r>
              <a:rPr lang="it-IT" sz="1400" dirty="0" smtClean="0"/>
              <a:t> </a:t>
            </a:r>
            <a:endParaRPr lang="it-IT" sz="1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84094" y="630660"/>
            <a:ext cx="6290422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B</a:t>
            </a:r>
            <a:r>
              <a:rPr lang="it-IT" b="1" dirty="0" smtClean="0"/>
              <a:t>usiness </a:t>
            </a:r>
            <a:r>
              <a:rPr lang="it-IT" b="1" dirty="0" err="1" smtClean="0"/>
              <a:t>opportunity</a:t>
            </a:r>
            <a:r>
              <a:rPr lang="it-IT" b="1" dirty="0"/>
              <a:t> </a:t>
            </a:r>
            <a:r>
              <a:rPr lang="it-IT" b="1" dirty="0" smtClean="0"/>
              <a:t>and competitive </a:t>
            </a:r>
            <a:r>
              <a:rPr lang="it-IT" b="1" dirty="0" err="1" smtClean="0"/>
              <a:t>advantage</a:t>
            </a:r>
            <a:endParaRPr lang="it-IT" b="1" dirty="0" smtClean="0"/>
          </a:p>
          <a:p>
            <a:r>
              <a:rPr lang="en-US" sz="1400" dirty="0" smtClean="0"/>
              <a:t>Adaptation </a:t>
            </a:r>
            <a:r>
              <a:rPr lang="en-US" sz="1400" dirty="0"/>
              <a:t>of a </a:t>
            </a:r>
            <a:r>
              <a:rPr lang="en-US" sz="1400" b="1" dirty="0"/>
              <a:t>capture </a:t>
            </a:r>
            <a:r>
              <a:rPr lang="en-US" sz="1400" b="1" dirty="0" smtClean="0"/>
              <a:t>mechanism </a:t>
            </a:r>
            <a:r>
              <a:rPr lang="en-US" sz="1400" dirty="0" smtClean="0"/>
              <a:t>for Active Debris Removal </a:t>
            </a:r>
            <a:r>
              <a:rPr lang="en-US" sz="1400" b="1" dirty="0" smtClean="0"/>
              <a:t>(net </a:t>
            </a:r>
            <a:r>
              <a:rPr lang="en-US" sz="1400" b="1" dirty="0"/>
              <a:t>+ </a:t>
            </a:r>
            <a:r>
              <a:rPr lang="en-US" sz="1400" b="1" dirty="0" smtClean="0"/>
              <a:t>tether)</a:t>
            </a:r>
            <a:r>
              <a:rPr lang="en-US" sz="1400" dirty="0" smtClean="0"/>
              <a:t>, to </a:t>
            </a:r>
            <a:r>
              <a:rPr lang="en-US" sz="1400" dirty="0"/>
              <a:t>be used for recovery of small orbiting </a:t>
            </a:r>
            <a:r>
              <a:rPr lang="en-US" sz="1400" dirty="0" smtClean="0"/>
              <a:t>platforms hosting </a:t>
            </a:r>
            <a:r>
              <a:rPr lang="en-US" sz="1400" dirty="0"/>
              <a:t>scientific </a:t>
            </a:r>
            <a:r>
              <a:rPr lang="en-US" sz="1400" dirty="0" smtClean="0"/>
              <a:t>payloads, so that these can be furtherly processed and/or brought back to Earth.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endParaRPr lang="it-IT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i="1" dirty="0" smtClean="0"/>
          </a:p>
          <a:p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pPr lvl="0"/>
            <a:endParaRPr lang="it-IT" sz="1400" b="1" dirty="0" smtClean="0">
              <a:solidFill>
                <a:prstClr val="black"/>
              </a:solidFill>
            </a:endParaRPr>
          </a:p>
          <a:p>
            <a:pPr lvl="0"/>
            <a:endParaRPr lang="it-IT" sz="1400" b="1" dirty="0" smtClean="0">
              <a:solidFill>
                <a:prstClr val="black"/>
              </a:solidFill>
            </a:endParaRPr>
          </a:p>
          <a:p>
            <a:pPr lvl="0"/>
            <a:endParaRPr lang="it-IT" sz="1400" b="1" dirty="0" smtClean="0">
              <a:solidFill>
                <a:prstClr val="black"/>
              </a:solidFill>
            </a:endParaRPr>
          </a:p>
          <a:p>
            <a:endParaRPr lang="it-IT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20437"/>
          <a:stretch/>
        </p:blipFill>
        <p:spPr>
          <a:xfrm>
            <a:off x="2347834" y="4310965"/>
            <a:ext cx="5379195" cy="20286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34399" y="3191647"/>
            <a:ext cx="1364604" cy="540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err="1" smtClean="0"/>
              <a:t>Possible</a:t>
            </a:r>
            <a:r>
              <a:rPr lang="it-IT" sz="1400" dirty="0" smtClean="0"/>
              <a:t> </a:t>
            </a:r>
            <a:r>
              <a:rPr lang="it-IT" sz="1400" dirty="0" err="1" smtClean="0"/>
              <a:t>implementation</a:t>
            </a:r>
            <a:r>
              <a:rPr lang="it-IT" sz="1400" dirty="0" smtClean="0"/>
              <a:t> </a:t>
            </a:r>
            <a:r>
              <a:rPr lang="it-IT" sz="1400" dirty="0" err="1"/>
              <a:t>scenarios</a:t>
            </a:r>
            <a:endParaRPr lang="it-IT" sz="1400" dirty="0"/>
          </a:p>
        </p:txBody>
      </p:sp>
      <p:sp>
        <p:nvSpPr>
          <p:cNvPr id="9" name="Rectangle 8"/>
          <p:cNvSpPr/>
          <p:nvPr/>
        </p:nvSpPr>
        <p:spPr>
          <a:xfrm>
            <a:off x="4572000" y="2988920"/>
            <a:ext cx="4435311" cy="3236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application mission for the future space </a:t>
            </a:r>
            <a:r>
              <a:rPr lang="en-US" sz="1400" dirty="0" smtClean="0"/>
              <a:t>tug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572001" y="3413974"/>
            <a:ext cx="4435310" cy="4974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exploitation of the ISS - free-flying platforms can be </a:t>
            </a:r>
            <a:r>
              <a:rPr lang="en-US" sz="1400" dirty="0" err="1"/>
              <a:t>deploied</a:t>
            </a:r>
            <a:r>
              <a:rPr lang="en-US" sz="1400" dirty="0"/>
              <a:t> and then recovered by the ISS itself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95967" y="4283505"/>
            <a:ext cx="13148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i="1" dirty="0" smtClean="0"/>
              <a:t>Heritage: </a:t>
            </a:r>
            <a:r>
              <a:rPr lang="en-US" sz="1400" i="1" dirty="0" err="1" smtClean="0"/>
              <a:t>E.deorbit</a:t>
            </a:r>
            <a:r>
              <a:rPr lang="en-US" sz="1400" i="1" dirty="0" smtClean="0"/>
              <a:t>, first worldwide </a:t>
            </a:r>
            <a:r>
              <a:rPr lang="en-US" sz="1400" i="1" dirty="0"/>
              <a:t>ADR mission by ESA (</a:t>
            </a:r>
            <a:r>
              <a:rPr lang="en-US" sz="1400" i="1" dirty="0" err="1"/>
              <a:t>CleanSpace</a:t>
            </a:r>
            <a:r>
              <a:rPr lang="en-US" sz="1400" i="1" dirty="0"/>
              <a:t> initiative</a:t>
            </a:r>
            <a:r>
              <a:rPr lang="en-US" sz="1400" i="1" dirty="0" smtClean="0"/>
              <a:t>), targeting the </a:t>
            </a:r>
            <a:r>
              <a:rPr lang="en-US" sz="1400" i="1" dirty="0"/>
              <a:t>removal of </a:t>
            </a:r>
            <a:r>
              <a:rPr lang="en-US" sz="1400" i="1" dirty="0" err="1"/>
              <a:t>Envisat</a:t>
            </a:r>
            <a:r>
              <a:rPr lang="en-US" sz="1400" i="1" dirty="0"/>
              <a:t> from </a:t>
            </a:r>
            <a:r>
              <a:rPr lang="en-US" sz="1400" i="1" dirty="0" smtClean="0"/>
              <a:t>LEO-SSO </a:t>
            </a:r>
            <a:r>
              <a:rPr lang="en-US" sz="1400" i="1" dirty="0"/>
              <a:t>orbit</a:t>
            </a:r>
          </a:p>
        </p:txBody>
      </p:sp>
      <p:cxnSp>
        <p:nvCxnSpPr>
          <p:cNvPr id="15" name="Straight Arrow Connector 14"/>
          <p:cNvCxnSpPr>
            <a:stCxn id="5" idx="3"/>
            <a:endCxn id="9" idx="1"/>
          </p:cNvCxnSpPr>
          <p:nvPr/>
        </p:nvCxnSpPr>
        <p:spPr>
          <a:xfrm flipV="1">
            <a:off x="3799003" y="3150768"/>
            <a:ext cx="772997" cy="3110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10" idx="1"/>
          </p:cNvCxnSpPr>
          <p:nvPr/>
        </p:nvCxnSpPr>
        <p:spPr>
          <a:xfrm>
            <a:off x="3799003" y="3461866"/>
            <a:ext cx="772998" cy="2008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403328" y="1938679"/>
            <a:ext cx="1395675" cy="5404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err="1" smtClean="0"/>
              <a:t>Needs</a:t>
            </a:r>
            <a:r>
              <a:rPr lang="it-IT" sz="1400" dirty="0" smtClean="0"/>
              <a:t> </a:t>
            </a:r>
            <a:r>
              <a:rPr lang="it-IT" sz="1400" dirty="0" err="1" smtClean="0"/>
              <a:t>answered</a:t>
            </a:r>
            <a:endParaRPr lang="it-IT" sz="1400" dirty="0"/>
          </a:p>
        </p:txBody>
      </p:sp>
      <p:sp>
        <p:nvSpPr>
          <p:cNvPr id="19" name="Rectangle 18"/>
          <p:cNvSpPr/>
          <p:nvPr/>
        </p:nvSpPr>
        <p:spPr>
          <a:xfrm>
            <a:off x="4572000" y="1772028"/>
            <a:ext cx="4435311" cy="3236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Small science platforms would not allow </a:t>
            </a:r>
            <a:r>
              <a:rPr lang="en-US" sz="1400" dirty="0" smtClean="0"/>
              <a:t>Earth re-entry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572000" y="2182565"/>
            <a:ext cx="4435311" cy="53654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Small science platforms may provide only limited possibility to monitor the experiments and data downlink</a:t>
            </a:r>
          </a:p>
        </p:txBody>
      </p:sp>
      <p:cxnSp>
        <p:nvCxnSpPr>
          <p:cNvPr id="31" name="Straight Arrow Connector 30"/>
          <p:cNvCxnSpPr>
            <a:stCxn id="18" idx="3"/>
            <a:endCxn id="19" idx="1"/>
          </p:cNvCxnSpPr>
          <p:nvPr/>
        </p:nvCxnSpPr>
        <p:spPr>
          <a:xfrm flipV="1">
            <a:off x="3799003" y="1933876"/>
            <a:ext cx="772997" cy="2750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3"/>
            <a:endCxn id="20" idx="1"/>
          </p:cNvCxnSpPr>
          <p:nvPr/>
        </p:nvCxnSpPr>
        <p:spPr>
          <a:xfrm>
            <a:off x="3799003" y="2208898"/>
            <a:ext cx="772997" cy="2419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268434" y="4317626"/>
            <a:ext cx="13837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900" i="1" dirty="0" smtClean="0">
                <a:solidFill>
                  <a:schemeClr val="bg1"/>
                </a:solidFill>
              </a:rPr>
              <a:t>Credits: ESA &amp; Airbus DS</a:t>
            </a:r>
            <a:endParaRPr lang="en-US" sz="900" i="1" dirty="0">
              <a:solidFill>
                <a:schemeClr val="bg1"/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8" t="26895" r="28554" b="26359"/>
          <a:stretch/>
        </p:blipFill>
        <p:spPr>
          <a:xfrm>
            <a:off x="434040" y="93561"/>
            <a:ext cx="1491448" cy="1074198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 rot="16200000">
            <a:off x="-2190230" y="2578481"/>
            <a:ext cx="4640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err="1" smtClean="0">
                <a:solidFill>
                  <a:schemeClr val="bg1"/>
                </a:solidFill>
              </a:rPr>
              <a:t>RE</a:t>
            </a:r>
            <a:r>
              <a:rPr lang="en-US" sz="900" i="1" dirty="0" err="1" smtClean="0">
                <a:solidFill>
                  <a:schemeClr val="bg1"/>
                </a:solidFill>
              </a:rPr>
              <a:t>covery</a:t>
            </a:r>
            <a:r>
              <a:rPr lang="en-US" sz="900" i="1" dirty="0" smtClean="0">
                <a:solidFill>
                  <a:schemeClr val="bg1"/>
                </a:solidFill>
              </a:rPr>
              <a:t> </a:t>
            </a:r>
            <a:r>
              <a:rPr lang="en-US" sz="900" i="1" dirty="0">
                <a:solidFill>
                  <a:schemeClr val="bg1"/>
                </a:solidFill>
              </a:rPr>
              <a:t>of </a:t>
            </a:r>
            <a:r>
              <a:rPr lang="en-US" sz="900" b="1" i="1" dirty="0">
                <a:solidFill>
                  <a:schemeClr val="bg1"/>
                </a:solidFill>
              </a:rPr>
              <a:t>S</a:t>
            </a:r>
            <a:r>
              <a:rPr lang="en-US" sz="900" i="1" dirty="0">
                <a:solidFill>
                  <a:schemeClr val="bg1"/>
                </a:solidFill>
              </a:rPr>
              <a:t>mall </a:t>
            </a:r>
            <a:r>
              <a:rPr lang="en-US" sz="900" i="1" dirty="0" err="1">
                <a:solidFill>
                  <a:schemeClr val="bg1"/>
                </a:solidFill>
              </a:rPr>
              <a:t>satell</a:t>
            </a:r>
            <a:r>
              <a:rPr lang="en-US" sz="900" b="1" i="1" dirty="0" err="1">
                <a:solidFill>
                  <a:schemeClr val="bg1"/>
                </a:solidFill>
              </a:rPr>
              <a:t>I</a:t>
            </a:r>
            <a:r>
              <a:rPr lang="en-US" sz="900" i="1" dirty="0" err="1">
                <a:solidFill>
                  <a:schemeClr val="bg1"/>
                </a:solidFill>
              </a:rPr>
              <a:t>te</a:t>
            </a:r>
            <a:r>
              <a:rPr lang="en-US" sz="900" i="1" dirty="0">
                <a:solidFill>
                  <a:schemeClr val="bg1"/>
                </a:solidFill>
              </a:rPr>
              <a:t> </a:t>
            </a:r>
            <a:r>
              <a:rPr lang="en-US" sz="900" i="1" dirty="0" err="1">
                <a:solidFill>
                  <a:schemeClr val="bg1"/>
                </a:solidFill>
              </a:rPr>
              <a:t>p</a:t>
            </a:r>
            <a:r>
              <a:rPr lang="en-US" sz="900" b="1" i="1" dirty="0" err="1">
                <a:solidFill>
                  <a:schemeClr val="bg1"/>
                </a:solidFill>
              </a:rPr>
              <a:t>L</a:t>
            </a:r>
            <a:r>
              <a:rPr lang="en-US" sz="900" i="1" dirty="0" err="1">
                <a:solidFill>
                  <a:schemeClr val="bg1"/>
                </a:solidFill>
              </a:rPr>
              <a:t>atforms</a:t>
            </a:r>
            <a:r>
              <a:rPr lang="en-US" sz="900" i="1" dirty="0">
                <a:solidFill>
                  <a:schemeClr val="bg1"/>
                </a:solidFill>
              </a:rPr>
              <a:t> for </a:t>
            </a:r>
            <a:r>
              <a:rPr lang="en-US" sz="900" i="1" dirty="0" err="1">
                <a:solidFill>
                  <a:schemeClr val="bg1"/>
                </a:solidFill>
              </a:rPr>
              <a:t>sc</a:t>
            </a:r>
            <a:r>
              <a:rPr lang="en-US" sz="900" b="1" i="1" dirty="0" err="1">
                <a:solidFill>
                  <a:schemeClr val="bg1"/>
                </a:solidFill>
              </a:rPr>
              <a:t>IE</a:t>
            </a:r>
            <a:r>
              <a:rPr lang="en-US" sz="900" i="1" dirty="0" err="1">
                <a:solidFill>
                  <a:schemeClr val="bg1"/>
                </a:solidFill>
              </a:rPr>
              <a:t>ntific</a:t>
            </a:r>
            <a:r>
              <a:rPr lang="en-US" sz="900" i="1" dirty="0">
                <a:solidFill>
                  <a:schemeClr val="bg1"/>
                </a:solidFill>
              </a:rPr>
              <a:t> purposes by </a:t>
            </a:r>
            <a:r>
              <a:rPr lang="en-US" sz="900" b="1" i="1" dirty="0">
                <a:solidFill>
                  <a:schemeClr val="bg1"/>
                </a:solidFill>
              </a:rPr>
              <a:t>N</a:t>
            </a:r>
            <a:r>
              <a:rPr lang="en-US" sz="900" i="1" dirty="0">
                <a:solidFill>
                  <a:schemeClr val="bg1"/>
                </a:solidFill>
              </a:rPr>
              <a:t>et </a:t>
            </a:r>
            <a:r>
              <a:rPr lang="en-US" sz="900" b="1" i="1" dirty="0" err="1">
                <a:solidFill>
                  <a:schemeClr val="bg1"/>
                </a:solidFill>
              </a:rPr>
              <a:t>C</a:t>
            </a:r>
            <a:r>
              <a:rPr lang="en-US" sz="900" i="1" dirty="0" err="1">
                <a:solidFill>
                  <a:schemeClr val="bg1"/>
                </a:solidFill>
              </a:rPr>
              <a:t>aptur</a:t>
            </a:r>
            <a:r>
              <a:rPr lang="en-US" sz="900" b="1" i="1" dirty="0" err="1">
                <a:solidFill>
                  <a:schemeClr val="bg1"/>
                </a:solidFill>
              </a:rPr>
              <a:t>E</a:t>
            </a:r>
            <a:r>
              <a:rPr lang="en-US" sz="900" i="1" dirty="0">
                <a:solidFill>
                  <a:schemeClr val="bg1"/>
                </a:solidFill>
              </a:rPr>
              <a:t> </a:t>
            </a:r>
            <a:r>
              <a:rPr lang="en-US" sz="900" i="1" dirty="0" smtClean="0">
                <a:solidFill>
                  <a:schemeClr val="bg1"/>
                </a:solidFill>
              </a:rPr>
              <a:t>– </a:t>
            </a:r>
            <a:r>
              <a:rPr lang="en-US" sz="900" b="1" i="1" dirty="0" smtClean="0">
                <a:solidFill>
                  <a:schemeClr val="bg1"/>
                </a:solidFill>
              </a:rPr>
              <a:t>RESILIENCE –Alessandro Chiesa – </a:t>
            </a:r>
            <a:r>
              <a:rPr lang="en-US" sz="900" b="1" i="1" dirty="0" err="1" smtClean="0">
                <a:solidFill>
                  <a:schemeClr val="bg1"/>
                </a:solidFill>
              </a:rPr>
              <a:t>Aviospace</a:t>
            </a:r>
            <a:r>
              <a:rPr lang="en-US" sz="900" b="1" i="1" dirty="0" smtClean="0">
                <a:solidFill>
                  <a:schemeClr val="bg1"/>
                </a:solidFill>
              </a:rPr>
              <a:t> </a:t>
            </a:r>
            <a:r>
              <a:rPr lang="en-US" sz="900" b="1" i="1" dirty="0" err="1" smtClean="0">
                <a:solidFill>
                  <a:schemeClr val="bg1"/>
                </a:solidFill>
              </a:rPr>
              <a:t>srl</a:t>
            </a:r>
            <a:endParaRPr lang="en-US" sz="9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34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0" y="0"/>
            <a:ext cx="2359529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Workshop on “</a:t>
            </a:r>
            <a:r>
              <a:rPr lang="it-IT" sz="1200" i="1" dirty="0" err="1" smtClean="0"/>
              <a:t>Commercialisation</a:t>
            </a:r>
            <a:r>
              <a:rPr lang="it-IT" sz="1200" i="1" dirty="0" smtClean="0"/>
              <a:t> and </a:t>
            </a:r>
            <a:r>
              <a:rPr lang="it-IT" sz="1200" i="1" dirty="0" err="1" smtClean="0"/>
              <a:t>Utilisation</a:t>
            </a:r>
            <a:r>
              <a:rPr lang="it-IT" sz="1200" i="1" dirty="0" smtClean="0"/>
              <a:t> of Space Exploration Technologies”</a:t>
            </a:r>
          </a:p>
          <a:p>
            <a:r>
              <a:rPr lang="it-IT" sz="1200" i="1" dirty="0" err="1" smtClean="0"/>
              <a:t>Turin</a:t>
            </a:r>
            <a:r>
              <a:rPr lang="it-IT" sz="1200" i="1" dirty="0" smtClean="0"/>
              <a:t>, 15-16 March 2018</a:t>
            </a:r>
            <a:endParaRPr lang="it-IT" sz="1200" i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04276" y="221524"/>
            <a:ext cx="5020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 smtClean="0"/>
              <a:t>Category</a:t>
            </a:r>
            <a:r>
              <a:rPr lang="it-IT" sz="1400" dirty="0" smtClean="0"/>
              <a:t> A – Direct </a:t>
            </a:r>
            <a:r>
              <a:rPr lang="it-IT" sz="1400" dirty="0" err="1" smtClean="0"/>
              <a:t>Commercialisation</a:t>
            </a:r>
            <a:r>
              <a:rPr lang="it-IT" sz="1400" dirty="0" smtClean="0"/>
              <a:t> of Exploration </a:t>
            </a:r>
            <a:r>
              <a:rPr lang="it-IT" sz="1400" dirty="0" err="1" smtClean="0"/>
              <a:t>Outcomes</a:t>
            </a:r>
            <a:r>
              <a:rPr lang="it-IT" sz="1400" dirty="0" smtClean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84094" y="1137154"/>
            <a:ext cx="62904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C</a:t>
            </a:r>
            <a:r>
              <a:rPr lang="it-IT" b="1" dirty="0" err="1" smtClean="0"/>
              <a:t>ustomer</a:t>
            </a:r>
            <a:r>
              <a:rPr lang="it-IT" b="1" dirty="0" smtClean="0"/>
              <a:t> base</a:t>
            </a:r>
          </a:p>
          <a:p>
            <a:endParaRPr lang="it-IT" dirty="0"/>
          </a:p>
          <a:p>
            <a:r>
              <a:rPr lang="en-US" dirty="0" smtClean="0"/>
              <a:t>Potential stakeholders and subjects taking benefit: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b="1" dirty="0" smtClean="0"/>
              <a:t>scientific </a:t>
            </a:r>
            <a:r>
              <a:rPr lang="en-US" b="1" dirty="0"/>
              <a:t>investigators </a:t>
            </a:r>
            <a:r>
              <a:rPr lang="en-US" dirty="0"/>
              <a:t>that are interested to perform </a:t>
            </a:r>
            <a:r>
              <a:rPr lang="en-US" dirty="0" smtClean="0"/>
              <a:t>research in space and in the recovery </a:t>
            </a:r>
            <a:r>
              <a:rPr lang="en-US" dirty="0"/>
              <a:t>of very small free-flyers </a:t>
            </a:r>
            <a:r>
              <a:rPr lang="en-US" dirty="0" smtClean="0"/>
              <a:t>platforms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Examples </a:t>
            </a:r>
            <a:r>
              <a:rPr lang="en-US" dirty="0"/>
              <a:t>can be found for instance in </a:t>
            </a:r>
            <a:r>
              <a:rPr lang="en-US" b="1" dirty="0"/>
              <a:t>micro-biology and chemistry</a:t>
            </a:r>
            <a:r>
              <a:rPr lang="en-US" dirty="0"/>
              <a:t>, or even space observation and </a:t>
            </a:r>
            <a:r>
              <a:rPr lang="en-US" dirty="0" smtClean="0"/>
              <a:t>astronomy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type of payload on which the actual need to send gathered data to Earth can be bartered with a recovery and subsequent processing aiming to data recovery.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Users </a:t>
            </a:r>
            <a:r>
              <a:rPr lang="en-US" dirty="0"/>
              <a:t>belonging to this category can be a quite sparse group across different </a:t>
            </a:r>
            <a:r>
              <a:rPr lang="en-US" dirty="0" smtClean="0"/>
              <a:t>sectors</a:t>
            </a:r>
            <a:r>
              <a:rPr lang="en-US" dirty="0"/>
              <a:t>: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both </a:t>
            </a:r>
            <a:r>
              <a:rPr lang="en-US" dirty="0"/>
              <a:t>private or public </a:t>
            </a:r>
            <a:r>
              <a:rPr lang="en-US" dirty="0" smtClean="0"/>
              <a:t>institutions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either </a:t>
            </a:r>
            <a:r>
              <a:rPr lang="en-US" dirty="0"/>
              <a:t>local or global </a:t>
            </a:r>
            <a:r>
              <a:rPr lang="en-US" dirty="0" err="1"/>
              <a:t>workframe</a:t>
            </a:r>
            <a:r>
              <a:rPr lang="en-US" dirty="0"/>
              <a:t>.</a:t>
            </a: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8" t="26895" r="28554" b="26359"/>
          <a:stretch/>
        </p:blipFill>
        <p:spPr>
          <a:xfrm>
            <a:off x="434040" y="93561"/>
            <a:ext cx="1491448" cy="107419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16200000">
            <a:off x="-2190230" y="2578481"/>
            <a:ext cx="4640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err="1" smtClean="0">
                <a:solidFill>
                  <a:schemeClr val="bg1"/>
                </a:solidFill>
              </a:rPr>
              <a:t>RE</a:t>
            </a:r>
            <a:r>
              <a:rPr lang="en-US" sz="900" i="1" dirty="0" err="1" smtClean="0">
                <a:solidFill>
                  <a:schemeClr val="bg1"/>
                </a:solidFill>
              </a:rPr>
              <a:t>covery</a:t>
            </a:r>
            <a:r>
              <a:rPr lang="en-US" sz="900" i="1" dirty="0" smtClean="0">
                <a:solidFill>
                  <a:schemeClr val="bg1"/>
                </a:solidFill>
              </a:rPr>
              <a:t> </a:t>
            </a:r>
            <a:r>
              <a:rPr lang="en-US" sz="900" i="1" dirty="0">
                <a:solidFill>
                  <a:schemeClr val="bg1"/>
                </a:solidFill>
              </a:rPr>
              <a:t>of </a:t>
            </a:r>
            <a:r>
              <a:rPr lang="en-US" sz="900" b="1" i="1" dirty="0">
                <a:solidFill>
                  <a:schemeClr val="bg1"/>
                </a:solidFill>
              </a:rPr>
              <a:t>S</a:t>
            </a:r>
            <a:r>
              <a:rPr lang="en-US" sz="900" i="1" dirty="0">
                <a:solidFill>
                  <a:schemeClr val="bg1"/>
                </a:solidFill>
              </a:rPr>
              <a:t>mall </a:t>
            </a:r>
            <a:r>
              <a:rPr lang="en-US" sz="900" i="1" dirty="0" err="1">
                <a:solidFill>
                  <a:schemeClr val="bg1"/>
                </a:solidFill>
              </a:rPr>
              <a:t>satell</a:t>
            </a:r>
            <a:r>
              <a:rPr lang="en-US" sz="900" b="1" i="1" dirty="0" err="1">
                <a:solidFill>
                  <a:schemeClr val="bg1"/>
                </a:solidFill>
              </a:rPr>
              <a:t>I</a:t>
            </a:r>
            <a:r>
              <a:rPr lang="en-US" sz="900" i="1" dirty="0" err="1">
                <a:solidFill>
                  <a:schemeClr val="bg1"/>
                </a:solidFill>
              </a:rPr>
              <a:t>te</a:t>
            </a:r>
            <a:r>
              <a:rPr lang="en-US" sz="900" i="1" dirty="0">
                <a:solidFill>
                  <a:schemeClr val="bg1"/>
                </a:solidFill>
              </a:rPr>
              <a:t> </a:t>
            </a:r>
            <a:r>
              <a:rPr lang="en-US" sz="900" i="1" dirty="0" err="1">
                <a:solidFill>
                  <a:schemeClr val="bg1"/>
                </a:solidFill>
              </a:rPr>
              <a:t>p</a:t>
            </a:r>
            <a:r>
              <a:rPr lang="en-US" sz="900" b="1" i="1" dirty="0" err="1">
                <a:solidFill>
                  <a:schemeClr val="bg1"/>
                </a:solidFill>
              </a:rPr>
              <a:t>L</a:t>
            </a:r>
            <a:r>
              <a:rPr lang="en-US" sz="900" i="1" dirty="0" err="1">
                <a:solidFill>
                  <a:schemeClr val="bg1"/>
                </a:solidFill>
              </a:rPr>
              <a:t>atforms</a:t>
            </a:r>
            <a:r>
              <a:rPr lang="en-US" sz="900" i="1" dirty="0">
                <a:solidFill>
                  <a:schemeClr val="bg1"/>
                </a:solidFill>
              </a:rPr>
              <a:t> for </a:t>
            </a:r>
            <a:r>
              <a:rPr lang="en-US" sz="900" i="1" dirty="0" err="1">
                <a:solidFill>
                  <a:schemeClr val="bg1"/>
                </a:solidFill>
              </a:rPr>
              <a:t>sc</a:t>
            </a:r>
            <a:r>
              <a:rPr lang="en-US" sz="900" b="1" i="1" dirty="0" err="1">
                <a:solidFill>
                  <a:schemeClr val="bg1"/>
                </a:solidFill>
              </a:rPr>
              <a:t>IE</a:t>
            </a:r>
            <a:r>
              <a:rPr lang="en-US" sz="900" i="1" dirty="0" err="1">
                <a:solidFill>
                  <a:schemeClr val="bg1"/>
                </a:solidFill>
              </a:rPr>
              <a:t>ntific</a:t>
            </a:r>
            <a:r>
              <a:rPr lang="en-US" sz="900" i="1" dirty="0">
                <a:solidFill>
                  <a:schemeClr val="bg1"/>
                </a:solidFill>
              </a:rPr>
              <a:t> purposes by </a:t>
            </a:r>
            <a:r>
              <a:rPr lang="en-US" sz="900" b="1" i="1" dirty="0">
                <a:solidFill>
                  <a:schemeClr val="bg1"/>
                </a:solidFill>
              </a:rPr>
              <a:t>N</a:t>
            </a:r>
            <a:r>
              <a:rPr lang="en-US" sz="900" i="1" dirty="0">
                <a:solidFill>
                  <a:schemeClr val="bg1"/>
                </a:solidFill>
              </a:rPr>
              <a:t>et </a:t>
            </a:r>
            <a:r>
              <a:rPr lang="en-US" sz="900" b="1" i="1" dirty="0" err="1">
                <a:solidFill>
                  <a:schemeClr val="bg1"/>
                </a:solidFill>
              </a:rPr>
              <a:t>C</a:t>
            </a:r>
            <a:r>
              <a:rPr lang="en-US" sz="900" i="1" dirty="0" err="1">
                <a:solidFill>
                  <a:schemeClr val="bg1"/>
                </a:solidFill>
              </a:rPr>
              <a:t>aptur</a:t>
            </a:r>
            <a:r>
              <a:rPr lang="en-US" sz="900" b="1" i="1" dirty="0" err="1">
                <a:solidFill>
                  <a:schemeClr val="bg1"/>
                </a:solidFill>
              </a:rPr>
              <a:t>E</a:t>
            </a:r>
            <a:r>
              <a:rPr lang="en-US" sz="900" i="1" dirty="0">
                <a:solidFill>
                  <a:schemeClr val="bg1"/>
                </a:solidFill>
              </a:rPr>
              <a:t> </a:t>
            </a:r>
            <a:r>
              <a:rPr lang="en-US" sz="900" i="1" dirty="0" smtClean="0">
                <a:solidFill>
                  <a:schemeClr val="bg1"/>
                </a:solidFill>
              </a:rPr>
              <a:t>– </a:t>
            </a:r>
            <a:r>
              <a:rPr lang="en-US" sz="900" b="1" i="1" dirty="0" smtClean="0">
                <a:solidFill>
                  <a:schemeClr val="bg1"/>
                </a:solidFill>
              </a:rPr>
              <a:t>RESILIENCE –Alessandro Chiesa – </a:t>
            </a:r>
            <a:r>
              <a:rPr lang="en-US" sz="900" b="1" i="1" dirty="0" err="1" smtClean="0">
                <a:solidFill>
                  <a:schemeClr val="bg1"/>
                </a:solidFill>
              </a:rPr>
              <a:t>Aviospace</a:t>
            </a:r>
            <a:r>
              <a:rPr lang="en-US" sz="900" b="1" i="1" dirty="0" smtClean="0">
                <a:solidFill>
                  <a:schemeClr val="bg1"/>
                </a:solidFill>
              </a:rPr>
              <a:t> </a:t>
            </a:r>
            <a:r>
              <a:rPr lang="en-US" sz="900" b="1" i="1" dirty="0" err="1" smtClean="0">
                <a:solidFill>
                  <a:schemeClr val="bg1"/>
                </a:solidFill>
              </a:rPr>
              <a:t>srl</a:t>
            </a:r>
            <a:endParaRPr lang="en-US" sz="9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0" y="0"/>
            <a:ext cx="2359529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Workshop on “</a:t>
            </a:r>
            <a:r>
              <a:rPr lang="it-IT" sz="1200" i="1" dirty="0" err="1" smtClean="0"/>
              <a:t>Commercialisation</a:t>
            </a:r>
            <a:r>
              <a:rPr lang="it-IT" sz="1200" i="1" dirty="0" smtClean="0"/>
              <a:t> and </a:t>
            </a:r>
            <a:r>
              <a:rPr lang="it-IT" sz="1200" i="1" dirty="0" err="1" smtClean="0"/>
              <a:t>Utilisation</a:t>
            </a:r>
            <a:r>
              <a:rPr lang="it-IT" sz="1200" i="1" dirty="0" smtClean="0"/>
              <a:t> of Space Exploration Technologies”</a:t>
            </a:r>
          </a:p>
          <a:p>
            <a:r>
              <a:rPr lang="it-IT" sz="1200" i="1" dirty="0" err="1" smtClean="0"/>
              <a:t>Turin</a:t>
            </a:r>
            <a:r>
              <a:rPr lang="it-IT" sz="1200" i="1" dirty="0" smtClean="0"/>
              <a:t>, 15-16 March 2018</a:t>
            </a:r>
            <a:endParaRPr lang="it-IT" sz="1200" i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04276" y="221524"/>
            <a:ext cx="5020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 smtClean="0"/>
              <a:t>Category</a:t>
            </a:r>
            <a:r>
              <a:rPr lang="it-IT" sz="1400" dirty="0" smtClean="0"/>
              <a:t> A – Direct </a:t>
            </a:r>
            <a:r>
              <a:rPr lang="it-IT" sz="1400" dirty="0" err="1" smtClean="0"/>
              <a:t>Commercialisation</a:t>
            </a:r>
            <a:r>
              <a:rPr lang="it-IT" sz="1400" dirty="0" smtClean="0"/>
              <a:t> of Exploration </a:t>
            </a:r>
            <a:r>
              <a:rPr lang="it-IT" sz="1400" dirty="0" err="1" smtClean="0"/>
              <a:t>Outcomes</a:t>
            </a:r>
            <a:r>
              <a:rPr lang="it-IT" sz="1400" dirty="0" smtClean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571296" y="602995"/>
            <a:ext cx="638416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</a:t>
            </a:r>
            <a:r>
              <a:rPr lang="it-IT" b="1" dirty="0" smtClean="0"/>
              <a:t>evelopment status and and </a:t>
            </a:r>
            <a:r>
              <a:rPr lang="it-IT" b="1" dirty="0" err="1" smtClean="0"/>
              <a:t>necessary</a:t>
            </a:r>
            <a:r>
              <a:rPr lang="it-IT" b="1" dirty="0" smtClean="0"/>
              <a:t> </a:t>
            </a:r>
            <a:r>
              <a:rPr lang="it-IT" b="1" dirty="0" err="1" smtClean="0"/>
              <a:t>enhancements</a:t>
            </a:r>
            <a:endParaRPr lang="it-IT" b="1" dirty="0"/>
          </a:p>
          <a:p>
            <a:endParaRPr lang="it-IT" dirty="0"/>
          </a:p>
          <a:p>
            <a:r>
              <a:rPr lang="en-US" sz="1400" dirty="0"/>
              <a:t>M</a:t>
            </a:r>
            <a:r>
              <a:rPr lang="en-US" sz="1400" dirty="0" smtClean="0"/>
              <a:t>aturity </a:t>
            </a:r>
            <a:r>
              <a:rPr lang="en-US" sz="1400" dirty="0"/>
              <a:t>of the whole mission </a:t>
            </a:r>
            <a:r>
              <a:rPr lang="en-US" sz="1400" dirty="0" smtClean="0"/>
              <a:t>concept </a:t>
            </a: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r>
              <a:rPr lang="en-US" sz="1400" dirty="0" smtClean="0"/>
              <a:t>currently </a:t>
            </a:r>
            <a:r>
              <a:rPr lang="en-US" sz="1400" dirty="0"/>
              <a:t>on a conceptual definition phase. </a:t>
            </a:r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r>
              <a:rPr lang="it-IT" b="1" dirty="0" smtClean="0"/>
              <a:t>Benefits for the </a:t>
            </a:r>
            <a:r>
              <a:rPr lang="it-IT" b="1" dirty="0" err="1" smtClean="0"/>
              <a:t>citizens</a:t>
            </a:r>
            <a:r>
              <a:rPr lang="it-IT" b="1" dirty="0" smtClean="0"/>
              <a:t> </a:t>
            </a:r>
            <a:endParaRPr lang="it-IT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8" t="26895" r="28554" b="26359"/>
          <a:stretch/>
        </p:blipFill>
        <p:spPr>
          <a:xfrm>
            <a:off x="434040" y="93561"/>
            <a:ext cx="1491448" cy="107419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16200000">
            <a:off x="-2190230" y="2578481"/>
            <a:ext cx="4640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err="1" smtClean="0">
                <a:solidFill>
                  <a:schemeClr val="bg1"/>
                </a:solidFill>
              </a:rPr>
              <a:t>RE</a:t>
            </a:r>
            <a:r>
              <a:rPr lang="en-US" sz="900" i="1" dirty="0" err="1" smtClean="0">
                <a:solidFill>
                  <a:schemeClr val="bg1"/>
                </a:solidFill>
              </a:rPr>
              <a:t>covery</a:t>
            </a:r>
            <a:r>
              <a:rPr lang="en-US" sz="900" i="1" dirty="0" smtClean="0">
                <a:solidFill>
                  <a:schemeClr val="bg1"/>
                </a:solidFill>
              </a:rPr>
              <a:t> </a:t>
            </a:r>
            <a:r>
              <a:rPr lang="en-US" sz="900" i="1" dirty="0">
                <a:solidFill>
                  <a:schemeClr val="bg1"/>
                </a:solidFill>
              </a:rPr>
              <a:t>of </a:t>
            </a:r>
            <a:r>
              <a:rPr lang="en-US" sz="900" b="1" i="1" dirty="0">
                <a:solidFill>
                  <a:schemeClr val="bg1"/>
                </a:solidFill>
              </a:rPr>
              <a:t>S</a:t>
            </a:r>
            <a:r>
              <a:rPr lang="en-US" sz="900" i="1" dirty="0">
                <a:solidFill>
                  <a:schemeClr val="bg1"/>
                </a:solidFill>
              </a:rPr>
              <a:t>mall </a:t>
            </a:r>
            <a:r>
              <a:rPr lang="en-US" sz="900" i="1" dirty="0" err="1">
                <a:solidFill>
                  <a:schemeClr val="bg1"/>
                </a:solidFill>
              </a:rPr>
              <a:t>satell</a:t>
            </a:r>
            <a:r>
              <a:rPr lang="en-US" sz="900" b="1" i="1" dirty="0" err="1">
                <a:solidFill>
                  <a:schemeClr val="bg1"/>
                </a:solidFill>
              </a:rPr>
              <a:t>I</a:t>
            </a:r>
            <a:r>
              <a:rPr lang="en-US" sz="900" i="1" dirty="0" err="1">
                <a:solidFill>
                  <a:schemeClr val="bg1"/>
                </a:solidFill>
              </a:rPr>
              <a:t>te</a:t>
            </a:r>
            <a:r>
              <a:rPr lang="en-US" sz="900" i="1" dirty="0">
                <a:solidFill>
                  <a:schemeClr val="bg1"/>
                </a:solidFill>
              </a:rPr>
              <a:t> </a:t>
            </a:r>
            <a:r>
              <a:rPr lang="en-US" sz="900" i="1" dirty="0" err="1">
                <a:solidFill>
                  <a:schemeClr val="bg1"/>
                </a:solidFill>
              </a:rPr>
              <a:t>p</a:t>
            </a:r>
            <a:r>
              <a:rPr lang="en-US" sz="900" b="1" i="1" dirty="0" err="1">
                <a:solidFill>
                  <a:schemeClr val="bg1"/>
                </a:solidFill>
              </a:rPr>
              <a:t>L</a:t>
            </a:r>
            <a:r>
              <a:rPr lang="en-US" sz="900" i="1" dirty="0" err="1">
                <a:solidFill>
                  <a:schemeClr val="bg1"/>
                </a:solidFill>
              </a:rPr>
              <a:t>atforms</a:t>
            </a:r>
            <a:r>
              <a:rPr lang="en-US" sz="900" i="1" dirty="0">
                <a:solidFill>
                  <a:schemeClr val="bg1"/>
                </a:solidFill>
              </a:rPr>
              <a:t> for </a:t>
            </a:r>
            <a:r>
              <a:rPr lang="en-US" sz="900" i="1" dirty="0" err="1">
                <a:solidFill>
                  <a:schemeClr val="bg1"/>
                </a:solidFill>
              </a:rPr>
              <a:t>sc</a:t>
            </a:r>
            <a:r>
              <a:rPr lang="en-US" sz="900" b="1" i="1" dirty="0" err="1">
                <a:solidFill>
                  <a:schemeClr val="bg1"/>
                </a:solidFill>
              </a:rPr>
              <a:t>IE</a:t>
            </a:r>
            <a:r>
              <a:rPr lang="en-US" sz="900" i="1" dirty="0" err="1">
                <a:solidFill>
                  <a:schemeClr val="bg1"/>
                </a:solidFill>
              </a:rPr>
              <a:t>ntific</a:t>
            </a:r>
            <a:r>
              <a:rPr lang="en-US" sz="900" i="1" dirty="0">
                <a:solidFill>
                  <a:schemeClr val="bg1"/>
                </a:solidFill>
              </a:rPr>
              <a:t> purposes by </a:t>
            </a:r>
            <a:r>
              <a:rPr lang="en-US" sz="900" b="1" i="1" dirty="0">
                <a:solidFill>
                  <a:schemeClr val="bg1"/>
                </a:solidFill>
              </a:rPr>
              <a:t>N</a:t>
            </a:r>
            <a:r>
              <a:rPr lang="en-US" sz="900" i="1" dirty="0">
                <a:solidFill>
                  <a:schemeClr val="bg1"/>
                </a:solidFill>
              </a:rPr>
              <a:t>et </a:t>
            </a:r>
            <a:r>
              <a:rPr lang="en-US" sz="900" b="1" i="1" dirty="0" err="1">
                <a:solidFill>
                  <a:schemeClr val="bg1"/>
                </a:solidFill>
              </a:rPr>
              <a:t>C</a:t>
            </a:r>
            <a:r>
              <a:rPr lang="en-US" sz="900" i="1" dirty="0" err="1">
                <a:solidFill>
                  <a:schemeClr val="bg1"/>
                </a:solidFill>
              </a:rPr>
              <a:t>aptur</a:t>
            </a:r>
            <a:r>
              <a:rPr lang="en-US" sz="900" b="1" i="1" dirty="0" err="1">
                <a:solidFill>
                  <a:schemeClr val="bg1"/>
                </a:solidFill>
              </a:rPr>
              <a:t>E</a:t>
            </a:r>
            <a:r>
              <a:rPr lang="en-US" sz="900" i="1" dirty="0">
                <a:solidFill>
                  <a:schemeClr val="bg1"/>
                </a:solidFill>
              </a:rPr>
              <a:t> </a:t>
            </a:r>
            <a:r>
              <a:rPr lang="en-US" sz="900" i="1" dirty="0" smtClean="0">
                <a:solidFill>
                  <a:schemeClr val="bg1"/>
                </a:solidFill>
              </a:rPr>
              <a:t>– </a:t>
            </a:r>
            <a:r>
              <a:rPr lang="en-US" sz="900" b="1" i="1" dirty="0" smtClean="0">
                <a:solidFill>
                  <a:schemeClr val="bg1"/>
                </a:solidFill>
              </a:rPr>
              <a:t>RESILIENCE –Alessandro Chiesa – </a:t>
            </a:r>
            <a:r>
              <a:rPr lang="en-US" sz="900" b="1" i="1" dirty="0" err="1" smtClean="0">
                <a:solidFill>
                  <a:schemeClr val="bg1"/>
                </a:solidFill>
              </a:rPr>
              <a:t>Aviospace</a:t>
            </a:r>
            <a:r>
              <a:rPr lang="en-US" sz="900" b="1" i="1" dirty="0" smtClean="0">
                <a:solidFill>
                  <a:schemeClr val="bg1"/>
                </a:solidFill>
              </a:rPr>
              <a:t> </a:t>
            </a:r>
            <a:r>
              <a:rPr lang="en-US" sz="900" b="1" i="1" dirty="0" err="1" smtClean="0">
                <a:solidFill>
                  <a:schemeClr val="bg1"/>
                </a:solidFill>
              </a:rPr>
              <a:t>srl</a:t>
            </a:r>
            <a:endParaRPr lang="en-US" sz="900" i="1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49244" y="4734904"/>
            <a:ext cx="3045963" cy="6621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Direct benefits for the scientific and industrial community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2742921" y="5066661"/>
            <a:ext cx="2272139" cy="109350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more affordable chance to perform science-based research</a:t>
            </a:r>
          </a:p>
        </p:txBody>
      </p:sp>
      <p:sp>
        <p:nvSpPr>
          <p:cNvPr id="5" name="Rectangle 4"/>
          <p:cNvSpPr/>
          <p:nvPr/>
        </p:nvSpPr>
        <p:spPr>
          <a:xfrm>
            <a:off x="5816338" y="5674444"/>
            <a:ext cx="2978870" cy="64636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/>
              <a:t>Indirect benefits for a wider community</a:t>
            </a:r>
            <a:endParaRPr lang="it-IT" sz="1600" dirty="0"/>
          </a:p>
        </p:txBody>
      </p:sp>
      <p:cxnSp>
        <p:nvCxnSpPr>
          <p:cNvPr id="12" name="Straight Arrow Connector 11"/>
          <p:cNvCxnSpPr>
            <a:stCxn id="3" idx="3"/>
            <a:endCxn id="2" idx="1"/>
          </p:cNvCxnSpPr>
          <p:nvPr/>
        </p:nvCxnSpPr>
        <p:spPr>
          <a:xfrm flipV="1">
            <a:off x="5015060" y="5065986"/>
            <a:ext cx="734184" cy="5474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" idx="1"/>
          </p:cNvCxnSpPr>
          <p:nvPr/>
        </p:nvCxnSpPr>
        <p:spPr>
          <a:xfrm>
            <a:off x="5015060" y="5613416"/>
            <a:ext cx="801278" cy="38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742921" y="2083785"/>
            <a:ext cx="2272139" cy="6287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Maturity of key enabling </a:t>
            </a:r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729305" y="2471057"/>
            <a:ext cx="3065903" cy="5597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TRL 4 for what concerns the net deployment and capture capability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29304" y="1527972"/>
            <a:ext cx="3065903" cy="7676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TRL 5-6 for net + </a:t>
            </a:r>
            <a:r>
              <a:rPr lang="en-US" sz="1600" dirty="0"/>
              <a:t>tether materials </a:t>
            </a:r>
            <a:r>
              <a:rPr lang="en-US" sz="1600" dirty="0" smtClean="0"/>
              <a:t>ability to </a:t>
            </a:r>
            <a:r>
              <a:rPr lang="en-US" sz="1600" dirty="0"/>
              <a:t>survive in </a:t>
            </a:r>
            <a:r>
              <a:rPr lang="en-US" sz="1600" dirty="0" smtClean="0"/>
              <a:t>space environment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742921" y="3276690"/>
            <a:ext cx="2272139" cy="8598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Necessary </a:t>
            </a:r>
            <a:r>
              <a:rPr lang="en-US" dirty="0" smtClean="0"/>
              <a:t>enhancements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729305" y="3214860"/>
            <a:ext cx="3065903" cy="3532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reel-in mechanism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49244" y="3697189"/>
            <a:ext cx="3045963" cy="67053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Processing of recovered item (potential heritage from </a:t>
            </a:r>
            <a:r>
              <a:rPr lang="en-US" sz="1600" dirty="0"/>
              <a:t>Mars Sample Return </a:t>
            </a:r>
            <a:r>
              <a:rPr lang="en-US" sz="1600" dirty="0" smtClean="0"/>
              <a:t>mission)</a:t>
            </a:r>
            <a:endParaRPr lang="en-US" sz="1600" dirty="0"/>
          </a:p>
        </p:txBody>
      </p:sp>
      <p:cxnSp>
        <p:nvCxnSpPr>
          <p:cNvPr id="32" name="Straight Arrow Connector 31"/>
          <p:cNvCxnSpPr>
            <a:stCxn id="15" idx="3"/>
          </p:cNvCxnSpPr>
          <p:nvPr/>
        </p:nvCxnSpPr>
        <p:spPr>
          <a:xfrm flipV="1">
            <a:off x="5015060" y="1885361"/>
            <a:ext cx="714244" cy="5127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6" idx="1"/>
          </p:cNvCxnSpPr>
          <p:nvPr/>
        </p:nvCxnSpPr>
        <p:spPr>
          <a:xfrm>
            <a:off x="5015060" y="2398158"/>
            <a:ext cx="714245" cy="3527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8" idx="3"/>
            <a:endCxn id="19" idx="1"/>
          </p:cNvCxnSpPr>
          <p:nvPr/>
        </p:nvCxnSpPr>
        <p:spPr>
          <a:xfrm flipV="1">
            <a:off x="5015060" y="3391498"/>
            <a:ext cx="714245" cy="3151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8" idx="3"/>
            <a:endCxn id="21" idx="1"/>
          </p:cNvCxnSpPr>
          <p:nvPr/>
        </p:nvCxnSpPr>
        <p:spPr>
          <a:xfrm>
            <a:off x="5015060" y="3706622"/>
            <a:ext cx="734184" cy="3258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84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492</Words>
  <Application>Microsoft Office PowerPoint</Application>
  <PresentationFormat>On-screen Show (4:3)</PresentationFormat>
  <Paragraphs>79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Tema di Office</vt:lpstr>
      <vt:lpstr>MSPhotoEd.3</vt:lpstr>
      <vt:lpstr>REcovery of Small satellIte pLatforms for scIEntific purposes by Net CapturE - RESILIENCE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mbpro</dc:creator>
  <cp:lastModifiedBy>Ilaria D'Auria</cp:lastModifiedBy>
  <cp:revision>26</cp:revision>
  <dcterms:created xsi:type="dcterms:W3CDTF">2018-02-24T06:15:43Z</dcterms:created>
  <dcterms:modified xsi:type="dcterms:W3CDTF">2018-03-13T08:47:12Z</dcterms:modified>
</cp:coreProperties>
</file>