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5" r:id="rId1"/>
  </p:sldMasterIdLst>
  <p:notesMasterIdLst>
    <p:notesMasterId r:id="rId9"/>
  </p:notesMasterIdLst>
  <p:handoutMasterIdLst>
    <p:handoutMasterId r:id="rId10"/>
  </p:handoutMasterIdLst>
  <p:sldIdLst>
    <p:sldId id="1606" r:id="rId2"/>
    <p:sldId id="1615" r:id="rId3"/>
    <p:sldId id="1618" r:id="rId4"/>
    <p:sldId id="1610" r:id="rId5"/>
    <p:sldId id="1608" r:id="rId6"/>
    <p:sldId id="1619" r:id="rId7"/>
    <p:sldId id="1616" r:id="rId8"/>
  </p:sldIdLst>
  <p:sldSz cx="9144000" cy="6858000" type="screen4x3"/>
  <p:notesSz cx="6858000" cy="9926638"/>
  <p:custDataLst>
    <p:tags r:id="rId11"/>
  </p:custDataLst>
  <p:defaultTextStyle>
    <a:defPPr>
      <a:defRPr lang="en-US"/>
    </a:defPPr>
    <a:lvl1pPr algn="l" rtl="0" fontAlgn="base">
      <a:spcBef>
        <a:spcPct val="0"/>
      </a:spcBef>
      <a:spcAft>
        <a:spcPct val="0"/>
      </a:spcAft>
      <a:defRPr sz="1000" b="1" i="1" kern="1200">
        <a:solidFill>
          <a:schemeClr val="tx1"/>
        </a:solidFill>
        <a:latin typeface="Arial" charset="0"/>
        <a:ea typeface="+mn-ea"/>
        <a:cs typeface="Arial" charset="0"/>
      </a:defRPr>
    </a:lvl1pPr>
    <a:lvl2pPr marL="457200" algn="l" rtl="0" fontAlgn="base">
      <a:spcBef>
        <a:spcPct val="0"/>
      </a:spcBef>
      <a:spcAft>
        <a:spcPct val="0"/>
      </a:spcAft>
      <a:defRPr sz="1000" b="1" i="1" kern="1200">
        <a:solidFill>
          <a:schemeClr val="tx1"/>
        </a:solidFill>
        <a:latin typeface="Arial" charset="0"/>
        <a:ea typeface="+mn-ea"/>
        <a:cs typeface="Arial" charset="0"/>
      </a:defRPr>
    </a:lvl2pPr>
    <a:lvl3pPr marL="914400" algn="l" rtl="0" fontAlgn="base">
      <a:spcBef>
        <a:spcPct val="0"/>
      </a:spcBef>
      <a:spcAft>
        <a:spcPct val="0"/>
      </a:spcAft>
      <a:defRPr sz="1000" b="1" i="1" kern="1200">
        <a:solidFill>
          <a:schemeClr val="tx1"/>
        </a:solidFill>
        <a:latin typeface="Arial" charset="0"/>
        <a:ea typeface="+mn-ea"/>
        <a:cs typeface="Arial" charset="0"/>
      </a:defRPr>
    </a:lvl3pPr>
    <a:lvl4pPr marL="1371600" algn="l" rtl="0" fontAlgn="base">
      <a:spcBef>
        <a:spcPct val="0"/>
      </a:spcBef>
      <a:spcAft>
        <a:spcPct val="0"/>
      </a:spcAft>
      <a:defRPr sz="1000" b="1" i="1" kern="1200">
        <a:solidFill>
          <a:schemeClr val="tx1"/>
        </a:solidFill>
        <a:latin typeface="Arial" charset="0"/>
        <a:ea typeface="+mn-ea"/>
        <a:cs typeface="Arial" charset="0"/>
      </a:defRPr>
    </a:lvl4pPr>
    <a:lvl5pPr marL="1828800" algn="l" rtl="0" fontAlgn="base">
      <a:spcBef>
        <a:spcPct val="0"/>
      </a:spcBef>
      <a:spcAft>
        <a:spcPct val="0"/>
      </a:spcAft>
      <a:defRPr sz="1000" b="1" i="1" kern="1200">
        <a:solidFill>
          <a:schemeClr val="tx1"/>
        </a:solidFill>
        <a:latin typeface="Arial" charset="0"/>
        <a:ea typeface="+mn-ea"/>
        <a:cs typeface="Arial" charset="0"/>
      </a:defRPr>
    </a:lvl5pPr>
    <a:lvl6pPr marL="2286000" algn="l" defTabSz="914400" rtl="0" eaLnBrk="1" latinLnBrk="0" hangingPunct="1">
      <a:defRPr sz="1000" b="1" i="1" kern="1200">
        <a:solidFill>
          <a:schemeClr val="tx1"/>
        </a:solidFill>
        <a:latin typeface="Arial" charset="0"/>
        <a:ea typeface="+mn-ea"/>
        <a:cs typeface="Arial" charset="0"/>
      </a:defRPr>
    </a:lvl6pPr>
    <a:lvl7pPr marL="2743200" algn="l" defTabSz="914400" rtl="0" eaLnBrk="1" latinLnBrk="0" hangingPunct="1">
      <a:defRPr sz="1000" b="1" i="1" kern="1200">
        <a:solidFill>
          <a:schemeClr val="tx1"/>
        </a:solidFill>
        <a:latin typeface="Arial" charset="0"/>
        <a:ea typeface="+mn-ea"/>
        <a:cs typeface="Arial" charset="0"/>
      </a:defRPr>
    </a:lvl7pPr>
    <a:lvl8pPr marL="3200400" algn="l" defTabSz="914400" rtl="0" eaLnBrk="1" latinLnBrk="0" hangingPunct="1">
      <a:defRPr sz="1000" b="1" i="1" kern="1200">
        <a:solidFill>
          <a:schemeClr val="tx1"/>
        </a:solidFill>
        <a:latin typeface="Arial" charset="0"/>
        <a:ea typeface="+mn-ea"/>
        <a:cs typeface="Arial" charset="0"/>
      </a:defRPr>
    </a:lvl8pPr>
    <a:lvl9pPr marL="3657600" algn="l" defTabSz="914400" rtl="0" eaLnBrk="1" latinLnBrk="0" hangingPunct="1">
      <a:defRPr sz="1000" b="1" i="1"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120">
          <p15:clr>
            <a:srgbClr val="A4A3A4"/>
          </p15:clr>
        </p15:guide>
        <p15:guide id="2" orient="horz" pos="805">
          <p15:clr>
            <a:srgbClr val="A4A3A4"/>
          </p15:clr>
        </p15:guide>
        <p15:guide id="3" orient="horz" pos="504">
          <p15:clr>
            <a:srgbClr val="A4A3A4"/>
          </p15:clr>
        </p15:guide>
        <p15:guide id="4" orient="horz" pos="4182">
          <p15:clr>
            <a:srgbClr val="A4A3A4"/>
          </p15:clr>
        </p15:guide>
        <p15:guide id="5" orient="horz" pos="4135">
          <p15:clr>
            <a:srgbClr val="A4A3A4"/>
          </p15:clr>
        </p15:guide>
        <p15:guide id="6" orient="horz" pos="3035">
          <p15:clr>
            <a:srgbClr val="A4A3A4"/>
          </p15:clr>
        </p15:guide>
        <p15:guide id="7" pos="722">
          <p15:clr>
            <a:srgbClr val="A4A3A4"/>
          </p15:clr>
        </p15:guide>
      </p15:sldGuideLst>
    </p:ext>
    <p:ext uri="{2D200454-40CA-4A62-9FC3-DE9A4176ACB9}">
      <p15:notesGuideLst xmlns:p15="http://schemas.microsoft.com/office/powerpoint/2012/main">
        <p15:guide id="1" orient="horz" pos="3128">
          <p15:clr>
            <a:srgbClr val="A4A3A4"/>
          </p15:clr>
        </p15:guide>
        <p15:guide id="2" pos="2102">
          <p15:clr>
            <a:srgbClr val="A4A3A4"/>
          </p15:clr>
        </p15:guide>
        <p15:guide id="3" pos="216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5494"/>
    <a:srgbClr val="A50021"/>
    <a:srgbClr val="E68900"/>
    <a:srgbClr val="167AD4"/>
    <a:srgbClr val="3366CC"/>
    <a:srgbClr val="339933"/>
    <a:srgbClr val="FF6600"/>
    <a:srgbClr val="FF9900"/>
    <a:srgbClr val="0000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31" autoAdjust="0"/>
    <p:restoredTop sz="71395" autoAdjust="0"/>
  </p:normalViewPr>
  <p:slideViewPr>
    <p:cSldViewPr snapToGrid="0">
      <p:cViewPr varScale="1">
        <p:scale>
          <a:sx n="76" d="100"/>
          <a:sy n="76" d="100"/>
        </p:scale>
        <p:origin x="864" y="200"/>
      </p:cViewPr>
      <p:guideLst>
        <p:guide orient="horz" pos="4120"/>
        <p:guide orient="horz" pos="805"/>
        <p:guide orient="horz" pos="504"/>
        <p:guide orient="horz" pos="4182"/>
        <p:guide orient="horz" pos="4135"/>
        <p:guide orient="horz" pos="3035"/>
        <p:guide pos="7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9" d="100"/>
          <a:sy n="79" d="100"/>
        </p:scale>
        <p:origin x="-3936" y="-84"/>
      </p:cViewPr>
      <p:guideLst>
        <p:guide orient="horz" pos="3128"/>
        <p:guide pos="2102"/>
        <p:guide pos="2163"/>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ags" Target="tags/tag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9" name="Rectangle 3"/>
          <p:cNvSpPr>
            <a:spLocks noGrp="1" noChangeArrowheads="1"/>
          </p:cNvSpPr>
          <p:nvPr>
            <p:ph type="dt" sz="quarter" idx="1"/>
          </p:nvPr>
        </p:nvSpPr>
        <p:spPr bwMode="auto">
          <a:xfrm>
            <a:off x="3886907" y="6"/>
            <a:ext cx="2971093" cy="498395"/>
          </a:xfrm>
          <a:prstGeom prst="rect">
            <a:avLst/>
          </a:prstGeom>
          <a:noFill/>
          <a:ln>
            <a:noFill/>
          </a:ln>
          <a:extLst/>
        </p:spPr>
        <p:txBody>
          <a:bodyPr vert="horz" wrap="square" lIns="91837" tIns="45920" rIns="91837" bIns="45920" numCol="1" anchor="t" anchorCtr="0" compatLnSpc="1">
            <a:prstTxWarp prst="textNoShape">
              <a:avLst/>
            </a:prstTxWarp>
          </a:bodyPr>
          <a:lstStyle>
            <a:lvl1pPr algn="r" defTabSz="915537">
              <a:spcBef>
                <a:spcPct val="0"/>
              </a:spcBef>
              <a:defRPr sz="1200" b="0" i="0">
                <a:latin typeface="Arial" pitchFamily="34" charset="0"/>
                <a:cs typeface="+mn-cs"/>
              </a:defRPr>
            </a:lvl1pPr>
          </a:lstStyle>
          <a:p>
            <a:pPr>
              <a:defRPr/>
            </a:pPr>
            <a:endParaRPr lang="en-GB" altLang="en-US"/>
          </a:p>
        </p:txBody>
      </p:sp>
      <p:sp>
        <p:nvSpPr>
          <p:cNvPr id="19460" name="Rectangle 4"/>
          <p:cNvSpPr>
            <a:spLocks noGrp="1" noChangeArrowheads="1"/>
          </p:cNvSpPr>
          <p:nvPr>
            <p:ph type="ftr" sz="quarter" idx="2"/>
          </p:nvPr>
        </p:nvSpPr>
        <p:spPr bwMode="auto">
          <a:xfrm>
            <a:off x="1" y="9429836"/>
            <a:ext cx="2971093" cy="496807"/>
          </a:xfrm>
          <a:prstGeom prst="rect">
            <a:avLst/>
          </a:prstGeom>
          <a:noFill/>
          <a:ln>
            <a:noFill/>
          </a:ln>
          <a:extLst/>
        </p:spPr>
        <p:txBody>
          <a:bodyPr vert="horz" wrap="square" lIns="91837" tIns="45920" rIns="91837" bIns="45920" numCol="1" anchor="b" anchorCtr="0" compatLnSpc="1">
            <a:prstTxWarp prst="textNoShape">
              <a:avLst/>
            </a:prstTxWarp>
          </a:bodyPr>
          <a:lstStyle>
            <a:lvl1pPr algn="l" defTabSz="915537">
              <a:spcBef>
                <a:spcPct val="0"/>
              </a:spcBef>
              <a:defRPr sz="1200" b="0" i="0">
                <a:latin typeface="Arial" pitchFamily="34" charset="0"/>
                <a:cs typeface="+mn-cs"/>
              </a:defRPr>
            </a:lvl1pPr>
          </a:lstStyle>
          <a:p>
            <a:pPr>
              <a:defRPr/>
            </a:pPr>
            <a:endParaRPr lang="en-GB" altLang="en-US"/>
          </a:p>
        </p:txBody>
      </p:sp>
      <p:sp>
        <p:nvSpPr>
          <p:cNvPr id="19461" name="Rectangle 5"/>
          <p:cNvSpPr>
            <a:spLocks noGrp="1" noChangeArrowheads="1"/>
          </p:cNvSpPr>
          <p:nvPr>
            <p:ph type="sldNum" sz="quarter" idx="3"/>
          </p:nvPr>
        </p:nvSpPr>
        <p:spPr bwMode="auto">
          <a:xfrm>
            <a:off x="3886907" y="9429836"/>
            <a:ext cx="2971093" cy="496807"/>
          </a:xfrm>
          <a:prstGeom prst="rect">
            <a:avLst/>
          </a:prstGeom>
          <a:noFill/>
          <a:ln>
            <a:noFill/>
          </a:ln>
          <a:extLst/>
        </p:spPr>
        <p:txBody>
          <a:bodyPr vert="horz" wrap="square" lIns="91837" tIns="45920" rIns="91837" bIns="45920" numCol="1" anchor="b" anchorCtr="0" compatLnSpc="1">
            <a:prstTxWarp prst="textNoShape">
              <a:avLst/>
            </a:prstTxWarp>
          </a:bodyPr>
          <a:lstStyle>
            <a:lvl1pPr algn="r" defTabSz="915537">
              <a:spcBef>
                <a:spcPct val="0"/>
              </a:spcBef>
              <a:defRPr sz="1200" b="0" i="0">
                <a:latin typeface="Arial" pitchFamily="34" charset="0"/>
                <a:cs typeface="+mn-cs"/>
              </a:defRPr>
            </a:lvl1pPr>
          </a:lstStyle>
          <a:p>
            <a:pPr>
              <a:defRPr/>
            </a:pPr>
            <a:fld id="{4C4A306C-CE79-46F9-BE49-AD3666BF29DF}" type="slidenum">
              <a:rPr lang="en-GB" altLang="en-US"/>
              <a:pPr>
                <a:defRPr/>
              </a:pPr>
              <a:t>‹n.›</a:t>
            </a:fld>
            <a:endParaRPr lang="en-GB" altLang="en-US"/>
          </a:p>
        </p:txBody>
      </p:sp>
    </p:spTree>
    <p:extLst>
      <p:ext uri="{BB962C8B-B14F-4D97-AF65-F5344CB8AC3E}">
        <p14:creationId xmlns:p14="http://schemas.microsoft.com/office/powerpoint/2010/main" val="29622436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6"/>
            <a:ext cx="2971093" cy="498395"/>
          </a:xfrm>
          <a:prstGeom prst="rect">
            <a:avLst/>
          </a:prstGeom>
          <a:noFill/>
          <a:ln>
            <a:noFill/>
          </a:ln>
          <a:extLst/>
        </p:spPr>
        <p:txBody>
          <a:bodyPr vert="horz" wrap="square" lIns="91837" tIns="45920" rIns="91837" bIns="45920" numCol="1" anchor="t" anchorCtr="0" compatLnSpc="1">
            <a:prstTxWarp prst="textNoShape">
              <a:avLst/>
            </a:prstTxWarp>
          </a:bodyPr>
          <a:lstStyle>
            <a:lvl1pPr algn="l" defTabSz="915537">
              <a:spcBef>
                <a:spcPct val="0"/>
              </a:spcBef>
              <a:defRPr sz="1200" b="0" i="0">
                <a:latin typeface="Arial" pitchFamily="34" charset="0"/>
                <a:cs typeface="+mn-cs"/>
              </a:defRPr>
            </a:lvl1pPr>
          </a:lstStyle>
          <a:p>
            <a:pPr>
              <a:defRPr/>
            </a:pPr>
            <a:endParaRPr lang="en-GB" altLang="en-US"/>
          </a:p>
        </p:txBody>
      </p:sp>
      <p:sp>
        <p:nvSpPr>
          <p:cNvPr id="7171" name="Rectangle 3"/>
          <p:cNvSpPr>
            <a:spLocks noGrp="1" noChangeArrowheads="1"/>
          </p:cNvSpPr>
          <p:nvPr>
            <p:ph type="dt" idx="1"/>
          </p:nvPr>
        </p:nvSpPr>
        <p:spPr bwMode="auto">
          <a:xfrm>
            <a:off x="3886907" y="6"/>
            <a:ext cx="2971093" cy="498395"/>
          </a:xfrm>
          <a:prstGeom prst="rect">
            <a:avLst/>
          </a:prstGeom>
          <a:noFill/>
          <a:ln>
            <a:noFill/>
          </a:ln>
          <a:extLst/>
        </p:spPr>
        <p:txBody>
          <a:bodyPr vert="horz" wrap="square" lIns="91837" tIns="45920" rIns="91837" bIns="45920" numCol="1" anchor="t" anchorCtr="0" compatLnSpc="1">
            <a:prstTxWarp prst="textNoShape">
              <a:avLst/>
            </a:prstTxWarp>
          </a:bodyPr>
          <a:lstStyle>
            <a:lvl1pPr algn="r" defTabSz="915537">
              <a:spcBef>
                <a:spcPct val="0"/>
              </a:spcBef>
              <a:defRPr sz="1200" b="0" i="0">
                <a:latin typeface="Arial" pitchFamily="34" charset="0"/>
                <a:cs typeface="+mn-cs"/>
              </a:defRPr>
            </a:lvl1pPr>
          </a:lstStyle>
          <a:p>
            <a:pPr>
              <a:defRPr/>
            </a:pPr>
            <a:endParaRPr lang="en-GB" altLang="en-US"/>
          </a:p>
        </p:txBody>
      </p:sp>
      <p:sp>
        <p:nvSpPr>
          <p:cNvPr id="20484" name="Rectangle 4"/>
          <p:cNvSpPr>
            <a:spLocks noGrp="1" noRot="1" noChangeAspect="1" noChangeArrowheads="1" noTextEdit="1"/>
          </p:cNvSpPr>
          <p:nvPr>
            <p:ph type="sldImg" idx="2"/>
          </p:nvPr>
        </p:nvSpPr>
        <p:spPr bwMode="auto">
          <a:xfrm>
            <a:off x="944563" y="741363"/>
            <a:ext cx="4968875" cy="372745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12554" y="4714127"/>
            <a:ext cx="5032898" cy="4469684"/>
          </a:xfrm>
          <a:prstGeom prst="rect">
            <a:avLst/>
          </a:prstGeom>
          <a:noFill/>
          <a:ln>
            <a:noFill/>
          </a:ln>
          <a:extLst/>
        </p:spPr>
        <p:txBody>
          <a:bodyPr vert="horz" wrap="square" lIns="91837" tIns="45920" rIns="91837" bIns="459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7174" name="Rectangle 6"/>
          <p:cNvSpPr>
            <a:spLocks noGrp="1" noChangeArrowheads="1"/>
          </p:cNvSpPr>
          <p:nvPr>
            <p:ph type="ftr" sz="quarter" idx="4"/>
          </p:nvPr>
        </p:nvSpPr>
        <p:spPr bwMode="auto">
          <a:xfrm>
            <a:off x="1" y="9429836"/>
            <a:ext cx="2971093" cy="496807"/>
          </a:xfrm>
          <a:prstGeom prst="rect">
            <a:avLst/>
          </a:prstGeom>
          <a:noFill/>
          <a:ln>
            <a:noFill/>
          </a:ln>
          <a:extLst/>
        </p:spPr>
        <p:txBody>
          <a:bodyPr vert="horz" wrap="square" lIns="91837" tIns="45920" rIns="91837" bIns="45920" numCol="1" anchor="b" anchorCtr="0" compatLnSpc="1">
            <a:prstTxWarp prst="textNoShape">
              <a:avLst/>
            </a:prstTxWarp>
          </a:bodyPr>
          <a:lstStyle>
            <a:lvl1pPr algn="l" defTabSz="915537">
              <a:spcBef>
                <a:spcPct val="0"/>
              </a:spcBef>
              <a:defRPr sz="1200" b="0" i="0">
                <a:latin typeface="Arial" pitchFamily="34" charset="0"/>
                <a:cs typeface="+mn-cs"/>
              </a:defRPr>
            </a:lvl1pPr>
          </a:lstStyle>
          <a:p>
            <a:pPr>
              <a:defRPr/>
            </a:pPr>
            <a:endParaRPr lang="en-GB" altLang="en-US"/>
          </a:p>
        </p:txBody>
      </p:sp>
      <p:sp>
        <p:nvSpPr>
          <p:cNvPr id="7175" name="Rectangle 7"/>
          <p:cNvSpPr>
            <a:spLocks noGrp="1" noChangeArrowheads="1"/>
          </p:cNvSpPr>
          <p:nvPr>
            <p:ph type="sldNum" sz="quarter" idx="5"/>
          </p:nvPr>
        </p:nvSpPr>
        <p:spPr bwMode="auto">
          <a:xfrm>
            <a:off x="3886907" y="9429836"/>
            <a:ext cx="2971093" cy="496807"/>
          </a:xfrm>
          <a:prstGeom prst="rect">
            <a:avLst/>
          </a:prstGeom>
          <a:noFill/>
          <a:ln>
            <a:noFill/>
          </a:ln>
          <a:extLst/>
        </p:spPr>
        <p:txBody>
          <a:bodyPr vert="horz" wrap="square" lIns="91837" tIns="45920" rIns="91837" bIns="45920" numCol="1" anchor="b" anchorCtr="0" compatLnSpc="1">
            <a:prstTxWarp prst="textNoShape">
              <a:avLst/>
            </a:prstTxWarp>
          </a:bodyPr>
          <a:lstStyle>
            <a:lvl1pPr algn="r" defTabSz="915537">
              <a:spcBef>
                <a:spcPct val="0"/>
              </a:spcBef>
              <a:defRPr sz="1200" b="0" i="0">
                <a:latin typeface="Arial" pitchFamily="34" charset="0"/>
                <a:cs typeface="+mn-cs"/>
              </a:defRPr>
            </a:lvl1pPr>
          </a:lstStyle>
          <a:p>
            <a:pPr>
              <a:defRPr/>
            </a:pPr>
            <a:fld id="{7C3025EA-D691-444D-A125-EE5E38772631}" type="slidenum">
              <a:rPr lang="en-GB" altLang="en-US"/>
              <a:pPr>
                <a:defRPr/>
              </a:pPr>
              <a:t>‹n.›</a:t>
            </a:fld>
            <a:endParaRPr lang="en-GB" altLang="en-US"/>
          </a:p>
        </p:txBody>
      </p:sp>
    </p:spTree>
    <p:extLst>
      <p:ext uri="{BB962C8B-B14F-4D97-AF65-F5344CB8AC3E}">
        <p14:creationId xmlns:p14="http://schemas.microsoft.com/office/powerpoint/2010/main" val="11358232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eit.europa.eu/eit-community/eit-climate-kic" TargetMode="External"/><Relationship Id="rId4" Type="http://schemas.openxmlformats.org/officeDocument/2006/relationships/hyperlink" Target="http://eit.europa.eu/eit-community/eit-digital" TargetMode="External"/><Relationship Id="rId5" Type="http://schemas.openxmlformats.org/officeDocument/2006/relationships/hyperlink" Target="https://eit.europa.eu/eit-community/eit-food" TargetMode="External"/><Relationship Id="rId6" Type="http://schemas.openxmlformats.org/officeDocument/2006/relationships/hyperlink" Target="http://eit.europa.eu/eit-community/eit-health" TargetMode="External"/><Relationship Id="rId7" Type="http://schemas.openxmlformats.org/officeDocument/2006/relationships/hyperlink" Target="https://eit.europa.eu/eit-community/eit-innoenergy" TargetMode="External"/><Relationship Id="rId8" Type="http://schemas.openxmlformats.org/officeDocument/2006/relationships/hyperlink" Target="http://eit.europa.eu/eit-community/eit-raw-materials" TargetMode="External"/><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i="1" noProof="0" dirty="0" smtClean="0"/>
          </a:p>
        </p:txBody>
      </p:sp>
      <p:sp>
        <p:nvSpPr>
          <p:cNvPr id="4" name="Segnaposto numero diapositiva 3"/>
          <p:cNvSpPr>
            <a:spLocks noGrp="1"/>
          </p:cNvSpPr>
          <p:nvPr>
            <p:ph type="sldNum" sz="quarter" idx="10"/>
          </p:nvPr>
        </p:nvSpPr>
        <p:spPr/>
        <p:txBody>
          <a:bodyPr/>
          <a:lstStyle/>
          <a:p>
            <a:pPr>
              <a:defRPr/>
            </a:pPr>
            <a:fld id="{7C3025EA-D691-444D-A125-EE5E38772631}" type="slidenum">
              <a:rPr lang="en-GB" altLang="en-US" smtClean="0"/>
              <a:pPr>
                <a:defRPr/>
              </a:pPr>
              <a:t>1</a:t>
            </a:fld>
            <a:endParaRPr lang="en-GB" altLang="en-US"/>
          </a:p>
        </p:txBody>
      </p:sp>
    </p:spTree>
    <p:extLst>
      <p:ext uri="{BB962C8B-B14F-4D97-AF65-F5344CB8AC3E}">
        <p14:creationId xmlns:p14="http://schemas.microsoft.com/office/powerpoint/2010/main" val="1795951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600" i="1" noProof="0" dirty="0" smtClean="0"/>
              <a:t>Therefore my presentatio</a:t>
            </a:r>
            <a:r>
              <a:rPr lang="en-GB" sz="1600" i="1" baseline="0" noProof="0" dirty="0" smtClean="0"/>
              <a:t>n will touch upon briefly on he Space Strategy for Europe by listing the 4 strategic priorities and creating a link with the theme of access to finance. The second part of the presentation will touch upon the access to finance on-going activities related to space.</a:t>
            </a:r>
            <a:endParaRPr lang="en-GB" sz="1600" i="1" noProof="0" dirty="0" smtClean="0"/>
          </a:p>
          <a:p>
            <a:endParaRPr lang="en-GB" sz="1600" dirty="0"/>
          </a:p>
        </p:txBody>
      </p:sp>
      <p:sp>
        <p:nvSpPr>
          <p:cNvPr id="4" name="Slide Number Placeholder 3"/>
          <p:cNvSpPr>
            <a:spLocks noGrp="1"/>
          </p:cNvSpPr>
          <p:nvPr>
            <p:ph type="sldNum" sz="quarter" idx="10"/>
          </p:nvPr>
        </p:nvSpPr>
        <p:spPr/>
        <p:txBody>
          <a:bodyPr/>
          <a:lstStyle/>
          <a:p>
            <a:pPr>
              <a:defRPr/>
            </a:pPr>
            <a:fld id="{7C3025EA-D691-444D-A125-EE5E38772631}" type="slidenum">
              <a:rPr lang="en-GB" altLang="en-US" smtClean="0"/>
              <a:pPr>
                <a:defRPr/>
              </a:pPr>
              <a:t>2</a:t>
            </a:fld>
            <a:endParaRPr lang="en-GB" altLang="en-US"/>
          </a:p>
        </p:txBody>
      </p:sp>
    </p:spTree>
    <p:extLst>
      <p:ext uri="{BB962C8B-B14F-4D97-AF65-F5344CB8AC3E}">
        <p14:creationId xmlns:p14="http://schemas.microsoft.com/office/powerpoint/2010/main" val="3637060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GB" i="1" baseline="0" noProof="0" dirty="0" smtClean="0"/>
              <a:t>The calling for the EU is to serve the European citizens. The EU space programmes deliver services that benefit European citizens.</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GB" i="1" noProof="0" dirty="0" smtClean="0"/>
          </a:p>
          <a:p>
            <a:pPr marL="0" marR="0" lvl="1" indent="0" algn="l" defTabSz="914400" rtl="0" eaLnBrk="0" fontAlgn="base" latinLnBrk="0" hangingPunct="0">
              <a:lnSpc>
                <a:spcPct val="100000"/>
              </a:lnSpc>
              <a:spcBef>
                <a:spcPct val="30000"/>
              </a:spcBef>
              <a:spcAft>
                <a:spcPct val="0"/>
              </a:spcAft>
              <a:buClrTx/>
              <a:buSzTx/>
              <a:buFontTx/>
              <a:buNone/>
              <a:tabLst/>
              <a:defRPr/>
            </a:pPr>
            <a:r>
              <a:rPr lang="en-GB" i="1" noProof="0" dirty="0" smtClean="0"/>
              <a:t>Within</a:t>
            </a:r>
            <a:r>
              <a:rPr lang="en-GB" i="1" baseline="0" noProof="0" dirty="0" smtClean="0"/>
              <a:t> the Multiannual Financial Framework 2014-2020, the European Union implements three major programmes: the two flagships, Galileo/EGNOS and Copernicus, and H2020 Space. Galileo/EGNOS has a budget of about 7 billion of Euro, Copernicus is 4.3 billion and H2020 Space amounts in the seven years to little less than 1.48 billion. Therefore, the total budget that the Union invests in Space Programmes adds up to around 13 billion Euro.</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GB" i="1" baseline="0" noProof="0" dirty="0" smtClean="0"/>
          </a:p>
          <a:p>
            <a:pPr marL="0" marR="0" lvl="1" indent="0" algn="l" defTabSz="914400" rtl="0" eaLnBrk="0" fontAlgn="base" latinLnBrk="0" hangingPunct="0">
              <a:lnSpc>
                <a:spcPct val="100000"/>
              </a:lnSpc>
              <a:spcBef>
                <a:spcPct val="30000"/>
              </a:spcBef>
              <a:spcAft>
                <a:spcPct val="0"/>
              </a:spcAft>
              <a:buClrTx/>
              <a:buSzTx/>
              <a:buFontTx/>
              <a:buNone/>
              <a:tabLst/>
              <a:defRPr/>
            </a:pPr>
            <a:r>
              <a:rPr lang="en-GB" i="1" baseline="0" noProof="0" dirty="0" smtClean="0"/>
              <a:t>Galileo is the Europe's own global satellite navigation system (“the European GPS”). It provides more accurate and reliable positioning and timing information for autonomous and connected cars, railways, aviation and other sectors. Galileo has been operational since December 2016. With 22 Galileo satellites in orbit, the Galileo constellation is on track to reach completion in 2020.</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GB" i="1" baseline="0" noProof="0" dirty="0" smtClean="0"/>
              <a:t>EGNOS (the European Geostationary Navigation Overlay Service) provides “safety of life” navigation services to aviation, maritime and land-based users over most of Europe. All services provided by EGNOS are fully operational.</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GB" i="1" baseline="0" noProof="0" dirty="0" smtClean="0"/>
          </a:p>
          <a:p>
            <a:pPr marL="0" marR="0" lvl="1" indent="0" algn="l" defTabSz="914400" rtl="0" eaLnBrk="0" fontAlgn="base" latinLnBrk="0" hangingPunct="0">
              <a:lnSpc>
                <a:spcPct val="100000"/>
              </a:lnSpc>
              <a:spcBef>
                <a:spcPct val="30000"/>
              </a:spcBef>
              <a:spcAft>
                <a:spcPct val="0"/>
              </a:spcAft>
              <a:buClrTx/>
              <a:buSzTx/>
              <a:buFontTx/>
              <a:buNone/>
              <a:tabLst/>
              <a:defRPr/>
            </a:pPr>
            <a:r>
              <a:rPr lang="en-GB" i="1" baseline="0" noProof="0" dirty="0" smtClean="0"/>
              <a:t>Copernicus is a word leading provider of Earth observation data. It consists of a complex set of systems which collect data from multiple sources, including earth observation satellites, developed by the European Space Agency through a delegation agreement with the European Union, and in situ sensors. It processes this data and provides users with reliable and up-to-date information through a set of services related to environmental and security issues. The services address six thematic areas: land, marine, atmosphere, climate change, emergency management, and security, and support a wide range of applications.</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GB" i="1" baseline="0" noProof="0" dirty="0" smtClean="0"/>
          </a:p>
          <a:p>
            <a:pPr marL="0" marR="0" lvl="1" indent="0" algn="l" defTabSz="914400" rtl="0" eaLnBrk="0" fontAlgn="base" latinLnBrk="0" hangingPunct="0">
              <a:lnSpc>
                <a:spcPct val="100000"/>
              </a:lnSpc>
              <a:spcBef>
                <a:spcPct val="30000"/>
              </a:spcBef>
              <a:spcAft>
                <a:spcPct val="0"/>
              </a:spcAft>
              <a:buClrTx/>
              <a:buSzTx/>
              <a:buFontTx/>
              <a:buNone/>
              <a:tabLst/>
              <a:defRPr/>
            </a:pPr>
            <a:r>
              <a:rPr lang="en-GB" i="1" baseline="0" noProof="0" dirty="0" smtClean="0"/>
              <a:t>The EU conducts other space-related activities, such as the funding of R&amp;D through the Horizon 2020 programme, including funding to Space Technology R&amp;D and support to entrepreneurs.</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GB" i="1" baseline="0" noProof="0" dirty="0" smtClean="0"/>
          </a:p>
          <a:p>
            <a:pPr marL="0" marR="0" lvl="1" indent="0" algn="l" defTabSz="914400" rtl="0" eaLnBrk="0" fontAlgn="base" latinLnBrk="0" hangingPunct="0">
              <a:lnSpc>
                <a:spcPct val="100000"/>
              </a:lnSpc>
              <a:spcBef>
                <a:spcPct val="30000"/>
              </a:spcBef>
              <a:spcAft>
                <a:spcPct val="0"/>
              </a:spcAft>
              <a:buClrTx/>
              <a:buSzTx/>
              <a:buFontTx/>
              <a:buNone/>
              <a:tabLst/>
              <a:defRPr/>
            </a:pPr>
            <a:r>
              <a:rPr lang="en-GB" i="1" baseline="0" noProof="0" dirty="0" smtClean="0"/>
              <a:t>In addition, the EU contributes to the space surveillance and tracking support framework (SST). Operational since July 2016, the SST services detect and warn against possible collisions in Space and monitor re-entry of space debris into the Earth atmosphere.</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GB" i="1" baseline="0" noProof="0" dirty="0" smtClean="0"/>
          </a:p>
          <a:p>
            <a:pPr marL="0" marR="0" lvl="1" indent="0" algn="l" defTabSz="914400" rtl="0" eaLnBrk="0" fontAlgn="base" latinLnBrk="0" hangingPunct="0">
              <a:lnSpc>
                <a:spcPct val="100000"/>
              </a:lnSpc>
              <a:spcBef>
                <a:spcPct val="30000"/>
              </a:spcBef>
              <a:spcAft>
                <a:spcPct val="0"/>
              </a:spcAft>
              <a:buClrTx/>
              <a:buSzTx/>
              <a:buFontTx/>
              <a:buNone/>
              <a:tabLst/>
              <a:defRPr/>
            </a:pPr>
            <a:r>
              <a:rPr lang="en-GB" i="1" baseline="0" noProof="0" dirty="0" smtClean="0"/>
              <a:t>Eventually, the </a:t>
            </a:r>
            <a:r>
              <a:rPr lang="en-GB" i="1" baseline="0" noProof="0" dirty="0" err="1" smtClean="0"/>
              <a:t>Govsatcom</a:t>
            </a:r>
            <a:r>
              <a:rPr lang="en-GB" i="1" baseline="0" noProof="0" dirty="0" smtClean="0"/>
              <a:t> initiative, that may take the form of a Programme in next MFF, could offer better telecommunication services in case of crisis or other governmental needs.</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GB" i="1" baseline="0" noProof="0" dirty="0" smtClean="0"/>
          </a:p>
        </p:txBody>
      </p:sp>
      <p:sp>
        <p:nvSpPr>
          <p:cNvPr id="4" name="Slide Number Placeholder 3"/>
          <p:cNvSpPr>
            <a:spLocks noGrp="1"/>
          </p:cNvSpPr>
          <p:nvPr>
            <p:ph type="sldNum" sz="quarter" idx="10"/>
          </p:nvPr>
        </p:nvSpPr>
        <p:spPr/>
        <p:txBody>
          <a:bodyPr/>
          <a:lstStyle/>
          <a:p>
            <a:pPr>
              <a:defRPr/>
            </a:pPr>
            <a:fld id="{7C3025EA-D691-444D-A125-EE5E38772631}" type="slidenum">
              <a:rPr lang="en-GB" altLang="en-US" smtClean="0">
                <a:solidFill>
                  <a:srgbClr val="000000"/>
                </a:solidFill>
              </a:rPr>
              <a:pPr>
                <a:defRPr/>
              </a:pPr>
              <a:t>3</a:t>
            </a:fld>
            <a:endParaRPr lang="en-GB" altLang="en-US">
              <a:solidFill>
                <a:srgbClr val="000000"/>
              </a:solidFill>
            </a:endParaRPr>
          </a:p>
        </p:txBody>
      </p:sp>
    </p:spTree>
    <p:extLst>
      <p:ext uri="{BB962C8B-B14F-4D97-AF65-F5344CB8AC3E}">
        <p14:creationId xmlns:p14="http://schemas.microsoft.com/office/powerpoint/2010/main" val="1449684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GB" sz="1200" i="1" kern="1200" dirty="0" smtClean="0">
                <a:solidFill>
                  <a:schemeClr val="tx1"/>
                </a:solidFill>
                <a:effectLst/>
                <a:latin typeface="Arial" charset="0"/>
                <a:ea typeface="+mn-ea"/>
                <a:cs typeface="+mn-cs"/>
              </a:rPr>
              <a:t>The Strategy was adopted on 26 October 2016 </a:t>
            </a:r>
            <a:r>
              <a:rPr lang="en-GB" b="0" i="1" baseline="0" dirty="0" smtClean="0"/>
              <a:t>with the aim to respond to the needs of Union Space Programmes and to the challenges faced by the European Space sector in a environment that is changing very fast. </a:t>
            </a:r>
            <a:r>
              <a:rPr lang="en-GB" sz="1200" i="1" kern="1200" dirty="0" smtClean="0">
                <a:solidFill>
                  <a:schemeClr val="tx1"/>
                </a:solidFill>
                <a:effectLst/>
                <a:latin typeface="Arial" charset="0"/>
                <a:ea typeface="+mn-ea"/>
                <a:cs typeface="+mn-cs"/>
              </a:rPr>
              <a:t>The Commission is now working to its implementation.</a:t>
            </a:r>
            <a:endParaRPr lang="en-GB" b="0" i="1" dirty="0" smtClean="0"/>
          </a:p>
          <a:p>
            <a:pPr marL="0" lvl="0" indent="0">
              <a:buFont typeface="Arial" panose="020B0604020202020204" pitchFamily="34" charset="0"/>
              <a:buNone/>
            </a:pPr>
            <a:endParaRPr lang="en-GB" b="0" i="1" baseline="0" dirty="0" smtClean="0"/>
          </a:p>
          <a:p>
            <a:pPr marL="0" lvl="0" indent="0">
              <a:buFont typeface="Arial" panose="020B0604020202020204" pitchFamily="34" charset="0"/>
              <a:buNone/>
            </a:pPr>
            <a:r>
              <a:rPr lang="en-GB" b="0" i="1" baseline="0" dirty="0" smtClean="0"/>
              <a:t>It is designed to deliver on 4 strategic objectives</a:t>
            </a:r>
            <a:r>
              <a:rPr lang="en-GB" b="0" i="1" baseline="0" dirty="0" smtClean="0"/>
              <a:t>:</a:t>
            </a:r>
          </a:p>
          <a:p>
            <a:pPr marL="0" lvl="0" indent="0">
              <a:buFont typeface="Arial" panose="020B0604020202020204" pitchFamily="34" charset="0"/>
              <a:buNone/>
            </a:pPr>
            <a:endParaRPr lang="en-GB" b="0" i="1" baseline="0" dirty="0" smtClean="0"/>
          </a:p>
          <a:p>
            <a:r>
              <a:rPr lang="en-US" sz="1200" b="0" i="1" kern="1200" dirty="0" err="1" smtClean="0">
                <a:solidFill>
                  <a:schemeClr val="tx1"/>
                </a:solidFill>
                <a:effectLst/>
                <a:latin typeface="Arial" charset="0"/>
                <a:ea typeface="+mn-ea"/>
                <a:cs typeface="+mn-cs"/>
              </a:rPr>
              <a:t>Maximise</a:t>
            </a:r>
            <a:r>
              <a:rPr lang="en-US" sz="1200" b="0" i="1" kern="1200" dirty="0" smtClean="0">
                <a:solidFill>
                  <a:schemeClr val="tx1"/>
                </a:solidFill>
                <a:effectLst/>
                <a:latin typeface="Arial" charset="0"/>
                <a:ea typeface="+mn-ea"/>
                <a:cs typeface="+mn-cs"/>
              </a:rPr>
              <a:t> the benefits of space for society and the EU </a:t>
            </a:r>
            <a:r>
              <a:rPr lang="en-US" sz="1200" b="0" i="1" kern="1200" dirty="0" smtClean="0">
                <a:solidFill>
                  <a:schemeClr val="tx1"/>
                </a:solidFill>
                <a:effectLst/>
                <a:latin typeface="Arial" charset="0"/>
                <a:ea typeface="+mn-ea"/>
                <a:cs typeface="+mn-cs"/>
              </a:rPr>
              <a:t>economy. </a:t>
            </a:r>
            <a:r>
              <a:rPr lang="en-GB" sz="1200" i="1" kern="1200" dirty="0" smtClean="0">
                <a:solidFill>
                  <a:schemeClr val="tx1"/>
                </a:solidFill>
                <a:effectLst/>
                <a:latin typeface="Arial" charset="0"/>
                <a:ea typeface="+mn-ea"/>
                <a:cs typeface="+mn-cs"/>
              </a:rPr>
              <a:t>The first priority is to maximise the benefits of the current programmes (Galileo/EGNOS, Copernicus) and ensure their long-term sustainable evolution, taking into account new policy and user needs, and new technological evolutions.</a:t>
            </a:r>
            <a:endParaRPr lang="it-IT" sz="1200" i="1" kern="1200" dirty="0" smtClean="0">
              <a:solidFill>
                <a:schemeClr val="tx1"/>
              </a:solidFill>
              <a:effectLst/>
              <a:latin typeface="Arial" charset="0"/>
              <a:ea typeface="+mn-ea"/>
              <a:cs typeface="+mn-cs"/>
            </a:endParaRPr>
          </a:p>
          <a:p>
            <a:endParaRPr lang="en-US" sz="1200" b="0" i="1" kern="1200" dirty="0" smtClean="0">
              <a:solidFill>
                <a:schemeClr val="tx1"/>
              </a:solidFill>
              <a:effectLst/>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i="1" kern="1200" dirty="0" smtClean="0">
                <a:solidFill>
                  <a:schemeClr val="tx1"/>
                </a:solidFill>
                <a:effectLst/>
                <a:latin typeface="Arial" charset="0"/>
                <a:ea typeface="+mn-ea"/>
                <a:cs typeface="+mn-cs"/>
              </a:rPr>
              <a:t>Fostering a </a:t>
            </a:r>
            <a:r>
              <a:rPr lang="en-US" sz="1200" b="0" i="1" kern="1200" dirty="0" smtClean="0">
                <a:solidFill>
                  <a:schemeClr val="tx1"/>
                </a:solidFill>
                <a:effectLst/>
                <a:latin typeface="Arial" charset="0"/>
                <a:ea typeface="+mn-ea"/>
                <a:cs typeface="+mn-cs"/>
              </a:rPr>
              <a:t>globally competitive and innovative European space </a:t>
            </a:r>
            <a:r>
              <a:rPr lang="en-US" sz="1200" b="0" i="1" kern="1200" dirty="0" smtClean="0">
                <a:solidFill>
                  <a:schemeClr val="tx1"/>
                </a:solidFill>
                <a:effectLst/>
                <a:latin typeface="Arial" charset="0"/>
                <a:ea typeface="+mn-ea"/>
                <a:cs typeface="+mn-cs"/>
              </a:rPr>
              <a:t>sector: </a:t>
            </a:r>
            <a:r>
              <a:rPr lang="en-GB" sz="1200" b="0" i="1" kern="1200" dirty="0" smtClean="0">
                <a:solidFill>
                  <a:schemeClr val="tx1"/>
                </a:solidFill>
                <a:effectLst/>
                <a:latin typeface="Arial" charset="0"/>
                <a:ea typeface="+mn-ea"/>
                <a:cs typeface="+mn-cs"/>
              </a:rPr>
              <a:t>t</a:t>
            </a:r>
            <a:r>
              <a:rPr lang="en-GB" sz="1200" i="1" kern="1200" dirty="0" smtClean="0">
                <a:solidFill>
                  <a:schemeClr val="tx1"/>
                </a:solidFill>
                <a:effectLst/>
                <a:latin typeface="Arial" charset="0"/>
                <a:ea typeface="+mn-ea"/>
                <a:cs typeface="+mn-cs"/>
              </a:rPr>
              <a:t>he Strategy proposes measures to boost the competitiveness of the European space industry (both manufacturing and services) through research and innovation.</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b="0" i="1" kern="1200" dirty="0" smtClean="0">
                <a:solidFill>
                  <a:schemeClr val="tx1"/>
                </a:solidFill>
                <a:effectLst/>
                <a:latin typeface="Arial" charset="0"/>
                <a:ea typeface="+mn-ea"/>
                <a:cs typeface="+mn-cs"/>
              </a:rPr>
              <a:t>The</a:t>
            </a:r>
            <a:r>
              <a:rPr lang="en-GB" sz="1200" b="0" i="1" kern="1200" baseline="0" dirty="0" smtClean="0">
                <a:solidFill>
                  <a:schemeClr val="tx1"/>
                </a:solidFill>
                <a:effectLst/>
                <a:latin typeface="Arial" charset="0"/>
                <a:ea typeface="+mn-ea"/>
                <a:cs typeface="+mn-cs"/>
              </a:rPr>
              <a:t> strategy</a:t>
            </a:r>
            <a:r>
              <a:rPr lang="en-GB" sz="1200" i="1" kern="1200" dirty="0" smtClean="0">
                <a:solidFill>
                  <a:schemeClr val="tx1"/>
                </a:solidFill>
                <a:effectLst/>
                <a:latin typeface="Arial" charset="0"/>
                <a:ea typeface="+mn-ea"/>
                <a:cs typeface="+mn-cs"/>
              </a:rPr>
              <a:t> argues on new procurement approaches and on new business models</a:t>
            </a:r>
            <a:r>
              <a:rPr lang="en-GB" sz="1200" b="1" i="1" kern="1200" dirty="0" smtClean="0">
                <a:solidFill>
                  <a:schemeClr val="tx1"/>
                </a:solidFill>
                <a:effectLst/>
                <a:latin typeface="Arial" charset="0"/>
                <a:ea typeface="+mn-ea"/>
                <a:cs typeface="+mn-cs"/>
              </a:rPr>
              <a:t> </a:t>
            </a:r>
            <a:r>
              <a:rPr lang="en-GB" sz="1200" i="1" kern="1200" dirty="0" smtClean="0">
                <a:solidFill>
                  <a:schemeClr val="tx1"/>
                </a:solidFill>
                <a:effectLst/>
                <a:latin typeface="Arial" charset="0"/>
                <a:ea typeface="+mn-ea"/>
                <a:cs typeface="+mn-cs"/>
              </a:rPr>
              <a:t>in the sector, encouraging greater involvement and risk-sharing by the private sector. </a:t>
            </a:r>
            <a:r>
              <a:rPr lang="en-US" sz="1200" b="0" i="1" kern="1200" baseline="0" dirty="0" smtClean="0">
                <a:solidFill>
                  <a:schemeClr val="tx1"/>
                </a:solidFill>
                <a:effectLst/>
                <a:latin typeface="Arial" charset="0"/>
                <a:ea typeface="+mn-ea"/>
                <a:cs typeface="+mn-cs"/>
              </a:rPr>
              <a:t>This </a:t>
            </a:r>
            <a:r>
              <a:rPr lang="en-US" sz="1200" b="0" i="1" kern="1200" baseline="0" dirty="0" smtClean="0">
                <a:solidFill>
                  <a:schemeClr val="tx1"/>
                </a:solidFill>
                <a:effectLst/>
                <a:latin typeface="Arial" charset="0"/>
                <a:ea typeface="+mn-ea"/>
                <a:cs typeface="+mn-cs"/>
              </a:rPr>
              <a:t>is very much relevant to </a:t>
            </a:r>
            <a:r>
              <a:rPr lang="en-US" sz="1200" b="0" i="1" kern="1200" baseline="0" dirty="0" smtClean="0">
                <a:solidFill>
                  <a:schemeClr val="tx1"/>
                </a:solidFill>
                <a:effectLst/>
                <a:latin typeface="Arial" charset="0"/>
                <a:ea typeface="+mn-ea"/>
                <a:cs typeface="+mn-cs"/>
              </a:rPr>
              <a:t>the theme of the workshop.</a:t>
            </a:r>
            <a:endParaRPr lang="en-US" sz="1200" b="0" i="1" kern="1200" baseline="0" dirty="0" smtClean="0">
              <a:solidFill>
                <a:schemeClr val="tx1"/>
              </a:solidFill>
              <a:effectLst/>
              <a:latin typeface="Arial" charset="0"/>
              <a:ea typeface="+mn-ea"/>
              <a:cs typeface="+mn-cs"/>
            </a:endParaRPr>
          </a:p>
          <a:p>
            <a:endParaRPr lang="en-US" sz="1200" b="0" i="1" kern="1200" dirty="0" smtClean="0">
              <a:solidFill>
                <a:schemeClr val="tx1"/>
              </a:solidFill>
              <a:effectLst/>
              <a:latin typeface="Arial" charset="0"/>
              <a:ea typeface="+mn-ea"/>
              <a:cs typeface="+mn-cs"/>
            </a:endParaRPr>
          </a:p>
          <a:p>
            <a:r>
              <a:rPr lang="en-US" sz="1200" b="0" i="1" kern="1200" dirty="0" smtClean="0">
                <a:solidFill>
                  <a:schemeClr val="tx1"/>
                </a:solidFill>
                <a:effectLst/>
                <a:latin typeface="Arial" charset="0"/>
                <a:ea typeface="+mn-ea"/>
                <a:cs typeface="+mn-cs"/>
              </a:rPr>
              <a:t>Reinforce </a:t>
            </a:r>
            <a:r>
              <a:rPr lang="en-US" sz="1200" b="0" i="1" kern="1200" dirty="0" smtClean="0">
                <a:solidFill>
                  <a:schemeClr val="tx1"/>
                </a:solidFill>
                <a:effectLst/>
                <a:latin typeface="Arial" charset="0"/>
                <a:ea typeface="+mn-ea"/>
                <a:cs typeface="+mn-cs"/>
              </a:rPr>
              <a:t>Europe's autonomy in accessing space in a safe and secure environment, for instance by supporting the development of cost-effective, reliable and competitive European launchers,</a:t>
            </a:r>
            <a:r>
              <a:rPr lang="en-US" sz="1200" b="0" i="1" kern="1200" baseline="0" dirty="0" smtClean="0">
                <a:solidFill>
                  <a:schemeClr val="tx1"/>
                </a:solidFill>
                <a:effectLst/>
                <a:latin typeface="Arial" charset="0"/>
                <a:ea typeface="+mn-ea"/>
                <a:cs typeface="+mn-cs"/>
              </a:rPr>
              <a:t> governmental satellite communication, space situational awareness</a:t>
            </a:r>
            <a:r>
              <a:rPr lang="en-US" sz="1200" b="0" i="1" kern="1200" baseline="0" dirty="0" smtClean="0">
                <a:solidFill>
                  <a:schemeClr val="tx1"/>
                </a:solidFill>
                <a:effectLst/>
                <a:latin typeface="Arial" charset="0"/>
                <a:ea typeface="+mn-ea"/>
                <a:cs typeface="+mn-cs"/>
              </a:rPr>
              <a:t>. </a:t>
            </a:r>
            <a:r>
              <a:rPr lang="en-GB" sz="1200" i="1" kern="1200" dirty="0" smtClean="0">
                <a:solidFill>
                  <a:schemeClr val="tx1"/>
                </a:solidFill>
                <a:effectLst/>
                <a:latin typeface="Arial" charset="0"/>
                <a:ea typeface="+mn-ea"/>
                <a:cs typeface="+mn-cs"/>
              </a:rPr>
              <a:t>The dual-use dimension of space</a:t>
            </a:r>
            <a:r>
              <a:rPr lang="en-GB" sz="1200" b="1" i="1" kern="1200" dirty="0" smtClean="0">
                <a:solidFill>
                  <a:schemeClr val="tx1"/>
                </a:solidFill>
                <a:effectLst/>
                <a:latin typeface="Arial" charset="0"/>
                <a:ea typeface="+mn-ea"/>
                <a:cs typeface="+mn-cs"/>
              </a:rPr>
              <a:t> </a:t>
            </a:r>
            <a:r>
              <a:rPr lang="en-GB" sz="1200" i="1" kern="1200" dirty="0" smtClean="0">
                <a:solidFill>
                  <a:schemeClr val="tx1"/>
                </a:solidFill>
                <a:effectLst/>
                <a:latin typeface="Arial" charset="0"/>
                <a:ea typeface="+mn-ea"/>
                <a:cs typeface="+mn-cs"/>
              </a:rPr>
              <a:t>is highlighted.</a:t>
            </a:r>
          </a:p>
          <a:p>
            <a:endParaRPr lang="en-GB" sz="1200" i="1" kern="1200" dirty="0" smtClean="0">
              <a:solidFill>
                <a:schemeClr val="tx1"/>
              </a:solidFill>
              <a:effectLst/>
              <a:latin typeface="Arial" charset="0"/>
              <a:ea typeface="+mn-ea"/>
              <a:cs typeface="+mn-cs"/>
            </a:endParaRPr>
          </a:p>
          <a:p>
            <a:pPr lvl="0"/>
            <a:r>
              <a:rPr lang="en-GB" sz="1200" i="1" kern="1200" dirty="0" smtClean="0">
                <a:solidFill>
                  <a:schemeClr val="tx1"/>
                </a:solidFill>
                <a:effectLst/>
                <a:latin typeface="Arial" charset="0"/>
                <a:ea typeface="+mn-ea"/>
                <a:cs typeface="+mn-cs"/>
              </a:rPr>
              <a:t>Strengthen Europe's role as a global actor. Finally, the strategy underlines the strategic nature of space assets and the need for the EU to strengthen its role and impact as a global actor</a:t>
            </a:r>
            <a:r>
              <a:rPr lang="en-GB" sz="1200" b="1" i="1" kern="1200" dirty="0" smtClean="0">
                <a:solidFill>
                  <a:schemeClr val="tx1"/>
                </a:solidFill>
                <a:effectLst/>
                <a:latin typeface="Arial" charset="0"/>
                <a:ea typeface="+mn-ea"/>
                <a:cs typeface="+mn-cs"/>
              </a:rPr>
              <a:t> </a:t>
            </a:r>
            <a:r>
              <a:rPr lang="en-GB" sz="1200" i="1" kern="1200" dirty="0" smtClean="0">
                <a:solidFill>
                  <a:schemeClr val="tx1"/>
                </a:solidFill>
                <a:effectLst/>
                <a:latin typeface="Arial" charset="0"/>
                <a:ea typeface="+mn-ea"/>
                <a:cs typeface="+mn-cs"/>
              </a:rPr>
              <a:t>in space.</a:t>
            </a:r>
          </a:p>
          <a:p>
            <a:pPr lvl="0"/>
            <a:endParaRPr lang="en-GB" sz="1200" i="1" kern="1200" dirty="0" smtClean="0">
              <a:solidFill>
                <a:schemeClr val="tx1"/>
              </a:solidFill>
              <a:effectLst/>
              <a:latin typeface="Arial" charset="0"/>
              <a:ea typeface="+mn-ea"/>
              <a:cs typeface="+mn-cs"/>
            </a:endParaRPr>
          </a:p>
          <a:p>
            <a:pPr lvl="0"/>
            <a:r>
              <a:rPr lang="en-GB" sz="1200" i="1" kern="1200" dirty="0" smtClean="0">
                <a:solidFill>
                  <a:schemeClr val="tx1"/>
                </a:solidFill>
                <a:effectLst/>
                <a:latin typeface="Arial" charset="0"/>
                <a:ea typeface="+mn-ea"/>
                <a:cs typeface="+mn-cs"/>
              </a:rPr>
              <a:t>This</a:t>
            </a:r>
            <a:r>
              <a:rPr lang="en-GB" sz="1200" i="1" kern="1200" baseline="0" dirty="0" smtClean="0">
                <a:solidFill>
                  <a:schemeClr val="tx1"/>
                </a:solidFill>
                <a:effectLst/>
                <a:latin typeface="Arial" charset="0"/>
                <a:ea typeface="+mn-ea"/>
                <a:cs typeface="+mn-cs"/>
              </a:rPr>
              <a:t> objectives are leading the EU toward the next MFF. The proposal from the Commission will </a:t>
            </a:r>
            <a:r>
              <a:rPr lang="en-GB" sz="1200" i="1" kern="1200" baseline="0" dirty="0" err="1" smtClean="0">
                <a:solidFill>
                  <a:schemeClr val="tx1"/>
                </a:solidFill>
                <a:effectLst/>
                <a:latin typeface="Arial" charset="0"/>
                <a:ea typeface="+mn-ea"/>
                <a:cs typeface="+mn-cs"/>
              </a:rPr>
              <a:t>delvered</a:t>
            </a:r>
            <a:r>
              <a:rPr lang="en-GB" sz="1200" i="1" kern="1200" baseline="0" dirty="0" smtClean="0">
                <a:solidFill>
                  <a:schemeClr val="tx1"/>
                </a:solidFill>
                <a:effectLst/>
                <a:latin typeface="Arial" charset="0"/>
                <a:ea typeface="+mn-ea"/>
                <a:cs typeface="+mn-cs"/>
              </a:rPr>
              <a:t> in May 2018</a:t>
            </a:r>
            <a:endParaRPr lang="it-IT" sz="1200" i="1" kern="1200" dirty="0" smtClean="0">
              <a:solidFill>
                <a:schemeClr val="tx1"/>
              </a:solidFill>
              <a:effectLst/>
              <a:latin typeface="Arial" charset="0"/>
              <a:ea typeface="+mn-ea"/>
              <a:cs typeface="+mn-cs"/>
            </a:endParaRPr>
          </a:p>
          <a:p>
            <a:r>
              <a:rPr lang="en-GB" sz="1200" kern="1200" dirty="0" smtClean="0">
                <a:solidFill>
                  <a:schemeClr val="tx1"/>
                </a:solidFill>
                <a:effectLst/>
                <a:latin typeface="Arial" charset="0"/>
                <a:ea typeface="+mn-ea"/>
                <a:cs typeface="+mn-cs"/>
              </a:rPr>
              <a:t> </a:t>
            </a:r>
            <a:endParaRPr lang="it-IT" sz="1200" kern="1200" dirty="0" smtClean="0">
              <a:solidFill>
                <a:schemeClr val="tx1"/>
              </a:solidFill>
              <a:effectLst/>
              <a:latin typeface="Arial" charset="0"/>
              <a:ea typeface="+mn-ea"/>
              <a:cs typeface="+mn-cs"/>
            </a:endParaRPr>
          </a:p>
          <a:p>
            <a:r>
              <a:rPr lang="en-GB" sz="1200" kern="1200" dirty="0" smtClean="0">
                <a:solidFill>
                  <a:schemeClr val="tx1"/>
                </a:solidFill>
                <a:effectLst/>
                <a:latin typeface="Arial" charset="0"/>
                <a:ea typeface="+mn-ea"/>
                <a:cs typeface="+mn-cs"/>
              </a:rPr>
              <a:t> </a:t>
            </a:r>
            <a:endParaRPr lang="it-IT" sz="1200" kern="1200" dirty="0" smtClean="0">
              <a:solidFill>
                <a:schemeClr val="tx1"/>
              </a:solidFill>
              <a:effectLst/>
              <a:latin typeface="Arial" charset="0"/>
              <a:ea typeface="+mn-ea"/>
              <a:cs typeface="+mn-cs"/>
            </a:endParaRPr>
          </a:p>
          <a:p>
            <a:pPr marL="0" lv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pPr>
              <a:defRPr/>
            </a:pPr>
            <a:fld id="{7C3025EA-D691-444D-A125-EE5E38772631}" type="slidenum">
              <a:rPr lang="en-GB" altLang="en-US" smtClean="0"/>
              <a:pPr>
                <a:defRPr/>
              </a:pPr>
              <a:t>4</a:t>
            </a:fld>
            <a:endParaRPr lang="en-GB" altLang="en-US"/>
          </a:p>
        </p:txBody>
      </p:sp>
    </p:spTree>
    <p:extLst>
      <p:ext uri="{BB962C8B-B14F-4D97-AF65-F5344CB8AC3E}">
        <p14:creationId xmlns:p14="http://schemas.microsoft.com/office/powerpoint/2010/main" val="2113492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GB" dirty="0" smtClean="0"/>
              <a:t>Two</a:t>
            </a:r>
            <a:r>
              <a:rPr lang="en-GB" baseline="0" dirty="0" smtClean="0"/>
              <a:t> of the pitches from yesterday are H2020 projects funded by the Union with around 9 M€, including EDEN ISS the winner as the most promising project among the ones presented in the view of serving the Human Explorations.</a:t>
            </a:r>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GB" sz="1200" b="0" i="0" kern="1200" dirty="0" smtClean="0">
                <a:solidFill>
                  <a:srgbClr val="0F5494"/>
                </a:solidFill>
                <a:latin typeface="Arial" charset="0"/>
                <a:ea typeface="+mn-ea"/>
                <a:cs typeface="+mn-cs"/>
              </a:rPr>
              <a:t>Linked to the goal of “Fostering a globally </a:t>
            </a:r>
            <a:r>
              <a:rPr lang="en-GB" sz="1200" i="0" kern="1200" dirty="0" smtClean="0">
                <a:solidFill>
                  <a:srgbClr val="0F5494"/>
                </a:solidFill>
                <a:latin typeface="Arial" charset="0"/>
                <a:ea typeface="+mn-ea"/>
                <a:cs typeface="+mn-cs"/>
              </a:rPr>
              <a:t>competitive and innovative</a:t>
            </a:r>
            <a:r>
              <a:rPr lang="en-GB" sz="1200" b="0" i="0" kern="1200" dirty="0" smtClean="0">
                <a:solidFill>
                  <a:srgbClr val="0F5494"/>
                </a:solidFill>
                <a:latin typeface="Arial" charset="0"/>
                <a:ea typeface="+mn-ea"/>
                <a:cs typeface="+mn-cs"/>
              </a:rPr>
              <a:t> European space sector”</a:t>
            </a:r>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GB" sz="1200" b="0" i="0" kern="1200" dirty="0" smtClean="0">
              <a:solidFill>
                <a:srgbClr val="0F5494"/>
              </a:solidFill>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GB" sz="1200" b="0" i="0" kern="1200" dirty="0" smtClean="0">
                <a:solidFill>
                  <a:srgbClr val="0F5494"/>
                </a:solidFill>
                <a:latin typeface="Arial" charset="0"/>
                <a:ea typeface="+mn-ea"/>
                <a:cs typeface="+mn-cs"/>
              </a:rPr>
              <a:t>CONNECTING ECONOMIC AND ENVIRONMENTAL GAINS – </a:t>
            </a:r>
            <a:br>
              <a:rPr lang="en-GB" sz="1200" b="0" i="0" kern="1200" dirty="0" smtClean="0">
                <a:solidFill>
                  <a:srgbClr val="0F5494"/>
                </a:solidFill>
                <a:latin typeface="Arial" charset="0"/>
                <a:ea typeface="+mn-ea"/>
                <a:cs typeface="+mn-cs"/>
              </a:rPr>
            </a:br>
            <a:r>
              <a:rPr lang="en-GB" sz="1200" b="0" i="0" kern="1200" dirty="0" smtClean="0">
                <a:solidFill>
                  <a:srgbClr val="0F5494"/>
                </a:solidFill>
                <a:latin typeface="Arial" charset="0"/>
                <a:ea typeface="+mn-ea"/>
                <a:cs typeface="+mn-cs"/>
              </a:rPr>
              <a:t>THE CIRCULAR ECONOMY</a:t>
            </a:r>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GB" sz="1200" b="0" i="0" kern="1200" dirty="0" smtClean="0">
                <a:solidFill>
                  <a:srgbClr val="0F5494"/>
                </a:solidFill>
                <a:latin typeface="Arial" charset="0"/>
                <a:ea typeface="+mn-ea"/>
                <a:cs typeface="+mn-cs"/>
              </a:rPr>
              <a:t>Directly support the circular economy policy</a:t>
            </a:r>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GB" sz="1200" b="0" i="0" kern="1200" dirty="0" smtClean="0">
                <a:solidFill>
                  <a:srgbClr val="0F5494"/>
                </a:solidFill>
                <a:latin typeface="Arial" charset="0"/>
                <a:ea typeface="+mn-ea"/>
                <a:cs typeface="+mn-cs"/>
              </a:rPr>
              <a:t>Total indicative budget (2018-2020): EUR 940 MILLION</a:t>
            </a:r>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GB" noProof="0" dirty="0" smtClean="0">
                <a:effectLst/>
              </a:rPr>
              <a:t>On 2 December 2015, the European Commission put forward a package to support the EU's transition to a circular economy. In a circular economy the value of products and materials is maintained for as long as possible. Waste and resource use are minimised, and when a product reaches the end of its life, it is used again to create further value. This can bring major economic benefits, contributing to innovation, growth and job creation.</a:t>
            </a:r>
            <a:endParaRPr lang="en-GB" baseline="0" noProof="0" dirty="0" smtClean="0"/>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GB" sz="1200" b="0" i="0" kern="1200" dirty="0" smtClean="0">
              <a:solidFill>
                <a:srgbClr val="0F5494"/>
              </a:solidFill>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GB" sz="1200" b="0" i="0" kern="1200" dirty="0" smtClean="0">
              <a:solidFill>
                <a:srgbClr val="0F5494"/>
              </a:solidFill>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GB" sz="1200" b="0" i="0" kern="1200" dirty="0" smtClean="0">
                <a:solidFill>
                  <a:srgbClr val="0F5494"/>
                </a:solidFill>
                <a:latin typeface="Arial" charset="0"/>
                <a:ea typeface="+mn-ea"/>
                <a:cs typeface="+mn-cs"/>
              </a:rPr>
              <a:t>Reinforce Europe's </a:t>
            </a:r>
            <a:r>
              <a:rPr lang="en-GB" sz="1200" i="0" kern="1200" dirty="0" smtClean="0">
                <a:solidFill>
                  <a:srgbClr val="0F5494"/>
                </a:solidFill>
                <a:latin typeface="Arial" charset="0"/>
                <a:ea typeface="+mn-ea"/>
                <a:cs typeface="+mn-cs"/>
              </a:rPr>
              <a:t>autonomy</a:t>
            </a:r>
            <a:r>
              <a:rPr lang="en-GB" sz="1200" b="0" i="0" kern="1200" dirty="0" smtClean="0">
                <a:solidFill>
                  <a:srgbClr val="0F5494"/>
                </a:solidFill>
                <a:latin typeface="Arial" charset="0"/>
                <a:ea typeface="+mn-ea"/>
                <a:cs typeface="+mn-cs"/>
              </a:rPr>
              <a:t> </a:t>
            </a:r>
            <a:r>
              <a:rPr lang="en-GB" sz="1200" i="0" kern="1200" dirty="0" smtClean="0">
                <a:solidFill>
                  <a:srgbClr val="0F5494"/>
                </a:solidFill>
                <a:latin typeface="Arial" charset="0"/>
                <a:ea typeface="+mn-ea"/>
                <a:cs typeface="+mn-cs"/>
              </a:rPr>
              <a:t>in accessing and using space</a:t>
            </a:r>
            <a:r>
              <a:rPr lang="en-GB" sz="1200" b="0" i="0" kern="1200" dirty="0" smtClean="0">
                <a:solidFill>
                  <a:srgbClr val="0F5494"/>
                </a:solidFill>
                <a:latin typeface="Arial" charset="0"/>
                <a:ea typeface="+mn-ea"/>
                <a:cs typeface="+mn-cs"/>
              </a:rPr>
              <a:t> </a:t>
            </a:r>
          </a:p>
          <a:p>
            <a:r>
              <a:rPr lang="en-GB" sz="1200" kern="1200" dirty="0" smtClean="0">
                <a:solidFill>
                  <a:schemeClr val="tx1"/>
                </a:solidFill>
                <a:effectLst/>
                <a:latin typeface="Arial" charset="0"/>
                <a:ea typeface="+mn-ea"/>
                <a:cs typeface="+mn-cs"/>
              </a:rPr>
              <a:t>Main actions: The Commission will consolidate EU support for autonomous access to space by: </a:t>
            </a:r>
            <a:endParaRPr lang="en-GB" dirty="0" smtClean="0">
              <a:effectLst/>
            </a:endParaRPr>
          </a:p>
          <a:p>
            <a:r>
              <a:rPr lang="en-GB" sz="1200" kern="1200" dirty="0" smtClean="0">
                <a:solidFill>
                  <a:schemeClr val="tx1"/>
                </a:solidFill>
                <a:effectLst/>
                <a:latin typeface="Arial" charset="0"/>
                <a:ea typeface="+mn-ea"/>
                <a:cs typeface="+mn-cs"/>
              </a:rPr>
              <a:t>-  aggregating demand for launch services to provide visibility to industry and reduce implementation costs; </a:t>
            </a:r>
            <a:endParaRPr lang="en-GB" dirty="0" smtClean="0">
              <a:effectLst/>
            </a:endParaRPr>
          </a:p>
          <a:p>
            <a:r>
              <a:rPr lang="en-GB" sz="1200" kern="1200" dirty="0" smtClean="0">
                <a:solidFill>
                  <a:schemeClr val="tx1"/>
                </a:solidFill>
                <a:effectLst/>
                <a:latin typeface="Arial" charset="0"/>
                <a:ea typeface="+mn-ea"/>
                <a:cs typeface="+mn-cs"/>
              </a:rPr>
              <a:t>-  supporting research and innovation efforts, in particular to ensure Europe’s ability to react to and anticipate disruptive changes (re-usability, small launchers); </a:t>
            </a:r>
            <a:endParaRPr lang="en-GB" dirty="0" smtClean="0">
              <a:effectLst/>
            </a:endParaRPr>
          </a:p>
          <a:p>
            <a:r>
              <a:rPr lang="en-GB" sz="1200" kern="1200" dirty="0" smtClean="0">
                <a:solidFill>
                  <a:schemeClr val="tx1"/>
                </a:solidFill>
                <a:effectLst/>
                <a:latin typeface="Arial" charset="0"/>
                <a:ea typeface="+mn-ea"/>
                <a:cs typeface="+mn-cs"/>
              </a:rPr>
              <a:t>-  considering ways to support European launch infrastructure facilities where this is needed to meet EU policy objectives or needs; </a:t>
            </a:r>
            <a:endParaRPr lang="en-GB" dirty="0" smtClean="0">
              <a:effectLst/>
            </a:endParaRPr>
          </a:p>
          <a:p>
            <a:r>
              <a:rPr lang="en-GB" sz="1200" kern="1200" dirty="0" smtClean="0">
                <a:solidFill>
                  <a:schemeClr val="tx1"/>
                </a:solidFill>
                <a:effectLst/>
                <a:latin typeface="Arial" charset="0"/>
                <a:ea typeface="+mn-ea"/>
                <a:cs typeface="+mn-cs"/>
              </a:rPr>
              <a:t>-  encouraging the development of commercial markets for new space activities. </a:t>
            </a:r>
            <a:endParaRPr lang="en-GB" dirty="0" smtClean="0">
              <a:effectLst/>
            </a:endParaRPr>
          </a:p>
          <a:p>
            <a:pPr marL="0" lv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pPr>
              <a:defRPr/>
            </a:pPr>
            <a:fld id="{7C3025EA-D691-444D-A125-EE5E38772631}" type="slidenum">
              <a:rPr lang="en-GB" altLang="en-US" smtClean="0"/>
              <a:pPr>
                <a:defRPr/>
              </a:pPr>
              <a:t>5</a:t>
            </a:fld>
            <a:endParaRPr lang="en-GB" altLang="en-US"/>
          </a:p>
        </p:txBody>
      </p:sp>
    </p:spTree>
    <p:extLst>
      <p:ext uri="{BB962C8B-B14F-4D97-AF65-F5344CB8AC3E}">
        <p14:creationId xmlns:p14="http://schemas.microsoft.com/office/powerpoint/2010/main" val="5569491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it-IT" sz="1200" b="0" i="0" kern="1200" dirty="0" smtClean="0">
                <a:solidFill>
                  <a:schemeClr val="tx1"/>
                </a:solidFill>
                <a:effectLst/>
                <a:latin typeface="Arial" charset="0"/>
                <a:ea typeface="+mn-ea"/>
                <a:cs typeface="+mn-cs"/>
              </a:rPr>
              <a:t>The </a:t>
            </a:r>
            <a:r>
              <a:rPr lang="it-IT" sz="1200" b="0" i="0" kern="1200" dirty="0" err="1" smtClean="0">
                <a:solidFill>
                  <a:schemeClr val="tx1"/>
                </a:solidFill>
                <a:effectLst/>
                <a:latin typeface="Arial" charset="0"/>
                <a:ea typeface="+mn-ea"/>
                <a:cs typeface="+mn-cs"/>
              </a:rPr>
              <a:t>EIT’s</a:t>
            </a:r>
            <a:r>
              <a:rPr lang="it-IT" sz="1200" b="0" i="0" kern="1200" dirty="0" smtClean="0">
                <a:solidFill>
                  <a:schemeClr val="tx1"/>
                </a:solidFill>
                <a:effectLst/>
                <a:latin typeface="Arial" charset="0"/>
                <a:ea typeface="+mn-ea"/>
                <a:cs typeface="+mn-cs"/>
              </a:rPr>
              <a:t> Knowledge and </a:t>
            </a:r>
            <a:r>
              <a:rPr lang="it-IT" sz="1200" b="0" i="0" kern="1200" dirty="0" err="1" smtClean="0">
                <a:solidFill>
                  <a:schemeClr val="tx1"/>
                </a:solidFill>
                <a:effectLst/>
                <a:latin typeface="Arial" charset="0"/>
                <a:ea typeface="+mn-ea"/>
                <a:cs typeface="+mn-cs"/>
              </a:rPr>
              <a:t>Innovation</a:t>
            </a:r>
            <a:r>
              <a:rPr lang="it-IT" sz="1200" b="0" i="0" kern="1200" dirty="0" smtClean="0">
                <a:solidFill>
                  <a:schemeClr val="tx1"/>
                </a:solidFill>
                <a:effectLst/>
                <a:latin typeface="Arial" charset="0"/>
                <a:ea typeface="+mn-ea"/>
                <a:cs typeface="+mn-cs"/>
              </a:rPr>
              <a:t> </a:t>
            </a:r>
            <a:r>
              <a:rPr lang="it-IT" sz="1200" b="0" i="0" kern="1200" dirty="0" err="1" smtClean="0">
                <a:solidFill>
                  <a:schemeClr val="tx1"/>
                </a:solidFill>
                <a:effectLst/>
                <a:latin typeface="Arial" charset="0"/>
                <a:ea typeface="+mn-ea"/>
                <a:cs typeface="+mn-cs"/>
              </a:rPr>
              <a:t>Communities</a:t>
            </a:r>
            <a:r>
              <a:rPr lang="it-IT" sz="1200" b="0" i="0" kern="1200" dirty="0" smtClean="0">
                <a:solidFill>
                  <a:schemeClr val="tx1"/>
                </a:solidFill>
                <a:effectLst/>
                <a:latin typeface="Arial" charset="0"/>
                <a:ea typeface="+mn-ea"/>
                <a:cs typeface="+mn-cs"/>
              </a:rPr>
              <a:t> (</a:t>
            </a:r>
            <a:r>
              <a:rPr lang="it-IT" sz="1200" b="0" i="0" kern="1200" dirty="0" err="1" smtClean="0">
                <a:solidFill>
                  <a:schemeClr val="tx1"/>
                </a:solidFill>
                <a:effectLst/>
                <a:latin typeface="Arial" charset="0"/>
                <a:ea typeface="+mn-ea"/>
                <a:cs typeface="+mn-cs"/>
              </a:rPr>
              <a:t>Innovation</a:t>
            </a:r>
            <a:r>
              <a:rPr lang="it-IT" sz="1200" b="0" i="0" kern="1200" dirty="0" smtClean="0">
                <a:solidFill>
                  <a:schemeClr val="tx1"/>
                </a:solidFill>
                <a:effectLst/>
                <a:latin typeface="Arial" charset="0"/>
                <a:ea typeface="+mn-ea"/>
                <a:cs typeface="+mn-cs"/>
              </a:rPr>
              <a:t> </a:t>
            </a:r>
            <a:r>
              <a:rPr lang="it-IT" sz="1200" b="0" i="0" kern="1200" dirty="0" err="1" smtClean="0">
                <a:solidFill>
                  <a:schemeClr val="tx1"/>
                </a:solidFill>
                <a:effectLst/>
                <a:latin typeface="Arial" charset="0"/>
                <a:ea typeface="+mn-ea"/>
                <a:cs typeface="+mn-cs"/>
              </a:rPr>
              <a:t>Communities</a:t>
            </a:r>
            <a:r>
              <a:rPr lang="it-IT" sz="1200" b="0" i="0" kern="1200" dirty="0" smtClean="0">
                <a:solidFill>
                  <a:schemeClr val="tx1"/>
                </a:solidFill>
                <a:effectLst/>
                <a:latin typeface="Arial" charset="0"/>
                <a:ea typeface="+mn-ea"/>
                <a:cs typeface="+mn-cs"/>
              </a:rPr>
              <a:t>) are </a:t>
            </a:r>
            <a:r>
              <a:rPr lang="it-IT" sz="1200" b="0" i="0" kern="1200" dirty="0" err="1" smtClean="0">
                <a:solidFill>
                  <a:schemeClr val="tx1"/>
                </a:solidFill>
                <a:effectLst/>
                <a:latin typeface="Arial" charset="0"/>
                <a:ea typeface="+mn-ea"/>
                <a:cs typeface="+mn-cs"/>
              </a:rPr>
              <a:t>partnerships</a:t>
            </a:r>
            <a:r>
              <a:rPr lang="it-IT" sz="1200" b="0" i="0" kern="1200" dirty="0" smtClean="0">
                <a:solidFill>
                  <a:schemeClr val="tx1"/>
                </a:solidFill>
                <a:effectLst/>
                <a:latin typeface="Arial" charset="0"/>
                <a:ea typeface="+mn-ea"/>
                <a:cs typeface="+mn-cs"/>
              </a:rPr>
              <a:t> </a:t>
            </a:r>
            <a:r>
              <a:rPr lang="it-IT" sz="1200" b="0" i="0" kern="1200" dirty="0" err="1" smtClean="0">
                <a:solidFill>
                  <a:schemeClr val="tx1"/>
                </a:solidFill>
                <a:effectLst/>
                <a:latin typeface="Arial" charset="0"/>
                <a:ea typeface="+mn-ea"/>
                <a:cs typeface="+mn-cs"/>
              </a:rPr>
              <a:t>that</a:t>
            </a:r>
            <a:r>
              <a:rPr lang="it-IT" sz="1200" b="0" i="0" kern="1200" dirty="0" smtClean="0">
                <a:solidFill>
                  <a:schemeClr val="tx1"/>
                </a:solidFill>
                <a:effectLst/>
                <a:latin typeface="Arial" charset="0"/>
                <a:ea typeface="+mn-ea"/>
                <a:cs typeface="+mn-cs"/>
              </a:rPr>
              <a:t> </a:t>
            </a:r>
            <a:r>
              <a:rPr lang="it-IT" sz="1200" b="0" i="0" kern="1200" dirty="0" err="1" smtClean="0">
                <a:solidFill>
                  <a:schemeClr val="tx1"/>
                </a:solidFill>
                <a:effectLst/>
                <a:latin typeface="Arial" charset="0"/>
                <a:ea typeface="+mn-ea"/>
                <a:cs typeface="+mn-cs"/>
              </a:rPr>
              <a:t>bring</a:t>
            </a:r>
            <a:r>
              <a:rPr lang="it-IT" sz="1200" b="0" i="0" kern="1200" dirty="0" smtClean="0">
                <a:solidFill>
                  <a:schemeClr val="tx1"/>
                </a:solidFill>
                <a:effectLst/>
                <a:latin typeface="Arial" charset="0"/>
                <a:ea typeface="+mn-ea"/>
                <a:cs typeface="+mn-cs"/>
              </a:rPr>
              <a:t> </a:t>
            </a:r>
            <a:r>
              <a:rPr lang="it-IT" sz="1200" b="0" i="0" kern="1200" dirty="0" err="1" smtClean="0">
                <a:solidFill>
                  <a:schemeClr val="tx1"/>
                </a:solidFill>
                <a:effectLst/>
                <a:latin typeface="Arial" charset="0"/>
                <a:ea typeface="+mn-ea"/>
                <a:cs typeface="+mn-cs"/>
              </a:rPr>
              <a:t>together</a:t>
            </a:r>
            <a:r>
              <a:rPr lang="it-IT" sz="1200" b="0" i="0" kern="1200" dirty="0" smtClean="0">
                <a:solidFill>
                  <a:schemeClr val="tx1"/>
                </a:solidFill>
                <a:effectLst/>
                <a:latin typeface="Arial" charset="0"/>
                <a:ea typeface="+mn-ea"/>
                <a:cs typeface="+mn-cs"/>
              </a:rPr>
              <a:t> businesses, </a:t>
            </a:r>
            <a:r>
              <a:rPr lang="it-IT" sz="1200" b="0" i="0" kern="1200" dirty="0" err="1" smtClean="0">
                <a:solidFill>
                  <a:schemeClr val="tx1"/>
                </a:solidFill>
                <a:effectLst/>
                <a:latin typeface="Arial" charset="0"/>
                <a:ea typeface="+mn-ea"/>
                <a:cs typeface="+mn-cs"/>
              </a:rPr>
              <a:t>research</a:t>
            </a:r>
            <a:r>
              <a:rPr lang="it-IT" sz="1200" b="0" i="0" kern="1200" dirty="0" smtClean="0">
                <a:solidFill>
                  <a:schemeClr val="tx1"/>
                </a:solidFill>
                <a:effectLst/>
                <a:latin typeface="Arial" charset="0"/>
                <a:ea typeface="+mn-ea"/>
                <a:cs typeface="+mn-cs"/>
              </a:rPr>
              <a:t> centres and </a:t>
            </a:r>
            <a:r>
              <a:rPr lang="it-IT" sz="1200" b="0" i="0" kern="1200" dirty="0" err="1" smtClean="0">
                <a:solidFill>
                  <a:schemeClr val="tx1"/>
                </a:solidFill>
                <a:effectLst/>
                <a:latin typeface="Arial" charset="0"/>
                <a:ea typeface="+mn-ea"/>
                <a:cs typeface="+mn-cs"/>
              </a:rPr>
              <a:t>universities</a:t>
            </a:r>
            <a:r>
              <a:rPr lang="it-IT" sz="1200" b="0" i="0" kern="1200" dirty="0" smtClean="0">
                <a:solidFill>
                  <a:schemeClr val="tx1"/>
                </a:solidFill>
                <a:effectLst/>
                <a:latin typeface="Arial" charset="0"/>
                <a:ea typeface="+mn-ea"/>
                <a:cs typeface="+mn-cs"/>
              </a:rPr>
              <a:t>. </a:t>
            </a:r>
            <a:r>
              <a:rPr lang="it-IT" sz="1200" b="0" i="0" kern="1200" dirty="0" err="1" smtClean="0">
                <a:solidFill>
                  <a:schemeClr val="tx1"/>
                </a:solidFill>
                <a:effectLst/>
                <a:latin typeface="Arial" charset="0"/>
                <a:ea typeface="+mn-ea"/>
                <a:cs typeface="+mn-cs"/>
              </a:rPr>
              <a:t>They</a:t>
            </a:r>
            <a:r>
              <a:rPr lang="it-IT" sz="1200" b="0" i="0" kern="1200" dirty="0" smtClean="0">
                <a:solidFill>
                  <a:schemeClr val="tx1"/>
                </a:solidFill>
                <a:effectLst/>
                <a:latin typeface="Arial" charset="0"/>
                <a:ea typeface="+mn-ea"/>
                <a:cs typeface="+mn-cs"/>
              </a:rPr>
              <a:t> </a:t>
            </a:r>
            <a:r>
              <a:rPr lang="it-IT" sz="1200" b="0" i="0" kern="1200" dirty="0" err="1" smtClean="0">
                <a:solidFill>
                  <a:schemeClr val="tx1"/>
                </a:solidFill>
                <a:effectLst/>
                <a:latin typeface="Arial" charset="0"/>
                <a:ea typeface="+mn-ea"/>
                <a:cs typeface="+mn-cs"/>
              </a:rPr>
              <a:t>allow</a:t>
            </a:r>
            <a:r>
              <a:rPr lang="it-IT" sz="1200" b="0" i="0" kern="1200" dirty="0" smtClean="0">
                <a:solidFill>
                  <a:schemeClr val="tx1"/>
                </a:solidFill>
                <a:effectLst/>
                <a:latin typeface="Arial" charset="0"/>
                <a:ea typeface="+mn-ea"/>
                <a:cs typeface="+mn-cs"/>
              </a:rPr>
              <a:t>:</a:t>
            </a:r>
          </a:p>
          <a:p>
            <a:pPr rtl="0"/>
            <a:r>
              <a:rPr lang="it-IT" sz="1200" b="0" i="0" kern="1200" dirty="0" smtClean="0">
                <a:solidFill>
                  <a:schemeClr val="tx1"/>
                </a:solidFill>
                <a:effectLst/>
                <a:latin typeface="Arial" charset="0"/>
                <a:ea typeface="+mn-ea"/>
                <a:cs typeface="+mn-cs"/>
              </a:rPr>
              <a:t>innovative </a:t>
            </a:r>
            <a:r>
              <a:rPr lang="it-IT" sz="1200" b="0" i="0" kern="1200" dirty="0" err="1" smtClean="0">
                <a:solidFill>
                  <a:schemeClr val="tx1"/>
                </a:solidFill>
                <a:effectLst/>
                <a:latin typeface="Arial" charset="0"/>
                <a:ea typeface="+mn-ea"/>
                <a:cs typeface="+mn-cs"/>
              </a:rPr>
              <a:t>products</a:t>
            </a:r>
            <a:r>
              <a:rPr lang="it-IT" sz="1200" b="0" i="0" kern="1200" dirty="0" smtClean="0">
                <a:solidFill>
                  <a:schemeClr val="tx1"/>
                </a:solidFill>
                <a:effectLst/>
                <a:latin typeface="Arial" charset="0"/>
                <a:ea typeface="+mn-ea"/>
                <a:cs typeface="+mn-cs"/>
              </a:rPr>
              <a:t> and </a:t>
            </a:r>
            <a:r>
              <a:rPr lang="it-IT" sz="1200" b="0" i="0" kern="1200" dirty="0" err="1" smtClean="0">
                <a:solidFill>
                  <a:schemeClr val="tx1"/>
                </a:solidFill>
                <a:effectLst/>
                <a:latin typeface="Arial" charset="0"/>
                <a:ea typeface="+mn-ea"/>
                <a:cs typeface="+mn-cs"/>
              </a:rPr>
              <a:t>services</a:t>
            </a:r>
            <a:r>
              <a:rPr lang="it-IT" sz="1200" b="0" i="0" kern="1200" dirty="0" smtClean="0">
                <a:solidFill>
                  <a:schemeClr val="tx1"/>
                </a:solidFill>
                <a:effectLst/>
                <a:latin typeface="Arial" charset="0"/>
                <a:ea typeface="+mn-ea"/>
                <a:cs typeface="+mn-cs"/>
              </a:rPr>
              <a:t> to be </a:t>
            </a:r>
            <a:r>
              <a:rPr lang="it-IT" sz="1200" b="0" i="0" kern="1200" dirty="0" err="1" smtClean="0">
                <a:solidFill>
                  <a:schemeClr val="tx1"/>
                </a:solidFill>
                <a:effectLst/>
                <a:latin typeface="Arial" charset="0"/>
                <a:ea typeface="+mn-ea"/>
                <a:cs typeface="+mn-cs"/>
              </a:rPr>
              <a:t>developed</a:t>
            </a:r>
            <a:r>
              <a:rPr lang="it-IT" sz="1200" b="0" i="0" kern="1200" dirty="0" smtClean="0">
                <a:solidFill>
                  <a:schemeClr val="tx1"/>
                </a:solidFill>
                <a:effectLst/>
                <a:latin typeface="Arial" charset="0"/>
                <a:ea typeface="+mn-ea"/>
                <a:cs typeface="+mn-cs"/>
              </a:rPr>
              <a:t> in </a:t>
            </a:r>
            <a:r>
              <a:rPr lang="it-IT" sz="1200" b="0" i="0" kern="1200" dirty="0" err="1" smtClean="0">
                <a:solidFill>
                  <a:schemeClr val="tx1"/>
                </a:solidFill>
                <a:effectLst/>
                <a:latin typeface="Arial" charset="0"/>
                <a:ea typeface="+mn-ea"/>
                <a:cs typeface="+mn-cs"/>
              </a:rPr>
              <a:t>every</a:t>
            </a:r>
            <a:r>
              <a:rPr lang="it-IT" sz="1200" b="0" i="0" kern="1200" dirty="0" smtClean="0">
                <a:solidFill>
                  <a:schemeClr val="tx1"/>
                </a:solidFill>
                <a:effectLst/>
                <a:latin typeface="Arial" charset="0"/>
                <a:ea typeface="+mn-ea"/>
                <a:cs typeface="+mn-cs"/>
              </a:rPr>
              <a:t> area </a:t>
            </a:r>
            <a:r>
              <a:rPr lang="it-IT" sz="1200" b="0" i="0" kern="1200" dirty="0" err="1" smtClean="0">
                <a:solidFill>
                  <a:schemeClr val="tx1"/>
                </a:solidFill>
                <a:effectLst/>
                <a:latin typeface="Arial" charset="0"/>
                <a:ea typeface="+mn-ea"/>
                <a:cs typeface="+mn-cs"/>
              </a:rPr>
              <a:t>imaginable</a:t>
            </a:r>
            <a:r>
              <a:rPr lang="it-IT" sz="1200" b="0" i="0" kern="1200" dirty="0" smtClean="0">
                <a:solidFill>
                  <a:schemeClr val="tx1"/>
                </a:solidFill>
                <a:effectLst/>
                <a:latin typeface="Arial" charset="0"/>
                <a:ea typeface="+mn-ea"/>
                <a:cs typeface="+mn-cs"/>
              </a:rPr>
              <a:t>, </a:t>
            </a:r>
            <a:r>
              <a:rPr lang="it-IT" sz="1200" b="0" i="0" kern="1200" dirty="0" err="1" smtClean="0">
                <a:solidFill>
                  <a:schemeClr val="tx1"/>
                </a:solidFill>
                <a:effectLst/>
                <a:latin typeface="Arial" charset="0"/>
                <a:ea typeface="+mn-ea"/>
                <a:cs typeface="+mn-cs"/>
              </a:rPr>
              <a:t>including</a:t>
            </a:r>
            <a:r>
              <a:rPr lang="it-IT" sz="1200" b="0" i="0" kern="1200" dirty="0" smtClean="0">
                <a:solidFill>
                  <a:schemeClr val="tx1"/>
                </a:solidFill>
                <a:effectLst/>
                <a:latin typeface="Arial" charset="0"/>
                <a:ea typeface="+mn-ea"/>
                <a:cs typeface="+mn-cs"/>
              </a:rPr>
              <a:t> </a:t>
            </a:r>
            <a:r>
              <a:rPr lang="it-IT" sz="1200" b="0" i="0" kern="1200" dirty="0" err="1" smtClean="0">
                <a:solidFill>
                  <a:schemeClr val="tx1"/>
                </a:solidFill>
                <a:effectLst/>
                <a:latin typeface="Arial" charset="0"/>
                <a:ea typeface="+mn-ea"/>
                <a:cs typeface="+mn-cs"/>
              </a:rPr>
              <a:t>climate</a:t>
            </a:r>
            <a:r>
              <a:rPr lang="it-IT" sz="1200" b="0" i="0" kern="1200" dirty="0" smtClean="0">
                <a:solidFill>
                  <a:schemeClr val="tx1"/>
                </a:solidFill>
                <a:effectLst/>
                <a:latin typeface="Arial" charset="0"/>
                <a:ea typeface="+mn-ea"/>
                <a:cs typeface="+mn-cs"/>
              </a:rPr>
              <a:t> </a:t>
            </a:r>
            <a:r>
              <a:rPr lang="it-IT" sz="1200" b="0" i="0" kern="1200" dirty="0" err="1" smtClean="0">
                <a:solidFill>
                  <a:schemeClr val="tx1"/>
                </a:solidFill>
                <a:effectLst/>
                <a:latin typeface="Arial" charset="0"/>
                <a:ea typeface="+mn-ea"/>
                <a:cs typeface="+mn-cs"/>
              </a:rPr>
              <a:t>change</a:t>
            </a:r>
            <a:r>
              <a:rPr lang="it-IT" sz="1200" b="0" i="0" kern="1200" dirty="0" smtClean="0">
                <a:solidFill>
                  <a:schemeClr val="tx1"/>
                </a:solidFill>
                <a:effectLst/>
                <a:latin typeface="Arial" charset="0"/>
                <a:ea typeface="+mn-ea"/>
                <a:cs typeface="+mn-cs"/>
              </a:rPr>
              <a:t>, </a:t>
            </a:r>
            <a:r>
              <a:rPr lang="it-IT" sz="1200" b="0" i="0" kern="1200" dirty="0" err="1" smtClean="0">
                <a:solidFill>
                  <a:schemeClr val="tx1"/>
                </a:solidFill>
                <a:effectLst/>
                <a:latin typeface="Arial" charset="0"/>
                <a:ea typeface="+mn-ea"/>
                <a:cs typeface="+mn-cs"/>
              </a:rPr>
              <a:t>healthy</a:t>
            </a:r>
            <a:r>
              <a:rPr lang="it-IT" sz="1200" b="0" i="0" kern="1200" dirty="0" smtClean="0">
                <a:solidFill>
                  <a:schemeClr val="tx1"/>
                </a:solidFill>
                <a:effectLst/>
                <a:latin typeface="Arial" charset="0"/>
                <a:ea typeface="+mn-ea"/>
                <a:cs typeface="+mn-cs"/>
              </a:rPr>
              <a:t> living and </a:t>
            </a:r>
            <a:r>
              <a:rPr lang="it-IT" sz="1200" b="0" i="0" kern="1200" dirty="0" err="1" smtClean="0">
                <a:solidFill>
                  <a:schemeClr val="tx1"/>
                </a:solidFill>
                <a:effectLst/>
                <a:latin typeface="Arial" charset="0"/>
                <a:ea typeface="+mn-ea"/>
                <a:cs typeface="+mn-cs"/>
              </a:rPr>
              <a:t>active</a:t>
            </a:r>
            <a:r>
              <a:rPr lang="it-IT" sz="1200" b="0" i="0" kern="1200" dirty="0" smtClean="0">
                <a:solidFill>
                  <a:schemeClr val="tx1"/>
                </a:solidFill>
                <a:effectLst/>
                <a:latin typeface="Arial" charset="0"/>
                <a:ea typeface="+mn-ea"/>
                <a:cs typeface="+mn-cs"/>
              </a:rPr>
              <a:t> </a:t>
            </a:r>
            <a:r>
              <a:rPr lang="it-IT" sz="1200" b="0" i="0" kern="1200" dirty="0" err="1" smtClean="0">
                <a:solidFill>
                  <a:schemeClr val="tx1"/>
                </a:solidFill>
                <a:effectLst/>
                <a:latin typeface="Arial" charset="0"/>
                <a:ea typeface="+mn-ea"/>
                <a:cs typeface="+mn-cs"/>
              </a:rPr>
              <a:t>ageing</a:t>
            </a:r>
            <a:endParaRPr lang="it-IT" sz="1200" b="0" i="0" kern="1200" dirty="0" smtClean="0">
              <a:solidFill>
                <a:schemeClr val="tx1"/>
              </a:solidFill>
              <a:effectLst/>
              <a:latin typeface="Arial" charset="0"/>
              <a:ea typeface="+mn-ea"/>
              <a:cs typeface="+mn-cs"/>
            </a:endParaRPr>
          </a:p>
          <a:p>
            <a:pPr rtl="0"/>
            <a:r>
              <a:rPr lang="it-IT" sz="1200" b="0" i="0" kern="1200" dirty="0" smtClean="0">
                <a:solidFill>
                  <a:schemeClr val="tx1"/>
                </a:solidFill>
                <a:effectLst/>
                <a:latin typeface="Arial" charset="0"/>
                <a:ea typeface="+mn-ea"/>
                <a:cs typeface="+mn-cs"/>
              </a:rPr>
              <a:t>new companies to be </a:t>
            </a:r>
            <a:r>
              <a:rPr lang="it-IT" sz="1200" b="0" i="0" kern="1200" dirty="0" err="1" smtClean="0">
                <a:solidFill>
                  <a:schemeClr val="tx1"/>
                </a:solidFill>
                <a:effectLst/>
                <a:latin typeface="Arial" charset="0"/>
                <a:ea typeface="+mn-ea"/>
                <a:cs typeface="+mn-cs"/>
              </a:rPr>
              <a:t>started</a:t>
            </a:r>
            <a:endParaRPr lang="it-IT" sz="1200" b="0" i="0" kern="1200" dirty="0" smtClean="0">
              <a:solidFill>
                <a:schemeClr val="tx1"/>
              </a:solidFill>
              <a:effectLst/>
              <a:latin typeface="Arial" charset="0"/>
              <a:ea typeface="+mn-ea"/>
              <a:cs typeface="+mn-cs"/>
            </a:endParaRPr>
          </a:p>
          <a:p>
            <a:pPr rtl="0"/>
            <a:r>
              <a:rPr lang="it-IT" sz="1200" b="0" i="0" kern="1200" dirty="0" smtClean="0">
                <a:solidFill>
                  <a:schemeClr val="tx1"/>
                </a:solidFill>
                <a:effectLst/>
                <a:latin typeface="Arial" charset="0"/>
                <a:ea typeface="+mn-ea"/>
                <a:cs typeface="+mn-cs"/>
              </a:rPr>
              <a:t>a new generation of </a:t>
            </a:r>
            <a:r>
              <a:rPr lang="it-IT" sz="1200" b="0" i="0" kern="1200" dirty="0" err="1" smtClean="0">
                <a:solidFill>
                  <a:schemeClr val="tx1"/>
                </a:solidFill>
                <a:effectLst/>
                <a:latin typeface="Arial" charset="0"/>
                <a:ea typeface="+mn-ea"/>
                <a:cs typeface="+mn-cs"/>
              </a:rPr>
              <a:t>entrepreneurs</a:t>
            </a:r>
            <a:r>
              <a:rPr lang="it-IT" sz="1200" b="0" i="0" kern="1200" dirty="0" smtClean="0">
                <a:solidFill>
                  <a:schemeClr val="tx1"/>
                </a:solidFill>
                <a:effectLst/>
                <a:latin typeface="Arial" charset="0"/>
                <a:ea typeface="+mn-ea"/>
                <a:cs typeface="+mn-cs"/>
              </a:rPr>
              <a:t> to be </a:t>
            </a:r>
            <a:r>
              <a:rPr lang="it-IT" sz="1200" b="0" i="0" kern="1200" dirty="0" err="1" smtClean="0">
                <a:solidFill>
                  <a:schemeClr val="tx1"/>
                </a:solidFill>
                <a:effectLst/>
                <a:latin typeface="Arial" charset="0"/>
                <a:ea typeface="+mn-ea"/>
                <a:cs typeface="+mn-cs"/>
              </a:rPr>
              <a:t>trained</a:t>
            </a:r>
            <a:endParaRPr lang="it-IT" sz="1200" b="0" i="0" kern="1200" dirty="0" smtClean="0">
              <a:solidFill>
                <a:schemeClr val="tx1"/>
              </a:solidFill>
              <a:effectLst/>
              <a:latin typeface="Arial" charset="0"/>
              <a:ea typeface="+mn-ea"/>
              <a:cs typeface="+mn-cs"/>
            </a:endParaRPr>
          </a:p>
          <a:p>
            <a:pPr rtl="0"/>
            <a:r>
              <a:rPr lang="it-IT" sz="1200" b="0" i="0" kern="1200" dirty="0" err="1" smtClean="0">
                <a:solidFill>
                  <a:schemeClr val="tx1"/>
                </a:solidFill>
                <a:effectLst/>
                <a:latin typeface="Arial" charset="0"/>
                <a:ea typeface="+mn-ea"/>
                <a:cs typeface="+mn-cs"/>
              </a:rPr>
              <a:t>There</a:t>
            </a:r>
            <a:r>
              <a:rPr lang="it-IT" sz="1200" b="0" i="0" kern="1200" dirty="0" smtClean="0">
                <a:solidFill>
                  <a:schemeClr val="tx1"/>
                </a:solidFill>
                <a:effectLst/>
                <a:latin typeface="Arial" charset="0"/>
                <a:ea typeface="+mn-ea"/>
                <a:cs typeface="+mn-cs"/>
              </a:rPr>
              <a:t> are </a:t>
            </a:r>
            <a:r>
              <a:rPr lang="it-IT" sz="1200" b="0" i="0" kern="1200" dirty="0" err="1" smtClean="0">
                <a:solidFill>
                  <a:schemeClr val="tx1"/>
                </a:solidFill>
                <a:effectLst/>
                <a:latin typeface="Arial" charset="0"/>
                <a:ea typeface="+mn-ea"/>
                <a:cs typeface="+mn-cs"/>
              </a:rPr>
              <a:t>currently</a:t>
            </a:r>
            <a:r>
              <a:rPr lang="it-IT" sz="1200" b="0" i="0" kern="1200" dirty="0" smtClean="0">
                <a:solidFill>
                  <a:schemeClr val="tx1"/>
                </a:solidFill>
                <a:effectLst/>
                <a:latin typeface="Arial" charset="0"/>
                <a:ea typeface="+mn-ea"/>
                <a:cs typeface="+mn-cs"/>
              </a:rPr>
              <a:t> </a:t>
            </a:r>
            <a:r>
              <a:rPr lang="it-IT" sz="1200" b="0" i="0" kern="1200" dirty="0" err="1" smtClean="0">
                <a:solidFill>
                  <a:schemeClr val="tx1"/>
                </a:solidFill>
                <a:effectLst/>
                <a:latin typeface="Arial" charset="0"/>
                <a:ea typeface="+mn-ea"/>
                <a:cs typeface="+mn-cs"/>
              </a:rPr>
              <a:t>six</a:t>
            </a:r>
            <a:r>
              <a:rPr lang="it-IT" sz="1200" b="0" i="0" kern="1200" dirty="0" smtClean="0">
                <a:solidFill>
                  <a:schemeClr val="tx1"/>
                </a:solidFill>
                <a:effectLst/>
                <a:latin typeface="Arial" charset="0"/>
                <a:ea typeface="+mn-ea"/>
                <a:cs typeface="+mn-cs"/>
              </a:rPr>
              <a:t> </a:t>
            </a:r>
            <a:r>
              <a:rPr lang="it-IT" sz="1200" b="0" i="0" kern="1200" dirty="0" err="1" smtClean="0">
                <a:solidFill>
                  <a:schemeClr val="tx1"/>
                </a:solidFill>
                <a:effectLst/>
                <a:latin typeface="Arial" charset="0"/>
                <a:ea typeface="+mn-ea"/>
                <a:cs typeface="+mn-cs"/>
              </a:rPr>
              <a:t>Innovation</a:t>
            </a:r>
            <a:r>
              <a:rPr lang="it-IT" sz="1200" b="0" i="0" kern="1200" dirty="0" smtClean="0">
                <a:solidFill>
                  <a:schemeClr val="tx1"/>
                </a:solidFill>
                <a:effectLst/>
                <a:latin typeface="Arial" charset="0"/>
                <a:ea typeface="+mn-ea"/>
                <a:cs typeface="+mn-cs"/>
              </a:rPr>
              <a:t> </a:t>
            </a:r>
            <a:r>
              <a:rPr lang="it-IT" sz="1200" b="0" i="0" kern="1200" dirty="0" err="1" smtClean="0">
                <a:solidFill>
                  <a:schemeClr val="tx1"/>
                </a:solidFill>
                <a:effectLst/>
                <a:latin typeface="Arial" charset="0"/>
                <a:ea typeface="+mn-ea"/>
                <a:cs typeface="+mn-cs"/>
              </a:rPr>
              <a:t>Communities</a:t>
            </a:r>
            <a:r>
              <a:rPr lang="it-IT" sz="1200" b="0" i="0" kern="1200" dirty="0" smtClean="0">
                <a:solidFill>
                  <a:schemeClr val="tx1"/>
                </a:solidFill>
                <a:effectLst/>
                <a:latin typeface="Arial" charset="0"/>
                <a:ea typeface="+mn-ea"/>
                <a:cs typeface="+mn-cs"/>
              </a:rPr>
              <a:t> and </a:t>
            </a:r>
            <a:r>
              <a:rPr lang="it-IT" sz="1200" b="0" i="0" kern="1200" dirty="0" err="1" smtClean="0">
                <a:solidFill>
                  <a:schemeClr val="tx1"/>
                </a:solidFill>
                <a:effectLst/>
                <a:latin typeface="Arial" charset="0"/>
                <a:ea typeface="+mn-ea"/>
                <a:cs typeface="+mn-cs"/>
              </a:rPr>
              <a:t>each</a:t>
            </a:r>
            <a:r>
              <a:rPr lang="it-IT" sz="1200" b="0" i="0" kern="1200" dirty="0" smtClean="0">
                <a:solidFill>
                  <a:schemeClr val="tx1"/>
                </a:solidFill>
                <a:effectLst/>
                <a:latin typeface="Arial" charset="0"/>
                <a:ea typeface="+mn-ea"/>
                <a:cs typeface="+mn-cs"/>
              </a:rPr>
              <a:t> </a:t>
            </a:r>
            <a:r>
              <a:rPr lang="it-IT" sz="1200" b="0" i="0" kern="1200" dirty="0" err="1" smtClean="0">
                <a:solidFill>
                  <a:schemeClr val="tx1"/>
                </a:solidFill>
                <a:effectLst/>
                <a:latin typeface="Arial" charset="0"/>
                <a:ea typeface="+mn-ea"/>
                <a:cs typeface="+mn-cs"/>
              </a:rPr>
              <a:t>focuses</a:t>
            </a:r>
            <a:r>
              <a:rPr lang="it-IT" sz="1200" b="0" i="0" kern="1200" dirty="0" smtClean="0">
                <a:solidFill>
                  <a:schemeClr val="tx1"/>
                </a:solidFill>
                <a:effectLst/>
                <a:latin typeface="Arial" charset="0"/>
                <a:ea typeface="+mn-ea"/>
                <a:cs typeface="+mn-cs"/>
              </a:rPr>
              <a:t> on a </a:t>
            </a:r>
            <a:r>
              <a:rPr lang="it-IT" sz="1200" b="0" i="0" kern="1200" dirty="0" err="1" smtClean="0">
                <a:solidFill>
                  <a:schemeClr val="tx1"/>
                </a:solidFill>
                <a:effectLst/>
                <a:latin typeface="Arial" charset="0"/>
                <a:ea typeface="+mn-ea"/>
                <a:cs typeface="+mn-cs"/>
              </a:rPr>
              <a:t>different</a:t>
            </a:r>
            <a:r>
              <a:rPr lang="it-IT" sz="1200" b="0" i="0" kern="1200" dirty="0" smtClean="0">
                <a:solidFill>
                  <a:schemeClr val="tx1"/>
                </a:solidFill>
                <a:effectLst/>
                <a:latin typeface="Arial" charset="0"/>
                <a:ea typeface="+mn-ea"/>
                <a:cs typeface="+mn-cs"/>
              </a:rPr>
              <a:t> </a:t>
            </a:r>
            <a:r>
              <a:rPr lang="it-IT" sz="1200" b="0" i="0" kern="1200" dirty="0" err="1" smtClean="0">
                <a:solidFill>
                  <a:schemeClr val="tx1"/>
                </a:solidFill>
                <a:effectLst/>
                <a:latin typeface="Arial" charset="0"/>
                <a:ea typeface="+mn-ea"/>
                <a:cs typeface="+mn-cs"/>
              </a:rPr>
              <a:t>societal</a:t>
            </a:r>
            <a:r>
              <a:rPr lang="it-IT" sz="1200" b="0" i="0" kern="1200" dirty="0" smtClean="0">
                <a:solidFill>
                  <a:schemeClr val="tx1"/>
                </a:solidFill>
                <a:effectLst/>
                <a:latin typeface="Arial" charset="0"/>
                <a:ea typeface="+mn-ea"/>
                <a:cs typeface="+mn-cs"/>
              </a:rPr>
              <a:t> </a:t>
            </a:r>
            <a:r>
              <a:rPr lang="it-IT" sz="1200" b="0" i="0" kern="1200" dirty="0" err="1" smtClean="0">
                <a:solidFill>
                  <a:schemeClr val="tx1"/>
                </a:solidFill>
                <a:effectLst/>
                <a:latin typeface="Arial" charset="0"/>
                <a:ea typeface="+mn-ea"/>
                <a:cs typeface="+mn-cs"/>
              </a:rPr>
              <a:t>challenge</a:t>
            </a:r>
            <a:r>
              <a:rPr lang="it-IT" sz="1200" b="0" i="0" kern="1200" dirty="0" smtClean="0">
                <a:solidFill>
                  <a:schemeClr val="tx1"/>
                </a:solidFill>
                <a:effectLst/>
                <a:latin typeface="Arial" charset="0"/>
                <a:ea typeface="+mn-ea"/>
                <a:cs typeface="+mn-cs"/>
              </a:rPr>
              <a:t>:</a:t>
            </a:r>
          </a:p>
          <a:p>
            <a:pPr rtl="0"/>
            <a:r>
              <a:rPr lang="it-IT" sz="1200" b="0" i="0" u="none" strike="noStrike" kern="1200" dirty="0" smtClean="0">
                <a:solidFill>
                  <a:schemeClr val="tx1"/>
                </a:solidFill>
                <a:effectLst/>
                <a:latin typeface="Arial" charset="0"/>
                <a:ea typeface="+mn-ea"/>
                <a:cs typeface="+mn-cs"/>
                <a:hlinkClick r:id="rId3"/>
              </a:rPr>
              <a:t>EIT Climate-KIC</a:t>
            </a:r>
            <a:r>
              <a:rPr lang="it-IT" sz="1200" b="0" i="0" kern="1200" dirty="0" smtClean="0">
                <a:solidFill>
                  <a:schemeClr val="tx1"/>
                </a:solidFill>
                <a:effectLst/>
                <a:latin typeface="Arial" charset="0"/>
                <a:ea typeface="+mn-ea"/>
                <a:cs typeface="+mn-cs"/>
              </a:rPr>
              <a:t>: </a:t>
            </a:r>
            <a:r>
              <a:rPr lang="it-IT" sz="1200" b="0" i="0" kern="1200" dirty="0" err="1" smtClean="0">
                <a:solidFill>
                  <a:schemeClr val="tx1"/>
                </a:solidFill>
                <a:effectLst/>
                <a:latin typeface="Arial" charset="0"/>
                <a:ea typeface="+mn-ea"/>
                <a:cs typeface="+mn-cs"/>
              </a:rPr>
              <a:t>addressing</a:t>
            </a:r>
            <a:r>
              <a:rPr lang="it-IT" sz="1200" b="0" i="0" kern="1200" dirty="0" smtClean="0">
                <a:solidFill>
                  <a:schemeClr val="tx1"/>
                </a:solidFill>
                <a:effectLst/>
                <a:latin typeface="Arial" charset="0"/>
                <a:ea typeface="+mn-ea"/>
                <a:cs typeface="+mn-cs"/>
              </a:rPr>
              <a:t> </a:t>
            </a:r>
            <a:r>
              <a:rPr lang="it-IT" sz="1200" b="0" i="0" kern="1200" dirty="0" err="1" smtClean="0">
                <a:solidFill>
                  <a:schemeClr val="tx1"/>
                </a:solidFill>
                <a:effectLst/>
                <a:latin typeface="Arial" charset="0"/>
                <a:ea typeface="+mn-ea"/>
                <a:cs typeface="+mn-cs"/>
              </a:rPr>
              <a:t>climate</a:t>
            </a:r>
            <a:r>
              <a:rPr lang="it-IT" sz="1200" b="0" i="0" kern="1200" dirty="0" smtClean="0">
                <a:solidFill>
                  <a:schemeClr val="tx1"/>
                </a:solidFill>
                <a:effectLst/>
                <a:latin typeface="Arial" charset="0"/>
                <a:ea typeface="+mn-ea"/>
                <a:cs typeface="+mn-cs"/>
              </a:rPr>
              <a:t> </a:t>
            </a:r>
            <a:r>
              <a:rPr lang="it-IT" sz="1200" b="0" i="0" kern="1200" dirty="0" err="1" smtClean="0">
                <a:solidFill>
                  <a:schemeClr val="tx1"/>
                </a:solidFill>
                <a:effectLst/>
                <a:latin typeface="Arial" charset="0"/>
                <a:ea typeface="+mn-ea"/>
                <a:cs typeface="+mn-cs"/>
              </a:rPr>
              <a:t>change</a:t>
            </a:r>
            <a:r>
              <a:rPr lang="it-IT" sz="1200" b="0" i="0" kern="1200" dirty="0" smtClean="0">
                <a:solidFill>
                  <a:schemeClr val="tx1"/>
                </a:solidFill>
                <a:effectLst/>
                <a:latin typeface="Arial" charset="0"/>
                <a:ea typeface="+mn-ea"/>
                <a:cs typeface="+mn-cs"/>
              </a:rPr>
              <a:t> </a:t>
            </a:r>
            <a:r>
              <a:rPr lang="it-IT" sz="1200" b="0" i="0" kern="1200" dirty="0" err="1" smtClean="0">
                <a:solidFill>
                  <a:schemeClr val="tx1"/>
                </a:solidFill>
                <a:effectLst/>
                <a:latin typeface="Arial" charset="0"/>
                <a:ea typeface="+mn-ea"/>
                <a:cs typeface="+mn-cs"/>
              </a:rPr>
              <a:t>mitigation</a:t>
            </a:r>
            <a:r>
              <a:rPr lang="it-IT" sz="1200" b="0" i="0" kern="1200" dirty="0" smtClean="0">
                <a:solidFill>
                  <a:schemeClr val="tx1"/>
                </a:solidFill>
                <a:effectLst/>
                <a:latin typeface="Arial" charset="0"/>
                <a:ea typeface="+mn-ea"/>
                <a:cs typeface="+mn-cs"/>
              </a:rPr>
              <a:t> and </a:t>
            </a:r>
            <a:r>
              <a:rPr lang="it-IT" sz="1200" b="0" i="0" kern="1200" dirty="0" err="1" smtClean="0">
                <a:solidFill>
                  <a:schemeClr val="tx1"/>
                </a:solidFill>
                <a:effectLst/>
                <a:latin typeface="Arial" charset="0"/>
                <a:ea typeface="+mn-ea"/>
                <a:cs typeface="+mn-cs"/>
              </a:rPr>
              <a:t>adaptation</a:t>
            </a:r>
            <a:endParaRPr lang="it-IT" sz="1200" b="0" i="0" kern="1200" dirty="0" smtClean="0">
              <a:solidFill>
                <a:schemeClr val="tx1"/>
              </a:solidFill>
              <a:effectLst/>
              <a:latin typeface="Arial" charset="0"/>
              <a:ea typeface="+mn-ea"/>
              <a:cs typeface="+mn-cs"/>
            </a:endParaRPr>
          </a:p>
          <a:p>
            <a:pPr rtl="0"/>
            <a:r>
              <a:rPr lang="it-IT" sz="1200" b="0" i="0" u="none" strike="noStrike" kern="1200" dirty="0" smtClean="0">
                <a:solidFill>
                  <a:schemeClr val="tx1"/>
                </a:solidFill>
                <a:effectLst/>
                <a:latin typeface="Arial" charset="0"/>
                <a:ea typeface="+mn-ea"/>
                <a:cs typeface="+mn-cs"/>
                <a:hlinkClick r:id="rId4" tooltip="EIT Digital's page on the EIT website"/>
              </a:rPr>
              <a:t>EIT Digital</a:t>
            </a:r>
            <a:r>
              <a:rPr lang="it-IT" sz="1200" b="0" i="0" kern="1200" dirty="0" smtClean="0">
                <a:solidFill>
                  <a:schemeClr val="tx1"/>
                </a:solidFill>
                <a:effectLst/>
                <a:latin typeface="Arial" charset="0"/>
                <a:ea typeface="+mn-ea"/>
                <a:cs typeface="+mn-cs"/>
              </a:rPr>
              <a:t>: </a:t>
            </a:r>
            <a:r>
              <a:rPr lang="it-IT" sz="1200" b="0" i="0" kern="1200" dirty="0" err="1" smtClean="0">
                <a:solidFill>
                  <a:schemeClr val="tx1"/>
                </a:solidFill>
                <a:effectLst/>
                <a:latin typeface="Arial" charset="0"/>
                <a:ea typeface="+mn-ea"/>
                <a:cs typeface="+mn-cs"/>
              </a:rPr>
              <a:t>addressing</a:t>
            </a:r>
            <a:r>
              <a:rPr lang="it-IT" sz="1200" b="0" i="0" kern="1200" dirty="0" smtClean="0">
                <a:solidFill>
                  <a:schemeClr val="tx1"/>
                </a:solidFill>
                <a:effectLst/>
                <a:latin typeface="Arial" charset="0"/>
                <a:ea typeface="+mn-ea"/>
                <a:cs typeface="+mn-cs"/>
              </a:rPr>
              <a:t> Information and </a:t>
            </a:r>
            <a:r>
              <a:rPr lang="it-IT" sz="1200" b="0" i="0" kern="1200" dirty="0" err="1" smtClean="0">
                <a:solidFill>
                  <a:schemeClr val="tx1"/>
                </a:solidFill>
                <a:effectLst/>
                <a:latin typeface="Arial" charset="0"/>
                <a:ea typeface="+mn-ea"/>
                <a:cs typeface="+mn-cs"/>
              </a:rPr>
              <a:t>Communication</a:t>
            </a:r>
            <a:r>
              <a:rPr lang="it-IT" sz="1200" b="0" i="0" kern="1200" dirty="0" smtClean="0">
                <a:solidFill>
                  <a:schemeClr val="tx1"/>
                </a:solidFill>
                <a:effectLst/>
                <a:latin typeface="Arial" charset="0"/>
                <a:ea typeface="+mn-ea"/>
                <a:cs typeface="+mn-cs"/>
              </a:rPr>
              <a:t> Technologies</a:t>
            </a:r>
          </a:p>
          <a:p>
            <a:pPr rtl="0"/>
            <a:r>
              <a:rPr lang="it-IT" sz="1200" b="0" i="0" u="none" strike="noStrike" kern="1200" dirty="0" smtClean="0">
                <a:solidFill>
                  <a:schemeClr val="tx1"/>
                </a:solidFill>
                <a:effectLst/>
                <a:latin typeface="Arial" charset="0"/>
                <a:ea typeface="+mn-ea"/>
                <a:cs typeface="+mn-cs"/>
                <a:hlinkClick r:id="rId5" tooltip="EIT Food's page on the EIT website"/>
              </a:rPr>
              <a:t>EIT Food</a:t>
            </a:r>
            <a:r>
              <a:rPr lang="it-IT" sz="1200" b="0" i="0" kern="1200" dirty="0" smtClean="0">
                <a:solidFill>
                  <a:schemeClr val="tx1"/>
                </a:solidFill>
                <a:effectLst/>
                <a:latin typeface="Arial" charset="0"/>
                <a:ea typeface="+mn-ea"/>
                <a:cs typeface="+mn-cs"/>
              </a:rPr>
              <a:t>: </a:t>
            </a:r>
            <a:r>
              <a:rPr lang="it-IT" sz="1200" b="0" i="0" kern="1200" dirty="0" err="1" smtClean="0">
                <a:solidFill>
                  <a:schemeClr val="tx1"/>
                </a:solidFill>
                <a:effectLst/>
                <a:latin typeface="Arial" charset="0"/>
                <a:ea typeface="+mn-ea"/>
                <a:cs typeface="+mn-cs"/>
              </a:rPr>
              <a:t>putting</a:t>
            </a:r>
            <a:r>
              <a:rPr lang="it-IT" sz="1200" b="0" i="0" kern="1200" dirty="0" smtClean="0">
                <a:solidFill>
                  <a:schemeClr val="tx1"/>
                </a:solidFill>
                <a:effectLst/>
                <a:latin typeface="Arial" charset="0"/>
                <a:ea typeface="+mn-ea"/>
                <a:cs typeface="+mn-cs"/>
              </a:rPr>
              <a:t> Europe </a:t>
            </a:r>
            <a:r>
              <a:rPr lang="it-IT" sz="1200" b="0" i="0" kern="1200" dirty="0" err="1" smtClean="0">
                <a:solidFill>
                  <a:schemeClr val="tx1"/>
                </a:solidFill>
                <a:effectLst/>
                <a:latin typeface="Arial" charset="0"/>
                <a:ea typeface="+mn-ea"/>
                <a:cs typeface="+mn-cs"/>
              </a:rPr>
              <a:t>at</a:t>
            </a:r>
            <a:r>
              <a:rPr lang="it-IT" sz="1200" b="0" i="0" kern="1200" dirty="0" smtClean="0">
                <a:solidFill>
                  <a:schemeClr val="tx1"/>
                </a:solidFill>
                <a:effectLst/>
                <a:latin typeface="Arial" charset="0"/>
                <a:ea typeface="+mn-ea"/>
                <a:cs typeface="+mn-cs"/>
              </a:rPr>
              <a:t> the centre of a global </a:t>
            </a:r>
            <a:r>
              <a:rPr lang="it-IT" sz="1200" b="0" i="0" kern="1200" dirty="0" err="1" smtClean="0">
                <a:solidFill>
                  <a:schemeClr val="tx1"/>
                </a:solidFill>
                <a:effectLst/>
                <a:latin typeface="Arial" charset="0"/>
                <a:ea typeface="+mn-ea"/>
                <a:cs typeface="+mn-cs"/>
              </a:rPr>
              <a:t>revolution</a:t>
            </a:r>
            <a:r>
              <a:rPr lang="it-IT" sz="1200" b="0" i="0" kern="1200" dirty="0" smtClean="0">
                <a:solidFill>
                  <a:schemeClr val="tx1"/>
                </a:solidFill>
                <a:effectLst/>
                <a:latin typeface="Arial" charset="0"/>
                <a:ea typeface="+mn-ea"/>
                <a:cs typeface="+mn-cs"/>
              </a:rPr>
              <a:t> in </a:t>
            </a:r>
            <a:r>
              <a:rPr lang="it-IT" sz="1200" b="0" i="0" kern="1200" dirty="0" err="1" smtClean="0">
                <a:solidFill>
                  <a:schemeClr val="tx1"/>
                </a:solidFill>
                <a:effectLst/>
                <a:latin typeface="Arial" charset="0"/>
                <a:ea typeface="+mn-ea"/>
                <a:cs typeface="+mn-cs"/>
              </a:rPr>
              <a:t>food</a:t>
            </a:r>
            <a:r>
              <a:rPr lang="it-IT" sz="1200" b="0" i="0" kern="1200" dirty="0" smtClean="0">
                <a:solidFill>
                  <a:schemeClr val="tx1"/>
                </a:solidFill>
                <a:effectLst/>
                <a:latin typeface="Arial" charset="0"/>
                <a:ea typeface="+mn-ea"/>
                <a:cs typeface="+mn-cs"/>
              </a:rPr>
              <a:t> </a:t>
            </a:r>
            <a:r>
              <a:rPr lang="it-IT" sz="1200" b="0" i="0" kern="1200" dirty="0" err="1" smtClean="0">
                <a:solidFill>
                  <a:schemeClr val="tx1"/>
                </a:solidFill>
                <a:effectLst/>
                <a:latin typeface="Arial" charset="0"/>
                <a:ea typeface="+mn-ea"/>
                <a:cs typeface="+mn-cs"/>
              </a:rPr>
              <a:t>innovation</a:t>
            </a:r>
            <a:r>
              <a:rPr lang="it-IT" sz="1200" b="0" i="0" kern="1200" dirty="0" smtClean="0">
                <a:solidFill>
                  <a:schemeClr val="tx1"/>
                </a:solidFill>
                <a:effectLst/>
                <a:latin typeface="Arial" charset="0"/>
                <a:ea typeface="+mn-ea"/>
                <a:cs typeface="+mn-cs"/>
              </a:rPr>
              <a:t> and production</a:t>
            </a:r>
          </a:p>
          <a:p>
            <a:pPr rtl="0"/>
            <a:r>
              <a:rPr lang="it-IT" sz="1200" b="0" i="0" u="none" strike="noStrike" kern="1200" dirty="0" smtClean="0">
                <a:solidFill>
                  <a:schemeClr val="tx1"/>
                </a:solidFill>
                <a:effectLst/>
                <a:latin typeface="Arial" charset="0"/>
                <a:ea typeface="+mn-ea"/>
                <a:cs typeface="+mn-cs"/>
                <a:hlinkClick r:id="rId6" tooltip="EIT Health's page on the EIT website"/>
              </a:rPr>
              <a:t>EIT Health</a:t>
            </a:r>
            <a:r>
              <a:rPr lang="it-IT" sz="1200" b="0" i="0" kern="1200" dirty="0" smtClean="0">
                <a:solidFill>
                  <a:schemeClr val="tx1"/>
                </a:solidFill>
                <a:effectLst/>
                <a:latin typeface="Arial" charset="0"/>
                <a:ea typeface="+mn-ea"/>
                <a:cs typeface="+mn-cs"/>
              </a:rPr>
              <a:t>: </a:t>
            </a:r>
            <a:r>
              <a:rPr lang="it-IT" sz="1200" b="0" i="0" kern="1200" dirty="0" err="1" smtClean="0">
                <a:solidFill>
                  <a:schemeClr val="tx1"/>
                </a:solidFill>
                <a:effectLst/>
                <a:latin typeface="Arial" charset="0"/>
                <a:ea typeface="+mn-ea"/>
                <a:cs typeface="+mn-cs"/>
              </a:rPr>
              <a:t>addressing</a:t>
            </a:r>
            <a:r>
              <a:rPr lang="it-IT" sz="1200" b="0" i="0" kern="1200" dirty="0" smtClean="0">
                <a:solidFill>
                  <a:schemeClr val="tx1"/>
                </a:solidFill>
                <a:effectLst/>
                <a:latin typeface="Arial" charset="0"/>
                <a:ea typeface="+mn-ea"/>
                <a:cs typeface="+mn-cs"/>
              </a:rPr>
              <a:t> </a:t>
            </a:r>
            <a:r>
              <a:rPr lang="it-IT" sz="1200" b="0" i="0" kern="1200" dirty="0" err="1" smtClean="0">
                <a:solidFill>
                  <a:schemeClr val="tx1"/>
                </a:solidFill>
                <a:effectLst/>
                <a:latin typeface="Arial" charset="0"/>
                <a:ea typeface="+mn-ea"/>
                <a:cs typeface="+mn-cs"/>
              </a:rPr>
              <a:t>healthy</a:t>
            </a:r>
            <a:r>
              <a:rPr lang="it-IT" sz="1200" b="0" i="0" kern="1200" dirty="0" smtClean="0">
                <a:solidFill>
                  <a:schemeClr val="tx1"/>
                </a:solidFill>
                <a:effectLst/>
                <a:latin typeface="Arial" charset="0"/>
                <a:ea typeface="+mn-ea"/>
                <a:cs typeface="+mn-cs"/>
              </a:rPr>
              <a:t> living and </a:t>
            </a:r>
            <a:r>
              <a:rPr lang="it-IT" sz="1200" b="0" i="0" kern="1200" dirty="0" err="1" smtClean="0">
                <a:solidFill>
                  <a:schemeClr val="tx1"/>
                </a:solidFill>
                <a:effectLst/>
                <a:latin typeface="Arial" charset="0"/>
                <a:ea typeface="+mn-ea"/>
                <a:cs typeface="+mn-cs"/>
              </a:rPr>
              <a:t>active</a:t>
            </a:r>
            <a:r>
              <a:rPr lang="it-IT" sz="1200" b="0" i="0" kern="1200" dirty="0" smtClean="0">
                <a:solidFill>
                  <a:schemeClr val="tx1"/>
                </a:solidFill>
                <a:effectLst/>
                <a:latin typeface="Arial" charset="0"/>
                <a:ea typeface="+mn-ea"/>
                <a:cs typeface="+mn-cs"/>
              </a:rPr>
              <a:t> </a:t>
            </a:r>
            <a:r>
              <a:rPr lang="it-IT" sz="1200" b="0" i="0" kern="1200" dirty="0" err="1" smtClean="0">
                <a:solidFill>
                  <a:schemeClr val="tx1"/>
                </a:solidFill>
                <a:effectLst/>
                <a:latin typeface="Arial" charset="0"/>
                <a:ea typeface="+mn-ea"/>
                <a:cs typeface="+mn-cs"/>
              </a:rPr>
              <a:t>ageing</a:t>
            </a:r>
            <a:endParaRPr lang="it-IT" sz="1200" b="0" i="0" kern="1200" dirty="0" smtClean="0">
              <a:solidFill>
                <a:schemeClr val="tx1"/>
              </a:solidFill>
              <a:effectLst/>
              <a:latin typeface="Arial" charset="0"/>
              <a:ea typeface="+mn-ea"/>
              <a:cs typeface="+mn-cs"/>
            </a:endParaRPr>
          </a:p>
          <a:p>
            <a:pPr rtl="0"/>
            <a:r>
              <a:rPr lang="it-IT" sz="1200" b="0" i="0" u="none" strike="noStrike" kern="1200" dirty="0" smtClean="0">
                <a:solidFill>
                  <a:schemeClr val="tx1"/>
                </a:solidFill>
                <a:effectLst/>
                <a:latin typeface="Arial" charset="0"/>
                <a:ea typeface="+mn-ea"/>
                <a:cs typeface="+mn-cs"/>
                <a:hlinkClick r:id="rId7" tooltip="EIT InnoEnergy's page on the EIT website"/>
              </a:rPr>
              <a:t>EIT InnoEnergy</a:t>
            </a:r>
            <a:r>
              <a:rPr lang="it-IT" sz="1200" b="0" i="0" kern="1200" dirty="0" smtClean="0">
                <a:solidFill>
                  <a:schemeClr val="tx1"/>
                </a:solidFill>
                <a:effectLst/>
                <a:latin typeface="Arial" charset="0"/>
                <a:ea typeface="+mn-ea"/>
                <a:cs typeface="+mn-cs"/>
              </a:rPr>
              <a:t>: </a:t>
            </a:r>
            <a:r>
              <a:rPr lang="it-IT" sz="1200" b="0" i="0" kern="1200" dirty="0" err="1" smtClean="0">
                <a:solidFill>
                  <a:schemeClr val="tx1"/>
                </a:solidFill>
                <a:effectLst/>
                <a:latin typeface="Arial" charset="0"/>
                <a:ea typeface="+mn-ea"/>
                <a:cs typeface="+mn-cs"/>
              </a:rPr>
              <a:t>addressing</a:t>
            </a:r>
            <a:r>
              <a:rPr lang="it-IT" sz="1200" b="0" i="0" kern="1200" dirty="0" smtClean="0">
                <a:solidFill>
                  <a:schemeClr val="tx1"/>
                </a:solidFill>
                <a:effectLst/>
                <a:latin typeface="Arial" charset="0"/>
                <a:ea typeface="+mn-ea"/>
                <a:cs typeface="+mn-cs"/>
              </a:rPr>
              <a:t> </a:t>
            </a:r>
            <a:r>
              <a:rPr lang="it-IT" sz="1200" b="0" i="0" kern="1200" dirty="0" err="1" smtClean="0">
                <a:solidFill>
                  <a:schemeClr val="tx1"/>
                </a:solidFill>
                <a:effectLst/>
                <a:latin typeface="Arial" charset="0"/>
                <a:ea typeface="+mn-ea"/>
                <a:cs typeface="+mn-cs"/>
              </a:rPr>
              <a:t>sustainable</a:t>
            </a:r>
            <a:r>
              <a:rPr lang="it-IT" sz="1200" b="0" i="0" kern="1200" dirty="0" smtClean="0">
                <a:solidFill>
                  <a:schemeClr val="tx1"/>
                </a:solidFill>
                <a:effectLst/>
                <a:latin typeface="Arial" charset="0"/>
                <a:ea typeface="+mn-ea"/>
                <a:cs typeface="+mn-cs"/>
              </a:rPr>
              <a:t> </a:t>
            </a:r>
            <a:r>
              <a:rPr lang="it-IT" sz="1200" b="0" i="0" kern="1200" dirty="0" err="1" smtClean="0">
                <a:solidFill>
                  <a:schemeClr val="tx1"/>
                </a:solidFill>
                <a:effectLst/>
                <a:latin typeface="Arial" charset="0"/>
                <a:ea typeface="+mn-ea"/>
                <a:cs typeface="+mn-cs"/>
              </a:rPr>
              <a:t>energy</a:t>
            </a:r>
            <a:endParaRPr lang="it-IT" sz="1200" b="0" i="0" kern="1200" dirty="0" smtClean="0">
              <a:solidFill>
                <a:schemeClr val="tx1"/>
              </a:solidFill>
              <a:effectLst/>
              <a:latin typeface="Arial" charset="0"/>
              <a:ea typeface="+mn-ea"/>
              <a:cs typeface="+mn-cs"/>
            </a:endParaRPr>
          </a:p>
          <a:p>
            <a:pPr rtl="0"/>
            <a:r>
              <a:rPr lang="it-IT" sz="1200" b="0" i="0" u="none" strike="noStrike" kern="1200" dirty="0" smtClean="0">
                <a:solidFill>
                  <a:schemeClr val="tx1"/>
                </a:solidFill>
                <a:effectLst/>
                <a:latin typeface="Arial" charset="0"/>
                <a:ea typeface="+mn-ea"/>
                <a:cs typeface="+mn-cs"/>
                <a:hlinkClick r:id="rId8" tooltip="EIT Raw Material's page on the EIT website"/>
              </a:rPr>
              <a:t>EIT Raw Materials</a:t>
            </a:r>
            <a:r>
              <a:rPr lang="it-IT" sz="1200" b="0" i="0" kern="1200" dirty="0" smtClean="0">
                <a:solidFill>
                  <a:schemeClr val="tx1"/>
                </a:solidFill>
                <a:effectLst/>
                <a:latin typeface="Arial" charset="0"/>
                <a:ea typeface="+mn-ea"/>
                <a:cs typeface="+mn-cs"/>
              </a:rPr>
              <a:t>: </a:t>
            </a:r>
            <a:r>
              <a:rPr lang="it-IT" sz="1200" b="0" i="0" kern="1200" dirty="0" err="1" smtClean="0">
                <a:solidFill>
                  <a:schemeClr val="tx1"/>
                </a:solidFill>
                <a:effectLst/>
                <a:latin typeface="Arial" charset="0"/>
                <a:ea typeface="+mn-ea"/>
                <a:cs typeface="+mn-cs"/>
              </a:rPr>
              <a:t>addressing</a:t>
            </a:r>
            <a:r>
              <a:rPr lang="it-IT" sz="1200" b="0" i="0" kern="1200" dirty="0" smtClean="0">
                <a:solidFill>
                  <a:schemeClr val="tx1"/>
                </a:solidFill>
                <a:effectLst/>
                <a:latin typeface="Arial" charset="0"/>
                <a:ea typeface="+mn-ea"/>
                <a:cs typeface="+mn-cs"/>
              </a:rPr>
              <a:t> </a:t>
            </a:r>
            <a:r>
              <a:rPr lang="it-IT" sz="1200" b="0" i="0" kern="1200" dirty="0" err="1" smtClean="0">
                <a:solidFill>
                  <a:schemeClr val="tx1"/>
                </a:solidFill>
                <a:effectLst/>
                <a:latin typeface="Arial" charset="0"/>
                <a:ea typeface="+mn-ea"/>
                <a:cs typeface="+mn-cs"/>
              </a:rPr>
              <a:t>sustainable</a:t>
            </a:r>
            <a:r>
              <a:rPr lang="it-IT" sz="1200" b="0" i="0" kern="1200" dirty="0" smtClean="0">
                <a:solidFill>
                  <a:schemeClr val="tx1"/>
                </a:solidFill>
                <a:effectLst/>
                <a:latin typeface="Arial" charset="0"/>
                <a:ea typeface="+mn-ea"/>
                <a:cs typeface="+mn-cs"/>
              </a:rPr>
              <a:t> </a:t>
            </a:r>
            <a:r>
              <a:rPr lang="it-IT" sz="1200" b="0" i="0" kern="1200" dirty="0" err="1" smtClean="0">
                <a:solidFill>
                  <a:schemeClr val="tx1"/>
                </a:solidFill>
                <a:effectLst/>
                <a:latin typeface="Arial" charset="0"/>
                <a:ea typeface="+mn-ea"/>
                <a:cs typeface="+mn-cs"/>
              </a:rPr>
              <a:t>exploration</a:t>
            </a:r>
            <a:r>
              <a:rPr lang="it-IT" sz="1200" b="0" i="0" kern="1200" dirty="0" smtClean="0">
                <a:solidFill>
                  <a:schemeClr val="tx1"/>
                </a:solidFill>
                <a:effectLst/>
                <a:latin typeface="Arial" charset="0"/>
                <a:ea typeface="+mn-ea"/>
                <a:cs typeface="+mn-cs"/>
              </a:rPr>
              <a:t>, </a:t>
            </a:r>
            <a:r>
              <a:rPr lang="it-IT" sz="1200" b="0" i="0" kern="1200" dirty="0" err="1" smtClean="0">
                <a:solidFill>
                  <a:schemeClr val="tx1"/>
                </a:solidFill>
                <a:effectLst/>
                <a:latin typeface="Arial" charset="0"/>
                <a:ea typeface="+mn-ea"/>
                <a:cs typeface="+mn-cs"/>
              </a:rPr>
              <a:t>extraction</a:t>
            </a:r>
            <a:r>
              <a:rPr lang="it-IT" sz="1200" b="0" i="0" kern="1200" dirty="0" smtClean="0">
                <a:solidFill>
                  <a:schemeClr val="tx1"/>
                </a:solidFill>
                <a:effectLst/>
                <a:latin typeface="Arial" charset="0"/>
                <a:ea typeface="+mn-ea"/>
                <a:cs typeface="+mn-cs"/>
              </a:rPr>
              <a:t>, processing, </a:t>
            </a:r>
            <a:r>
              <a:rPr lang="it-IT" sz="1200" b="0" i="0" kern="1200" dirty="0" err="1" smtClean="0">
                <a:solidFill>
                  <a:schemeClr val="tx1"/>
                </a:solidFill>
                <a:effectLst/>
                <a:latin typeface="Arial" charset="0"/>
                <a:ea typeface="+mn-ea"/>
                <a:cs typeface="+mn-cs"/>
              </a:rPr>
              <a:t>recycling</a:t>
            </a:r>
            <a:r>
              <a:rPr lang="it-IT" sz="1200" b="0" i="0" kern="1200" dirty="0" smtClean="0">
                <a:solidFill>
                  <a:schemeClr val="tx1"/>
                </a:solidFill>
                <a:effectLst/>
                <a:latin typeface="Arial" charset="0"/>
                <a:ea typeface="+mn-ea"/>
                <a:cs typeface="+mn-cs"/>
              </a:rPr>
              <a:t> and </a:t>
            </a:r>
            <a:r>
              <a:rPr lang="it-IT" sz="1200" b="0" i="0" kern="1200" dirty="0" err="1" smtClean="0">
                <a:solidFill>
                  <a:schemeClr val="tx1"/>
                </a:solidFill>
                <a:effectLst/>
                <a:latin typeface="Arial" charset="0"/>
                <a:ea typeface="+mn-ea"/>
                <a:cs typeface="+mn-cs"/>
              </a:rPr>
              <a:t>substitution</a:t>
            </a:r>
            <a:endParaRPr lang="it-IT" sz="1200" b="0" i="0" kern="1200" dirty="0" smtClean="0">
              <a:solidFill>
                <a:schemeClr val="tx1"/>
              </a:solidFill>
              <a:effectLst/>
              <a:latin typeface="Arial" charset="0"/>
              <a:ea typeface="+mn-ea"/>
              <a:cs typeface="+mn-cs"/>
            </a:endParaRPr>
          </a:p>
          <a:p>
            <a:pPr marL="0" lvl="0" indent="0">
              <a:buFont typeface="Arial" panose="020B0604020202020204" pitchFamily="34" charset="0"/>
              <a:buNone/>
            </a:pPr>
            <a:r>
              <a:rPr lang="it-IT" sz="1200" b="0" i="0" kern="1200" dirty="0" err="1" smtClean="0">
                <a:solidFill>
                  <a:schemeClr val="tx1"/>
                </a:solidFill>
                <a:effectLst/>
                <a:latin typeface="Arial" charset="0"/>
                <a:ea typeface="+mn-ea"/>
                <a:cs typeface="+mn-cs"/>
              </a:rPr>
              <a:t>Each</a:t>
            </a:r>
            <a:r>
              <a:rPr lang="it-IT" sz="1200" b="0" i="0" kern="1200" dirty="0" smtClean="0">
                <a:solidFill>
                  <a:schemeClr val="tx1"/>
                </a:solidFill>
                <a:effectLst/>
                <a:latin typeface="Arial" charset="0"/>
                <a:ea typeface="+mn-ea"/>
                <a:cs typeface="+mn-cs"/>
              </a:rPr>
              <a:t> </a:t>
            </a:r>
            <a:r>
              <a:rPr lang="it-IT" sz="1200" b="0" i="0" kern="1200" dirty="0" err="1" smtClean="0">
                <a:solidFill>
                  <a:schemeClr val="tx1"/>
                </a:solidFill>
                <a:effectLst/>
                <a:latin typeface="Arial" charset="0"/>
                <a:ea typeface="+mn-ea"/>
                <a:cs typeface="+mn-cs"/>
              </a:rPr>
              <a:t>Innovation</a:t>
            </a:r>
            <a:r>
              <a:rPr lang="it-IT" sz="1200" b="0" i="0" kern="1200" dirty="0" smtClean="0">
                <a:solidFill>
                  <a:schemeClr val="tx1"/>
                </a:solidFill>
                <a:effectLst/>
                <a:latin typeface="Arial" charset="0"/>
                <a:ea typeface="+mn-ea"/>
                <a:cs typeface="+mn-cs"/>
              </a:rPr>
              <a:t> Community </a:t>
            </a:r>
            <a:r>
              <a:rPr lang="it-IT" sz="1200" b="0" i="0" kern="1200" dirty="0" err="1" smtClean="0">
                <a:solidFill>
                  <a:schemeClr val="tx1"/>
                </a:solidFill>
                <a:effectLst/>
                <a:latin typeface="Arial" charset="0"/>
                <a:ea typeface="+mn-ea"/>
                <a:cs typeface="+mn-cs"/>
              </a:rPr>
              <a:t>has</a:t>
            </a:r>
            <a:r>
              <a:rPr lang="it-IT" sz="1200" b="0" i="0" kern="1200" dirty="0" smtClean="0">
                <a:solidFill>
                  <a:schemeClr val="tx1"/>
                </a:solidFill>
                <a:effectLst/>
                <a:latin typeface="Arial" charset="0"/>
                <a:ea typeface="+mn-ea"/>
                <a:cs typeface="+mn-cs"/>
              </a:rPr>
              <a:t> </a:t>
            </a:r>
            <a:r>
              <a:rPr lang="it-IT" sz="1200" b="0" i="0" kern="1200" dirty="0" err="1" smtClean="0">
                <a:solidFill>
                  <a:schemeClr val="tx1"/>
                </a:solidFill>
                <a:effectLst/>
                <a:latin typeface="Arial" charset="0"/>
                <a:ea typeface="+mn-ea"/>
                <a:cs typeface="+mn-cs"/>
              </a:rPr>
              <a:t>been</a:t>
            </a:r>
            <a:r>
              <a:rPr lang="it-IT" sz="1200" b="0" i="0" kern="1200" dirty="0" smtClean="0">
                <a:solidFill>
                  <a:schemeClr val="tx1"/>
                </a:solidFill>
                <a:effectLst/>
                <a:latin typeface="Arial" charset="0"/>
                <a:ea typeface="+mn-ea"/>
                <a:cs typeface="+mn-cs"/>
              </a:rPr>
              <a:t> set up </a:t>
            </a:r>
            <a:r>
              <a:rPr lang="it-IT" sz="1200" b="0" i="0" kern="1200" dirty="0" err="1" smtClean="0">
                <a:solidFill>
                  <a:schemeClr val="tx1"/>
                </a:solidFill>
                <a:effectLst/>
                <a:latin typeface="Arial" charset="0"/>
                <a:ea typeface="+mn-ea"/>
                <a:cs typeface="+mn-cs"/>
              </a:rPr>
              <a:t>as</a:t>
            </a:r>
            <a:r>
              <a:rPr lang="it-IT" sz="1200" b="0" i="0" kern="1200" dirty="0" smtClean="0">
                <a:solidFill>
                  <a:schemeClr val="tx1"/>
                </a:solidFill>
                <a:effectLst/>
                <a:latin typeface="Arial" charset="0"/>
                <a:ea typeface="+mn-ea"/>
                <a:cs typeface="+mn-cs"/>
              </a:rPr>
              <a:t> a </a:t>
            </a:r>
            <a:r>
              <a:rPr lang="it-IT" sz="1200" b="0" i="0" kern="1200" dirty="0" err="1" smtClean="0">
                <a:solidFill>
                  <a:schemeClr val="tx1"/>
                </a:solidFill>
                <a:effectLst/>
                <a:latin typeface="Arial" charset="0"/>
                <a:ea typeface="+mn-ea"/>
                <a:cs typeface="+mn-cs"/>
              </a:rPr>
              <a:t>legal</a:t>
            </a:r>
            <a:r>
              <a:rPr lang="it-IT" sz="1200" b="0" i="0" kern="1200" dirty="0" smtClean="0">
                <a:solidFill>
                  <a:schemeClr val="tx1"/>
                </a:solidFill>
                <a:effectLst/>
                <a:latin typeface="Arial" charset="0"/>
                <a:ea typeface="+mn-ea"/>
                <a:cs typeface="+mn-cs"/>
              </a:rPr>
              <a:t> </a:t>
            </a:r>
            <a:r>
              <a:rPr lang="it-IT" sz="1200" b="0" i="0" kern="1200" dirty="0" err="1" smtClean="0">
                <a:solidFill>
                  <a:schemeClr val="tx1"/>
                </a:solidFill>
                <a:effectLst/>
                <a:latin typeface="Arial" charset="0"/>
                <a:ea typeface="+mn-ea"/>
                <a:cs typeface="+mn-cs"/>
              </a:rPr>
              <a:t>entity</a:t>
            </a:r>
            <a:r>
              <a:rPr lang="it-IT" sz="1200" b="0" i="0" kern="1200" dirty="0" smtClean="0">
                <a:solidFill>
                  <a:schemeClr val="tx1"/>
                </a:solidFill>
                <a:effectLst/>
                <a:latin typeface="Arial" charset="0"/>
                <a:ea typeface="+mn-ea"/>
                <a:cs typeface="+mn-cs"/>
              </a:rPr>
              <a:t> and </a:t>
            </a:r>
            <a:r>
              <a:rPr lang="it-IT" sz="1200" b="0" i="0" kern="1200" dirty="0" err="1" smtClean="0">
                <a:solidFill>
                  <a:schemeClr val="tx1"/>
                </a:solidFill>
                <a:effectLst/>
                <a:latin typeface="Arial" charset="0"/>
                <a:ea typeface="+mn-ea"/>
                <a:cs typeface="+mn-cs"/>
              </a:rPr>
              <a:t>has</a:t>
            </a:r>
            <a:r>
              <a:rPr lang="it-IT" sz="1200" b="0" i="0" kern="1200" dirty="0" smtClean="0">
                <a:solidFill>
                  <a:schemeClr val="tx1"/>
                </a:solidFill>
                <a:effectLst/>
                <a:latin typeface="Arial" charset="0"/>
                <a:ea typeface="+mn-ea"/>
                <a:cs typeface="+mn-cs"/>
              </a:rPr>
              <a:t> </a:t>
            </a:r>
            <a:r>
              <a:rPr lang="it-IT" sz="1200" b="0" i="0" kern="1200" dirty="0" err="1" smtClean="0">
                <a:solidFill>
                  <a:schemeClr val="tx1"/>
                </a:solidFill>
                <a:effectLst/>
                <a:latin typeface="Arial" charset="0"/>
                <a:ea typeface="+mn-ea"/>
                <a:cs typeface="+mn-cs"/>
              </a:rPr>
              <a:t>appointed</a:t>
            </a:r>
            <a:r>
              <a:rPr lang="it-IT" sz="1200" b="0" i="0" kern="1200" dirty="0" smtClean="0">
                <a:solidFill>
                  <a:schemeClr val="tx1"/>
                </a:solidFill>
                <a:effectLst/>
                <a:latin typeface="Arial" charset="0"/>
                <a:ea typeface="+mn-ea"/>
                <a:cs typeface="+mn-cs"/>
              </a:rPr>
              <a:t> a CEO to </a:t>
            </a:r>
            <a:r>
              <a:rPr lang="it-IT" sz="1200" b="0" i="0" kern="1200" dirty="0" err="1" smtClean="0">
                <a:solidFill>
                  <a:schemeClr val="tx1"/>
                </a:solidFill>
                <a:effectLst/>
                <a:latin typeface="Arial" charset="0"/>
                <a:ea typeface="+mn-ea"/>
                <a:cs typeface="+mn-cs"/>
              </a:rPr>
              <a:t>run</a:t>
            </a:r>
            <a:r>
              <a:rPr lang="it-IT" sz="1200" b="0" i="0" kern="1200" dirty="0" smtClean="0">
                <a:solidFill>
                  <a:schemeClr val="tx1"/>
                </a:solidFill>
                <a:effectLst/>
                <a:latin typeface="Arial" charset="0"/>
                <a:ea typeface="+mn-ea"/>
                <a:cs typeface="+mn-cs"/>
              </a:rPr>
              <a:t> </a:t>
            </a:r>
            <a:r>
              <a:rPr lang="it-IT" sz="1200" b="0" i="0" kern="1200" dirty="0" err="1" smtClean="0">
                <a:solidFill>
                  <a:schemeClr val="tx1"/>
                </a:solidFill>
                <a:effectLst/>
                <a:latin typeface="Arial" charset="0"/>
                <a:ea typeface="+mn-ea"/>
                <a:cs typeface="+mn-cs"/>
              </a:rPr>
              <a:t>its</a:t>
            </a:r>
            <a:r>
              <a:rPr lang="it-IT" sz="1200" b="0" i="0" kern="1200" dirty="0" smtClean="0">
                <a:solidFill>
                  <a:schemeClr val="tx1"/>
                </a:solidFill>
                <a:effectLst/>
                <a:latin typeface="Arial" charset="0"/>
                <a:ea typeface="+mn-ea"/>
                <a:cs typeface="+mn-cs"/>
              </a:rPr>
              <a:t> </a:t>
            </a:r>
            <a:r>
              <a:rPr lang="it-IT" sz="1200" b="0" i="0" kern="1200" dirty="0" err="1" smtClean="0">
                <a:solidFill>
                  <a:schemeClr val="tx1"/>
                </a:solidFill>
                <a:effectLst/>
                <a:latin typeface="Arial" charset="0"/>
                <a:ea typeface="+mn-ea"/>
                <a:cs typeface="+mn-cs"/>
              </a:rPr>
              <a:t>operations</a:t>
            </a:r>
            <a:r>
              <a:rPr lang="it-IT" sz="1200" b="0" i="0" kern="1200" dirty="0" smtClean="0">
                <a:solidFill>
                  <a:schemeClr val="tx1"/>
                </a:solidFill>
                <a:effectLst/>
                <a:latin typeface="Arial" charset="0"/>
                <a:ea typeface="+mn-ea"/>
                <a:cs typeface="+mn-cs"/>
              </a:rPr>
              <a:t> – a first for an EU </a:t>
            </a:r>
            <a:r>
              <a:rPr lang="it-IT" sz="1200" b="0" i="0" kern="1200" dirty="0" err="1" smtClean="0">
                <a:solidFill>
                  <a:schemeClr val="tx1"/>
                </a:solidFill>
                <a:effectLst/>
                <a:latin typeface="Arial" charset="0"/>
                <a:ea typeface="+mn-ea"/>
                <a:cs typeface="+mn-cs"/>
              </a:rPr>
              <a:t>initiative</a:t>
            </a:r>
            <a:r>
              <a:rPr lang="it-IT" sz="1200" b="0" i="0" kern="1200" dirty="0" smtClean="0">
                <a:solidFill>
                  <a:schemeClr val="tx1"/>
                </a:solidFill>
                <a:effectLst/>
                <a:latin typeface="Arial" charset="0"/>
                <a:ea typeface="+mn-ea"/>
                <a:cs typeface="+mn-cs"/>
              </a:rPr>
              <a:t>. Framework </a:t>
            </a:r>
            <a:r>
              <a:rPr lang="it-IT" sz="1200" b="0" i="0" kern="1200" dirty="0" err="1" smtClean="0">
                <a:solidFill>
                  <a:schemeClr val="tx1"/>
                </a:solidFill>
                <a:effectLst/>
                <a:latin typeface="Arial" charset="0"/>
                <a:ea typeface="+mn-ea"/>
                <a:cs typeface="+mn-cs"/>
              </a:rPr>
              <a:t>Partneship</a:t>
            </a:r>
            <a:r>
              <a:rPr lang="it-IT" sz="1200" b="0" i="0" kern="1200" baseline="0" dirty="0" smtClean="0">
                <a:solidFill>
                  <a:schemeClr val="tx1"/>
                </a:solidFill>
                <a:effectLst/>
                <a:latin typeface="Arial" charset="0"/>
                <a:ea typeface="+mn-ea"/>
                <a:cs typeface="+mn-cs"/>
              </a:rPr>
              <a:t> Agreement and </a:t>
            </a:r>
            <a:r>
              <a:rPr lang="it-IT" sz="1200" b="0" i="0" kern="1200" baseline="0" dirty="0" err="1" smtClean="0">
                <a:solidFill>
                  <a:schemeClr val="tx1"/>
                </a:solidFill>
                <a:effectLst/>
                <a:latin typeface="Arial" charset="0"/>
                <a:ea typeface="+mn-ea"/>
                <a:cs typeface="+mn-cs"/>
              </a:rPr>
              <a:t>Grants</a:t>
            </a:r>
            <a:endParaRPr lang="it-IT" sz="1200" b="0" i="0" kern="1200" dirty="0" smtClean="0">
              <a:solidFill>
                <a:schemeClr val="tx1"/>
              </a:solidFill>
              <a:effectLst/>
              <a:latin typeface="Arial" charset="0"/>
              <a:ea typeface="+mn-ea"/>
              <a:cs typeface="+mn-cs"/>
            </a:endParaRPr>
          </a:p>
          <a:p>
            <a:pPr marL="0" lvl="0" indent="0">
              <a:buFont typeface="Arial" panose="020B0604020202020204" pitchFamily="34" charset="0"/>
              <a:buNone/>
            </a:pPr>
            <a:endParaRPr lang="it-IT" sz="1200" b="0" i="0" kern="1200" dirty="0" smtClean="0">
              <a:solidFill>
                <a:schemeClr val="tx1"/>
              </a:solidFill>
              <a:effectLst/>
              <a:latin typeface="Arial" charset="0"/>
              <a:ea typeface="+mn-ea"/>
              <a:cs typeface="+mn-cs"/>
            </a:endParaRPr>
          </a:p>
          <a:p>
            <a:pPr marL="0" lvl="0" indent="0">
              <a:buFont typeface="Arial" panose="020B0604020202020204" pitchFamily="34" charset="0"/>
              <a:buNone/>
            </a:pPr>
            <a:endParaRPr lang="it-IT" sz="1200" b="0" i="0" kern="1200" dirty="0" smtClean="0">
              <a:solidFill>
                <a:schemeClr val="tx1"/>
              </a:solidFill>
              <a:effectLst/>
              <a:latin typeface="Arial" charset="0"/>
              <a:ea typeface="+mn-ea"/>
              <a:cs typeface="+mn-cs"/>
            </a:endParaRPr>
          </a:p>
          <a:p>
            <a:pPr marL="0" lvl="0" indent="0">
              <a:buFont typeface="Arial" panose="020B0604020202020204" pitchFamily="34" charset="0"/>
              <a:buNone/>
            </a:pPr>
            <a:r>
              <a:rPr lang="en-GB" b="0" i="1" kern="1200" noProof="0" dirty="0" smtClean="0">
                <a:solidFill>
                  <a:schemeClr val="tx1"/>
                </a:solidFill>
                <a:effectLst/>
                <a:latin typeface="Arial" charset="0"/>
                <a:ea typeface="+mn-ea"/>
                <a:cs typeface="+mn-cs"/>
              </a:rPr>
              <a:t>The Space Strategy for Europe outlines the following actions related to access to finance:</a:t>
            </a:r>
          </a:p>
          <a:p>
            <a:pPr marL="228600" lvl="0" indent="-228600">
              <a:buFont typeface="Arial" panose="020B0604020202020204" pitchFamily="34" charset="0"/>
              <a:buAutoNum type="arabicParenR"/>
            </a:pPr>
            <a:r>
              <a:rPr lang="en-GB" b="0" i="1" kern="1200" dirty="0" smtClean="0">
                <a:solidFill>
                  <a:schemeClr val="tx1"/>
                </a:solidFill>
                <a:effectLst/>
                <a:latin typeface="Arial" charset="0"/>
                <a:ea typeface="+mn-ea"/>
                <a:cs typeface="+mn-cs"/>
              </a:rPr>
              <a:t>step up support</a:t>
            </a:r>
            <a:r>
              <a:rPr lang="en-GB" b="0" i="1" kern="1200" baseline="0" dirty="0" smtClean="0">
                <a:solidFill>
                  <a:schemeClr val="tx1"/>
                </a:solidFill>
                <a:effectLst/>
                <a:latin typeface="Arial" charset="0"/>
                <a:ea typeface="+mn-ea"/>
                <a:cs typeface="+mn-cs"/>
              </a:rPr>
              <a:t> to space entrepreneurs through EU funding programmes to facilitate further of investments in the space sector</a:t>
            </a:r>
          </a:p>
          <a:p>
            <a:pPr marL="228600" lvl="0" indent="-228600">
              <a:buFont typeface="Arial" panose="020B0604020202020204" pitchFamily="34" charset="0"/>
              <a:buAutoNum type="arabicParenR"/>
            </a:pPr>
            <a:r>
              <a:rPr lang="en-GB" b="0" i="1" kern="1200" baseline="0" dirty="0" smtClean="0">
                <a:solidFill>
                  <a:schemeClr val="tx1"/>
                </a:solidFill>
                <a:effectLst/>
                <a:latin typeface="Arial" charset="0"/>
                <a:ea typeface="+mn-ea"/>
                <a:cs typeface="+mn-cs"/>
              </a:rPr>
              <a:t>engage in a dialogue with the European Investment Bank and the European Investment Fund on the support of investment in the space sector as part of the overall Investment Plan for Europe</a:t>
            </a:r>
          </a:p>
          <a:p>
            <a:pPr marL="228600" lvl="0" indent="-228600">
              <a:buFont typeface="Arial" panose="020B0604020202020204" pitchFamily="34" charset="0"/>
              <a:buAutoNum type="arabicParenR"/>
            </a:pPr>
            <a:r>
              <a:rPr lang="en-GB" b="0" i="1" kern="1200" baseline="0" dirty="0" smtClean="0">
                <a:solidFill>
                  <a:schemeClr val="tx1"/>
                </a:solidFill>
                <a:effectLst/>
                <a:latin typeface="Arial" charset="0"/>
                <a:ea typeface="+mn-ea"/>
                <a:cs typeface="+mn-cs"/>
              </a:rPr>
              <a:t>Support space start-ups, including by exploring synergies with the upcoming Fund of Funds, and facilitate the emergence of space hubs and clusters across Europe</a:t>
            </a:r>
          </a:p>
          <a:p>
            <a:pPr marL="228600" lvl="0" indent="-228600">
              <a:buFont typeface="Arial" panose="020B0604020202020204" pitchFamily="34" charset="0"/>
              <a:buAutoNum type="arabicParenR"/>
            </a:pPr>
            <a:endParaRPr lang="en-GB" b="0" i="1" kern="1200" baseline="0" dirty="0" smtClean="0">
              <a:solidFill>
                <a:schemeClr val="tx1"/>
              </a:solidFill>
              <a:effectLst/>
              <a:latin typeface="Arial" charset="0"/>
              <a:ea typeface="+mn-ea"/>
              <a:cs typeface="+mn-cs"/>
            </a:endParaRPr>
          </a:p>
          <a:p>
            <a:pPr marL="0" lvl="0" indent="0">
              <a:buFont typeface="Arial" panose="020B0604020202020204" pitchFamily="34" charset="0"/>
              <a:buNone/>
            </a:pPr>
            <a:r>
              <a:rPr lang="en-GB" b="0" i="1" kern="1200" noProof="0" dirty="0" smtClean="0">
                <a:solidFill>
                  <a:schemeClr val="tx1"/>
                </a:solidFill>
                <a:effectLst/>
                <a:latin typeface="Arial" charset="0"/>
                <a:ea typeface="+mn-ea"/>
                <a:cs typeface="+mn-cs"/>
              </a:rPr>
              <a:t>In</a:t>
            </a:r>
            <a:r>
              <a:rPr lang="en-GB" b="0" i="1" kern="1200" baseline="0" noProof="0" dirty="0" smtClean="0">
                <a:solidFill>
                  <a:schemeClr val="tx1"/>
                </a:solidFill>
                <a:effectLst/>
                <a:latin typeface="Arial" charset="0"/>
                <a:ea typeface="+mn-ea"/>
                <a:cs typeface="+mn-cs"/>
              </a:rPr>
              <a:t> this context, the European Commission, specifically DG GROW in cooperation with DG RTD (Directorate General for Research) and EIB/EIF is undertaking two activities focused on the access to risk finance for Space.</a:t>
            </a:r>
          </a:p>
          <a:p>
            <a:pPr marL="0" lvl="0" indent="0">
              <a:buFont typeface="Arial" panose="020B0604020202020204" pitchFamily="34" charset="0"/>
              <a:buNone/>
            </a:pPr>
            <a:r>
              <a:rPr lang="en-GB" b="0" i="0" kern="1200" baseline="0" noProof="0" dirty="0" smtClean="0">
                <a:solidFill>
                  <a:schemeClr val="tx1"/>
                </a:solidFill>
                <a:effectLst/>
                <a:latin typeface="Arial" charset="0"/>
                <a:ea typeface="+mn-ea"/>
                <a:cs typeface="+mn-cs"/>
              </a:rPr>
              <a:t>READ</a:t>
            </a:r>
          </a:p>
          <a:p>
            <a:pPr marL="0" lvl="0" indent="0">
              <a:buFont typeface="Arial" panose="020B0604020202020204" pitchFamily="34" charset="0"/>
              <a:buNone/>
            </a:pPr>
            <a:r>
              <a:rPr lang="en-GB" b="0" i="1" kern="1200" baseline="0" noProof="0" dirty="0" smtClean="0">
                <a:solidFill>
                  <a:schemeClr val="tx1"/>
                </a:solidFill>
                <a:effectLst/>
                <a:latin typeface="Arial" charset="0"/>
                <a:ea typeface="+mn-ea"/>
                <a:cs typeface="+mn-cs"/>
              </a:rPr>
              <a:t>Those two activities aim at understanding the needs of the space sector, designing specific products if needed and testing those in order to train the market and enable it to reap opportunities of the European approach to investment. This applies both to the space sector as well to possible financial intermediaries.</a:t>
            </a:r>
          </a:p>
          <a:p>
            <a:pPr marL="0" lvl="0" indent="0">
              <a:buFont typeface="Arial" panose="020B0604020202020204" pitchFamily="34" charset="0"/>
              <a:buNone/>
            </a:pPr>
            <a:endParaRPr lang="en-GB" b="0" i="1" kern="1200" baseline="0" noProof="0" dirty="0" smtClean="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GB" sz="1200" i="1" kern="1200" dirty="0" smtClean="0">
                <a:solidFill>
                  <a:schemeClr val="tx1"/>
                </a:solidFill>
                <a:effectLst/>
                <a:latin typeface="Arial" charset="0"/>
                <a:ea typeface="+mn-ea"/>
                <a:cs typeface="+mn-cs"/>
              </a:rPr>
              <a:t>In line with the Space Strategy action to establish a dialogue with EIB/EIF, DG GROW initiated the study on “access to finance conditions for space”,</a:t>
            </a:r>
            <a:r>
              <a:rPr lang="en-GB" sz="1200" i="1" kern="1200" baseline="0" dirty="0" smtClean="0">
                <a:solidFill>
                  <a:schemeClr val="tx1"/>
                </a:solidFill>
                <a:effectLst/>
                <a:latin typeface="Arial" charset="0"/>
                <a:ea typeface="+mn-ea"/>
                <a:cs typeface="+mn-cs"/>
              </a:rPr>
              <a:t> </a:t>
            </a:r>
            <a:r>
              <a:rPr lang="en-GB" sz="1200" i="1" kern="1200" dirty="0" smtClean="0">
                <a:solidFill>
                  <a:schemeClr val="tx1"/>
                </a:solidFill>
                <a:effectLst/>
                <a:latin typeface="Arial" charset="0"/>
                <a:ea typeface="+mn-ea"/>
                <a:cs typeface="+mn-cs"/>
              </a:rPr>
              <a:t>led by the EIB Advisory Services. It will: (1) analyse the existing</a:t>
            </a:r>
            <a:r>
              <a:rPr lang="en-GB" sz="1200" i="1" kern="1200" baseline="0" dirty="0" smtClean="0">
                <a:solidFill>
                  <a:schemeClr val="tx1"/>
                </a:solidFill>
                <a:effectLst/>
                <a:latin typeface="Arial" charset="0"/>
                <a:ea typeface="+mn-ea"/>
                <a:cs typeface="+mn-cs"/>
              </a:rPr>
              <a:t> and emerging business models and (2) frame the investment landscape and key market players on both the demands and the supply side; (3) will </a:t>
            </a:r>
            <a:r>
              <a:rPr lang="en-GB" sz="1200" i="1" kern="1200" dirty="0" smtClean="0">
                <a:solidFill>
                  <a:schemeClr val="tx1"/>
                </a:solidFill>
                <a:effectLst/>
                <a:latin typeface="Arial" charset="0"/>
                <a:ea typeface="+mn-ea"/>
                <a:cs typeface="+mn-cs"/>
              </a:rPr>
              <a:t>assess the market conditions on the sides of finance [i.e. assess availability and</a:t>
            </a:r>
            <a:r>
              <a:rPr lang="en-GB" sz="1200" i="1" kern="1200" baseline="0" dirty="0" smtClean="0">
                <a:solidFill>
                  <a:schemeClr val="tx1"/>
                </a:solidFill>
                <a:effectLst/>
                <a:latin typeface="Arial" charset="0"/>
                <a:ea typeface="+mn-ea"/>
                <a:cs typeface="+mn-cs"/>
              </a:rPr>
              <a:t> the </a:t>
            </a:r>
            <a:r>
              <a:rPr lang="en-GB" sz="1200" i="1" kern="1200" dirty="0" smtClean="0">
                <a:solidFill>
                  <a:schemeClr val="tx1"/>
                </a:solidFill>
                <a:effectLst/>
                <a:latin typeface="Arial" charset="0"/>
                <a:ea typeface="+mn-ea"/>
                <a:cs typeface="+mn-cs"/>
              </a:rPr>
              <a:t> effectiveness of funding and conditions for funding &amp; investment], (4) estimate financing gap and (5) provide policy recommendations. </a:t>
            </a:r>
            <a:endParaRPr lang="it-IT" b="0" kern="1200" dirty="0" smtClean="0">
              <a:solidFill>
                <a:schemeClr val="tx1"/>
              </a:solidFill>
              <a:effectLst/>
              <a:latin typeface="Arial" charset="0"/>
              <a:ea typeface="+mn-ea"/>
              <a:cs typeface="+mn-cs"/>
            </a:endParaRPr>
          </a:p>
          <a:p>
            <a:pPr marL="0" lvl="0" indent="0">
              <a:buFont typeface="Arial" panose="020B0604020202020204" pitchFamily="34" charset="0"/>
              <a:buNone/>
            </a:pPr>
            <a:endParaRPr lang="en-GB" b="0" i="1" kern="1200" baseline="0" noProof="0" dirty="0" smtClean="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GB" sz="1200" i="1" kern="1200" noProof="0" dirty="0" smtClean="0">
                <a:solidFill>
                  <a:schemeClr val="tx1"/>
                </a:solidFill>
                <a:effectLst/>
                <a:latin typeface="Arial" charset="0"/>
                <a:ea typeface="+mn-ea"/>
                <a:cs typeface="+mn-cs"/>
              </a:rPr>
              <a:t>The study</a:t>
            </a:r>
            <a:r>
              <a:rPr lang="en-GB" sz="1200" i="1" kern="1200" baseline="0" noProof="0" dirty="0" smtClean="0">
                <a:solidFill>
                  <a:schemeClr val="tx1"/>
                </a:solidFill>
                <a:effectLst/>
                <a:latin typeface="Arial" charset="0"/>
                <a:ea typeface="+mn-ea"/>
                <a:cs typeface="+mn-cs"/>
              </a:rPr>
              <a:t> is coordinated by the European Commission through a working group involving DG GROW, DG RTD, ECFIN. Again, it is tasked to the </a:t>
            </a:r>
            <a:r>
              <a:rPr lang="en-GB" sz="1200" i="1" kern="1200" noProof="0" dirty="0" smtClean="0">
                <a:solidFill>
                  <a:schemeClr val="tx1"/>
                </a:solidFill>
                <a:effectLst/>
                <a:latin typeface="Arial" charset="0"/>
                <a:ea typeface="+mn-ea"/>
                <a:cs typeface="+mn-cs"/>
              </a:rPr>
              <a:t>EIB Advisory Services,</a:t>
            </a:r>
            <a:r>
              <a:rPr lang="en-GB" sz="1200" i="1" kern="1200" baseline="0" noProof="0" dirty="0" smtClean="0">
                <a:solidFill>
                  <a:schemeClr val="tx1"/>
                </a:solidFill>
                <a:effectLst/>
                <a:latin typeface="Arial" charset="0"/>
                <a:ea typeface="+mn-ea"/>
                <a:cs typeface="+mn-cs"/>
              </a:rPr>
              <a:t> </a:t>
            </a:r>
            <a:r>
              <a:rPr lang="en-GB" sz="1200" i="1" kern="1200" noProof="0" dirty="0" smtClean="0">
                <a:solidFill>
                  <a:schemeClr val="tx1"/>
                </a:solidFill>
                <a:effectLst/>
                <a:latin typeface="Arial" charset="0"/>
                <a:ea typeface="+mn-ea"/>
                <a:cs typeface="+mn-cs"/>
              </a:rPr>
              <a:t>involving the European Investment Advisory Hub (EIAH) and </a:t>
            </a:r>
            <a:r>
              <a:rPr lang="en-GB" sz="1200" i="1" kern="1200" noProof="0" dirty="0" err="1" smtClean="0">
                <a:solidFill>
                  <a:schemeClr val="tx1"/>
                </a:solidFill>
                <a:effectLst/>
                <a:latin typeface="Arial" charset="0"/>
                <a:ea typeface="+mn-ea"/>
                <a:cs typeface="+mn-cs"/>
              </a:rPr>
              <a:t>InnovFin</a:t>
            </a:r>
            <a:r>
              <a:rPr lang="en-GB" sz="1200" i="1" kern="1200" noProof="0" dirty="0" smtClean="0">
                <a:solidFill>
                  <a:schemeClr val="tx1"/>
                </a:solidFill>
                <a:effectLst/>
                <a:latin typeface="Arial" charset="0"/>
                <a:ea typeface="+mn-ea"/>
                <a:cs typeface="+mn-cs"/>
              </a:rPr>
              <a:t> Advisory in order to take account of EFSI (European</a:t>
            </a:r>
            <a:r>
              <a:rPr lang="en-GB" sz="1200" i="1" kern="1200" baseline="0" noProof="0" dirty="0" smtClean="0">
                <a:solidFill>
                  <a:schemeClr val="tx1"/>
                </a:solidFill>
                <a:effectLst/>
                <a:latin typeface="Arial" charset="0"/>
                <a:ea typeface="+mn-ea"/>
                <a:cs typeface="+mn-cs"/>
              </a:rPr>
              <a:t> Funds for Strategic Investments) </a:t>
            </a:r>
            <a:r>
              <a:rPr lang="en-GB" sz="1200" i="1" kern="1200" noProof="0" dirty="0" smtClean="0">
                <a:solidFill>
                  <a:schemeClr val="tx1"/>
                </a:solidFill>
                <a:effectLst/>
                <a:latin typeface="Arial" charset="0"/>
                <a:ea typeface="+mn-ea"/>
                <a:cs typeface="+mn-cs"/>
              </a:rPr>
              <a:t>and COSME/Horizon 2020.</a:t>
            </a:r>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GB" sz="1200" i="1" kern="1200" noProof="0" dirty="0" smtClean="0">
                <a:solidFill>
                  <a:schemeClr val="tx1"/>
                </a:solidFill>
                <a:effectLst/>
                <a:latin typeface="Arial" charset="0"/>
                <a:ea typeface="+mn-ea"/>
                <a:cs typeface="+mn-cs"/>
              </a:rPr>
              <a:t>EIB has contracted some tasks to </a:t>
            </a:r>
            <a:r>
              <a:rPr lang="en-GB" sz="1200" i="1" kern="1200" noProof="0" dirty="0" err="1" smtClean="0">
                <a:solidFill>
                  <a:schemeClr val="tx1"/>
                </a:solidFill>
                <a:effectLst/>
                <a:latin typeface="Arial" charset="0"/>
                <a:ea typeface="+mn-ea"/>
                <a:cs typeface="+mn-cs"/>
              </a:rPr>
              <a:t>SpaceTec</a:t>
            </a:r>
            <a:r>
              <a:rPr lang="en-GB" sz="1200" i="1" kern="1200" noProof="0" dirty="0" smtClean="0">
                <a:solidFill>
                  <a:schemeClr val="tx1"/>
                </a:solidFill>
                <a:effectLst/>
                <a:latin typeface="Arial" charset="0"/>
                <a:ea typeface="+mn-ea"/>
                <a:cs typeface="+mn-cs"/>
              </a:rPr>
              <a:t> Partners. The study was launched in September 2017 and it would end by April 2018.</a:t>
            </a:r>
          </a:p>
          <a:p>
            <a:pPr marL="0" lvl="0" indent="0">
              <a:buFont typeface="Arial" panose="020B0604020202020204" pitchFamily="34" charset="0"/>
              <a:buNone/>
            </a:pPr>
            <a:r>
              <a:rPr lang="en-GB" b="0" i="1" kern="1200" noProof="0" dirty="0" smtClean="0">
                <a:solidFill>
                  <a:schemeClr val="tx1"/>
                </a:solidFill>
                <a:effectLst/>
                <a:latin typeface="Arial" charset="0"/>
                <a:ea typeface="+mn-ea"/>
                <a:cs typeface="+mn-cs"/>
              </a:rPr>
              <a:t>The information delivered by the study will feed into the discussion on how to design a smart financing approach for space, which makes most of the existing EU innovation support mechanisms. </a:t>
            </a:r>
          </a:p>
          <a:p>
            <a:pPr marL="0" lvl="0" indent="0">
              <a:buFont typeface="Arial" panose="020B0604020202020204" pitchFamily="34" charset="0"/>
              <a:buNone/>
            </a:pPr>
            <a:endParaRPr lang="en-GB" b="0" i="1" kern="1200" dirty="0" smtClean="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GB" sz="1200" i="1" kern="1200" dirty="0" smtClean="0">
                <a:solidFill>
                  <a:schemeClr val="tx1"/>
                </a:solidFill>
                <a:effectLst/>
                <a:latin typeface="Arial" charset="0"/>
                <a:ea typeface="+mn-ea"/>
                <a:cs typeface="+mn-cs"/>
              </a:rPr>
              <a:t>Secondly, the European Commission have launched a pilot on space under the </a:t>
            </a:r>
            <a:r>
              <a:rPr lang="en-GB" sz="1200" i="1" kern="1200" dirty="0" err="1" smtClean="0">
                <a:solidFill>
                  <a:schemeClr val="tx1"/>
                </a:solidFill>
                <a:effectLst/>
                <a:latin typeface="Arial" charset="0"/>
                <a:ea typeface="+mn-ea"/>
                <a:cs typeface="+mn-cs"/>
              </a:rPr>
              <a:t>InnovFin</a:t>
            </a:r>
            <a:r>
              <a:rPr lang="en-GB" sz="1200" i="1" kern="1200" dirty="0" smtClean="0">
                <a:solidFill>
                  <a:schemeClr val="tx1"/>
                </a:solidFill>
                <a:effectLst/>
                <a:latin typeface="Arial" charset="0"/>
                <a:ea typeface="+mn-ea"/>
                <a:cs typeface="+mn-cs"/>
              </a:rPr>
              <a:t> Equity Instrument,</a:t>
            </a:r>
            <a:r>
              <a:rPr lang="en-GB" sz="1200" i="1" kern="1200" baseline="0" dirty="0" smtClean="0">
                <a:solidFill>
                  <a:schemeClr val="tx1"/>
                </a:solidFill>
                <a:effectLst/>
                <a:latin typeface="Arial" charset="0"/>
                <a:ea typeface="+mn-ea"/>
                <a:cs typeface="+mn-cs"/>
              </a:rPr>
              <a:t> named for instance </a:t>
            </a:r>
            <a:r>
              <a:rPr lang="en-GB" sz="1200" i="1" kern="1200" dirty="0" err="1" smtClean="0">
                <a:solidFill>
                  <a:schemeClr val="tx1"/>
                </a:solidFill>
                <a:effectLst/>
                <a:latin typeface="Arial" charset="0"/>
                <a:ea typeface="+mn-ea"/>
                <a:cs typeface="+mn-cs"/>
              </a:rPr>
              <a:t>InnovFin</a:t>
            </a:r>
            <a:r>
              <a:rPr lang="en-GB" sz="1200" i="1" kern="1200" dirty="0" smtClean="0">
                <a:solidFill>
                  <a:schemeClr val="tx1"/>
                </a:solidFill>
                <a:effectLst/>
                <a:latin typeface="Arial" charset="0"/>
                <a:ea typeface="+mn-ea"/>
                <a:cs typeface="+mn-cs"/>
              </a:rPr>
              <a:t> Space Equity Pilot. It is financed by Horizon 2020, work programme</a:t>
            </a:r>
            <a:r>
              <a:rPr lang="en-GB" sz="1200" i="1" kern="1200" baseline="0" dirty="0" smtClean="0">
                <a:solidFill>
                  <a:schemeClr val="tx1"/>
                </a:solidFill>
                <a:effectLst/>
                <a:latin typeface="Arial" charset="0"/>
                <a:ea typeface="+mn-ea"/>
                <a:cs typeface="+mn-cs"/>
              </a:rPr>
              <a:t> 2018-2020</a:t>
            </a:r>
            <a:r>
              <a:rPr lang="en-GB" sz="1200" i="1" kern="1200" dirty="0" smtClean="0">
                <a:solidFill>
                  <a:schemeClr val="tx1"/>
                </a:solidFill>
                <a:effectLst/>
                <a:latin typeface="Arial" charset="0"/>
                <a:ea typeface="+mn-ea"/>
                <a:cs typeface="+mn-cs"/>
              </a:rPr>
              <a:t>, with a total budget of 50 million of euro. It is implemented by EIF as part of the </a:t>
            </a:r>
            <a:r>
              <a:rPr lang="en-GB" sz="1200" i="1" kern="1200" dirty="0" err="1" smtClean="0">
                <a:solidFill>
                  <a:schemeClr val="tx1"/>
                </a:solidFill>
                <a:effectLst/>
                <a:latin typeface="Arial" charset="0"/>
                <a:ea typeface="+mn-ea"/>
                <a:cs typeface="+mn-cs"/>
              </a:rPr>
              <a:t>InnovFin</a:t>
            </a:r>
            <a:r>
              <a:rPr lang="en-GB" sz="1200" i="1" kern="1200" dirty="0" smtClean="0">
                <a:solidFill>
                  <a:schemeClr val="tx1"/>
                </a:solidFill>
                <a:effectLst/>
                <a:latin typeface="Arial" charset="0"/>
                <a:ea typeface="+mn-ea"/>
                <a:cs typeface="+mn-cs"/>
              </a:rPr>
              <a:t> Equity,</a:t>
            </a:r>
            <a:r>
              <a:rPr lang="en-GB" sz="1200" i="1" kern="1200" baseline="0" dirty="0" smtClean="0">
                <a:solidFill>
                  <a:schemeClr val="tx1"/>
                </a:solidFill>
                <a:effectLst/>
                <a:latin typeface="Arial" charset="0"/>
                <a:ea typeface="+mn-ea"/>
                <a:cs typeface="+mn-cs"/>
              </a:rPr>
              <a:t> </a:t>
            </a:r>
            <a:r>
              <a:rPr lang="en-GB" sz="1200" i="1" kern="1200" dirty="0" smtClean="0">
                <a:solidFill>
                  <a:schemeClr val="tx1"/>
                </a:solidFill>
                <a:effectLst/>
                <a:latin typeface="Arial" charset="0"/>
                <a:ea typeface="+mn-ea"/>
                <a:cs typeface="+mn-cs"/>
              </a:rPr>
              <a:t>under the Access</a:t>
            </a:r>
            <a:r>
              <a:rPr lang="en-GB" sz="1200" i="1" kern="1200" baseline="0" dirty="0" smtClean="0">
                <a:solidFill>
                  <a:schemeClr val="tx1"/>
                </a:solidFill>
                <a:effectLst/>
                <a:latin typeface="Arial" charset="0"/>
                <a:ea typeface="+mn-ea"/>
                <a:cs typeface="+mn-cs"/>
              </a:rPr>
              <a:t> to Risk Finance part of work programme.</a:t>
            </a:r>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GB" sz="1200" i="1" kern="1200" dirty="0" smtClean="0">
                <a:solidFill>
                  <a:schemeClr val="tx1"/>
                </a:solidFill>
                <a:effectLst/>
                <a:latin typeface="Arial" charset="0"/>
                <a:ea typeface="+mn-ea"/>
                <a:cs typeface="+mn-cs"/>
              </a:rPr>
              <a:t>ISEP will invest in venture capital and other risk-capital funds focused on SMEs and small mid-caps. It is expected to stimulate investment in downstream markets (data exploitation) and upstream markets (e.g. equipment/component supply, satellite/small launcher integration).</a:t>
            </a:r>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GB" sz="1200" i="1" kern="1200" dirty="0" smtClean="0">
                <a:solidFill>
                  <a:schemeClr val="tx1"/>
                </a:solidFill>
                <a:effectLst/>
                <a:latin typeface="Arial" charset="0"/>
                <a:ea typeface="+mn-ea"/>
                <a:cs typeface="+mn-cs"/>
              </a:rPr>
              <a:t>ISEP is expected to increase private investment capacity thanks to standard EIF conditions for access to equity. </a:t>
            </a:r>
          </a:p>
          <a:p>
            <a:pPr marL="0" lv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pPr>
              <a:defRPr/>
            </a:pPr>
            <a:fld id="{7C3025EA-D691-444D-A125-EE5E38772631}" type="slidenum">
              <a:rPr lang="en-GB" altLang="en-US" smtClean="0"/>
              <a:pPr>
                <a:defRPr/>
              </a:pPr>
              <a:t>6</a:t>
            </a:fld>
            <a:endParaRPr lang="en-GB" altLang="en-US"/>
          </a:p>
        </p:txBody>
      </p:sp>
    </p:spTree>
    <p:extLst>
      <p:ext uri="{BB962C8B-B14F-4D97-AF65-F5344CB8AC3E}">
        <p14:creationId xmlns:p14="http://schemas.microsoft.com/office/powerpoint/2010/main" val="9189469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600" dirty="0"/>
          </a:p>
        </p:txBody>
      </p:sp>
      <p:sp>
        <p:nvSpPr>
          <p:cNvPr id="4" name="Slide Number Placeholder 3"/>
          <p:cNvSpPr>
            <a:spLocks noGrp="1"/>
          </p:cNvSpPr>
          <p:nvPr>
            <p:ph type="sldNum" sz="quarter" idx="10"/>
          </p:nvPr>
        </p:nvSpPr>
        <p:spPr/>
        <p:txBody>
          <a:bodyPr/>
          <a:lstStyle/>
          <a:p>
            <a:pPr>
              <a:defRPr/>
            </a:pPr>
            <a:fld id="{7C3025EA-D691-444D-A125-EE5E38772631}" type="slidenum">
              <a:rPr lang="en-GB" altLang="en-US" smtClean="0"/>
              <a:pPr>
                <a:defRPr/>
              </a:pPr>
              <a:t>7</a:t>
            </a:fld>
            <a:endParaRPr lang="en-GB" altLang="en-US"/>
          </a:p>
        </p:txBody>
      </p:sp>
    </p:spTree>
    <p:extLst>
      <p:ext uri="{BB962C8B-B14F-4D97-AF65-F5344CB8AC3E}">
        <p14:creationId xmlns:p14="http://schemas.microsoft.com/office/powerpoint/2010/main" val="2366435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Rectangle 8"/>
          <p:cNvSpPr>
            <a:spLocks noChangeArrowheads="1"/>
          </p:cNvSpPr>
          <p:nvPr userDrawn="1"/>
        </p:nvSpPr>
        <p:spPr bwMode="auto">
          <a:xfrm>
            <a:off x="0" y="981075"/>
            <a:ext cx="9144000" cy="5876925"/>
          </a:xfrm>
          <a:prstGeom prst="rect">
            <a:avLst/>
          </a:prstGeom>
          <a:solidFill>
            <a:srgbClr val="0F5494"/>
          </a:solidFill>
          <a:ln w="25400" algn="ctr">
            <a:noFill/>
            <a:miter lim="800000"/>
            <a:headEnd/>
            <a:tailEnd/>
          </a:ln>
          <a:effectLst>
            <a:outerShdw dist="23000" dir="5400000" rotWithShape="0">
              <a:srgbClr val="000000">
                <a:alpha val="34998"/>
              </a:srgbClr>
            </a:outerShdw>
          </a:effectLst>
        </p:spPr>
        <p:txBody>
          <a:bodyPr anchor="ctr"/>
          <a:lstStyle/>
          <a:p>
            <a:pPr algn="ctr" defTabSz="457200">
              <a:defRPr/>
            </a:pPr>
            <a:endParaRPr lang="en-US" altLang="en-US" sz="1800" b="0" i="0">
              <a:solidFill>
                <a:srgbClr val="FFFFFF"/>
              </a:solidFill>
              <a:latin typeface="Verdana" pitchFamily="34" charset="0"/>
              <a:cs typeface="+mn-cs"/>
            </a:endParaRPr>
          </a:p>
        </p:txBody>
      </p:sp>
      <p:pic>
        <p:nvPicPr>
          <p:cNvPr id="5" name="Picture 6" descr="LOGO CE-EN-quadri.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7638" y="258763"/>
            <a:ext cx="1436687" cy="998537"/>
          </a:xfrm>
          <a:prstGeom prst="rect">
            <a:avLst/>
          </a:prstGeom>
          <a:noFill/>
          <a:ln w="9525">
            <a:noFill/>
            <a:miter lim="800000"/>
            <a:headEnd/>
            <a:tailEnd/>
          </a:ln>
        </p:spPr>
      </p:pic>
      <p:sp>
        <p:nvSpPr>
          <p:cNvPr id="6" name="Rectangle 5"/>
          <p:cNvSpPr/>
          <p:nvPr userDrawn="1"/>
        </p:nvSpPr>
        <p:spPr>
          <a:xfrm>
            <a:off x="4267200" y="6646863"/>
            <a:ext cx="611188"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b="0" i="0"/>
          </a:p>
        </p:txBody>
      </p:sp>
      <p:sp>
        <p:nvSpPr>
          <p:cNvPr id="7" name="TextBox 6"/>
          <p:cNvSpPr txBox="1"/>
          <p:nvPr userDrawn="1"/>
        </p:nvSpPr>
        <p:spPr>
          <a:xfrm>
            <a:off x="4287838" y="6621463"/>
            <a:ext cx="715962" cy="246221"/>
          </a:xfrm>
          <a:prstGeom prst="rect">
            <a:avLst/>
          </a:prstGeom>
          <a:noFill/>
        </p:spPr>
        <p:txBody>
          <a:bodyPr wrap="square" rtlCol="0">
            <a:spAutoFit/>
          </a:bodyPr>
          <a:lstStyle/>
          <a:p>
            <a:r>
              <a:rPr lang="pt-PT" b="0" i="1" dirty="0" err="1">
                <a:solidFill>
                  <a:srgbClr val="FFFFCC"/>
                </a:solidFill>
                <a:latin typeface="+mn-lt"/>
              </a:rPr>
              <a:t>Space</a:t>
            </a:r>
            <a:endParaRPr lang="en-GB" b="0" i="1" dirty="0">
              <a:solidFill>
                <a:srgbClr val="FFFFCC"/>
              </a:solidFill>
              <a:latin typeface="+mn-lt"/>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0" indent="0">
              <a:buNone/>
              <a:defRPr/>
            </a:lvl1pPr>
          </a:lstStyle>
          <a:p>
            <a:pPr lvl="0"/>
            <a:endParaRPr lang="en-US"/>
          </a:p>
        </p:txBody>
      </p:sp>
      <p:sp>
        <p:nvSpPr>
          <p:cNvPr id="6" name="TextBox 5"/>
          <p:cNvSpPr txBox="1"/>
          <p:nvPr userDrawn="1"/>
        </p:nvSpPr>
        <p:spPr>
          <a:xfrm>
            <a:off x="8450318" y="368039"/>
            <a:ext cx="693682" cy="276999"/>
          </a:xfrm>
          <a:prstGeom prst="rect">
            <a:avLst/>
          </a:prstGeom>
          <a:noFill/>
        </p:spPr>
        <p:txBody>
          <a:bodyPr wrap="square" rtlCol="0">
            <a:spAutoFit/>
          </a:bodyPr>
          <a:lstStyle/>
          <a:p>
            <a:pPr algn="ctr"/>
            <a:fld id="{FFA8AFCE-5D0A-4842-953F-C9C1EC7AE8E9}" type="slidenum">
              <a:rPr lang="en-GB" sz="1200" b="0" i="0" smtClean="0">
                <a:solidFill>
                  <a:schemeClr val="bg1"/>
                </a:solidFill>
                <a:latin typeface="+mn-lt"/>
              </a:rPr>
              <a:pPr algn="ctr"/>
              <a:t>‹n.›</a:t>
            </a:fld>
            <a:endParaRPr lang="en-GB" sz="1200" b="0" i="0">
              <a:solidFill>
                <a:schemeClr val="bg1"/>
              </a:solidFill>
              <a:latin typeface="+mn-lt"/>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TextBox 2"/>
          <p:cNvSpPr txBox="1"/>
          <p:nvPr userDrawn="1"/>
        </p:nvSpPr>
        <p:spPr>
          <a:xfrm>
            <a:off x="8450318" y="368039"/>
            <a:ext cx="693682" cy="276999"/>
          </a:xfrm>
          <a:prstGeom prst="rect">
            <a:avLst/>
          </a:prstGeom>
          <a:noFill/>
        </p:spPr>
        <p:txBody>
          <a:bodyPr wrap="square" rtlCol="0">
            <a:spAutoFit/>
          </a:bodyPr>
          <a:lstStyle/>
          <a:p>
            <a:pPr algn="ctr"/>
            <a:fld id="{FFA8AFCE-5D0A-4842-953F-C9C1EC7AE8E9}" type="slidenum">
              <a:rPr lang="en-GB" sz="1200" b="0" i="0" smtClean="0">
                <a:solidFill>
                  <a:schemeClr val="bg1"/>
                </a:solidFill>
                <a:latin typeface="+mn-lt"/>
              </a:rPr>
              <a:pPr algn="ctr"/>
              <a:t>‹n.›</a:t>
            </a:fld>
            <a:endParaRPr lang="en-GB" sz="1200" b="0" i="0">
              <a:solidFill>
                <a:schemeClr val="bg1"/>
              </a:solidFill>
              <a:latin typeface="+mn-lt"/>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ME SUPPOR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Espace réservé du contenu 12"/>
          <p:cNvSpPr>
            <a:spLocks noGrp="1"/>
          </p:cNvSpPr>
          <p:nvPr>
            <p:ph sz="quarter" idx="10"/>
          </p:nvPr>
        </p:nvSpPr>
        <p:spPr>
          <a:xfrm>
            <a:off x="935596" y="3140968"/>
            <a:ext cx="7272808" cy="3384525"/>
          </a:xfrm>
          <a:prstGeom prst="rect">
            <a:avLst/>
          </a:prstGeom>
        </p:spPr>
        <p:txBody>
          <a:bodyPr/>
          <a:lstStyle>
            <a:lvl1pPr>
              <a:buClr>
                <a:schemeClr val="tx1">
                  <a:lumMod val="65000"/>
                  <a:lumOff val="35000"/>
                </a:schemeClr>
              </a:buClr>
              <a:defRPr>
                <a:solidFill>
                  <a:schemeClr val="tx1">
                    <a:lumMod val="65000"/>
                    <a:lumOff val="35000"/>
                  </a:schemeClr>
                </a:solidFill>
              </a:defRPr>
            </a:lvl1pPr>
            <a:lvl2pPr>
              <a:buClr>
                <a:schemeClr val="tx1">
                  <a:lumMod val="65000"/>
                  <a:lumOff val="35000"/>
                </a:schemeClr>
              </a:buCl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BE" dirty="0"/>
          </a:p>
        </p:txBody>
      </p:sp>
      <p:sp>
        <p:nvSpPr>
          <p:cNvPr id="10" name="Titre 13"/>
          <p:cNvSpPr>
            <a:spLocks noGrp="1"/>
          </p:cNvSpPr>
          <p:nvPr>
            <p:ph type="title"/>
          </p:nvPr>
        </p:nvSpPr>
        <p:spPr>
          <a:xfrm>
            <a:off x="939978" y="1844824"/>
            <a:ext cx="7264045" cy="1037531"/>
          </a:xfrm>
          <a:prstGeom prst="rect">
            <a:avLst/>
          </a:prstGeom>
        </p:spPr>
        <p:txBody>
          <a:bodyPr/>
          <a:lstStyle>
            <a:lvl1pPr>
              <a:defRPr b="0">
                <a:solidFill>
                  <a:schemeClr val="tx1">
                    <a:lumMod val="65000"/>
                    <a:lumOff val="35000"/>
                  </a:schemeClr>
                </a:solidFill>
              </a:defRPr>
            </a:lvl1pPr>
          </a:lstStyle>
          <a:p>
            <a:r>
              <a:rPr lang="fr-FR" dirty="0"/>
              <a:t>Modifiez le style du titre</a:t>
            </a:r>
            <a:endParaRPr lang="fr-BE" dirty="0"/>
          </a:p>
        </p:txBody>
      </p:sp>
    </p:spTree>
    <p:extLst>
      <p:ext uri="{BB962C8B-B14F-4D97-AF65-F5344CB8AC3E}">
        <p14:creationId xmlns:p14="http://schemas.microsoft.com/office/powerpoint/2010/main" val="3370906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9"/>
              </a:srgbClr>
            </a:outerShdw>
          </a:effectLst>
        </p:spPr>
        <p:txBody>
          <a:bodyPr anchor="ctr"/>
          <a:lstStyle/>
          <a:p>
            <a:pPr algn="ctr" defTabSz="457200" fontAlgn="auto">
              <a:spcBef>
                <a:spcPts val="0"/>
              </a:spcBef>
              <a:spcAft>
                <a:spcPts val="0"/>
              </a:spcAft>
              <a:defRPr/>
            </a:pPr>
            <a:endParaRPr lang="en-US" sz="1800">
              <a:solidFill>
                <a:schemeClr val="lt1"/>
              </a:solidFill>
              <a:latin typeface="+mn-lt"/>
            </a:endParaRPr>
          </a:p>
        </p:txBody>
      </p:sp>
      <p:pic>
        <p:nvPicPr>
          <p:cNvPr id="3086" name="Picture 6" descr="LOGO CE-EN-quadri.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7638" y="258763"/>
            <a:ext cx="1436687"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en-US" altLang="fr-FR" noProof="0"/>
              <a:t>Click to edit Master title style</a:t>
            </a:r>
            <a:endParaRPr lang="en-GB" altLang="fr-FR" noProof="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en-US" altLang="fr-FR" noProof="0"/>
              <a:t>Click to edit Master subtitle style</a:t>
            </a:r>
            <a:endParaRPr lang="en-GB" altLang="fr-FR" noProof="0"/>
          </a:p>
        </p:txBody>
      </p:sp>
      <p:sp>
        <p:nvSpPr>
          <p:cNvPr id="3078" name="Rectangle 6"/>
          <p:cNvSpPr>
            <a:spLocks noGrp="1" noChangeArrowheads="1"/>
          </p:cNvSpPr>
          <p:nvPr>
            <p:ph type="dt" sz="half" idx="2"/>
          </p:nvPr>
        </p:nvSpPr>
        <p:spPr/>
        <p:txBody>
          <a:bodyPr/>
          <a:lstStyle>
            <a:lvl1pPr>
              <a:defRPr sz="1200" b="1">
                <a:solidFill>
                  <a:schemeClr val="bg1"/>
                </a:solidFill>
                <a:latin typeface="+mn-lt"/>
              </a:defRPr>
            </a:lvl1pPr>
          </a:lstStyle>
          <a:p>
            <a:endParaRPr lang="en-GB" altLang="fr-FR"/>
          </a:p>
        </p:txBody>
      </p:sp>
      <p:sp>
        <p:nvSpPr>
          <p:cNvPr id="3079" name="Rectangle 7"/>
          <p:cNvSpPr>
            <a:spLocks noGrp="1" noChangeArrowheads="1"/>
          </p:cNvSpPr>
          <p:nvPr>
            <p:ph type="ftr" sz="quarter" idx="3"/>
          </p:nvPr>
        </p:nvSpPr>
        <p:spPr/>
        <p:txBody>
          <a:bodyPr/>
          <a:lstStyle>
            <a:lvl1pPr>
              <a:defRPr>
                <a:solidFill>
                  <a:schemeClr val="bg1"/>
                </a:solidFill>
                <a:latin typeface="+mn-lt"/>
              </a:defRPr>
            </a:lvl1pPr>
          </a:lstStyle>
          <a:p>
            <a:endParaRPr lang="en-GB" altLang="fr-FR"/>
          </a:p>
        </p:txBody>
      </p:sp>
      <p:sp>
        <p:nvSpPr>
          <p:cNvPr id="3080" name="Rectangle 8"/>
          <p:cNvSpPr>
            <a:spLocks noGrp="1" noChangeArrowheads="1"/>
          </p:cNvSpPr>
          <p:nvPr>
            <p:ph type="sldNum" sz="quarter" idx="4"/>
          </p:nvPr>
        </p:nvSpPr>
        <p:spPr/>
        <p:txBody>
          <a:bodyPr/>
          <a:lstStyle>
            <a:lvl1pPr>
              <a:defRPr>
                <a:solidFill>
                  <a:schemeClr val="bg1"/>
                </a:solidFill>
                <a:latin typeface="+mn-lt"/>
              </a:defRPr>
            </a:lvl1pPr>
          </a:lstStyle>
          <a:p>
            <a:fld id="{768C55CA-E6CA-45BE-9378-A6D3E35C6802}" type="slidenum">
              <a:rPr lang="en-GB" altLang="fr-FR"/>
              <a:pPr/>
              <a:t>‹n.›</a:t>
            </a:fld>
            <a:endParaRPr lang="en-GB" altLang="fr-FR"/>
          </a:p>
        </p:txBody>
      </p:sp>
      <p:sp>
        <p:nvSpPr>
          <p:cNvPr id="7" name="Rectangle 6"/>
          <p:cNvSpPr/>
          <p:nvPr userDrawn="1"/>
        </p:nvSpPr>
        <p:spPr>
          <a:xfrm>
            <a:off x="4267200" y="6659563"/>
            <a:ext cx="611188"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Tree>
    <p:extLst>
      <p:ext uri="{BB962C8B-B14F-4D97-AF65-F5344CB8AC3E}">
        <p14:creationId xmlns:p14="http://schemas.microsoft.com/office/powerpoint/2010/main" val="856040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_Titre et contenu (onlyBullets)">
    <p:spTree>
      <p:nvGrpSpPr>
        <p:cNvPr id="1" name=""/>
        <p:cNvGrpSpPr/>
        <p:nvPr/>
      </p:nvGrpSpPr>
      <p:grpSpPr>
        <a:xfrm>
          <a:off x="0" y="0"/>
          <a:ext cx="0" cy="0"/>
          <a:chOff x="0" y="0"/>
          <a:chExt cx="0" cy="0"/>
        </a:xfrm>
      </p:grpSpPr>
      <p:sp>
        <p:nvSpPr>
          <p:cNvPr id="2" name="TextBox 1"/>
          <p:cNvSpPr txBox="1"/>
          <p:nvPr userDrawn="1"/>
        </p:nvSpPr>
        <p:spPr>
          <a:xfrm>
            <a:off x="8450318" y="368039"/>
            <a:ext cx="693682" cy="276999"/>
          </a:xfrm>
          <a:prstGeom prst="rect">
            <a:avLst/>
          </a:prstGeom>
          <a:noFill/>
        </p:spPr>
        <p:txBody>
          <a:bodyPr wrap="square" rtlCol="0">
            <a:spAutoFit/>
          </a:bodyPr>
          <a:lstStyle/>
          <a:p>
            <a:pPr algn="ctr"/>
            <a:fld id="{FFA8AFCE-5D0A-4842-953F-C9C1EC7AE8E9}" type="slidenum">
              <a:rPr lang="en-GB" sz="1200" b="0" i="0" smtClean="0">
                <a:solidFill>
                  <a:schemeClr val="bg1"/>
                </a:solidFill>
                <a:latin typeface="+mn-lt"/>
              </a:rPr>
              <a:pPr algn="ctr"/>
              <a:t>‹n.›</a:t>
            </a:fld>
            <a:endParaRPr lang="en-GB" sz="1200" b="0" i="0">
              <a:solidFill>
                <a:schemeClr val="bg1"/>
              </a:solidFill>
              <a:latin typeface="+mn-lt"/>
            </a:endParaRPr>
          </a:p>
        </p:txBody>
      </p:sp>
    </p:spTree>
    <p:extLst>
      <p:ext uri="{BB962C8B-B14F-4D97-AF65-F5344CB8AC3E}">
        <p14:creationId xmlns:p14="http://schemas.microsoft.com/office/powerpoint/2010/main" val="8488815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8"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p:cNvSpPr/>
          <p:nvPr/>
        </p:nvSpPr>
        <p:spPr>
          <a:xfrm>
            <a:off x="0" y="0"/>
            <a:ext cx="9144000" cy="957263"/>
          </a:xfrm>
          <a:prstGeom prst="rect">
            <a:avLst/>
          </a:prstGeom>
          <a:solidFill>
            <a:srgbClr val="0F549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b="0" i="0"/>
          </a:p>
        </p:txBody>
      </p:sp>
      <p:sp>
        <p:nvSpPr>
          <p:cNvPr id="7" name="Rectangle 6"/>
          <p:cNvSpPr/>
          <p:nvPr/>
        </p:nvSpPr>
        <p:spPr>
          <a:xfrm>
            <a:off x="4262438" y="6659563"/>
            <a:ext cx="611187" cy="198437"/>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b="0" i="0"/>
          </a:p>
        </p:txBody>
      </p:sp>
      <p:pic>
        <p:nvPicPr>
          <p:cNvPr id="1028" name="Picture 8" descr="LOGO CE_Vertical_EN_NEG_quadri_HR"/>
          <p:cNvPicPr>
            <a:picLocks noChangeAspect="1" noChangeArrowheads="1"/>
          </p:cNvPicPr>
          <p:nvPr/>
        </p:nvPicPr>
        <p:blipFill>
          <a:blip r:embed="rId8" cstate="screen">
            <a:extLst>
              <a:ext uri="{28A0092B-C50C-407E-A947-70E740481C1C}">
                <a14:useLocalDpi xmlns:a14="http://schemas.microsoft.com/office/drawing/2010/main" val="0"/>
              </a:ext>
            </a:extLst>
          </a:blip>
          <a:srcRect/>
          <a:stretch>
            <a:fillRect/>
          </a:stretch>
        </p:blipFill>
        <p:spPr bwMode="auto">
          <a:xfrm>
            <a:off x="3957638" y="258763"/>
            <a:ext cx="1436687" cy="1004887"/>
          </a:xfrm>
          <a:prstGeom prst="rect">
            <a:avLst/>
          </a:prstGeom>
          <a:noFill/>
          <a:ln w="9525">
            <a:noFill/>
            <a:miter lim="800000"/>
            <a:headEnd/>
            <a:tailEnd/>
          </a:ln>
        </p:spPr>
      </p:pic>
      <p:sp>
        <p:nvSpPr>
          <p:cNvPr id="2" name="TextBox 1"/>
          <p:cNvSpPr txBox="1"/>
          <p:nvPr/>
        </p:nvSpPr>
        <p:spPr>
          <a:xfrm>
            <a:off x="4287838" y="6630987"/>
            <a:ext cx="585787" cy="236537"/>
          </a:xfrm>
          <a:prstGeom prst="rect">
            <a:avLst/>
          </a:prstGeom>
          <a:noFill/>
        </p:spPr>
        <p:txBody>
          <a:bodyPr wrap="square" rtlCol="0">
            <a:spAutoFit/>
          </a:bodyPr>
          <a:lstStyle/>
          <a:p>
            <a:pPr algn="ctr"/>
            <a:r>
              <a:rPr lang="pt-PT" sz="900" b="0" i="1">
                <a:solidFill>
                  <a:schemeClr val="bg1"/>
                </a:solidFill>
                <a:latin typeface="+mn-lt"/>
              </a:rPr>
              <a:t>Space</a:t>
            </a:r>
            <a:endParaRPr lang="en-GB" sz="900" b="0" i="1">
              <a:solidFill>
                <a:schemeClr val="bg1"/>
              </a:solidFill>
              <a:latin typeface="+mn-lt"/>
            </a:endParaRPr>
          </a:p>
        </p:txBody>
      </p:sp>
    </p:spTree>
  </p:cSld>
  <p:clrMap bg1="lt1" tx1="dk1" bg2="lt2" tx2="dk2" accent1="accent1" accent2="accent2" accent3="accent3" accent4="accent4" accent5="accent5" accent6="accent6" hlink="hlink" folHlink="folHlink"/>
  <p:sldLayoutIdLst>
    <p:sldLayoutId id="2147483851" r:id="rId1"/>
    <p:sldLayoutId id="2147483850" r:id="rId2"/>
    <p:sldLayoutId id="2147483845" r:id="rId3"/>
    <p:sldLayoutId id="2147484047" r:id="rId4"/>
    <p:sldLayoutId id="2147484048" r:id="rId5"/>
    <p:sldLayoutId id="2147484049" r:id="rId6"/>
  </p:sldLayoutIdLst>
  <p:hf hdr="0" ftr="0" dt="0"/>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Arial" pitchFamily="34" charset="0"/>
        </a:defRPr>
      </a:lvl5pPr>
      <a:lvl6pPr marL="2514600" indent="-228600" algn="l" rtl="0" fontAlgn="base">
        <a:spcBef>
          <a:spcPct val="20000"/>
        </a:spcBef>
        <a:spcAft>
          <a:spcPct val="0"/>
        </a:spcAft>
        <a:buChar char="»"/>
        <a:defRPr sz="2000">
          <a:solidFill>
            <a:schemeClr val="tx1"/>
          </a:solidFill>
          <a:latin typeface="Arial" pitchFamily="34" charset="0"/>
        </a:defRPr>
      </a:lvl6pPr>
      <a:lvl7pPr marL="2971800" indent="-228600" algn="l" rtl="0" fontAlgn="base">
        <a:spcBef>
          <a:spcPct val="20000"/>
        </a:spcBef>
        <a:spcAft>
          <a:spcPct val="0"/>
        </a:spcAft>
        <a:buChar char="»"/>
        <a:defRPr sz="2000">
          <a:solidFill>
            <a:schemeClr val="tx1"/>
          </a:solidFill>
          <a:latin typeface="Arial" pitchFamily="34" charset="0"/>
        </a:defRPr>
      </a:lvl7pPr>
      <a:lvl8pPr marL="3429000" indent="-228600" algn="l" rtl="0" fontAlgn="base">
        <a:spcBef>
          <a:spcPct val="20000"/>
        </a:spcBef>
        <a:spcAft>
          <a:spcPct val="0"/>
        </a:spcAft>
        <a:buChar char="»"/>
        <a:defRPr sz="2000">
          <a:solidFill>
            <a:schemeClr val="tx1"/>
          </a:solidFill>
          <a:latin typeface="Arial" pitchFamily="34" charset="0"/>
        </a:defRPr>
      </a:lvl8pPr>
      <a:lvl9pPr marL="3886200" indent="-228600" algn="l" rtl="0" fontAlgn="base">
        <a:spcBef>
          <a:spcPct val="20000"/>
        </a:spcBef>
        <a:spcAft>
          <a:spcPct val="0"/>
        </a:spcAft>
        <a:buChar char="»"/>
        <a:defRPr sz="2000">
          <a:solidFill>
            <a:schemeClr val="tx1"/>
          </a:solidFill>
          <a:latin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jpeg"/><Relationship Id="rId5" Type="http://schemas.openxmlformats.org/officeDocument/2006/relationships/image" Target="../media/image6.gif"/><Relationship Id="rId6"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8.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5" name="Rectangle 5"/>
          <p:cNvSpPr>
            <a:spLocks noGrp="1" noChangeArrowheads="1"/>
          </p:cNvSpPr>
          <p:nvPr>
            <p:ph type="ctrTitle"/>
          </p:nvPr>
        </p:nvSpPr>
        <p:spPr>
          <a:xfrm>
            <a:off x="0" y="1988840"/>
            <a:ext cx="9144000" cy="1366639"/>
          </a:xfrm>
        </p:spPr>
        <p:txBody>
          <a:bodyPr/>
          <a:lstStyle/>
          <a:p>
            <a:pPr algn="ctr"/>
            <a:r>
              <a:rPr lang="fr-BE" altLang="fr-FR" sz="3600" dirty="0" err="1"/>
              <a:t>Space</a:t>
            </a:r>
            <a:r>
              <a:rPr lang="fr-BE" altLang="fr-FR" sz="3600" dirty="0"/>
              <a:t> </a:t>
            </a:r>
            <a:r>
              <a:rPr lang="fr-BE" altLang="fr-FR" sz="3600" dirty="0" err="1"/>
              <a:t>Strategy</a:t>
            </a:r>
            <a:r>
              <a:rPr lang="fr-BE" altLang="fr-FR" sz="3600" dirty="0"/>
              <a:t> for </a:t>
            </a:r>
            <a:r>
              <a:rPr lang="fr-BE" altLang="fr-FR" sz="3600" dirty="0" smtClean="0"/>
              <a:t>Europe</a:t>
            </a:r>
            <a:endParaRPr lang="en-GB" altLang="fr-FR" sz="3600" dirty="0"/>
          </a:p>
        </p:txBody>
      </p:sp>
      <p:sp>
        <p:nvSpPr>
          <p:cNvPr id="81926" name="Rectangle 6"/>
          <p:cNvSpPr>
            <a:spLocks noGrp="1" noChangeArrowheads="1"/>
          </p:cNvSpPr>
          <p:nvPr>
            <p:ph type="subTitle" idx="1"/>
          </p:nvPr>
        </p:nvSpPr>
        <p:spPr>
          <a:xfrm>
            <a:off x="575370" y="2935956"/>
            <a:ext cx="8281292" cy="1728787"/>
          </a:xfrm>
        </p:spPr>
        <p:txBody>
          <a:bodyPr/>
          <a:lstStyle/>
          <a:p>
            <a:pPr algn="ctr"/>
            <a:endParaRPr lang="fr-BE" altLang="fr-FR" sz="2400" dirty="0" smtClean="0"/>
          </a:p>
          <a:p>
            <a:pPr algn="ctr"/>
            <a:r>
              <a:rPr lang="fr-BE" altLang="fr-FR" sz="2400" dirty="0" smtClean="0"/>
              <a:t>Workshop on Commercialisation &amp; Utilisation of </a:t>
            </a:r>
            <a:r>
              <a:rPr lang="fr-BE" altLang="fr-FR" sz="2400" dirty="0" err="1" smtClean="0"/>
              <a:t>Space</a:t>
            </a:r>
            <a:r>
              <a:rPr lang="fr-BE" altLang="fr-FR" sz="2400" dirty="0" smtClean="0"/>
              <a:t> Exploration Technologies</a:t>
            </a:r>
            <a:endParaRPr lang="fr-BE" altLang="fr-FR" sz="2400" dirty="0"/>
          </a:p>
        </p:txBody>
      </p:sp>
      <p:sp>
        <p:nvSpPr>
          <p:cNvPr id="2" name="TextBox 1"/>
          <p:cNvSpPr txBox="1"/>
          <p:nvPr/>
        </p:nvSpPr>
        <p:spPr>
          <a:xfrm>
            <a:off x="4326341" y="5721650"/>
            <a:ext cx="4242290" cy="830997"/>
          </a:xfrm>
          <a:prstGeom prst="rect">
            <a:avLst/>
          </a:prstGeom>
          <a:noFill/>
        </p:spPr>
        <p:txBody>
          <a:bodyPr wrap="square" rtlCol="0">
            <a:spAutoFit/>
          </a:bodyPr>
          <a:lstStyle/>
          <a:p>
            <a:r>
              <a:rPr lang="fr-BE" sz="1600" b="1" dirty="0">
                <a:solidFill>
                  <a:schemeClr val="bg1"/>
                </a:solidFill>
                <a:latin typeface="+mn-lt"/>
              </a:rPr>
              <a:t>DG GROW, Unit I1</a:t>
            </a:r>
          </a:p>
          <a:p>
            <a:r>
              <a:rPr lang="fr-BE" sz="1600" b="1" dirty="0" smtClean="0">
                <a:solidFill>
                  <a:schemeClr val="bg1"/>
                </a:solidFill>
                <a:latin typeface="+mn-lt"/>
              </a:rPr>
              <a:t>Turin, 16 </a:t>
            </a:r>
            <a:r>
              <a:rPr lang="en-US" sz="1600" b="1" dirty="0" smtClean="0">
                <a:solidFill>
                  <a:schemeClr val="bg1"/>
                </a:solidFill>
                <a:latin typeface="+mn-lt"/>
              </a:rPr>
              <a:t>March </a:t>
            </a:r>
            <a:r>
              <a:rPr lang="fr-BE" sz="1600" b="1" dirty="0" smtClean="0">
                <a:solidFill>
                  <a:schemeClr val="bg1"/>
                </a:solidFill>
                <a:latin typeface="+mn-lt"/>
              </a:rPr>
              <a:t>2018</a:t>
            </a:r>
            <a:endParaRPr lang="fr-BE" sz="1600" b="1" dirty="0" smtClean="0">
              <a:solidFill>
                <a:schemeClr val="bg1"/>
              </a:solidFill>
              <a:latin typeface="+mn-lt"/>
            </a:endParaRPr>
          </a:p>
          <a:p>
            <a:r>
              <a:rPr lang="fr-BE" sz="1600" dirty="0" smtClean="0">
                <a:solidFill>
                  <a:schemeClr val="bg1"/>
                </a:solidFill>
                <a:latin typeface="+mn-lt"/>
              </a:rPr>
              <a:t>Salvatore.Pignataro@ec.europa.eu</a:t>
            </a:r>
            <a:endParaRPr lang="fr-BE" sz="1600" b="1" dirty="0">
              <a:solidFill>
                <a:schemeClr val="bg1"/>
              </a:solidFill>
              <a:latin typeface="+mn-lt"/>
            </a:endParaRPr>
          </a:p>
        </p:txBody>
      </p:sp>
      <p:sp>
        <p:nvSpPr>
          <p:cNvPr id="3" name="Slide Number Placeholder 2"/>
          <p:cNvSpPr>
            <a:spLocks noGrp="1"/>
          </p:cNvSpPr>
          <p:nvPr>
            <p:ph type="sldNum" sz="quarter" idx="4"/>
          </p:nvPr>
        </p:nvSpPr>
        <p:spPr/>
        <p:txBody>
          <a:bodyPr/>
          <a:lstStyle/>
          <a:p>
            <a:fld id="{768C55CA-E6CA-45BE-9378-A6D3E35C6802}" type="slidenum">
              <a:rPr lang="en-GB" altLang="fr-FR" smtClean="0"/>
              <a:pPr/>
              <a:t>1</a:t>
            </a:fld>
            <a:endParaRPr lang="en-GB" altLang="fr-FR"/>
          </a:p>
        </p:txBody>
      </p:sp>
    </p:spTree>
    <p:extLst>
      <p:ext uri="{BB962C8B-B14F-4D97-AF65-F5344CB8AC3E}">
        <p14:creationId xmlns:p14="http://schemas.microsoft.com/office/powerpoint/2010/main" val="808772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17500" y="1348512"/>
            <a:ext cx="8407400" cy="461665"/>
          </a:xfrm>
          <a:prstGeom prst="rect">
            <a:avLst/>
          </a:prstGeom>
          <a:solidFill>
            <a:srgbClr val="0F5494"/>
          </a:solidFill>
        </p:spPr>
        <p:txBody>
          <a:bodyPr wrap="square" rtlCol="0">
            <a:spAutoFit/>
          </a:bodyPr>
          <a:lstStyle/>
          <a:p>
            <a:r>
              <a:rPr lang="fr-BE" sz="2400" i="0" dirty="0" err="1">
                <a:solidFill>
                  <a:schemeClr val="bg1"/>
                </a:solidFill>
                <a:latin typeface="+mn-lt"/>
              </a:rPr>
              <a:t>Outline</a:t>
            </a:r>
            <a:endParaRPr lang="en-GB" sz="2400" i="0" dirty="0">
              <a:solidFill>
                <a:schemeClr val="bg1"/>
              </a:solidFill>
              <a:latin typeface="+mn-lt"/>
            </a:endParaRPr>
          </a:p>
        </p:txBody>
      </p:sp>
      <p:sp>
        <p:nvSpPr>
          <p:cNvPr id="4" name="Rectangle 3"/>
          <p:cNvSpPr/>
          <p:nvPr/>
        </p:nvSpPr>
        <p:spPr>
          <a:xfrm>
            <a:off x="317500" y="2144172"/>
            <a:ext cx="8407400" cy="4290498"/>
          </a:xfrm>
          <a:prstGeom prst="rect">
            <a:avLst/>
          </a:prstGeom>
        </p:spPr>
        <p:txBody>
          <a:bodyPr wrap="square">
            <a:noAutofit/>
          </a:bodyPr>
          <a:lstStyle/>
          <a:p>
            <a:pPr marL="285750" lvl="1" indent="-285750">
              <a:spcBef>
                <a:spcPts val="600"/>
              </a:spcBef>
              <a:buFont typeface="Arial" panose="020B0604020202020204" pitchFamily="34" charset="0"/>
              <a:buChar char="•"/>
            </a:pPr>
            <a:r>
              <a:rPr lang="fr-BE" sz="2400" i="0" dirty="0" err="1" smtClean="0">
                <a:solidFill>
                  <a:srgbClr val="0F5494"/>
                </a:solidFill>
                <a:latin typeface="+mj-lt"/>
              </a:rPr>
              <a:t>European</a:t>
            </a:r>
            <a:r>
              <a:rPr lang="fr-BE" sz="2400" i="0" dirty="0" smtClean="0">
                <a:solidFill>
                  <a:srgbClr val="0F5494"/>
                </a:solidFill>
                <a:latin typeface="+mj-lt"/>
              </a:rPr>
              <a:t> Union</a:t>
            </a:r>
            <a:r>
              <a:rPr lang="fr-BE" sz="2400" i="0" dirty="0">
                <a:solidFill>
                  <a:srgbClr val="0F5494"/>
                </a:solidFill>
                <a:latin typeface="+mj-lt"/>
              </a:rPr>
              <a:t> </a:t>
            </a:r>
            <a:r>
              <a:rPr lang="fr-BE" sz="2400" i="0" dirty="0" err="1" smtClean="0">
                <a:solidFill>
                  <a:srgbClr val="0F5494"/>
                </a:solidFill>
                <a:latin typeface="+mj-lt"/>
              </a:rPr>
              <a:t>Space</a:t>
            </a:r>
            <a:r>
              <a:rPr lang="fr-BE" sz="2400" i="0" dirty="0" smtClean="0">
                <a:solidFill>
                  <a:srgbClr val="0F5494"/>
                </a:solidFill>
                <a:latin typeface="+mj-lt"/>
              </a:rPr>
              <a:t> Programmes</a:t>
            </a:r>
          </a:p>
          <a:p>
            <a:pPr marL="285750" lvl="1" indent="-285750">
              <a:spcBef>
                <a:spcPts val="600"/>
              </a:spcBef>
              <a:buFont typeface="Arial" panose="020B0604020202020204" pitchFamily="34" charset="0"/>
              <a:buChar char="•"/>
            </a:pPr>
            <a:endParaRPr lang="fr-BE" sz="2400" i="0" dirty="0" smtClean="0">
              <a:solidFill>
                <a:srgbClr val="0F5494"/>
              </a:solidFill>
              <a:latin typeface="+mj-lt"/>
            </a:endParaRPr>
          </a:p>
          <a:p>
            <a:pPr marL="285750" lvl="1" indent="-285750">
              <a:spcBef>
                <a:spcPts val="600"/>
              </a:spcBef>
              <a:buFont typeface="Arial" panose="020B0604020202020204" pitchFamily="34" charset="0"/>
              <a:buChar char="•"/>
            </a:pPr>
            <a:r>
              <a:rPr lang="fr-BE" sz="2400" i="0" dirty="0" err="1" smtClean="0">
                <a:solidFill>
                  <a:srgbClr val="0F5494"/>
                </a:solidFill>
                <a:latin typeface="+mj-lt"/>
              </a:rPr>
              <a:t>Space</a:t>
            </a:r>
            <a:r>
              <a:rPr lang="fr-BE" sz="2400" i="0" dirty="0" smtClean="0">
                <a:solidFill>
                  <a:srgbClr val="0F5494"/>
                </a:solidFill>
                <a:latin typeface="+mj-lt"/>
              </a:rPr>
              <a:t> </a:t>
            </a:r>
            <a:r>
              <a:rPr lang="fr-BE" sz="2400" i="0" dirty="0" err="1">
                <a:solidFill>
                  <a:srgbClr val="0F5494"/>
                </a:solidFill>
                <a:latin typeface="+mj-lt"/>
              </a:rPr>
              <a:t>Strategy</a:t>
            </a:r>
            <a:r>
              <a:rPr lang="fr-BE" sz="2400" i="0" dirty="0">
                <a:solidFill>
                  <a:srgbClr val="0F5494"/>
                </a:solidFill>
                <a:latin typeface="+mj-lt"/>
              </a:rPr>
              <a:t> for </a:t>
            </a:r>
            <a:r>
              <a:rPr lang="fr-BE" sz="2400" i="0" dirty="0" smtClean="0">
                <a:solidFill>
                  <a:srgbClr val="0F5494"/>
                </a:solidFill>
                <a:latin typeface="+mj-lt"/>
              </a:rPr>
              <a:t>Europe</a:t>
            </a:r>
          </a:p>
          <a:p>
            <a:pPr marL="0" lvl="1">
              <a:spcBef>
                <a:spcPts val="600"/>
              </a:spcBef>
            </a:pPr>
            <a:endParaRPr lang="fr-BE" sz="2400" i="0" dirty="0">
              <a:solidFill>
                <a:srgbClr val="0F5494"/>
              </a:solidFill>
              <a:latin typeface="+mj-lt"/>
            </a:endParaRPr>
          </a:p>
          <a:p>
            <a:pPr marL="285750" lvl="1" indent="-285750">
              <a:spcBef>
                <a:spcPts val="600"/>
              </a:spcBef>
              <a:buFont typeface="Arial" panose="020B0604020202020204" pitchFamily="34" charset="0"/>
              <a:buChar char="•"/>
            </a:pPr>
            <a:r>
              <a:rPr lang="fr-BE" sz="2400" i="0" dirty="0" err="1" smtClean="0">
                <a:solidFill>
                  <a:srgbClr val="0F5494"/>
                </a:solidFill>
                <a:latin typeface="+mj-lt"/>
              </a:rPr>
              <a:t>What’s</a:t>
            </a:r>
            <a:r>
              <a:rPr lang="fr-BE" sz="2400" i="0" dirty="0" smtClean="0">
                <a:solidFill>
                  <a:srgbClr val="0F5494"/>
                </a:solidFill>
                <a:latin typeface="+mj-lt"/>
              </a:rPr>
              <a:t> relevant to the WS?</a:t>
            </a:r>
            <a:endParaRPr lang="fr-BE" sz="2400" i="0" dirty="0">
              <a:solidFill>
                <a:srgbClr val="0F5494"/>
              </a:solidFill>
              <a:latin typeface="+mj-lt"/>
            </a:endParaRPr>
          </a:p>
          <a:p>
            <a:pPr marL="0" lvl="1">
              <a:spcBef>
                <a:spcPts val="600"/>
              </a:spcBef>
            </a:pPr>
            <a:endParaRPr lang="fr-BE" sz="2400" i="0" dirty="0">
              <a:solidFill>
                <a:srgbClr val="0F5494"/>
              </a:solidFill>
              <a:latin typeface="+mj-lt"/>
            </a:endParaRPr>
          </a:p>
          <a:p>
            <a:pPr marL="285750" lvl="1" indent="-285750">
              <a:spcBef>
                <a:spcPts val="600"/>
              </a:spcBef>
              <a:buFont typeface="Arial" panose="020B0604020202020204" pitchFamily="34" charset="0"/>
              <a:buChar char="•"/>
            </a:pPr>
            <a:endParaRPr lang="fr-BE" sz="2400" i="0" dirty="0">
              <a:solidFill>
                <a:srgbClr val="0F5494"/>
              </a:solidFill>
              <a:latin typeface="+mj-lt"/>
            </a:endParaRPr>
          </a:p>
          <a:p>
            <a:pPr marL="742950" lvl="1" indent="-285750">
              <a:buFontTx/>
              <a:buChar char="−"/>
            </a:pPr>
            <a:endParaRPr lang="en-GB" sz="2400" b="0" i="0" dirty="0">
              <a:solidFill>
                <a:srgbClr val="0F5494"/>
              </a:solidFill>
              <a:latin typeface="+mj-lt"/>
            </a:endParaRPr>
          </a:p>
        </p:txBody>
      </p:sp>
    </p:spTree>
    <p:extLst>
      <p:ext uri="{BB962C8B-B14F-4D97-AF65-F5344CB8AC3E}">
        <p14:creationId xmlns:p14="http://schemas.microsoft.com/office/powerpoint/2010/main" val="39999373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17499" y="1405315"/>
            <a:ext cx="8445499" cy="369332"/>
          </a:xfrm>
          <a:prstGeom prst="rect">
            <a:avLst/>
          </a:prstGeom>
          <a:solidFill>
            <a:srgbClr val="0F5494"/>
          </a:solidFill>
        </p:spPr>
        <p:txBody>
          <a:bodyPr wrap="square" rtlCol="0">
            <a:spAutoFit/>
          </a:bodyPr>
          <a:lstStyle/>
          <a:p>
            <a:pPr>
              <a:spcBef>
                <a:spcPts val="600"/>
              </a:spcBef>
            </a:pPr>
            <a:r>
              <a:rPr lang="en-GB" altLang="en-US" sz="1800" i="0" dirty="0" smtClean="0">
                <a:solidFill>
                  <a:srgbClr val="FFFFFF"/>
                </a:solidFill>
                <a:latin typeface="Verdana"/>
                <a:cs typeface=""/>
              </a:rPr>
              <a:t>Multiannual Financial Framework 2014-2020</a:t>
            </a:r>
            <a:endParaRPr lang="en-GB" altLang="en-US" sz="1800" i="0" dirty="0">
              <a:solidFill>
                <a:srgbClr val="FFFFFF"/>
              </a:solidFill>
              <a:latin typeface="Verdana"/>
              <a:cs typeface=""/>
            </a:endParaRPr>
          </a:p>
        </p:txBody>
      </p:sp>
      <p:sp>
        <p:nvSpPr>
          <p:cNvPr id="7" name="Text Box 13"/>
          <p:cNvSpPr txBox="1">
            <a:spLocks noChangeArrowheads="1"/>
          </p:cNvSpPr>
          <p:nvPr/>
        </p:nvSpPr>
        <p:spPr bwMode="auto">
          <a:xfrm>
            <a:off x="3123739" y="5737294"/>
            <a:ext cx="2906866" cy="400110"/>
          </a:xfrm>
          <a:prstGeom prst="rect">
            <a:avLst/>
          </a:prstGeom>
          <a:noFill/>
          <a:ln w="28575">
            <a:noFill/>
            <a:miter lim="800000"/>
            <a:headEnd/>
            <a:tailEnd/>
          </a:ln>
        </p:spPr>
        <p:txBody>
          <a:bodyPr wrap="square">
            <a:spAutoFit/>
          </a:bodyPr>
          <a:lstStyle/>
          <a:p>
            <a:pPr algn="ctr"/>
            <a:r>
              <a:rPr lang="es-ES" altLang="en-US" sz="2000" i="0" dirty="0">
                <a:solidFill>
                  <a:srgbClr val="0F5494"/>
                </a:solidFill>
                <a:latin typeface="Verdana"/>
                <a:cs typeface=""/>
              </a:rPr>
              <a:t>~ </a:t>
            </a:r>
            <a:r>
              <a:rPr lang="es-ES" altLang="en-US" sz="2000" i="0" dirty="0" smtClean="0">
                <a:solidFill>
                  <a:srgbClr val="0F5494"/>
                </a:solidFill>
                <a:latin typeface="Verdana"/>
                <a:cs typeface=""/>
              </a:rPr>
              <a:t>12 841 </a:t>
            </a:r>
            <a:r>
              <a:rPr lang="es-ES" altLang="en-US" sz="2000" i="0" dirty="0">
                <a:solidFill>
                  <a:srgbClr val="0F5494"/>
                </a:solidFill>
                <a:latin typeface="Verdana"/>
                <a:cs typeface=""/>
              </a:rPr>
              <a:t>M€</a:t>
            </a:r>
          </a:p>
        </p:txBody>
      </p:sp>
      <p:sp>
        <p:nvSpPr>
          <p:cNvPr id="8" name="Text Box 14"/>
          <p:cNvSpPr txBox="1">
            <a:spLocks noChangeArrowheads="1"/>
          </p:cNvSpPr>
          <p:nvPr/>
        </p:nvSpPr>
        <p:spPr bwMode="auto">
          <a:xfrm>
            <a:off x="5706486" y="5135021"/>
            <a:ext cx="1829347" cy="400110"/>
          </a:xfrm>
          <a:prstGeom prst="rect">
            <a:avLst/>
          </a:prstGeom>
          <a:noFill/>
          <a:ln w="9525">
            <a:noFill/>
            <a:miter lim="800000"/>
            <a:headEnd/>
            <a:tailEnd/>
          </a:ln>
        </p:spPr>
        <p:txBody>
          <a:bodyPr wrap="none">
            <a:spAutoFit/>
          </a:bodyPr>
          <a:lstStyle/>
          <a:p>
            <a:pPr algn="ctr"/>
            <a:r>
              <a:rPr lang="es-ES" altLang="en-US" sz="2000" i="0" dirty="0">
                <a:solidFill>
                  <a:srgbClr val="0F5494"/>
                </a:solidFill>
                <a:latin typeface="Verdana"/>
                <a:cs typeface=""/>
              </a:rPr>
              <a:t>~ 7 071 </a:t>
            </a:r>
            <a:r>
              <a:rPr lang="es-ES" altLang="en-US" sz="2000" i="0" dirty="0" smtClean="0">
                <a:solidFill>
                  <a:srgbClr val="0F5494"/>
                </a:solidFill>
                <a:latin typeface="Verdana"/>
                <a:cs typeface=""/>
              </a:rPr>
              <a:t>M</a:t>
            </a:r>
            <a:r>
              <a:rPr lang="es-ES" altLang="en-US" sz="2000" i="0" dirty="0">
                <a:solidFill>
                  <a:srgbClr val="0F5494"/>
                </a:solidFill>
                <a:latin typeface="Verdana"/>
                <a:cs typeface=""/>
              </a:rPr>
              <a:t>€</a:t>
            </a:r>
          </a:p>
        </p:txBody>
      </p:sp>
      <p:sp>
        <p:nvSpPr>
          <p:cNvPr id="9" name="Text Box 15"/>
          <p:cNvSpPr txBox="1">
            <a:spLocks noChangeArrowheads="1"/>
          </p:cNvSpPr>
          <p:nvPr/>
        </p:nvSpPr>
        <p:spPr bwMode="auto">
          <a:xfrm>
            <a:off x="5706486" y="3522109"/>
            <a:ext cx="1829347" cy="400110"/>
          </a:xfrm>
          <a:prstGeom prst="rect">
            <a:avLst/>
          </a:prstGeom>
          <a:noFill/>
          <a:ln w="9525">
            <a:noFill/>
            <a:miter lim="800000"/>
            <a:headEnd/>
            <a:tailEnd/>
          </a:ln>
        </p:spPr>
        <p:txBody>
          <a:bodyPr wrap="none">
            <a:spAutoFit/>
          </a:bodyPr>
          <a:lstStyle/>
          <a:p>
            <a:pPr algn="ctr"/>
            <a:r>
              <a:rPr lang="es-ES" altLang="en-US" sz="2000" i="0" dirty="0">
                <a:solidFill>
                  <a:srgbClr val="0F5494"/>
                </a:solidFill>
                <a:latin typeface="Verdana"/>
                <a:cs typeface=""/>
              </a:rPr>
              <a:t>~ 4 291 </a:t>
            </a:r>
            <a:r>
              <a:rPr lang="es-ES" altLang="en-US" sz="2000" i="0" dirty="0" smtClean="0">
                <a:solidFill>
                  <a:srgbClr val="0F5494"/>
                </a:solidFill>
                <a:latin typeface="Verdana"/>
                <a:cs typeface=""/>
              </a:rPr>
              <a:t>M</a:t>
            </a:r>
            <a:r>
              <a:rPr lang="es-ES" altLang="en-US" sz="2000" i="0" dirty="0">
                <a:solidFill>
                  <a:srgbClr val="0F5494"/>
                </a:solidFill>
                <a:latin typeface="Verdana"/>
                <a:cs typeface=""/>
              </a:rPr>
              <a:t>€</a:t>
            </a:r>
          </a:p>
        </p:txBody>
      </p:sp>
      <p:pic>
        <p:nvPicPr>
          <p:cNvPr id="10" name="Picture 11"/>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1186167" y="2662182"/>
            <a:ext cx="2867279" cy="2181518"/>
          </a:xfrm>
          <a:prstGeom prst="rect">
            <a:avLst/>
          </a:prstGeom>
          <a:noFill/>
          <a:ln w="9525">
            <a:noFill/>
            <a:miter lim="800000"/>
            <a:headEnd/>
            <a:tailEnd/>
          </a:ln>
        </p:spPr>
      </p:pic>
      <p:sp>
        <p:nvSpPr>
          <p:cNvPr id="11" name="Text Box 16"/>
          <p:cNvSpPr txBox="1">
            <a:spLocks noChangeArrowheads="1"/>
          </p:cNvSpPr>
          <p:nvPr/>
        </p:nvSpPr>
        <p:spPr bwMode="auto">
          <a:xfrm>
            <a:off x="1705132" y="4845217"/>
            <a:ext cx="1829347" cy="400110"/>
          </a:xfrm>
          <a:prstGeom prst="rect">
            <a:avLst/>
          </a:prstGeom>
          <a:noFill/>
          <a:ln w="9525">
            <a:noFill/>
            <a:miter lim="800000"/>
            <a:headEnd/>
            <a:tailEnd/>
          </a:ln>
        </p:spPr>
        <p:txBody>
          <a:bodyPr wrap="none">
            <a:spAutoFit/>
          </a:bodyPr>
          <a:lstStyle/>
          <a:p>
            <a:pPr algn="ctr"/>
            <a:r>
              <a:rPr lang="es-ES" altLang="en-US" sz="2000" i="0" dirty="0">
                <a:solidFill>
                  <a:srgbClr val="0F5494"/>
                </a:solidFill>
                <a:latin typeface="Verdana"/>
                <a:cs typeface=""/>
              </a:rPr>
              <a:t>~ </a:t>
            </a:r>
            <a:r>
              <a:rPr lang="es-ES" altLang="en-US" sz="2000" i="0" dirty="0" smtClean="0">
                <a:solidFill>
                  <a:srgbClr val="0F5494"/>
                </a:solidFill>
                <a:latin typeface="Verdana"/>
                <a:cs typeface=""/>
              </a:rPr>
              <a:t>1 479 </a:t>
            </a:r>
            <a:r>
              <a:rPr lang="es-ES" altLang="en-US" sz="2000" i="0" dirty="0">
                <a:solidFill>
                  <a:srgbClr val="0F5494"/>
                </a:solidFill>
                <a:latin typeface="Verdana"/>
                <a:cs typeface=""/>
              </a:rPr>
              <a:t>M€</a:t>
            </a:r>
          </a:p>
        </p:txBody>
      </p:sp>
      <p:sp>
        <p:nvSpPr>
          <p:cNvPr id="12" name="Rounded Rectangle 17"/>
          <p:cNvSpPr/>
          <p:nvPr/>
        </p:nvSpPr>
        <p:spPr bwMode="auto">
          <a:xfrm>
            <a:off x="767195" y="2133601"/>
            <a:ext cx="7839869" cy="3517899"/>
          </a:xfrm>
          <a:prstGeom prst="roundRect">
            <a:avLst/>
          </a:prstGeom>
          <a:noFill/>
          <a:ln w="28575">
            <a:solidFill>
              <a:srgbClr val="0F5494"/>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i="0" dirty="0">
              <a:solidFill>
                <a:srgbClr val="3366CC"/>
              </a:solidFill>
            </a:endParaRPr>
          </a:p>
        </p:txBody>
      </p:sp>
      <p:pic>
        <p:nvPicPr>
          <p:cNvPr id="13" name="Picture 2" descr="http://www.copernicus.eu/sites/default/files/Pictures_Logos/Copernicus_with_tagline.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222513" y="2344683"/>
            <a:ext cx="3019426" cy="115567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http://www.gsa.europa.eu/sites/default/files/content/images/pages/logo-egnos.gif"/>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301915" y="4345998"/>
            <a:ext cx="1826086" cy="602609"/>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6" descr="https://upload.wikimedia.org/wikipedia/en/thumb/b/bf/Galileo_logo.svg/272px-Galileo_logo.svg.pn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5222513" y="4190186"/>
            <a:ext cx="944835" cy="944835"/>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22"/>
          <p:cNvSpPr txBox="1"/>
          <p:nvPr/>
        </p:nvSpPr>
        <p:spPr>
          <a:xfrm>
            <a:off x="2254590" y="4062421"/>
            <a:ext cx="869149" cy="338554"/>
          </a:xfrm>
          <a:prstGeom prst="rect">
            <a:avLst/>
          </a:prstGeom>
          <a:noFill/>
        </p:spPr>
        <p:txBody>
          <a:bodyPr wrap="none" rtlCol="0">
            <a:spAutoFit/>
          </a:bodyPr>
          <a:lstStyle/>
          <a:p>
            <a:r>
              <a:rPr lang="en-GB" sz="1600" i="0" dirty="0" smtClean="0">
                <a:solidFill>
                  <a:srgbClr val="FFFF00"/>
                </a:solidFill>
                <a:effectLst>
                  <a:outerShdw blurRad="38100" dist="38100" dir="2700000" algn="tl">
                    <a:srgbClr val="000000">
                      <a:alpha val="43137"/>
                    </a:srgbClr>
                  </a:outerShdw>
                </a:effectLst>
                <a:latin typeface="Verdana"/>
                <a:cs typeface=""/>
              </a:rPr>
              <a:t>Space</a:t>
            </a:r>
          </a:p>
        </p:txBody>
      </p:sp>
    </p:spTree>
    <p:extLst>
      <p:ext uri="{BB962C8B-B14F-4D97-AF65-F5344CB8AC3E}">
        <p14:creationId xmlns:p14="http://schemas.microsoft.com/office/powerpoint/2010/main" val="13776087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7500" y="1855118"/>
            <a:ext cx="6351747" cy="4524315"/>
          </a:xfrm>
          <a:prstGeom prst="rect">
            <a:avLst/>
          </a:prstGeom>
        </p:spPr>
        <p:txBody>
          <a:bodyPr wrap="square">
            <a:spAutoFit/>
          </a:bodyPr>
          <a:lstStyle/>
          <a:p>
            <a:pPr marL="342900" indent="-342900">
              <a:lnSpc>
                <a:spcPct val="150000"/>
              </a:lnSpc>
              <a:buFont typeface="+mj-lt"/>
              <a:buAutoNum type="arabicPeriod"/>
            </a:pPr>
            <a:r>
              <a:rPr lang="en-GB" sz="1600" b="0" i="0" dirty="0">
                <a:solidFill>
                  <a:srgbClr val="0F5494"/>
                </a:solidFill>
                <a:latin typeface="+mn-lt"/>
              </a:rPr>
              <a:t>Maximise the </a:t>
            </a:r>
            <a:r>
              <a:rPr lang="en-GB" sz="1600" i="0" dirty="0">
                <a:solidFill>
                  <a:srgbClr val="0F5494"/>
                </a:solidFill>
                <a:latin typeface="+mn-lt"/>
              </a:rPr>
              <a:t>benefits of space for society </a:t>
            </a:r>
            <a:r>
              <a:rPr lang="en-GB" sz="1600" b="0" i="0" dirty="0">
                <a:solidFill>
                  <a:srgbClr val="0F5494"/>
                </a:solidFill>
                <a:latin typeface="+mn-lt"/>
              </a:rPr>
              <a:t>and the EU economy</a:t>
            </a:r>
          </a:p>
          <a:p>
            <a:pPr marL="342900" indent="-342900">
              <a:lnSpc>
                <a:spcPct val="150000"/>
              </a:lnSpc>
              <a:buFont typeface="+mj-lt"/>
              <a:buAutoNum type="arabicPeriod"/>
            </a:pPr>
            <a:endParaRPr lang="en-GB" sz="1600" b="0" i="0" dirty="0">
              <a:solidFill>
                <a:srgbClr val="0F5494"/>
              </a:solidFill>
              <a:latin typeface="+mn-lt"/>
            </a:endParaRPr>
          </a:p>
          <a:p>
            <a:pPr marL="342900" indent="-342900">
              <a:lnSpc>
                <a:spcPct val="150000"/>
              </a:lnSpc>
              <a:buFont typeface="+mj-lt"/>
              <a:buAutoNum type="arabicPeriod"/>
            </a:pPr>
            <a:r>
              <a:rPr lang="en-GB" sz="1600" b="0" i="0" dirty="0">
                <a:solidFill>
                  <a:srgbClr val="0F5494"/>
                </a:solidFill>
                <a:latin typeface="+mn-lt"/>
              </a:rPr>
              <a:t>Foster a globally </a:t>
            </a:r>
            <a:r>
              <a:rPr lang="en-GB" sz="1600" i="0" dirty="0">
                <a:solidFill>
                  <a:srgbClr val="0F5494"/>
                </a:solidFill>
                <a:latin typeface="+mn-lt"/>
              </a:rPr>
              <a:t>competitive and innovative</a:t>
            </a:r>
            <a:r>
              <a:rPr lang="en-GB" sz="1600" b="0" i="0" dirty="0">
                <a:solidFill>
                  <a:srgbClr val="0F5494"/>
                </a:solidFill>
                <a:latin typeface="+mn-lt"/>
              </a:rPr>
              <a:t> European space sector</a:t>
            </a:r>
          </a:p>
          <a:p>
            <a:pPr marL="342900" indent="-342900">
              <a:lnSpc>
                <a:spcPct val="150000"/>
              </a:lnSpc>
              <a:buFont typeface="+mj-lt"/>
              <a:buAutoNum type="arabicPeriod"/>
            </a:pPr>
            <a:endParaRPr lang="en-GB" sz="1600" b="0" i="0" dirty="0">
              <a:solidFill>
                <a:srgbClr val="0F5494"/>
              </a:solidFill>
              <a:latin typeface="+mn-lt"/>
            </a:endParaRPr>
          </a:p>
          <a:p>
            <a:pPr marL="342900" indent="-342900">
              <a:lnSpc>
                <a:spcPct val="150000"/>
              </a:lnSpc>
              <a:buFont typeface="+mj-lt"/>
              <a:buAutoNum type="arabicPeriod"/>
            </a:pPr>
            <a:r>
              <a:rPr lang="en-GB" sz="1600" b="0" i="0" dirty="0">
                <a:solidFill>
                  <a:srgbClr val="0F5494"/>
                </a:solidFill>
                <a:latin typeface="+mn-lt"/>
              </a:rPr>
              <a:t>Reinforce Europe's </a:t>
            </a:r>
            <a:r>
              <a:rPr lang="en-GB" sz="1600" i="0" dirty="0">
                <a:solidFill>
                  <a:srgbClr val="0F5494"/>
                </a:solidFill>
                <a:latin typeface="+mn-lt"/>
              </a:rPr>
              <a:t>autonomy</a:t>
            </a:r>
            <a:r>
              <a:rPr lang="en-GB" sz="1600" b="0" i="0" dirty="0">
                <a:solidFill>
                  <a:srgbClr val="0F5494"/>
                </a:solidFill>
                <a:latin typeface="+mn-lt"/>
              </a:rPr>
              <a:t> </a:t>
            </a:r>
            <a:r>
              <a:rPr lang="en-GB" sz="1600" i="0" dirty="0">
                <a:solidFill>
                  <a:srgbClr val="0F5494"/>
                </a:solidFill>
                <a:latin typeface="+mn-lt"/>
              </a:rPr>
              <a:t>in accessing and using space</a:t>
            </a:r>
            <a:r>
              <a:rPr lang="en-GB" sz="1600" b="0" i="0" dirty="0">
                <a:solidFill>
                  <a:srgbClr val="0F5494"/>
                </a:solidFill>
                <a:latin typeface="+mn-lt"/>
              </a:rPr>
              <a:t> in a secure and safe environment</a:t>
            </a:r>
          </a:p>
          <a:p>
            <a:pPr marL="342900" indent="-342900">
              <a:lnSpc>
                <a:spcPct val="150000"/>
              </a:lnSpc>
              <a:buFont typeface="+mj-lt"/>
              <a:buAutoNum type="arabicPeriod"/>
            </a:pPr>
            <a:endParaRPr lang="en-GB" sz="1600" b="0" i="0" dirty="0">
              <a:solidFill>
                <a:srgbClr val="0F5494"/>
              </a:solidFill>
              <a:latin typeface="+mn-lt"/>
            </a:endParaRPr>
          </a:p>
          <a:p>
            <a:pPr marL="346075" indent="-342900">
              <a:lnSpc>
                <a:spcPct val="150000"/>
              </a:lnSpc>
              <a:buFont typeface="+mj-lt"/>
              <a:buAutoNum type="arabicPeriod"/>
            </a:pPr>
            <a:r>
              <a:rPr lang="en-GB" sz="1600" b="0" i="0" dirty="0">
                <a:solidFill>
                  <a:srgbClr val="0F5494"/>
                </a:solidFill>
                <a:latin typeface="+mn-lt"/>
              </a:rPr>
              <a:t>Strengthen Europe's role as </a:t>
            </a:r>
            <a:r>
              <a:rPr lang="en-GB" sz="1600" i="0" dirty="0">
                <a:solidFill>
                  <a:srgbClr val="0F5494"/>
                </a:solidFill>
                <a:latin typeface="+mn-lt"/>
              </a:rPr>
              <a:t>a global actor </a:t>
            </a:r>
            <a:r>
              <a:rPr lang="en-GB" sz="1600" b="0" i="0" dirty="0">
                <a:solidFill>
                  <a:srgbClr val="0F5494"/>
                </a:solidFill>
                <a:latin typeface="+mn-lt"/>
              </a:rPr>
              <a:t>and promote international </a:t>
            </a:r>
            <a:r>
              <a:rPr lang="en-GB" sz="1600" b="0" i="0" dirty="0" smtClean="0">
                <a:solidFill>
                  <a:srgbClr val="0F5494"/>
                </a:solidFill>
                <a:latin typeface="+mn-lt"/>
              </a:rPr>
              <a:t>cooperation</a:t>
            </a:r>
            <a:endParaRPr lang="en-GB" sz="1600" b="0" i="0" dirty="0">
              <a:solidFill>
                <a:srgbClr val="0F5494"/>
              </a:solidFill>
              <a:latin typeface="+mn-lt"/>
            </a:endParaRPr>
          </a:p>
          <a:p>
            <a:pPr marL="3175">
              <a:lnSpc>
                <a:spcPct val="150000"/>
              </a:lnSpc>
            </a:pPr>
            <a:endParaRPr lang="en-GB" sz="1600" i="0" dirty="0">
              <a:solidFill>
                <a:srgbClr val="0F5494"/>
              </a:solidFill>
              <a:latin typeface="+mn-lt"/>
            </a:endParaRPr>
          </a:p>
        </p:txBody>
      </p:sp>
      <p:sp>
        <p:nvSpPr>
          <p:cNvPr id="5" name="TextBox 4"/>
          <p:cNvSpPr txBox="1"/>
          <p:nvPr/>
        </p:nvSpPr>
        <p:spPr>
          <a:xfrm>
            <a:off x="317499" y="1405315"/>
            <a:ext cx="8445499" cy="369332"/>
          </a:xfrm>
          <a:prstGeom prst="rect">
            <a:avLst/>
          </a:prstGeom>
          <a:solidFill>
            <a:srgbClr val="0F5494"/>
          </a:solidFill>
        </p:spPr>
        <p:txBody>
          <a:bodyPr wrap="square" rtlCol="0">
            <a:spAutoFit/>
          </a:bodyPr>
          <a:lstStyle/>
          <a:p>
            <a:r>
              <a:rPr lang="pt-PT" sz="1800" i="0" dirty="0">
                <a:solidFill>
                  <a:schemeClr val="bg1"/>
                </a:solidFill>
                <a:latin typeface="+mn-lt"/>
              </a:rPr>
              <a:t>A Space Strategy designed to deliver on 4 strategic </a:t>
            </a:r>
            <a:r>
              <a:rPr lang="pt-PT" sz="1800" i="0" dirty="0" smtClean="0">
                <a:solidFill>
                  <a:schemeClr val="bg1"/>
                </a:solidFill>
                <a:latin typeface="+mn-lt"/>
              </a:rPr>
              <a:t>priorities</a:t>
            </a:r>
            <a:endParaRPr lang="en-GB" sz="1800" i="0" dirty="0">
              <a:solidFill>
                <a:schemeClr val="bg1"/>
              </a:solidFill>
              <a:latin typeface="+mn-lt"/>
            </a:endParaRPr>
          </a:p>
        </p:txBody>
      </p:sp>
      <p:pic>
        <p:nvPicPr>
          <p:cNvPr id="6" name="Picture 2" descr="Image result for space strategy for europe">
            <a:extLst>
              <a:ext uri="{FF2B5EF4-FFF2-40B4-BE49-F238E27FC236}">
                <a16:creationId xmlns:a16="http://schemas.microsoft.com/office/drawing/2014/main" xmlns="" id="{C49BF353-4D2E-4149-8897-A947555717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5299" y="4950935"/>
            <a:ext cx="2684477" cy="1787138"/>
          </a:xfrm>
          <a:prstGeom prst="rect">
            <a:avLst/>
          </a:prstGeom>
          <a:noFill/>
          <a:extLst>
            <a:ext uri="{909E8E84-426E-40DD-AFC4-6F175D3DCCD1}">
              <a14:hiddenFill xmlns:a14="http://schemas.microsoft.com/office/drawing/2010/main">
                <a:solidFill>
                  <a:srgbClr val="FFFFFF"/>
                </a:solidFill>
              </a14:hiddenFill>
            </a:ext>
          </a:extLst>
        </p:spPr>
      </p:pic>
      <p:sp>
        <p:nvSpPr>
          <p:cNvPr id="2" name="Freccia destra con strisce 1"/>
          <p:cNvSpPr/>
          <p:nvPr/>
        </p:nvSpPr>
        <p:spPr>
          <a:xfrm>
            <a:off x="317499" y="6210299"/>
            <a:ext cx="1187451" cy="367015"/>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3" name="CasellaDiTesto 2"/>
          <p:cNvSpPr txBox="1"/>
          <p:nvPr/>
        </p:nvSpPr>
        <p:spPr>
          <a:xfrm>
            <a:off x="1889270" y="6115649"/>
            <a:ext cx="4191000" cy="461665"/>
          </a:xfrm>
          <a:prstGeom prst="rect">
            <a:avLst/>
          </a:prstGeom>
          <a:noFill/>
        </p:spPr>
        <p:txBody>
          <a:bodyPr wrap="square" rtlCol="0">
            <a:spAutoFit/>
          </a:bodyPr>
          <a:lstStyle/>
          <a:p>
            <a:r>
              <a:rPr lang="en-GB" sz="2400" i="0" smtClean="0">
                <a:solidFill>
                  <a:srgbClr val="FF0000"/>
                </a:solidFill>
                <a:latin typeface="+mn-lt"/>
              </a:rPr>
              <a:t>Towards the next MFF</a:t>
            </a:r>
            <a:endParaRPr lang="en-GB" sz="2400" i="0" smtClean="0">
              <a:solidFill>
                <a:srgbClr val="FF0000"/>
              </a:solidFill>
              <a:latin typeface="+mn-lt"/>
            </a:endParaRPr>
          </a:p>
        </p:txBody>
      </p:sp>
    </p:spTree>
    <p:extLst>
      <p:ext uri="{BB962C8B-B14F-4D97-AF65-F5344CB8AC3E}">
        <p14:creationId xmlns:p14="http://schemas.microsoft.com/office/powerpoint/2010/main" val="21541813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7500" y="1985644"/>
            <a:ext cx="8445500" cy="4847481"/>
          </a:xfrm>
          <a:prstGeom prst="rect">
            <a:avLst/>
          </a:prstGeom>
        </p:spPr>
        <p:txBody>
          <a:bodyPr wrap="square">
            <a:spAutoFit/>
          </a:bodyPr>
          <a:lstStyle/>
          <a:p>
            <a:pPr>
              <a:lnSpc>
                <a:spcPct val="150000"/>
              </a:lnSpc>
            </a:pPr>
            <a:r>
              <a:rPr lang="en-GB" sz="1600" i="0" dirty="0">
                <a:solidFill>
                  <a:srgbClr val="0F5494"/>
                </a:solidFill>
                <a:latin typeface="+mn-lt"/>
              </a:rPr>
              <a:t>- Common principles in promoting international space </a:t>
            </a:r>
            <a:r>
              <a:rPr lang="en-GB" sz="1600" i="0" dirty="0" smtClean="0">
                <a:solidFill>
                  <a:srgbClr val="0F5494"/>
                </a:solidFill>
                <a:latin typeface="+mn-lt"/>
              </a:rPr>
              <a:t>exploration</a:t>
            </a:r>
            <a:endParaRPr lang="en-GB" sz="1600" i="0" dirty="0">
              <a:solidFill>
                <a:srgbClr val="0F5494"/>
              </a:solidFill>
              <a:latin typeface="+mn-lt"/>
            </a:endParaRPr>
          </a:p>
          <a:p>
            <a:pPr marL="476250" lvl="0" indent="-285750" algn="just">
              <a:spcAft>
                <a:spcPts val="600"/>
              </a:spcAft>
              <a:buFont typeface="Wingdings" panose="05000000000000000000" pitchFamily="2" charset="2"/>
              <a:buChar char="§"/>
            </a:pPr>
            <a:r>
              <a:rPr lang="en-GB" sz="1600" b="0" dirty="0" smtClean="0">
                <a:solidFill>
                  <a:srgbClr val="0F5494"/>
                </a:solidFill>
                <a:latin typeface="Verdana"/>
                <a:cs typeface="Arial" panose="020B0604020202020204" pitchFamily="34" charset="0"/>
              </a:rPr>
              <a:t>EU co-organized with JAXA and US ISEF2</a:t>
            </a:r>
          </a:p>
          <a:p>
            <a:pPr marL="476250" lvl="0" indent="-285750" algn="just">
              <a:spcAft>
                <a:spcPts val="600"/>
              </a:spcAft>
              <a:buFont typeface="Wingdings" panose="05000000000000000000" pitchFamily="2" charset="2"/>
              <a:buChar char="§"/>
            </a:pPr>
            <a:r>
              <a:rPr lang="en-GB" sz="1600" b="0" dirty="0" smtClean="0">
                <a:solidFill>
                  <a:srgbClr val="0F5494"/>
                </a:solidFill>
                <a:latin typeface="Verdana"/>
                <a:cs typeface="Arial" panose="020B0604020202020204" pitchFamily="34" charset="0"/>
              </a:rPr>
              <a:t>ISEF3 in Europe</a:t>
            </a:r>
          </a:p>
          <a:p>
            <a:pPr marL="476250" lvl="0" indent="-285750" algn="just">
              <a:spcAft>
                <a:spcPts val="600"/>
              </a:spcAft>
              <a:buFont typeface="Wingdings" panose="05000000000000000000" pitchFamily="2" charset="2"/>
              <a:buChar char="§"/>
            </a:pPr>
            <a:endParaRPr lang="en-GB" sz="1600" b="0" dirty="0">
              <a:solidFill>
                <a:srgbClr val="0F5494"/>
              </a:solidFill>
              <a:latin typeface="Verdana"/>
              <a:cs typeface="Arial" panose="020B0604020202020204" pitchFamily="34" charset="0"/>
            </a:endParaRPr>
          </a:p>
          <a:p>
            <a:pPr>
              <a:lnSpc>
                <a:spcPct val="150000"/>
              </a:lnSpc>
            </a:pPr>
            <a:r>
              <a:rPr lang="en-GB" sz="1600" i="0" dirty="0" smtClean="0">
                <a:solidFill>
                  <a:srgbClr val="0F5494"/>
                </a:solidFill>
                <a:latin typeface="+mn-lt"/>
              </a:rPr>
              <a:t>- Space </a:t>
            </a:r>
            <a:r>
              <a:rPr lang="en-GB" sz="1600" i="0" dirty="0">
                <a:solidFill>
                  <a:srgbClr val="0F5494"/>
                </a:solidFill>
                <a:latin typeface="+mn-lt"/>
              </a:rPr>
              <a:t>t</a:t>
            </a:r>
            <a:r>
              <a:rPr lang="en-GB" sz="1600" i="0" dirty="0" smtClean="0">
                <a:solidFill>
                  <a:srgbClr val="0F5494"/>
                </a:solidFill>
                <a:latin typeface="+mn-lt"/>
              </a:rPr>
              <a:t>echnology for exploration R&amp;D</a:t>
            </a:r>
            <a:endParaRPr lang="en-GB" sz="2000" b="0" dirty="0">
              <a:latin typeface="+mn-lt"/>
              <a:cs typeface="Arial" panose="020B0604020202020204" pitchFamily="34" charset="0"/>
            </a:endParaRPr>
          </a:p>
          <a:p>
            <a:pPr marL="476250" indent="-285750" algn="just">
              <a:spcAft>
                <a:spcPts val="600"/>
              </a:spcAft>
              <a:buFont typeface="Wingdings" panose="05000000000000000000" pitchFamily="2" charset="2"/>
              <a:buChar char="§"/>
            </a:pPr>
            <a:r>
              <a:rPr lang="en-GB" sz="1600" b="0" dirty="0" smtClean="0">
                <a:solidFill>
                  <a:srgbClr val="0F5494"/>
                </a:solidFill>
                <a:latin typeface="+mn-lt"/>
                <a:cs typeface="Arial" panose="020B0604020202020204" pitchFamily="34" charset="0"/>
              </a:rPr>
              <a:t>EDEN ISS, BIOWISE</a:t>
            </a:r>
          </a:p>
          <a:p>
            <a:pPr marL="476250" indent="-285750" algn="just">
              <a:spcAft>
                <a:spcPts val="600"/>
              </a:spcAft>
              <a:buFont typeface="Wingdings" panose="05000000000000000000" pitchFamily="2" charset="2"/>
              <a:buChar char="§"/>
            </a:pPr>
            <a:r>
              <a:rPr lang="en-GB" sz="1600" b="0" dirty="0" smtClean="0">
                <a:solidFill>
                  <a:srgbClr val="0F5494"/>
                </a:solidFill>
                <a:latin typeface="+mn-lt"/>
                <a:cs typeface="Arial" panose="020B0604020202020204" pitchFamily="34" charset="0"/>
              </a:rPr>
              <a:t>Links with H2020 Focus area on Circular Economy</a:t>
            </a:r>
          </a:p>
          <a:p>
            <a:pPr marL="476250" indent="-285750" algn="just">
              <a:spcAft>
                <a:spcPts val="600"/>
              </a:spcAft>
              <a:buFont typeface="Wingdings" panose="05000000000000000000" pitchFamily="2" charset="2"/>
              <a:buChar char="§"/>
            </a:pPr>
            <a:endParaRPr lang="en-GB" sz="1600" b="0" dirty="0" smtClean="0">
              <a:solidFill>
                <a:srgbClr val="0F5494"/>
              </a:solidFill>
              <a:latin typeface="+mn-lt"/>
              <a:cs typeface="Arial" panose="020B0604020202020204" pitchFamily="34" charset="0"/>
            </a:endParaRPr>
          </a:p>
          <a:p>
            <a:pPr lvl="0">
              <a:lnSpc>
                <a:spcPct val="150000"/>
              </a:lnSpc>
            </a:pPr>
            <a:r>
              <a:rPr lang="en-GB" sz="1600" i="0" dirty="0">
                <a:solidFill>
                  <a:srgbClr val="0F5494"/>
                </a:solidFill>
                <a:latin typeface="Verdana"/>
              </a:rPr>
              <a:t>- A</a:t>
            </a:r>
            <a:r>
              <a:rPr lang="en-GB" sz="1600" i="0" dirty="0" smtClean="0">
                <a:solidFill>
                  <a:srgbClr val="0F5494"/>
                </a:solidFill>
                <a:latin typeface="Verdana"/>
              </a:rPr>
              <a:t>ccess to space</a:t>
            </a:r>
            <a:endParaRPr lang="en-GB" sz="2000" b="0" dirty="0">
              <a:solidFill>
                <a:srgbClr val="000000"/>
              </a:solidFill>
              <a:latin typeface="Verdana"/>
              <a:cs typeface="Arial" panose="020B0604020202020204" pitchFamily="34" charset="0"/>
            </a:endParaRPr>
          </a:p>
          <a:p>
            <a:pPr marL="476250" indent="-285750" algn="just">
              <a:spcAft>
                <a:spcPts val="600"/>
              </a:spcAft>
              <a:buFont typeface="Wingdings" panose="05000000000000000000" pitchFamily="2" charset="2"/>
              <a:buChar char="§"/>
            </a:pPr>
            <a:r>
              <a:rPr lang="en-GB" sz="1600" b="0" dirty="0" smtClean="0">
                <a:solidFill>
                  <a:srgbClr val="0F5494"/>
                </a:solidFill>
                <a:latin typeface="Verdana"/>
                <a:cs typeface="Arial" panose="020B0604020202020204" pitchFamily="34" charset="0"/>
              </a:rPr>
              <a:t>Space Strategy: aggregating </a:t>
            </a:r>
            <a:r>
              <a:rPr lang="en-GB" sz="1600" b="0" dirty="0">
                <a:solidFill>
                  <a:srgbClr val="0F5494"/>
                </a:solidFill>
                <a:latin typeface="Verdana"/>
                <a:cs typeface="Arial" panose="020B0604020202020204" pitchFamily="34" charset="0"/>
              </a:rPr>
              <a:t>demand; </a:t>
            </a:r>
            <a:r>
              <a:rPr lang="en-GB" sz="1600" b="0" dirty="0" smtClean="0">
                <a:solidFill>
                  <a:srgbClr val="0F5494"/>
                </a:solidFill>
                <a:latin typeface="Verdana"/>
                <a:cs typeface="Arial" panose="020B0604020202020204" pitchFamily="34" charset="0"/>
              </a:rPr>
              <a:t>supporting </a:t>
            </a:r>
            <a:r>
              <a:rPr lang="en-GB" sz="1600" b="0" dirty="0">
                <a:solidFill>
                  <a:srgbClr val="0F5494"/>
                </a:solidFill>
                <a:latin typeface="Verdana"/>
                <a:cs typeface="Arial" panose="020B0604020202020204" pitchFamily="34" charset="0"/>
              </a:rPr>
              <a:t>research and innovation efforts, </a:t>
            </a:r>
            <a:r>
              <a:rPr lang="en-GB" sz="1600" b="0" dirty="0" smtClean="0">
                <a:solidFill>
                  <a:srgbClr val="0F5494"/>
                </a:solidFill>
                <a:latin typeface="Verdana"/>
                <a:cs typeface="Arial" panose="020B0604020202020204" pitchFamily="34" charset="0"/>
              </a:rPr>
              <a:t>considering support </a:t>
            </a:r>
            <a:r>
              <a:rPr lang="en-GB" sz="1600" b="0" dirty="0">
                <a:solidFill>
                  <a:srgbClr val="0F5494"/>
                </a:solidFill>
                <a:latin typeface="Verdana"/>
                <a:cs typeface="Arial" panose="020B0604020202020204" pitchFamily="34" charset="0"/>
              </a:rPr>
              <a:t>European launch infrastructure </a:t>
            </a:r>
            <a:r>
              <a:rPr lang="en-GB" sz="1600" b="0" dirty="0" smtClean="0">
                <a:solidFill>
                  <a:srgbClr val="0F5494"/>
                </a:solidFill>
                <a:latin typeface="Verdana"/>
                <a:cs typeface="Arial" panose="020B0604020202020204" pitchFamily="34" charset="0"/>
              </a:rPr>
              <a:t>facilities; encouraging development </a:t>
            </a:r>
            <a:r>
              <a:rPr lang="en-GB" sz="1600" b="0" dirty="0">
                <a:solidFill>
                  <a:srgbClr val="0F5494"/>
                </a:solidFill>
                <a:latin typeface="Verdana"/>
                <a:cs typeface="Arial" panose="020B0604020202020204" pitchFamily="34" charset="0"/>
              </a:rPr>
              <a:t>of commercial </a:t>
            </a:r>
            <a:r>
              <a:rPr lang="en-GB" sz="1600" b="0" dirty="0" smtClean="0">
                <a:solidFill>
                  <a:srgbClr val="0F5494"/>
                </a:solidFill>
                <a:latin typeface="Verdana"/>
                <a:cs typeface="Arial" panose="020B0604020202020204" pitchFamily="34" charset="0"/>
              </a:rPr>
              <a:t>markets</a:t>
            </a:r>
            <a:endParaRPr lang="en-GB" sz="1600" b="0" dirty="0">
              <a:solidFill>
                <a:srgbClr val="0F5494"/>
              </a:solidFill>
              <a:latin typeface="Verdana"/>
              <a:cs typeface="Arial" panose="020B0604020202020204" pitchFamily="34" charset="0"/>
            </a:endParaRPr>
          </a:p>
          <a:p>
            <a:pPr marL="476250" indent="-285750" algn="just">
              <a:spcAft>
                <a:spcPts val="600"/>
              </a:spcAft>
              <a:buFont typeface="Wingdings" panose="05000000000000000000" pitchFamily="2" charset="2"/>
              <a:buChar char="§"/>
            </a:pPr>
            <a:r>
              <a:rPr lang="en-GB" sz="1600" b="0" dirty="0">
                <a:solidFill>
                  <a:srgbClr val="0F5494"/>
                </a:solidFill>
                <a:latin typeface="Verdana"/>
                <a:cs typeface="Arial" panose="020B0604020202020204" pitchFamily="34" charset="0"/>
              </a:rPr>
              <a:t>Price, IOD/IOV</a:t>
            </a:r>
          </a:p>
          <a:p>
            <a:pPr marL="476250" lvl="0" indent="-285750" algn="just">
              <a:spcAft>
                <a:spcPts val="600"/>
              </a:spcAft>
              <a:buFont typeface="Wingdings" panose="05000000000000000000" pitchFamily="2" charset="2"/>
              <a:buChar char="§"/>
            </a:pPr>
            <a:endParaRPr lang="en-GB" sz="1600" b="0" dirty="0">
              <a:solidFill>
                <a:srgbClr val="0F5494"/>
              </a:solidFill>
              <a:latin typeface="Verdana"/>
              <a:cs typeface="Arial" panose="020B0604020202020204" pitchFamily="34" charset="0"/>
            </a:endParaRPr>
          </a:p>
          <a:p>
            <a:pPr marL="476250" indent="-285750" algn="just">
              <a:spcAft>
                <a:spcPts val="600"/>
              </a:spcAft>
              <a:buFont typeface="Wingdings" panose="05000000000000000000" pitchFamily="2" charset="2"/>
              <a:buChar char="§"/>
            </a:pPr>
            <a:endParaRPr lang="en-GB" sz="1600" b="0" dirty="0">
              <a:solidFill>
                <a:srgbClr val="0F5494"/>
              </a:solidFill>
              <a:latin typeface="+mn-lt"/>
              <a:cs typeface="Arial" panose="020B0604020202020204" pitchFamily="34" charset="0"/>
            </a:endParaRPr>
          </a:p>
        </p:txBody>
      </p:sp>
      <p:sp>
        <p:nvSpPr>
          <p:cNvPr id="5" name="TextBox 4"/>
          <p:cNvSpPr txBox="1"/>
          <p:nvPr/>
        </p:nvSpPr>
        <p:spPr>
          <a:xfrm>
            <a:off x="317499" y="1523653"/>
            <a:ext cx="8445501" cy="369332"/>
          </a:xfrm>
          <a:prstGeom prst="rect">
            <a:avLst/>
          </a:prstGeom>
          <a:solidFill>
            <a:srgbClr val="0F5494"/>
          </a:solidFill>
        </p:spPr>
        <p:txBody>
          <a:bodyPr wrap="square" rtlCol="0">
            <a:spAutoFit/>
          </a:bodyPr>
          <a:lstStyle/>
          <a:p>
            <a:endParaRPr lang="en-GB" sz="1800" i="0" dirty="0">
              <a:solidFill>
                <a:schemeClr val="bg1"/>
              </a:solidFill>
              <a:latin typeface="+mn-lt"/>
            </a:endParaRPr>
          </a:p>
        </p:txBody>
      </p:sp>
    </p:spTree>
    <p:extLst>
      <p:ext uri="{BB962C8B-B14F-4D97-AF65-F5344CB8AC3E}">
        <p14:creationId xmlns:p14="http://schemas.microsoft.com/office/powerpoint/2010/main" val="41916150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7500" y="1985644"/>
            <a:ext cx="8445500" cy="3508653"/>
          </a:xfrm>
          <a:prstGeom prst="rect">
            <a:avLst/>
          </a:prstGeom>
        </p:spPr>
        <p:txBody>
          <a:bodyPr wrap="square">
            <a:spAutoFit/>
          </a:bodyPr>
          <a:lstStyle/>
          <a:p>
            <a:pPr>
              <a:lnSpc>
                <a:spcPct val="150000"/>
              </a:lnSpc>
            </a:pPr>
            <a:r>
              <a:rPr lang="en-GB" sz="1600" i="0" dirty="0">
                <a:solidFill>
                  <a:srgbClr val="0F5494"/>
                </a:solidFill>
                <a:latin typeface="+mn-lt"/>
              </a:rPr>
              <a:t>- </a:t>
            </a:r>
            <a:r>
              <a:rPr lang="en-GB" sz="1600" i="0" dirty="0">
                <a:solidFill>
                  <a:srgbClr val="0F5494"/>
                </a:solidFill>
                <a:latin typeface="+mn-lt"/>
              </a:rPr>
              <a:t>Supporting research and innovation and development of skills </a:t>
            </a:r>
          </a:p>
          <a:p>
            <a:pPr marL="476250" lvl="0" indent="-285750" algn="just">
              <a:spcAft>
                <a:spcPts val="600"/>
              </a:spcAft>
              <a:buFont typeface="Wingdings" panose="05000000000000000000" pitchFamily="2" charset="2"/>
              <a:buChar char="§"/>
            </a:pPr>
            <a:r>
              <a:rPr lang="en-GB" sz="1600" b="0" dirty="0" smtClean="0">
                <a:solidFill>
                  <a:srgbClr val="0F5494"/>
                </a:solidFill>
                <a:latin typeface="Verdana"/>
                <a:cs typeface="Arial" panose="020B0604020202020204" pitchFamily="34" charset="0"/>
              </a:rPr>
              <a:t>SME instrument</a:t>
            </a:r>
          </a:p>
          <a:p>
            <a:pPr marL="476250" lvl="0" indent="-285750" algn="just">
              <a:spcAft>
                <a:spcPts val="600"/>
              </a:spcAft>
              <a:buFont typeface="Wingdings" panose="05000000000000000000" pitchFamily="2" charset="2"/>
              <a:buChar char="§"/>
            </a:pPr>
            <a:r>
              <a:rPr lang="en-GB" sz="1600" b="0" dirty="0" smtClean="0">
                <a:solidFill>
                  <a:srgbClr val="0F5494"/>
                </a:solidFill>
                <a:latin typeface="Verdana"/>
                <a:cs typeface="Arial" panose="020B0604020202020204" pitchFamily="34" charset="0"/>
              </a:rPr>
              <a:t>innovative </a:t>
            </a:r>
            <a:r>
              <a:rPr lang="en-GB" sz="1600" b="0" dirty="0">
                <a:solidFill>
                  <a:srgbClr val="0F5494"/>
                </a:solidFill>
                <a:latin typeface="Verdana"/>
                <a:cs typeface="Arial" panose="020B0604020202020204" pitchFamily="34" charset="0"/>
              </a:rPr>
              <a:t>procurement schemes to stimulate the </a:t>
            </a:r>
            <a:r>
              <a:rPr lang="en-GB" sz="1600" b="0" dirty="0" smtClean="0">
                <a:solidFill>
                  <a:srgbClr val="0F5494"/>
                </a:solidFill>
                <a:latin typeface="Verdana"/>
                <a:cs typeface="Arial" panose="020B0604020202020204" pitchFamily="34" charset="0"/>
              </a:rPr>
              <a:t>demand-side</a:t>
            </a:r>
          </a:p>
          <a:p>
            <a:pPr marL="476250" lvl="0" indent="-285750" algn="just">
              <a:spcAft>
                <a:spcPts val="600"/>
              </a:spcAft>
              <a:buFont typeface="Wingdings" panose="05000000000000000000" pitchFamily="2" charset="2"/>
              <a:buChar char="§"/>
            </a:pPr>
            <a:r>
              <a:rPr lang="en-GB" sz="1600" b="0" dirty="0" smtClean="0">
                <a:solidFill>
                  <a:srgbClr val="0F5494"/>
                </a:solidFill>
                <a:latin typeface="Verdana"/>
                <a:cs typeface="Arial" panose="020B0604020202020204" pitchFamily="34" charset="0"/>
              </a:rPr>
              <a:t>leverage </a:t>
            </a:r>
            <a:r>
              <a:rPr lang="en-GB" sz="1600" b="0" dirty="0">
                <a:solidFill>
                  <a:srgbClr val="0F5494"/>
                </a:solidFill>
                <a:latin typeface="Verdana"/>
                <a:cs typeface="Arial" panose="020B0604020202020204" pitchFamily="34" charset="0"/>
              </a:rPr>
              <a:t>private sector investments and partnerships with </a:t>
            </a:r>
            <a:r>
              <a:rPr lang="en-GB" sz="1600" b="0" dirty="0" smtClean="0">
                <a:solidFill>
                  <a:srgbClr val="0F5494"/>
                </a:solidFill>
                <a:latin typeface="Verdana"/>
                <a:cs typeface="Arial" panose="020B0604020202020204" pitchFamily="34" charset="0"/>
              </a:rPr>
              <a:t>industry</a:t>
            </a:r>
            <a:endParaRPr lang="en-GB" sz="1600" b="0" dirty="0">
              <a:solidFill>
                <a:srgbClr val="0F5494"/>
              </a:solidFill>
              <a:latin typeface="Verdana"/>
              <a:cs typeface="Arial" panose="020B0604020202020204" pitchFamily="34" charset="0"/>
            </a:endParaRPr>
          </a:p>
          <a:p>
            <a:pPr marL="476250" lvl="0" indent="-285750" algn="just">
              <a:spcAft>
                <a:spcPts val="600"/>
              </a:spcAft>
              <a:buFont typeface="Wingdings" panose="05000000000000000000" pitchFamily="2" charset="2"/>
              <a:buChar char="§"/>
            </a:pPr>
            <a:r>
              <a:rPr lang="en-GB" sz="1600" b="0" dirty="0">
                <a:solidFill>
                  <a:srgbClr val="0F5494"/>
                </a:solidFill>
                <a:latin typeface="Verdana"/>
                <a:cs typeface="Arial" panose="020B0604020202020204" pitchFamily="34" charset="0"/>
              </a:rPr>
              <a:t>e</a:t>
            </a:r>
            <a:r>
              <a:rPr lang="en-GB" sz="1600" b="0" dirty="0" smtClean="0">
                <a:solidFill>
                  <a:srgbClr val="0F5494"/>
                </a:solidFill>
                <a:latin typeface="Verdana"/>
                <a:cs typeface="Arial" panose="020B0604020202020204" pitchFamily="34" charset="0"/>
              </a:rPr>
              <a:t>cosystem: toward a Space knowledge </a:t>
            </a:r>
            <a:r>
              <a:rPr lang="en-GB" sz="1600" b="0" dirty="0">
                <a:solidFill>
                  <a:srgbClr val="0F5494"/>
                </a:solidFill>
                <a:latin typeface="Verdana"/>
                <a:cs typeface="Arial" panose="020B0604020202020204" pitchFamily="34" charset="0"/>
              </a:rPr>
              <a:t>and innovation </a:t>
            </a:r>
            <a:r>
              <a:rPr lang="en-GB" sz="1600" b="0" dirty="0" smtClean="0">
                <a:solidFill>
                  <a:srgbClr val="0F5494"/>
                </a:solidFill>
                <a:latin typeface="Verdana"/>
                <a:cs typeface="Arial" panose="020B0604020202020204" pitchFamily="34" charset="0"/>
              </a:rPr>
              <a:t>community </a:t>
            </a:r>
            <a:endParaRPr lang="en-GB" sz="1600" b="0" dirty="0">
              <a:solidFill>
                <a:srgbClr val="0F5494"/>
              </a:solidFill>
              <a:latin typeface="Verdana"/>
              <a:cs typeface="Arial" panose="020B0604020202020204" pitchFamily="34" charset="0"/>
            </a:endParaRPr>
          </a:p>
          <a:p>
            <a:pPr marL="476250" lvl="0" indent="-285750" algn="just">
              <a:spcAft>
                <a:spcPts val="600"/>
              </a:spcAft>
              <a:buFont typeface="Wingdings" panose="05000000000000000000" pitchFamily="2" charset="2"/>
              <a:buChar char="§"/>
            </a:pPr>
            <a:endParaRPr lang="en-GB" sz="1600" b="0" dirty="0">
              <a:solidFill>
                <a:srgbClr val="0F5494"/>
              </a:solidFill>
              <a:latin typeface="Verdana"/>
              <a:cs typeface="Arial" panose="020B0604020202020204" pitchFamily="34" charset="0"/>
            </a:endParaRPr>
          </a:p>
          <a:p>
            <a:pPr>
              <a:lnSpc>
                <a:spcPct val="150000"/>
              </a:lnSpc>
            </a:pPr>
            <a:r>
              <a:rPr lang="en-GB" sz="1600" i="0" dirty="0">
                <a:solidFill>
                  <a:srgbClr val="0F5494"/>
                </a:solidFill>
                <a:latin typeface="+mj-lt"/>
              </a:rPr>
              <a:t>- </a:t>
            </a:r>
            <a:r>
              <a:rPr lang="en-GB" sz="1600" i="0" dirty="0" smtClean="0">
                <a:solidFill>
                  <a:srgbClr val="0F5494"/>
                </a:solidFill>
                <a:latin typeface="+mj-lt"/>
              </a:rPr>
              <a:t>Access to finance </a:t>
            </a:r>
            <a:endParaRPr lang="en-GB" sz="1600" i="0" dirty="0">
              <a:solidFill>
                <a:srgbClr val="0F5494"/>
              </a:solidFill>
              <a:latin typeface="+mj-lt"/>
            </a:endParaRPr>
          </a:p>
          <a:p>
            <a:pPr marL="476250" lvl="0" indent="-285750" algn="just">
              <a:spcAft>
                <a:spcPts val="600"/>
              </a:spcAft>
              <a:buFont typeface="Wingdings" panose="05000000000000000000" pitchFamily="2" charset="2"/>
              <a:buChar char="§"/>
            </a:pPr>
            <a:r>
              <a:rPr lang="en-GB" sz="1600" b="0" dirty="0" smtClean="0">
                <a:solidFill>
                  <a:srgbClr val="0F5494"/>
                </a:solidFill>
                <a:latin typeface="Verdana"/>
                <a:cs typeface="Arial" panose="020B0604020202020204" pitchFamily="34" charset="0"/>
              </a:rPr>
              <a:t>Space Strategy: support entrepreneurs; engage a dialogue with the EIB and EIF on support of investment in the space sector; support to start-ups</a:t>
            </a:r>
          </a:p>
          <a:p>
            <a:pPr marL="476250" indent="-285750" algn="just">
              <a:spcAft>
                <a:spcPts val="600"/>
              </a:spcAft>
              <a:buFont typeface="Wingdings" panose="05000000000000000000" pitchFamily="2" charset="2"/>
              <a:buChar char="§"/>
            </a:pPr>
            <a:r>
              <a:rPr lang="en-GB" sz="1600" b="0" dirty="0">
                <a:solidFill>
                  <a:srgbClr val="0F5494"/>
                </a:solidFill>
                <a:latin typeface="Verdana"/>
                <a:cs typeface="Arial" panose="020B0604020202020204" pitchFamily="34" charset="0"/>
              </a:rPr>
              <a:t>S</a:t>
            </a:r>
            <a:r>
              <a:rPr lang="en-GB" sz="1600" b="0" dirty="0" smtClean="0">
                <a:solidFill>
                  <a:srgbClr val="0F5494"/>
                </a:solidFill>
                <a:latin typeface="Verdana"/>
                <a:cs typeface="Arial" panose="020B0604020202020204" pitchFamily="34" charset="0"/>
              </a:rPr>
              <a:t>tudy </a:t>
            </a:r>
            <a:r>
              <a:rPr lang="en-GB" sz="1600" b="0" dirty="0">
                <a:solidFill>
                  <a:srgbClr val="0F5494"/>
                </a:solidFill>
                <a:latin typeface="Verdana"/>
                <a:cs typeface="Arial" panose="020B0604020202020204" pitchFamily="34" charset="0"/>
              </a:rPr>
              <a:t>on the assessment of access to finance conditions for space </a:t>
            </a:r>
            <a:r>
              <a:rPr lang="en-GB" sz="1600" b="0" dirty="0" smtClean="0">
                <a:solidFill>
                  <a:srgbClr val="0F5494"/>
                </a:solidFill>
                <a:latin typeface="Verdana"/>
                <a:cs typeface="Arial" panose="020B0604020202020204" pitchFamily="34" charset="0"/>
              </a:rPr>
              <a:t>industries; </a:t>
            </a:r>
            <a:r>
              <a:rPr lang="en-GB" sz="1600" b="0" dirty="0" err="1" smtClean="0">
                <a:solidFill>
                  <a:srgbClr val="0F5494"/>
                </a:solidFill>
                <a:latin typeface="Verdana"/>
                <a:cs typeface="Arial" panose="020B0604020202020204" pitchFamily="34" charset="0"/>
              </a:rPr>
              <a:t>InnovFin</a:t>
            </a:r>
            <a:r>
              <a:rPr lang="en-GB" sz="1600" b="0" dirty="0" smtClean="0">
                <a:solidFill>
                  <a:srgbClr val="0F5494"/>
                </a:solidFill>
                <a:latin typeface="Verdana"/>
                <a:cs typeface="Arial" panose="020B0604020202020204" pitchFamily="34" charset="0"/>
              </a:rPr>
              <a:t> </a:t>
            </a:r>
            <a:r>
              <a:rPr lang="en-GB" sz="1600" b="0" dirty="0">
                <a:solidFill>
                  <a:srgbClr val="0F5494"/>
                </a:solidFill>
                <a:latin typeface="Verdana"/>
                <a:cs typeface="Arial" panose="020B0604020202020204" pitchFamily="34" charset="0"/>
              </a:rPr>
              <a:t>Space Equity Pilot (ISEP</a:t>
            </a:r>
            <a:r>
              <a:rPr lang="en-GB" sz="1600" b="0" dirty="0" smtClean="0">
                <a:solidFill>
                  <a:srgbClr val="0F5494"/>
                </a:solidFill>
                <a:latin typeface="Verdana"/>
                <a:cs typeface="Arial" panose="020B0604020202020204" pitchFamily="34" charset="0"/>
              </a:rPr>
              <a:t>)</a:t>
            </a:r>
            <a:r>
              <a:rPr lang="en-GB" sz="1600" b="0" dirty="0" smtClean="0">
                <a:solidFill>
                  <a:srgbClr val="0F5494"/>
                </a:solidFill>
                <a:latin typeface="+mn-lt"/>
                <a:cs typeface="Arial" panose="020B0604020202020204" pitchFamily="34" charset="0"/>
              </a:rPr>
              <a:t>: 50 M€ in 2018-2020</a:t>
            </a:r>
            <a:endParaRPr lang="en-GB" sz="1600" b="0" dirty="0">
              <a:solidFill>
                <a:srgbClr val="0F5494"/>
              </a:solidFill>
              <a:latin typeface="Verdana"/>
              <a:cs typeface="Arial" panose="020B0604020202020204" pitchFamily="34" charset="0"/>
            </a:endParaRPr>
          </a:p>
        </p:txBody>
      </p:sp>
      <p:sp>
        <p:nvSpPr>
          <p:cNvPr id="5" name="TextBox 4"/>
          <p:cNvSpPr txBox="1"/>
          <p:nvPr/>
        </p:nvSpPr>
        <p:spPr>
          <a:xfrm>
            <a:off x="317499" y="1523653"/>
            <a:ext cx="8445501" cy="369332"/>
          </a:xfrm>
          <a:prstGeom prst="rect">
            <a:avLst/>
          </a:prstGeom>
          <a:solidFill>
            <a:srgbClr val="0F5494"/>
          </a:solidFill>
        </p:spPr>
        <p:txBody>
          <a:bodyPr wrap="square" rtlCol="0">
            <a:spAutoFit/>
          </a:bodyPr>
          <a:lstStyle/>
          <a:p>
            <a:endParaRPr lang="en-GB" sz="1800" i="0" dirty="0">
              <a:solidFill>
                <a:schemeClr val="bg1"/>
              </a:solidFill>
              <a:latin typeface="+mn-lt"/>
            </a:endParaRPr>
          </a:p>
        </p:txBody>
      </p:sp>
    </p:spTree>
    <p:extLst>
      <p:ext uri="{BB962C8B-B14F-4D97-AF65-F5344CB8AC3E}">
        <p14:creationId xmlns:p14="http://schemas.microsoft.com/office/powerpoint/2010/main" val="13702941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19100" y="3198167"/>
            <a:ext cx="8407400" cy="707886"/>
          </a:xfrm>
          <a:prstGeom prst="rect">
            <a:avLst/>
          </a:prstGeom>
          <a:solidFill>
            <a:srgbClr val="0F5494"/>
          </a:solidFill>
        </p:spPr>
        <p:txBody>
          <a:bodyPr wrap="square" rtlCol="0">
            <a:spAutoFit/>
          </a:bodyPr>
          <a:lstStyle/>
          <a:p>
            <a:pPr algn="ctr"/>
            <a:r>
              <a:rPr lang="fr-BE" sz="4000" i="0" dirty="0" err="1">
                <a:solidFill>
                  <a:schemeClr val="bg1"/>
                </a:solidFill>
                <a:latin typeface="+mn-lt"/>
              </a:rPr>
              <a:t>Thank</a:t>
            </a:r>
            <a:r>
              <a:rPr lang="fr-BE" sz="4000" i="0" dirty="0">
                <a:solidFill>
                  <a:schemeClr val="bg1"/>
                </a:solidFill>
                <a:latin typeface="+mn-lt"/>
              </a:rPr>
              <a:t> </a:t>
            </a:r>
            <a:r>
              <a:rPr lang="fr-BE" sz="4000" i="0" dirty="0" err="1">
                <a:solidFill>
                  <a:schemeClr val="bg1"/>
                </a:solidFill>
                <a:latin typeface="+mn-lt"/>
              </a:rPr>
              <a:t>you</a:t>
            </a:r>
            <a:endParaRPr lang="en-GB" sz="4000" i="0" dirty="0">
              <a:solidFill>
                <a:schemeClr val="bg1"/>
              </a:solidFill>
              <a:latin typeface="+mn-lt"/>
            </a:endParaRPr>
          </a:p>
        </p:txBody>
      </p:sp>
      <p:sp>
        <p:nvSpPr>
          <p:cNvPr id="4" name="Rectangle 3"/>
          <p:cNvSpPr/>
          <p:nvPr/>
        </p:nvSpPr>
        <p:spPr>
          <a:xfrm>
            <a:off x="317500" y="2144172"/>
            <a:ext cx="8407400" cy="4290498"/>
          </a:xfrm>
          <a:prstGeom prst="rect">
            <a:avLst/>
          </a:prstGeom>
        </p:spPr>
        <p:txBody>
          <a:bodyPr wrap="square">
            <a:noAutofit/>
          </a:bodyPr>
          <a:lstStyle/>
          <a:p>
            <a:pPr marL="285750" lvl="1" indent="-285750">
              <a:spcBef>
                <a:spcPts val="600"/>
              </a:spcBef>
              <a:buFont typeface="Arial" panose="020B0604020202020204" pitchFamily="34" charset="0"/>
              <a:buChar char="•"/>
            </a:pPr>
            <a:endParaRPr lang="fr-BE" sz="2400" i="0" dirty="0">
              <a:solidFill>
                <a:srgbClr val="0F5494"/>
              </a:solidFill>
              <a:latin typeface="+mj-lt"/>
            </a:endParaRPr>
          </a:p>
          <a:p>
            <a:pPr marL="0" lvl="1">
              <a:spcBef>
                <a:spcPts val="600"/>
              </a:spcBef>
            </a:pPr>
            <a:endParaRPr lang="fr-BE" sz="2400" i="0" dirty="0">
              <a:solidFill>
                <a:srgbClr val="0F5494"/>
              </a:solidFill>
              <a:latin typeface="+mj-lt"/>
            </a:endParaRPr>
          </a:p>
          <a:p>
            <a:pPr marL="285750" lvl="1" indent="-285750">
              <a:spcBef>
                <a:spcPts val="600"/>
              </a:spcBef>
              <a:buFont typeface="Arial" panose="020B0604020202020204" pitchFamily="34" charset="0"/>
              <a:buChar char="•"/>
            </a:pPr>
            <a:endParaRPr lang="fr-BE" sz="2400" i="0" dirty="0">
              <a:solidFill>
                <a:srgbClr val="0F5494"/>
              </a:solidFill>
              <a:latin typeface="+mj-lt"/>
            </a:endParaRPr>
          </a:p>
          <a:p>
            <a:pPr marL="742950" lvl="1" indent="-285750">
              <a:buFontTx/>
              <a:buChar char="−"/>
            </a:pPr>
            <a:endParaRPr lang="en-GB" sz="2400" b="0" i="0" dirty="0">
              <a:solidFill>
                <a:srgbClr val="0F5494"/>
              </a:solidFill>
              <a:latin typeface="+mj-lt"/>
            </a:endParaRPr>
          </a:p>
        </p:txBody>
      </p:sp>
    </p:spTree>
    <p:extLst>
      <p:ext uri="{BB962C8B-B14F-4D97-AF65-F5344CB8AC3E}">
        <p14:creationId xmlns:p14="http://schemas.microsoft.com/office/powerpoint/2010/main" val="7101165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Diapositiva 1&quot;/&gt;&lt;property id=&quot;20307&quot; value=&quot;891&quot;/&gt;&lt;/object&gt;&lt;object type=&quot;3&quot; unique_id=&quot;10040&quot;&gt;&lt;property id=&quot;20148&quot; value=&quot;5&quot;/&gt;&lt;property id=&quot;20300&quot; value=&quot;Diapositiva 2&quot;/&gt;&lt;property id=&quot;20307&quot; value=&quot;1047&quot;/&gt;&lt;/object&gt;&lt;object type=&quot;3&quot; unique_id=&quot;10041&quot;&gt;&lt;property id=&quot;20148&quot; value=&quot;5&quot;/&gt;&lt;property id=&quot;20300&quot; value=&quot;Diapositiva 3&quot;/&gt;&lt;property id=&quot;20307&quot; value=&quot;1080&quot;/&gt;&lt;/object&gt;&lt;object type=&quot;3&quot; unique_id=&quot;10042&quot;&gt;&lt;property id=&quot;20148&quot; value=&quot;5&quot;/&gt;&lt;property id=&quot;20300&quot; value=&quot;Diapositiva 4 - &amp;quot;Boundaries&amp;quot;&quot;/&gt;&lt;property id=&quot;20307&quot; value=&quot;1083&quot;/&gt;&lt;/object&gt;&lt;object type=&quot;3&quot; unique_id=&quot;10043&quot;&gt;&lt;property id=&quot;20148&quot; value=&quot;5&quot;/&gt;&lt;property id=&quot;20300&quot; value=&quot;Diapositiva 5&quot;/&gt;&lt;property id=&quot;20307&quot; value=&quot;1081&quot;/&gt;&lt;/object&gt;&lt;object type=&quot;3&quot; unique_id=&quot;10044&quot;&gt;&lt;property id=&quot;20148&quot; value=&quot;5&quot;/&gt;&lt;property id=&quot;20300&quot; value=&quot;Diapositiva 6&quot;/&gt;&lt;property id=&quot;20307&quot; value=&quot;1082&quot;/&gt;&lt;/object&gt;&lt;object type=&quot;3&quot; unique_id=&quot;10045&quot;&gt;&lt;property id=&quot;20148&quot; value=&quot;5&quot;/&gt;&lt;property id=&quot;20300&quot; value=&quot;Diapositiva 7&quot;/&gt;&lt;property id=&quot;20307&quot; value=&quot;1056&quot;/&gt;&lt;/object&gt;&lt;object type=&quot;3&quot; unique_id=&quot;10046&quot;&gt;&lt;property id=&quot;20148&quot; value=&quot;5&quot;/&gt;&lt;property id=&quot;20300&quot; value=&quot;Diapositiva 8&quot;/&gt;&lt;property id=&quot;20307&quot; value=&quot;1066&quot;/&gt;&lt;/object&gt;&lt;object type=&quot;3&quot; unique_id=&quot;10047&quot;&gt;&lt;property id=&quot;20148&quot; value=&quot;5&quot;/&gt;&lt;property id=&quot;20300&quot; value=&quot;Diapositiva 9&quot;/&gt;&lt;property id=&quot;20307&quot; value=&quot;1054&quot;/&gt;&lt;/object&gt;&lt;object type=&quot;3&quot; unique_id=&quot;10048&quot;&gt;&lt;property id=&quot;20148&quot; value=&quot;5&quot;/&gt;&lt;property id=&quot;20300&quot; value=&quot;Diapositiva 10&quot;/&gt;&lt;property id=&quot;20307&quot; value=&quot;1057&quot;/&gt;&lt;/object&gt;&lt;object type=&quot;3&quot; unique_id=&quot;10050&quot;&gt;&lt;property id=&quot;20148&quot; value=&quot;5&quot;/&gt;&lt;property id=&quot;20300&quot; value=&quot;Diapositiva 11&quot;/&gt;&lt;property id=&quot;20307&quot; value=&quot;1052&quot;/&gt;&lt;/object&gt;&lt;object type=&quot;3&quot; unique_id=&quot;10051&quot;&gt;&lt;property id=&quot;20148&quot; value=&quot;5&quot;/&gt;&lt;property id=&quot;20300&quot; value=&quot;Diapositiva 12&quot;/&gt;&lt;property id=&quot;20307&quot; value=&quot;1049&quot;/&gt;&lt;/object&gt;&lt;object type=&quot;3&quot; unique_id=&quot;10052&quot;&gt;&lt;property id=&quot;20148&quot; value=&quot;5&quot;/&gt;&lt;property id=&quot;20300&quot; value=&quot;Diapositiva 13&quot;/&gt;&lt;property id=&quot;20307&quot; value=&quot;1084&quot;/&gt;&lt;/object&gt;&lt;object type=&quot;3&quot; unique_id=&quot;10053&quot;&gt;&lt;property id=&quot;20148&quot; value=&quot;5&quot;/&gt;&lt;property id=&quot;20300&quot; value=&quot;Diapositiva 14&quot;/&gt;&lt;property id=&quot;20307&quot; value=&quot;1072&quot;/&gt;&lt;/object&gt;&lt;object type=&quot;3&quot; unique_id=&quot;10054&quot;&gt;&lt;property id=&quot;20148&quot; value=&quot;5&quot;/&gt;&lt;property id=&quot;20300&quot; value=&quot;Diapositiva 15&quot;/&gt;&lt;property id=&quot;20307&quot; value=&quot;1086&quot;/&gt;&lt;/object&gt;&lt;object type=&quot;3&quot; unique_id=&quot;10055&quot;&gt;&lt;property id=&quot;20148&quot; value=&quot;5&quot;/&gt;&lt;property id=&quot;20300&quot; value=&quot;Diapositiva 16&quot;/&gt;&lt;property id=&quot;20307&quot; value=&quot;1087&quot;/&gt;&lt;/object&gt;&lt;object type=&quot;3&quot; unique_id=&quot;10056&quot;&gt;&lt;property id=&quot;20148&quot; value=&quot;5&quot;/&gt;&lt;property id=&quot;20300&quot; value=&quot;Diapositiva 17&quot;/&gt;&lt;property id=&quot;20307&quot; value=&quot;1079&quot;/&gt;&lt;/object&gt;&lt;object type=&quot;3&quot; unique_id=&quot;10057&quot;&gt;&lt;property id=&quot;20148&quot; value=&quot;5&quot;/&gt;&lt;property id=&quot;20300&quot; value=&quot;Diapositiva 18&quot;/&gt;&lt;property id=&quot;20307&quot; value=&quot;1076&quot;/&gt;&lt;/object&gt;&lt;object type=&quot;3&quot; unique_id=&quot;10058&quot;&gt;&lt;property id=&quot;20148&quot; value=&quot;5&quot;/&gt;&lt;property id=&quot;20300&quot; value=&quot;Diapositiva 19&quot;/&gt;&lt;property id=&quot;20307&quot; value=&quot;1077&quot;/&gt;&lt;/object&gt;&lt;object type=&quot;3&quot; unique_id=&quot;10059&quot;&gt;&lt;property id=&quot;20148&quot; value=&quot;5&quot;/&gt;&lt;property id=&quot;20300&quot; value=&quot;Diapositiva 20&quot;/&gt;&lt;property id=&quot;20307&quot; value=&quot;1089&quot;/&gt;&lt;/object&gt;&lt;object type=&quot;3&quot; unique_id=&quot;10060&quot;&gt;&lt;property id=&quot;20148&quot; value=&quot;5&quot;/&gt;&lt;property id=&quot;20300&quot; value=&quot;Diapositiva 21&quot;/&gt;&lt;property id=&quot;20307&quot; value=&quot;1090&quot;/&gt;&lt;/object&gt;&lt;object type=&quot;3&quot; unique_id=&quot;10061&quot;&gt;&lt;property id=&quot;20148&quot; value=&quot;5&quot;/&gt;&lt;property id=&quot;20300&quot; value=&quot;Diapositiva 22&quot;/&gt;&lt;property id=&quot;20307&quot; value=&quot;1046&quot;/&gt;&lt;/object&gt;&lt;/object&gt;&lt;/object&gt;&lt;/database&gt;"/>
  <p:tag name="SECTOMILLISECCONVERTED" val="1"/>
</p:tagLst>
</file>

<file path=ppt/theme/theme1.xml><?xml version="1.0" encoding="utf-8"?>
<a:theme xmlns:a="http://schemas.openxmlformats.org/drawingml/2006/main" name="dg_comm_powerpoint_template-en">
  <a:themeElements>
    <a:clrScheme name="dg_comm_powerpoint_template-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g_comm_powerpoint_template-e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600" b="0" i="0" smtClean="0">
            <a:solidFill>
              <a:srgbClr val="0F5494"/>
            </a:solidFill>
            <a:latin typeface="+mn-lt"/>
          </a:defRPr>
        </a:defPPr>
      </a:lstStyle>
    </a:txDef>
  </a:objectDefaults>
  <a:extraClrSchemeLst>
    <a:extraClrScheme>
      <a:clrScheme name="dg_comm_powerpoint_template-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g_comm_powerpoint_template-e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g_comm_powerpoint_template-e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g_comm_powerpoint_template-e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g_comm_powerpoint_template-e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g_comm_powerpoint_template-e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g_comm_powerpoint_template-e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g_comm_powerpoint_template-e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g_comm_powerpoint_template-e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g_comm_powerpoint_template-e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g_comm_powerpoint_template-e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g_comm_powerpoint_template-e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33351</TotalTime>
  <Words>1163</Words>
  <Application>Microsoft Macintosh PowerPoint</Application>
  <PresentationFormat>Presentazione su schermo (4:3)</PresentationFormat>
  <Paragraphs>137</Paragraphs>
  <Slides>7</Slides>
  <Notes>7</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7</vt:i4>
      </vt:variant>
    </vt:vector>
  </HeadingPairs>
  <TitlesOfParts>
    <vt:vector size="11" baseType="lpstr">
      <vt:lpstr>Verdana</vt:lpstr>
      <vt:lpstr>Wingdings</vt:lpstr>
      <vt:lpstr>Arial</vt:lpstr>
      <vt:lpstr>dg_comm_powerpoint_template-en</vt:lpstr>
      <vt:lpstr>Space Strategy for Europe</vt:lpstr>
      <vt:lpstr>Presentazione di PowerPoint</vt:lpstr>
      <vt:lpstr>Presentazione di PowerPoint</vt:lpstr>
      <vt:lpstr>Presentazione di PowerPoint</vt:lpstr>
      <vt:lpstr>Presentazione di PowerPoint</vt:lpstr>
      <vt:lpstr>Presentazione di PowerPoint</vt:lpstr>
      <vt:lpstr>Presentazione di PowerPoint</vt:lpstr>
    </vt:vector>
  </TitlesOfParts>
  <Company>European Commission</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Space  Research</dc:title>
  <dc:creator>Mario.AMARAL@ec.europa.eu</dc:creator>
  <dc:description>replaces foresight slide 146_x000d_
amended art. 169 slides _x000d_
amended JTI slides_x000d_
amended slide 267 - funding schemes_x000d_
adds RSFF slides</dc:description>
  <cp:lastModifiedBy>Pignataro Salvatore</cp:lastModifiedBy>
  <cp:revision>1457</cp:revision>
  <cp:lastPrinted>2016-10-27T14:57:19Z</cp:lastPrinted>
  <dcterms:created xsi:type="dcterms:W3CDTF">2007-03-19T08:51:04Z</dcterms:created>
  <dcterms:modified xsi:type="dcterms:W3CDTF">2018-03-16T06:22:58Z</dcterms:modified>
</cp:coreProperties>
</file>