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2" r:id="rId3"/>
    <p:sldId id="264" r:id="rId4"/>
    <p:sldId id="282" r:id="rId5"/>
    <p:sldId id="261" r:id="rId6"/>
    <p:sldId id="260" r:id="rId7"/>
    <p:sldId id="270" r:id="rId8"/>
    <p:sldId id="283" r:id="rId9"/>
    <p:sldId id="286" r:id="rId10"/>
    <p:sldId id="284" r:id="rId11"/>
    <p:sldId id="285" r:id="rId12"/>
    <p:sldId id="266" r:id="rId13"/>
    <p:sldId id="268" r:id="rId14"/>
    <p:sldId id="267" r:id="rId15"/>
    <p:sldId id="271" r:id="rId16"/>
    <p:sldId id="27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A49"/>
    <a:srgbClr val="A8B3BA"/>
    <a:srgbClr val="6B9F1C"/>
    <a:srgbClr val="8A9380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75" autoAdjust="0"/>
  </p:normalViewPr>
  <p:slideViewPr>
    <p:cSldViewPr>
      <p:cViewPr>
        <p:scale>
          <a:sx n="80" d="100"/>
          <a:sy n="80" d="100"/>
        </p:scale>
        <p:origin x="-1878" y="-6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85E19B-CC6E-4D21-B21C-69904D04D913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A32D0-5D8B-4093-8749-B0C7BF171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5140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75237-CC0B-4D8C-A0D4-4E34739FD3E4}" type="datetimeFigureOut">
              <a:rPr lang="el-GR" smtClean="0"/>
              <a:t>13/5/2014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9DFFC9-E484-475F-88C2-DFF0DF50C65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1420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DFFC9-E484-475F-88C2-DFF0DF50C658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7376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g-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350"/>
            <a:ext cx="9144000" cy="6845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895600"/>
            <a:ext cx="8305800" cy="914400"/>
          </a:xfrm>
        </p:spPr>
        <p:txBody>
          <a:bodyPr lIns="0" tIns="0" rIns="0" bIns="0" anchor="t">
            <a:normAutofit/>
          </a:bodyPr>
          <a:lstStyle>
            <a:lvl1pPr algn="l">
              <a:defRPr sz="4000" b="1">
                <a:solidFill>
                  <a:srgbClr val="002A4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962400"/>
            <a:ext cx="8305800" cy="1143000"/>
          </a:xfrm>
        </p:spPr>
        <p:txBody>
          <a:bodyPr wrap="square" lIns="0" tIns="0" rIns="0" bIns="0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340475"/>
            <a:ext cx="990600" cy="21272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100">
                <a:solidFill>
                  <a:srgbClr val="8A9380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FCF58A4-86F6-45AD-AB9A-76DEDBB676B9}" type="datetimeFigureOut">
              <a:rPr lang="en-US" smtClean="0"/>
              <a:pPr/>
              <a:t>5/13/2014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356351"/>
            <a:ext cx="7086600" cy="196849"/>
          </a:xfrm>
          <a:prstGeom prst="rect">
            <a:avLst/>
          </a:prstGeom>
        </p:spPr>
        <p:txBody>
          <a:bodyPr lIns="0" tIns="0" rIns="0" bIns="0"/>
          <a:lstStyle>
            <a:lvl1pPr>
              <a:defRPr sz="1100">
                <a:solidFill>
                  <a:srgbClr val="8A9380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026" name="Picture 2" descr="\\Hypatia\htci\02.Marketing-Communication\05.Branding-PromoMaterial\01.Logos\08.Clusters\si-Cluster logo\si-Cluster RGB\si-Cluster_rgb_png\rgb-main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2857474" cy="189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 userDrawn="1"/>
        </p:nvGrpSpPr>
        <p:grpSpPr>
          <a:xfrm>
            <a:off x="4701324" y="5925485"/>
            <a:ext cx="4137876" cy="627715"/>
            <a:chOff x="-2133600" y="1371600"/>
            <a:chExt cx="9485246" cy="1438910"/>
          </a:xfrm>
        </p:grpSpPr>
        <p:pic>
          <p:nvPicPr>
            <p:cNvPr id="11" name="Picture 10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33600" y="1371600"/>
              <a:ext cx="9485246" cy="1438910"/>
            </a:xfrm>
            <a:prstGeom prst="rect">
              <a:avLst/>
            </a:prstGeom>
            <a:noFill/>
            <a:ln>
              <a:noFill/>
            </a:ln>
            <a:extLst/>
          </p:spPr>
        </p:pic>
        <p:sp>
          <p:nvSpPr>
            <p:cNvPr id="12" name="TextBox 11"/>
            <p:cNvSpPr txBox="1"/>
            <p:nvPr/>
          </p:nvSpPr>
          <p:spPr>
            <a:xfrm>
              <a:off x="1143000" y="1463038"/>
              <a:ext cx="3352800" cy="120396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l-GR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0" y="2260705"/>
              <a:ext cx="18288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l-GR" dirty="0"/>
            </a:p>
          </p:txBody>
        </p:sp>
        <p:pic>
          <p:nvPicPr>
            <p:cNvPr id="15" name="Picture 3" descr="C:\Users\k.koukos\Desktop\EPAN-PEP-ENG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452" y="1506628"/>
              <a:ext cx="3549748" cy="11603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C:\Users\k.koukos\Desktop\gsrt_logo_eng_focus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8500" y="1752600"/>
              <a:ext cx="1295400" cy="559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3" descr="C:\Users\p.georgiadis\Desktop\Presentation pics\Untitled 3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0"/>
            <a:ext cx="4191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g-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3050"/>
            <a:ext cx="3084513" cy="116205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002A4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0"/>
            <a:ext cx="5111750" cy="50593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435100"/>
            <a:ext cx="3084513" cy="46910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340475"/>
            <a:ext cx="990600" cy="21272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100">
                <a:solidFill>
                  <a:srgbClr val="8A9380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FCF58A4-86F6-45AD-AB9A-76DEDBB676B9}" type="datetimeFigureOut">
              <a:rPr lang="en-US" smtClean="0"/>
              <a:pPr/>
              <a:t>5/13/2014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356351"/>
            <a:ext cx="7086600" cy="196849"/>
          </a:xfrm>
          <a:prstGeom prst="rect">
            <a:avLst/>
          </a:prstGeom>
        </p:spPr>
        <p:txBody>
          <a:bodyPr lIns="0" tIns="0" rIns="0" bIns="0"/>
          <a:lstStyle>
            <a:lvl1pPr>
              <a:defRPr sz="1100">
                <a:solidFill>
                  <a:srgbClr val="8A9380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4" name="Picture 2" descr="\\Hypatia\htci\02.Marketing-Communication\05.Branding-PromoMaterial\01.Logos\08.Clusters\si-Cluster logo\si-Cluster RGB\si-Cluster_rgb_png\rgb-main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485" y="256833"/>
            <a:ext cx="92071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g-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800600"/>
            <a:ext cx="6897688" cy="566738"/>
          </a:xfrm>
        </p:spPr>
        <p:txBody>
          <a:bodyPr anchor="t">
            <a:normAutofit/>
          </a:bodyPr>
          <a:lstStyle>
            <a:lvl1pPr algn="l">
              <a:defRPr sz="1800" b="0">
                <a:solidFill>
                  <a:srgbClr val="A8B3B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000" y="612775"/>
            <a:ext cx="689768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5367338"/>
            <a:ext cx="6897688" cy="804862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rgbClr val="002A49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340475"/>
            <a:ext cx="990600" cy="21272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100">
                <a:solidFill>
                  <a:srgbClr val="8A9380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FCF58A4-86F6-45AD-AB9A-76DEDBB676B9}" type="datetimeFigureOut">
              <a:rPr lang="en-US" smtClean="0"/>
              <a:pPr/>
              <a:t>5/13/2014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356351"/>
            <a:ext cx="7086600" cy="196849"/>
          </a:xfrm>
          <a:prstGeom prst="rect">
            <a:avLst/>
          </a:prstGeom>
        </p:spPr>
        <p:txBody>
          <a:bodyPr lIns="0" tIns="0" rIns="0" bIns="0"/>
          <a:lstStyle>
            <a:lvl1pPr>
              <a:defRPr sz="1100">
                <a:solidFill>
                  <a:srgbClr val="8A9380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1" name="Picture 2" descr="\\Hypatia\htci\02.Marketing-Communication\05.Branding-PromoMaterial\01.Logos\08.Clusters\si-Cluster logo\si-Cluster RGB\si-Cluster_rgb_png\rgb-main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485" y="256833"/>
            <a:ext cx="92071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g-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600200"/>
            <a:ext cx="8305800" cy="4525963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340475"/>
            <a:ext cx="990600" cy="21272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100">
                <a:solidFill>
                  <a:srgbClr val="8A9380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FCF58A4-86F6-45AD-AB9A-76DEDBB676B9}" type="datetimeFigureOut">
              <a:rPr lang="en-US" smtClean="0"/>
              <a:pPr/>
              <a:t>5/13/2014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356351"/>
            <a:ext cx="7086600" cy="196849"/>
          </a:xfrm>
          <a:prstGeom prst="rect">
            <a:avLst/>
          </a:prstGeom>
        </p:spPr>
        <p:txBody>
          <a:bodyPr lIns="0" tIns="0" rIns="0" bIns="0"/>
          <a:lstStyle>
            <a:lvl1pPr>
              <a:defRPr sz="1100">
                <a:solidFill>
                  <a:srgbClr val="8A9380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8" name="Picture 2" descr="\\Hypatia\htci\02.Marketing-Communication\05.Branding-PromoMaterial\01.Logos\08.Clusters\si-Cluster logo\si-Cluster RGB\si-Cluster_rgb_png\rgb-main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1540154" cy="101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133600" y="411162"/>
            <a:ext cx="6553200" cy="884238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2A4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g-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059362"/>
          </a:xfrm>
        </p:spPr>
        <p:txBody>
          <a:bodyPr vert="eaVert">
            <a:normAutofit/>
          </a:bodyPr>
          <a:lstStyle>
            <a:lvl1pPr>
              <a:defRPr sz="2800">
                <a:solidFill>
                  <a:srgbClr val="002A4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74638"/>
            <a:ext cx="60960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340475"/>
            <a:ext cx="990600" cy="21272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100">
                <a:solidFill>
                  <a:srgbClr val="8A9380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FCF58A4-86F6-45AD-AB9A-76DEDBB676B9}" type="datetimeFigureOut">
              <a:rPr lang="en-US" smtClean="0"/>
              <a:pPr/>
              <a:t>5/13/2014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356351"/>
            <a:ext cx="7086600" cy="196849"/>
          </a:xfrm>
          <a:prstGeom prst="rect">
            <a:avLst/>
          </a:prstGeom>
        </p:spPr>
        <p:txBody>
          <a:bodyPr lIns="0" tIns="0" rIns="0" bIns="0"/>
          <a:lstStyle>
            <a:lvl1pPr>
              <a:defRPr sz="1100">
                <a:solidFill>
                  <a:srgbClr val="8A9380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0" name="Picture 2" descr="\\Hypatia\htci\02.Marketing-Communication\05.Branding-PromoMaterial\01.Logos\08.Clusters\si-Cluster logo\si-Cluster RGB\si-Cluster_rgb_png\rgb-main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80677" y="5764921"/>
            <a:ext cx="975784" cy="64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g-6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11162"/>
            <a:ext cx="6553200" cy="884238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340475"/>
            <a:ext cx="990600" cy="21272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100">
                <a:solidFill>
                  <a:srgbClr val="8A9380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FCF58A4-86F6-45AD-AB9A-76DEDBB676B9}" type="datetimeFigureOut">
              <a:rPr lang="en-US" smtClean="0"/>
              <a:pPr/>
              <a:t>5/13/2014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356351"/>
            <a:ext cx="7086600" cy="196849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100">
                <a:solidFill>
                  <a:srgbClr val="8A9380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8" name="Picture 2" descr="\\Hypatia\htci\02.Marketing-Communication\05.Branding-PromoMaterial\01.Logos\08.Clusters\si-Cluster logo\si-Cluster RGB\si-Cluster_rgb_png\rgb-whit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274622"/>
            <a:ext cx="1608137" cy="106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rgbClr val="D3D3D3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bg-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667000"/>
            <a:ext cx="8305800" cy="860425"/>
          </a:xfrm>
        </p:spPr>
        <p:txBody>
          <a:bodyPr lIns="0" tIns="0" rIns="0" bIns="0" anchor="t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527425"/>
            <a:ext cx="8305800" cy="1143000"/>
          </a:xfrm>
        </p:spPr>
        <p:txBody>
          <a:bodyPr wrap="square" lIns="0" tIns="0" rIns="0" bIns="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340475"/>
            <a:ext cx="990600" cy="21272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100">
                <a:solidFill>
                  <a:srgbClr val="8A9380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FCF58A4-86F6-45AD-AB9A-76DEDBB676B9}" type="datetimeFigureOut">
              <a:rPr lang="en-US" smtClean="0"/>
              <a:pPr/>
              <a:t>5/13/2014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356351"/>
            <a:ext cx="7086600" cy="196849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100">
                <a:solidFill>
                  <a:srgbClr val="8A9380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2050" name="Picture 2" descr="\\Hypatia\htci\02.Marketing-Communication\05.Branding-PromoMaterial\01.Logos\08.Clusters\si-Cluster logo\si-Cluster RGB\si-Cluster_rgb_png\rgb-whit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274622"/>
            <a:ext cx="1608137" cy="106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rgbClr val="D3D3D3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g-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7" y="230"/>
            <a:ext cx="9143385" cy="68575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667000"/>
            <a:ext cx="8305800" cy="860425"/>
          </a:xfrm>
        </p:spPr>
        <p:txBody>
          <a:bodyPr lIns="0" tIns="0" rIns="0" bIns="0" anchor="t">
            <a:normAutofit/>
          </a:bodyPr>
          <a:lstStyle>
            <a:lvl1pPr algn="l">
              <a:defRPr sz="4000" b="1">
                <a:solidFill>
                  <a:srgbClr val="002A4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527425"/>
            <a:ext cx="8305800" cy="1143000"/>
          </a:xfrm>
        </p:spPr>
        <p:txBody>
          <a:bodyPr wrap="square" lIns="0" tIns="0" rIns="0" bIns="0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340475"/>
            <a:ext cx="990600" cy="21272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100">
                <a:solidFill>
                  <a:srgbClr val="8A9380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FCF58A4-86F6-45AD-AB9A-76DEDBB676B9}" type="datetimeFigureOut">
              <a:rPr lang="en-US" smtClean="0"/>
              <a:pPr/>
              <a:t>5/13/2014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356351"/>
            <a:ext cx="7086600" cy="196849"/>
          </a:xfrm>
          <a:prstGeom prst="rect">
            <a:avLst/>
          </a:prstGeom>
        </p:spPr>
        <p:txBody>
          <a:bodyPr lIns="0" tIns="0" rIns="0" bIns="0"/>
          <a:lstStyle>
            <a:lvl1pPr>
              <a:defRPr sz="1100">
                <a:solidFill>
                  <a:srgbClr val="8A9380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3074" name="Picture 2" descr="\\Hypatia\htci\02.Marketing-Communication\05.Branding-PromoMaterial\01.Logos\08.Clusters\si-Cluster logo\si-Cluster RGB\si-Cluster_rgb_png\rgb-main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1540154" cy="101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.georgiadis\Desktop\Presentation pics\Objects-Rocket-icon.pn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300" y="905428"/>
            <a:ext cx="3124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11162"/>
            <a:ext cx="6553200" cy="884238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2A4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340475"/>
            <a:ext cx="990600" cy="21272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100">
                <a:solidFill>
                  <a:srgbClr val="8A9380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FCF58A4-86F6-45AD-AB9A-76DEDBB676B9}" type="datetimeFigureOut">
              <a:rPr lang="en-US" smtClean="0"/>
              <a:pPr/>
              <a:t>5/13/2014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356351"/>
            <a:ext cx="7086600" cy="196849"/>
          </a:xfrm>
          <a:prstGeom prst="rect">
            <a:avLst/>
          </a:prstGeom>
        </p:spPr>
        <p:txBody>
          <a:bodyPr lIns="0" tIns="0" rIns="0" bIns="0"/>
          <a:lstStyle>
            <a:lvl1pPr>
              <a:defRPr sz="1100">
                <a:solidFill>
                  <a:srgbClr val="8A9380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8" name="Picture 2" descr="\\Hypatia\htci\02.Marketing-Communication\05.Branding-PromoMaterial\01.Logos\08.Clusters\si-Cluster logo\si-Cluster RGB\si-Cluster_rgb_png\rgb-main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1540154" cy="101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.georgiadis\Desktop\Presentation pics\satellite_tattoo-777px.png"/>
          <p:cNvPicPr>
            <a:picLocks noChangeAspect="1" noChangeArrowheads="1"/>
          </p:cNvPicPr>
          <p:nvPr userDrawn="1"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01"/>
          <a:stretch/>
        </p:blipFill>
        <p:spPr bwMode="auto">
          <a:xfrm>
            <a:off x="1921155" y="-76200"/>
            <a:ext cx="7051396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1148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340475"/>
            <a:ext cx="990600" cy="21272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100">
                <a:solidFill>
                  <a:srgbClr val="8A9380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FCF58A4-86F6-45AD-AB9A-76DEDBB676B9}" type="datetimeFigureOut">
              <a:rPr lang="en-US" smtClean="0"/>
              <a:pPr/>
              <a:t>5/13/2014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356351"/>
            <a:ext cx="7086600" cy="196849"/>
          </a:xfrm>
          <a:prstGeom prst="rect">
            <a:avLst/>
          </a:prstGeom>
        </p:spPr>
        <p:txBody>
          <a:bodyPr lIns="0" tIns="0" rIns="0" bIns="0"/>
          <a:lstStyle>
            <a:lvl1pPr>
              <a:defRPr sz="1100">
                <a:solidFill>
                  <a:srgbClr val="8A9380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1" name="Picture 2" descr="\\Hypatia\htci\02.Marketing-Communication\05.Branding-PromoMaterial\01.Logos\08.Clusters\si-Cluster logo\si-Cluster RGB\si-Cluster_rgb_png\rgb-main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1540154" cy="101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3600" y="411162"/>
            <a:ext cx="6553200" cy="884238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2A4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g-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C:\Users\p.georgiadis\Desktop\Presentation pics\satellite-555px.png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" y="1478280"/>
            <a:ext cx="6724650" cy="537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535113"/>
            <a:ext cx="4116388" cy="639762"/>
          </a:xfrm>
        </p:spPr>
        <p:txBody>
          <a:bodyPr anchor="ctr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2174875"/>
            <a:ext cx="411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340475"/>
            <a:ext cx="990600" cy="21272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100">
                <a:solidFill>
                  <a:srgbClr val="8A9380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FCF58A4-86F6-45AD-AB9A-76DEDBB676B9}" type="datetimeFigureOut">
              <a:rPr lang="en-US" smtClean="0"/>
              <a:pPr/>
              <a:t>5/13/2014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0200" y="6356351"/>
            <a:ext cx="7086600" cy="196849"/>
          </a:xfrm>
          <a:prstGeom prst="rect">
            <a:avLst/>
          </a:prstGeom>
        </p:spPr>
        <p:txBody>
          <a:bodyPr lIns="0" tIns="0" rIns="0" bIns="0"/>
          <a:lstStyle>
            <a:lvl1pPr>
              <a:defRPr sz="1100">
                <a:solidFill>
                  <a:srgbClr val="8A9380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3" name="Picture 2" descr="\\Hypatia\htci\02.Marketing-Communication\05.Branding-PromoMaterial\01.Logos\08.Clusters\si-Cluster logo\si-Cluster RGB\si-Cluster_rgb_png\rgb-main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1540154" cy="101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33600" y="411162"/>
            <a:ext cx="6553200" cy="884238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2A4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g-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7" y="230"/>
            <a:ext cx="9143385" cy="6857539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340475"/>
            <a:ext cx="990600" cy="21272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100">
                <a:solidFill>
                  <a:srgbClr val="8A9380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FCF58A4-86F6-45AD-AB9A-76DEDBB676B9}" type="datetimeFigureOut">
              <a:rPr lang="en-US" smtClean="0"/>
              <a:pPr/>
              <a:t>5/13/2014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356351"/>
            <a:ext cx="7086600" cy="196849"/>
          </a:xfrm>
          <a:prstGeom prst="rect">
            <a:avLst/>
          </a:prstGeom>
        </p:spPr>
        <p:txBody>
          <a:bodyPr lIns="0" tIns="0" rIns="0" bIns="0"/>
          <a:lstStyle>
            <a:lvl1pPr>
              <a:defRPr sz="1100">
                <a:solidFill>
                  <a:srgbClr val="8A9380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9" name="Picture 2" descr="\\Hypatia\htci\02.Marketing-Communication\05.Branding-PromoMaterial\01.Logos\08.Clusters\si-Cluster logo\si-Cluster RGB\si-Cluster_rgb_png\rgb-main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1540154" cy="101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3600" y="411162"/>
            <a:ext cx="6553200" cy="884238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2A4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g-7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340475"/>
            <a:ext cx="990600" cy="21272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100">
                <a:solidFill>
                  <a:srgbClr val="8A9380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FCF58A4-86F6-45AD-AB9A-76DEDBB676B9}" type="datetimeFigureOut">
              <a:rPr lang="en-US" smtClean="0"/>
              <a:pPr/>
              <a:t>5/13/2014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356351"/>
            <a:ext cx="7086600" cy="196849"/>
          </a:xfrm>
          <a:prstGeom prst="rect">
            <a:avLst/>
          </a:prstGeom>
        </p:spPr>
        <p:txBody>
          <a:bodyPr lIns="0" tIns="0" rIns="0" bIns="0"/>
          <a:lstStyle>
            <a:lvl1pPr>
              <a:defRPr sz="1100">
                <a:solidFill>
                  <a:srgbClr val="8A9380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8" name="Picture 2" descr="\\Hypatia\htci\02.Marketing-Communication\05.Branding-PromoMaterial\01.Logos\08.Clusters\si-Cluster logo\si-Cluster RGB\si-Cluster_rgb_png\rgb-main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1540154" cy="101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002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340475"/>
            <a:ext cx="990600" cy="21272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100">
                <a:solidFill>
                  <a:srgbClr val="8A9380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FCF58A4-86F6-45AD-AB9A-76DEDBB676B9}" type="datetimeFigureOut">
              <a:rPr lang="en-US" smtClean="0"/>
              <a:pPr/>
              <a:t>5/13/2014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356351"/>
            <a:ext cx="7086600" cy="196849"/>
          </a:xfrm>
          <a:prstGeom prst="rect">
            <a:avLst/>
          </a:prstGeom>
        </p:spPr>
        <p:txBody>
          <a:bodyPr lIns="0" tIns="0" rIns="0" bIns="0"/>
          <a:lstStyle>
            <a:lvl1pPr>
              <a:defRPr sz="1100">
                <a:solidFill>
                  <a:srgbClr val="8A9380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0" r:id="rId3"/>
    <p:sldLayoutId id="2147483663" r:id="rId4"/>
    <p:sldLayoutId id="2147483650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rgbClr val="002A49"/>
          </a:solidFill>
          <a:latin typeface="Segoe UI" pitchFamily="34" charset="0"/>
          <a:ea typeface="+mj-ea"/>
          <a:cs typeface="Segoe U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1.jpeg"/><Relationship Id="rId7" Type="http://schemas.openxmlformats.org/officeDocument/2006/relationships/image" Target="../media/image42.jpeg"/><Relationship Id="rId12" Type="http://schemas.openxmlformats.org/officeDocument/2006/relationships/image" Target="../media/image46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45.jpeg"/><Relationship Id="rId5" Type="http://schemas.openxmlformats.org/officeDocument/2006/relationships/image" Target="../media/image29.jpeg"/><Relationship Id="rId10" Type="http://schemas.openxmlformats.org/officeDocument/2006/relationships/image" Target="../media/image31.jpeg"/><Relationship Id="rId4" Type="http://schemas.openxmlformats.org/officeDocument/2006/relationships/image" Target="../media/image28.png"/><Relationship Id="rId9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i-cluster.gr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pn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image" Target="../media/image24.png"/><Relationship Id="rId16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jpeg"/><Relationship Id="rId15" Type="http://schemas.openxmlformats.org/officeDocument/2006/relationships/image" Target="../media/image3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Relationship Id="rId1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352800"/>
            <a:ext cx="8305800" cy="114300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The Greek Space Technologies </a:t>
            </a:r>
          </a:p>
          <a:p>
            <a:r>
              <a:rPr lang="en-GB" sz="3200" dirty="0" smtClean="0"/>
              <a:t>and </a:t>
            </a:r>
            <a:r>
              <a:rPr lang="en-GB" sz="3200" dirty="0"/>
              <a:t>Applications Cluster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304800" y="5144869"/>
            <a:ext cx="441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err="1" smtClean="0"/>
              <a:t>Dr</a:t>
            </a:r>
            <a:r>
              <a:rPr lang="en-GB" sz="2000" b="1" dirty="0" err="1"/>
              <a:t>.</a:t>
            </a:r>
            <a:r>
              <a:rPr lang="en-GB" sz="2000" b="1" dirty="0"/>
              <a:t> Jorge-A. Sanchez-P</a:t>
            </a:r>
            <a:r>
              <a:rPr lang="en-GB" sz="2000" dirty="0" smtClean="0"/>
              <a:t>.</a:t>
            </a:r>
          </a:p>
          <a:p>
            <a:r>
              <a:rPr lang="en-GB" sz="1600" dirty="0" smtClean="0"/>
              <a:t>si-Cluster </a:t>
            </a:r>
            <a:r>
              <a:rPr lang="en-GB" sz="1600" dirty="0"/>
              <a:t>Steering Board Member &amp; Corallia CFSO </a:t>
            </a:r>
            <a:endParaRPr lang="el-G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>
                <a:latin typeface="Calibri Light" pitchFamily="34" charset="0"/>
              </a:rPr>
              <a:t>Collaborative </a:t>
            </a:r>
            <a:r>
              <a:rPr lang="fr-FR" b="1" dirty="0" smtClean="0">
                <a:latin typeface="Calibri Light" pitchFamily="34" charset="0"/>
              </a:rPr>
              <a:t>Project </a:t>
            </a:r>
            <a:r>
              <a:rPr lang="en-US" dirty="0" smtClean="0"/>
              <a:t>MENELAOS</a:t>
            </a:r>
            <a:endParaRPr lang="el-GR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11560" y="304800"/>
            <a:ext cx="701040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l-GR"/>
            </a:defPPr>
            <a:lvl1pPr>
              <a:lnSpc>
                <a:spcPct val="90000"/>
              </a:lnSpc>
              <a:spcBef>
                <a:spcPct val="0"/>
              </a:spcBef>
              <a:defRPr sz="3400" b="1">
                <a:solidFill>
                  <a:srgbClr val="00B0F0"/>
                </a:solidFill>
                <a:latin typeface="Calibri Light" pitchFamily="34" charset="0"/>
                <a:ea typeface="+mj-ea"/>
                <a:cs typeface="+mj-cs"/>
              </a:defRPr>
            </a:lvl1pPr>
          </a:lstStyle>
          <a:p>
            <a:endParaRPr lang="el-GR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30" y="4729118"/>
            <a:ext cx="1316990" cy="433070"/>
          </a:xfrm>
          <a:prstGeom prst="rect">
            <a:avLst/>
          </a:prstGeom>
          <a:noFill/>
        </p:spPr>
      </p:pic>
      <p:pic>
        <p:nvPicPr>
          <p:cNvPr id="7" name="Picture 6" descr="analogie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930" y="4645388"/>
            <a:ext cx="922020" cy="461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239" y="4729118"/>
            <a:ext cx="1009015" cy="438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330" y="4684395"/>
            <a:ext cx="1017270" cy="497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ISI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309" y="5797550"/>
            <a:ext cx="738505" cy="5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Description: logo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625" y="4766265"/>
            <a:ext cx="1031875" cy="35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52" y="5911306"/>
            <a:ext cx="1109345" cy="328930"/>
          </a:xfrm>
          <a:prstGeom prst="rect">
            <a:avLst/>
          </a:prstGeom>
          <a:noFill/>
        </p:spPr>
      </p:pic>
      <p:pic>
        <p:nvPicPr>
          <p:cNvPr id="13" name="Picture 12" descr="C:\Documents and Settings\f.nassi\Desktop\labels\microlab_ntua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641" y="5848440"/>
            <a:ext cx="1153795" cy="349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\\Hypatia\htci\Projects\19.2011-Φ1-si-Cluster\Logos\isi_psp.jp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530" y="5892891"/>
            <a:ext cx="818515" cy="347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\\Hypatia\htci\Projects\19.2011-Φ1-si-Cluster\upatras_apel.jpg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287" y="5883637"/>
            <a:ext cx="953770" cy="31432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304800" y="4337611"/>
            <a:ext cx="1933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THEON SENSORS</a:t>
            </a:r>
            <a:endParaRPr lang="el-GR" sz="14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4600" y="4348118"/>
            <a:ext cx="14761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PRISMA</a:t>
            </a:r>
            <a:endParaRPr lang="el-GR" sz="14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14800" y="4348118"/>
            <a:ext cx="14761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ANALOGIES</a:t>
            </a:r>
            <a:endParaRPr lang="el-GR" sz="14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91200" y="4337610"/>
            <a:ext cx="14761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IRIDA LABS</a:t>
            </a:r>
            <a:endParaRPr lang="el-GR" sz="14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67600" y="4348118"/>
            <a:ext cx="14761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EPOS</a:t>
            </a:r>
            <a:endParaRPr lang="el-GR" sz="14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66530" y="5483423"/>
            <a:ext cx="14761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ESS</a:t>
            </a:r>
            <a:endParaRPr lang="el-GR" sz="14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67000" y="5486400"/>
            <a:ext cx="14761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ISI</a:t>
            </a:r>
            <a:endParaRPr lang="el-GR" sz="1400" b="1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457330" y="5486400"/>
            <a:ext cx="14957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MICROLAB/NTUA</a:t>
            </a:r>
            <a:endParaRPr lang="el-GR" sz="1400" b="1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362330" y="5483423"/>
            <a:ext cx="12897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ISI/RC ATHENA</a:t>
            </a:r>
            <a:endParaRPr lang="el-GR" sz="1400" b="1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962530" y="5410200"/>
            <a:ext cx="1362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n-GB" sz="1400" b="1" dirty="0">
                <a:solidFill>
                  <a:schemeClr val="bg1"/>
                </a:solidFill>
              </a:rPr>
              <a:t>APEL/UPATRAS</a:t>
            </a:r>
            <a:endParaRPr lang="el-GR" sz="1400" b="1" dirty="0">
              <a:solidFill>
                <a:schemeClr val="bg1"/>
              </a:solidFill>
            </a:endParaRPr>
          </a:p>
        </p:txBody>
      </p:sp>
      <p:pic>
        <p:nvPicPr>
          <p:cNvPr id="26" name="Picture 4" descr="ariane 5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81800" y="1251183"/>
            <a:ext cx="1839812" cy="2917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6148265" cy="25687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Inertial Measurement Unit (IMU) – Designed in Greece</a:t>
            </a:r>
            <a:endParaRPr lang="el-GR" dirty="0"/>
          </a:p>
          <a:p>
            <a:endParaRPr lang="en-GB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33600" y="411162"/>
            <a:ext cx="6553200" cy="884238"/>
          </a:xfrm>
        </p:spPr>
        <p:txBody>
          <a:bodyPr>
            <a:normAutofit/>
          </a:bodyPr>
          <a:lstStyle/>
          <a:p>
            <a:r>
              <a:rPr lang="fr-FR" b="1" dirty="0">
                <a:latin typeface="Calibri Light" pitchFamily="34" charset="0"/>
              </a:rPr>
              <a:t>Collaborative </a:t>
            </a:r>
            <a:r>
              <a:rPr lang="fr-FR" b="1" dirty="0" smtClean="0">
                <a:latin typeface="Calibri Light" pitchFamily="34" charset="0"/>
              </a:rPr>
              <a:t>Project </a:t>
            </a:r>
            <a:r>
              <a:rPr lang="en-US" dirty="0" smtClean="0"/>
              <a:t>CIDCIP</a:t>
            </a:r>
            <a:endParaRPr lang="el-GR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Image </a:t>
            </a:r>
            <a:r>
              <a:rPr lang="en-US" dirty="0"/>
              <a:t>Data Compression Intellectual Property</a:t>
            </a:r>
            <a:endParaRPr lang="el-GR" dirty="0"/>
          </a:p>
          <a:p>
            <a:endParaRPr lang="en-GB" dirty="0">
              <a:solidFill>
                <a:srgbClr val="FFC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724400" y="4207764"/>
            <a:ext cx="3962400" cy="2116836"/>
            <a:chOff x="4419600" y="2057400"/>
            <a:chExt cx="4419600" cy="2878836"/>
          </a:xfrm>
        </p:grpSpPr>
        <p:pic>
          <p:nvPicPr>
            <p:cNvPr id="12" name="Picture 11" descr="MLAB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705600" y="2057400"/>
              <a:ext cx="2133600" cy="778765"/>
            </a:xfrm>
            <a:prstGeom prst="rect">
              <a:avLst/>
            </a:prstGeom>
            <a:noFill/>
          </p:spPr>
        </p:pic>
        <p:pic>
          <p:nvPicPr>
            <p:cNvPr id="13" name="Picture 12" descr="C:\Users\christos\Dropbox\102947-ALMA\02.Profile\alma.png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19600" y="2089150"/>
              <a:ext cx="1866849" cy="730250"/>
            </a:xfrm>
            <a:prstGeom prst="rect">
              <a:avLst/>
            </a:prstGeom>
            <a:noFill/>
          </p:spPr>
        </p:pic>
        <p:pic>
          <p:nvPicPr>
            <p:cNvPr id="14" name="Picture 13" descr="C:\Users\christos\Desktop\untitled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10200" y="3581400"/>
              <a:ext cx="2419350" cy="1354836"/>
            </a:xfrm>
            <a:prstGeom prst="rect">
              <a:avLst/>
            </a:prstGeom>
            <a:noFill/>
          </p:spPr>
        </p:pic>
      </p:grpSp>
      <p:pic>
        <p:nvPicPr>
          <p:cNvPr id="15" name="Picture 1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114800"/>
            <a:ext cx="3810000" cy="228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01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α2•</a:t>
            </a:r>
            <a:r>
              <a:rPr lang="en-US" dirty="0" err="1" smtClean="0"/>
              <a:t>InnoHub</a:t>
            </a:r>
            <a:r>
              <a:rPr lang="en-US" dirty="0" smtClean="0"/>
              <a:t>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n-US" dirty="0" smtClean="0"/>
              <a:t>Athens Monumental Plaza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534131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079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α2•</a:t>
            </a:r>
            <a:r>
              <a:rPr lang="en-US" dirty="0" err="1"/>
              <a:t>InnoHub</a:t>
            </a:r>
            <a:r>
              <a:rPr lang="en-US" dirty="0"/>
              <a:t> </a:t>
            </a:r>
            <a:r>
              <a:rPr lang="el-GR" dirty="0"/>
              <a:t/>
            </a:r>
            <a:br>
              <a:rPr lang="el-GR" dirty="0"/>
            </a:br>
            <a:r>
              <a:rPr lang="en-US" dirty="0"/>
              <a:t>Athens Monumental Plaza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si-Cluster members relocation on the premises</a:t>
            </a:r>
          </a:p>
          <a:p>
            <a:r>
              <a:rPr lang="en-US" dirty="0" smtClean="0"/>
              <a:t>Fully equipped business center</a:t>
            </a:r>
          </a:p>
          <a:p>
            <a:pPr lvl="1"/>
            <a:r>
              <a:rPr lang="en-US" dirty="0">
                <a:solidFill>
                  <a:srgbClr val="FFC000"/>
                </a:solidFill>
              </a:rPr>
              <a:t>Deployment of the si-Cluster Business Area</a:t>
            </a:r>
          </a:p>
          <a:p>
            <a:r>
              <a:rPr lang="en-US" dirty="0" smtClean="0"/>
              <a:t>Space R&amp;D laboratory</a:t>
            </a:r>
          </a:p>
          <a:p>
            <a:pPr lvl="1"/>
            <a:r>
              <a:rPr lang="en-GB" dirty="0">
                <a:solidFill>
                  <a:srgbClr val="FFC000"/>
                </a:solidFill>
              </a:rPr>
              <a:t>Creation of the </a:t>
            </a:r>
            <a:r>
              <a:rPr lang="en-GB" dirty="0" err="1">
                <a:solidFill>
                  <a:srgbClr val="FFC000"/>
                </a:solidFill>
              </a:rPr>
              <a:t>si</a:t>
            </a:r>
            <a:r>
              <a:rPr lang="en-GB" dirty="0">
                <a:solidFill>
                  <a:srgbClr val="FFC000"/>
                </a:solidFill>
              </a:rPr>
              <a:t>-LAB for product – services development &amp; R&amp;D projects</a:t>
            </a:r>
            <a:endParaRPr lang="en-GB" sz="6600" dirty="0">
              <a:solidFill>
                <a:srgbClr val="FFC000"/>
              </a:solidFill>
            </a:endParaRPr>
          </a:p>
          <a:p>
            <a:r>
              <a:rPr lang="en-US" dirty="0" smtClean="0"/>
              <a:t>Business Incubation Area</a:t>
            </a:r>
          </a:p>
          <a:p>
            <a:pPr lvl="1"/>
            <a:r>
              <a:rPr lang="en-US" dirty="0">
                <a:solidFill>
                  <a:srgbClr val="FFC000"/>
                </a:solidFill>
              </a:rPr>
              <a:t>Incubation services for EMTECH, INASCO, PLANETEK, TERRA</a:t>
            </a:r>
          </a:p>
          <a:p>
            <a:r>
              <a:rPr lang="en-US" dirty="0" smtClean="0"/>
              <a:t>Exhibition Area</a:t>
            </a:r>
          </a:p>
          <a:p>
            <a:pPr lvl="1"/>
            <a:r>
              <a:rPr lang="en-GB" dirty="0">
                <a:solidFill>
                  <a:srgbClr val="FFC000"/>
                </a:solidFill>
              </a:rPr>
              <a:t>Creation of a high-tech Exhibition </a:t>
            </a:r>
            <a:r>
              <a:rPr lang="en-GB" dirty="0" smtClean="0">
                <a:solidFill>
                  <a:srgbClr val="FFC000"/>
                </a:solidFill>
              </a:rPr>
              <a:t>Area</a:t>
            </a:r>
            <a:endParaRPr lang="en-GB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61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Roadshows China, Israel</a:t>
            </a:r>
          </a:p>
        </p:txBody>
      </p:sp>
      <p:pic>
        <p:nvPicPr>
          <p:cNvPr id="4" name="Picture 4" descr="http://www.defencenet.gr/defence/sites/default/files/styles/830x420/public/GALLERY/ISRAELSPAC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163" y="1492885"/>
            <a:ext cx="6132163" cy="292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hoto-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5" y="3571874"/>
            <a:ext cx="7058025" cy="328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45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Key Performance </a:t>
            </a:r>
            <a:r>
              <a:rPr lang="en-US" dirty="0" smtClean="0"/>
              <a:t>Indicators</a:t>
            </a:r>
            <a:endParaRPr lang="el-GR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0587747"/>
              </p:ext>
            </p:extLst>
          </p:nvPr>
        </p:nvGraphicFramePr>
        <p:xfrm>
          <a:off x="304800" y="1600200"/>
          <a:ext cx="8610600" cy="502920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542602"/>
                <a:gridCol w="4780818"/>
                <a:gridCol w="1643590"/>
                <a:gridCol w="1643590"/>
              </a:tblGrid>
              <a:tr h="32929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No.</a:t>
                      </a:r>
                      <a:endParaRPr lang="el-GR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1"/>
                          </a:solidFill>
                          <a:effectLst/>
                        </a:rPr>
                        <a:t>Indicators</a:t>
                      </a:r>
                      <a:endParaRPr lang="el-GR" sz="1800">
                        <a:solidFill>
                          <a:schemeClr val="bg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chemeClr val="bg1"/>
                          </a:solidFill>
                          <a:effectLst/>
                        </a:rPr>
                        <a:t>2-years' </a:t>
                      </a:r>
                      <a:r>
                        <a:rPr lang="el-GR" sz="1800" dirty="0" err="1">
                          <a:solidFill>
                            <a:schemeClr val="bg1"/>
                          </a:solidFill>
                          <a:effectLst/>
                        </a:rPr>
                        <a:t>target</a:t>
                      </a:r>
                      <a:endParaRPr lang="el-GR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chemeClr val="bg1"/>
                          </a:solidFill>
                          <a:effectLst/>
                        </a:rPr>
                        <a:t>5-years' target</a:t>
                      </a:r>
                      <a:endParaRPr lang="el-GR" sz="1800">
                        <a:solidFill>
                          <a:schemeClr val="bg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</a:tr>
              <a:tr h="32929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l-GR" sz="1800">
                        <a:solidFill>
                          <a:schemeClr val="bg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1"/>
                          </a:solidFill>
                          <a:effectLst/>
                        </a:rPr>
                        <a:t>Number of committed cluster members</a:t>
                      </a:r>
                      <a:endParaRPr lang="el-GR" sz="1800">
                        <a:solidFill>
                          <a:schemeClr val="bg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+59</a:t>
                      </a:r>
                      <a:r>
                        <a:rPr lang="el-GR" sz="1800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el-GR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+</a:t>
                      </a:r>
                      <a:r>
                        <a:rPr lang="el-GR" sz="180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27</a:t>
                      </a:r>
                      <a:r>
                        <a:rPr lang="el-GR" sz="180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el-GR" sz="1800">
                        <a:solidFill>
                          <a:schemeClr val="bg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</a:tr>
              <a:tr h="32929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l-GR" sz="1800">
                        <a:solidFill>
                          <a:schemeClr val="bg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Number of committed cluster members (SMEs)</a:t>
                      </a:r>
                      <a:endParaRPr lang="el-GR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+</a:t>
                      </a:r>
                      <a:r>
                        <a:rPr lang="el-GR" sz="1800" dirty="0">
                          <a:solidFill>
                            <a:schemeClr val="bg1"/>
                          </a:solidFill>
                          <a:effectLst/>
                        </a:rPr>
                        <a:t>22%</a:t>
                      </a:r>
                      <a:endParaRPr lang="el-GR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+</a:t>
                      </a:r>
                      <a:r>
                        <a:rPr lang="el-GR" sz="1800">
                          <a:solidFill>
                            <a:schemeClr val="bg1"/>
                          </a:solidFill>
                          <a:effectLst/>
                        </a:rPr>
                        <a:t>78%</a:t>
                      </a:r>
                      <a:endParaRPr lang="el-GR" sz="1800">
                        <a:solidFill>
                          <a:schemeClr val="bg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</a:tr>
              <a:tr h="598714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l-GR" sz="1800">
                        <a:solidFill>
                          <a:schemeClr val="bg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Number of committed cluster members (university labs and research institutes and units)</a:t>
                      </a:r>
                      <a:endParaRPr lang="el-GR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+</a:t>
                      </a:r>
                      <a:r>
                        <a:rPr lang="el-GR" sz="1800" dirty="0">
                          <a:solidFill>
                            <a:schemeClr val="bg1"/>
                          </a:solidFill>
                          <a:effectLst/>
                        </a:rPr>
                        <a:t>233%</a:t>
                      </a:r>
                      <a:endParaRPr lang="el-GR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+</a:t>
                      </a:r>
                      <a:r>
                        <a:rPr lang="el-GR" sz="1800">
                          <a:solidFill>
                            <a:schemeClr val="bg1"/>
                          </a:solidFill>
                          <a:effectLst/>
                        </a:rPr>
                        <a:t>300%</a:t>
                      </a:r>
                      <a:endParaRPr lang="el-GR" sz="1800">
                        <a:solidFill>
                          <a:schemeClr val="bg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</a:tr>
              <a:tr h="32929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l-GR" sz="1800">
                        <a:solidFill>
                          <a:schemeClr val="bg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Total turnover of cluster members (enterprises)</a:t>
                      </a:r>
                      <a:endParaRPr lang="el-GR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+</a:t>
                      </a:r>
                      <a:r>
                        <a:rPr lang="el-GR" sz="18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r>
                        <a:rPr lang="el-GR" sz="1800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el-GR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+</a:t>
                      </a:r>
                      <a:r>
                        <a:rPr lang="el-GR" sz="180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r>
                        <a:rPr lang="el-GR" sz="180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el-GR" sz="1800">
                        <a:solidFill>
                          <a:schemeClr val="bg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</a:tr>
              <a:tr h="32929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el-GR" sz="1800">
                        <a:solidFill>
                          <a:schemeClr val="bg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1"/>
                          </a:solidFill>
                          <a:effectLst/>
                        </a:rPr>
                        <a:t>Total exports of cluster members (enterprises)</a:t>
                      </a:r>
                      <a:endParaRPr lang="el-GR" sz="1800">
                        <a:solidFill>
                          <a:schemeClr val="bg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+39</a:t>
                      </a:r>
                      <a:r>
                        <a:rPr lang="el-GR" sz="1800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el-GR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+</a:t>
                      </a:r>
                      <a:r>
                        <a:rPr lang="el-GR" sz="180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06</a:t>
                      </a:r>
                      <a:r>
                        <a:rPr lang="el-GR" sz="180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el-GR" sz="1800">
                        <a:solidFill>
                          <a:schemeClr val="bg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</a:tr>
              <a:tr h="598714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el-GR" sz="1800">
                        <a:solidFill>
                          <a:schemeClr val="bg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1"/>
                          </a:solidFill>
                          <a:effectLst/>
                        </a:rPr>
                        <a:t>Total investments from private investors in cluster members (enterprises)</a:t>
                      </a:r>
                      <a:endParaRPr lang="el-GR" sz="1800">
                        <a:solidFill>
                          <a:schemeClr val="bg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+12%</a:t>
                      </a:r>
                      <a:endParaRPr lang="el-GR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+30%</a:t>
                      </a:r>
                      <a:endParaRPr lang="el-GR" sz="1800">
                        <a:solidFill>
                          <a:schemeClr val="bg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</a:tr>
              <a:tr h="598714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el-GR" sz="1800">
                        <a:solidFill>
                          <a:schemeClr val="bg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1"/>
                          </a:solidFill>
                          <a:effectLst/>
                        </a:rPr>
                        <a:t>% of R&amp;D investments by cluster members as a share of total turnover</a:t>
                      </a:r>
                      <a:endParaRPr lang="el-GR" sz="1800">
                        <a:solidFill>
                          <a:schemeClr val="bg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+67%</a:t>
                      </a:r>
                      <a:endParaRPr lang="el-GR" sz="1800">
                        <a:solidFill>
                          <a:schemeClr val="bg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+167%</a:t>
                      </a:r>
                      <a:endParaRPr lang="el-GR" sz="1800">
                        <a:solidFill>
                          <a:schemeClr val="bg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</a:tr>
              <a:tr h="32929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el-GR" sz="1800">
                        <a:solidFill>
                          <a:schemeClr val="bg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1"/>
                          </a:solidFill>
                          <a:effectLst/>
                        </a:rPr>
                        <a:t>Total number of patent applications filed by cluster members</a:t>
                      </a:r>
                      <a:endParaRPr lang="el-GR" sz="1800">
                        <a:solidFill>
                          <a:schemeClr val="bg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+75</a:t>
                      </a:r>
                      <a:r>
                        <a:rPr lang="el-GR" sz="180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el-GR" sz="1800">
                        <a:solidFill>
                          <a:schemeClr val="bg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+</a:t>
                      </a:r>
                      <a:r>
                        <a:rPr lang="el-GR" sz="180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80</a:t>
                      </a:r>
                      <a:r>
                        <a:rPr lang="el-GR" sz="180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el-GR" sz="1800">
                        <a:solidFill>
                          <a:schemeClr val="bg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</a:tr>
              <a:tr h="32929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el-GR" sz="1800">
                        <a:solidFill>
                          <a:schemeClr val="bg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Total number of quality certifications of cluster members</a:t>
                      </a:r>
                      <a:endParaRPr lang="el-GR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+</a:t>
                      </a:r>
                      <a:r>
                        <a:rPr lang="el-GR" sz="1800">
                          <a:solidFill>
                            <a:schemeClr val="bg1"/>
                          </a:solidFill>
                          <a:effectLst/>
                        </a:rPr>
                        <a:t>48%</a:t>
                      </a:r>
                      <a:endParaRPr lang="el-GR" sz="1800">
                        <a:solidFill>
                          <a:schemeClr val="bg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+</a:t>
                      </a:r>
                      <a:r>
                        <a:rPr lang="el-GR" sz="1800">
                          <a:solidFill>
                            <a:schemeClr val="bg1"/>
                          </a:solidFill>
                          <a:effectLst/>
                        </a:rPr>
                        <a:t>81%</a:t>
                      </a:r>
                      <a:endParaRPr lang="el-GR" sz="1800">
                        <a:solidFill>
                          <a:schemeClr val="bg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</a:tr>
              <a:tr h="32929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el-GR" sz="1800">
                        <a:solidFill>
                          <a:schemeClr val="bg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1"/>
                          </a:solidFill>
                          <a:effectLst/>
                        </a:rPr>
                        <a:t>Total number of employees in cluster members (enterprises)</a:t>
                      </a:r>
                      <a:endParaRPr lang="el-GR" sz="1800">
                        <a:solidFill>
                          <a:schemeClr val="bg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+10%</a:t>
                      </a:r>
                      <a:endParaRPr lang="el-GR" sz="1800">
                        <a:solidFill>
                          <a:schemeClr val="bg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+26%</a:t>
                      </a:r>
                      <a:endParaRPr lang="el-GR" sz="1800">
                        <a:solidFill>
                          <a:schemeClr val="bg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</a:tr>
              <a:tr h="598714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el-GR" sz="1800">
                        <a:solidFill>
                          <a:schemeClr val="bg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1"/>
                          </a:solidFill>
                          <a:effectLst/>
                        </a:rPr>
                        <a:t>% of postgraduate or PhD degree holders in the cluster members (enterprises)</a:t>
                      </a:r>
                      <a:endParaRPr lang="el-GR" sz="1800">
                        <a:solidFill>
                          <a:schemeClr val="bg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+3%</a:t>
                      </a:r>
                      <a:endParaRPr lang="el-GR" sz="1800">
                        <a:solidFill>
                          <a:schemeClr val="bg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+9%</a:t>
                      </a:r>
                      <a:endParaRPr lang="el-GR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106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133600" y="411162"/>
            <a:ext cx="6553200" cy="88423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002A49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r>
              <a:rPr lang="en-US" dirty="0" smtClean="0"/>
              <a:t>si-Cluster | COPERNICUS</a:t>
            </a:r>
            <a:endParaRPr lang="el-GR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295400" y="3124200"/>
            <a:ext cx="6553200" cy="884238"/>
          </a:xfrm>
          <a:prstGeom prst="rect">
            <a:avLst/>
          </a:prstGeom>
        </p:spPr>
        <p:txBody>
          <a:bodyPr vert="horz" lIns="0" tIns="0" rIns="0" bIns="0" rtlCol="0" anchor="t">
            <a:normAutofit fontScale="4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002A49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ctr"/>
            <a:r>
              <a:rPr lang="en-US" sz="4800" dirty="0" smtClean="0"/>
              <a:t>THANK YOU!</a:t>
            </a:r>
          </a:p>
          <a:p>
            <a:pPr algn="ctr"/>
            <a:endParaRPr lang="en-US" sz="4800" dirty="0"/>
          </a:p>
          <a:p>
            <a:pPr algn="ctr"/>
            <a:r>
              <a:rPr lang="en-US" sz="4800" dirty="0" smtClean="0"/>
              <a:t>Follow us on </a:t>
            </a:r>
            <a:r>
              <a:rPr lang="en-US" sz="4800" dirty="0" smtClean="0">
                <a:hlinkClick r:id="rId2"/>
              </a:rPr>
              <a:t>www.si-cluster.gr</a:t>
            </a:r>
            <a:r>
              <a:rPr lang="en-US" sz="4800" dirty="0" smtClean="0"/>
              <a:t> </a:t>
            </a:r>
            <a:endParaRPr lang="el-GR" sz="4800" dirty="0"/>
          </a:p>
        </p:txBody>
      </p:sp>
    </p:spTree>
    <p:extLst>
      <p:ext uri="{BB962C8B-B14F-4D97-AF65-F5344CB8AC3E}">
        <p14:creationId xmlns:p14="http://schemas.microsoft.com/office/powerpoint/2010/main" val="116895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Our Vision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To </a:t>
            </a:r>
            <a:r>
              <a:rPr lang="en-US" sz="3200" dirty="0"/>
              <a:t>create a world class cluster on space technologies and applications </a:t>
            </a:r>
          </a:p>
        </p:txBody>
      </p:sp>
      <p:pic>
        <p:nvPicPr>
          <p:cNvPr id="1026" name="Picture 2" descr="\\hypatia\HTCI\00.Clusters-Initiatives\03.si-Cluster\70.Project-ΓΓΕΤ\04.Deliverables\D3.3.1.x-Branding\D3.3.11-si-Cluster-Images\1.MEMBERS-Greece_as_seen_from_the_ISS_node_full_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2971800"/>
            <a:ext cx="9139238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49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Achieving our Vision:</a:t>
            </a:r>
            <a:br>
              <a:rPr lang="en-US" dirty="0" smtClean="0"/>
            </a:b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Bronze Label</a:t>
            </a:r>
            <a:endParaRPr lang="el-G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308" y="1600200"/>
            <a:ext cx="6995385" cy="4844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44331" y="6444734"/>
            <a:ext cx="62553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European Cluster Excellence Initiative</a:t>
            </a:r>
            <a:endParaRPr lang="el-G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79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n.berikou\Desktop\Picture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2667000"/>
            <a:ext cx="4551597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33600" y="411162"/>
            <a:ext cx="6553200" cy="884238"/>
          </a:xfrm>
        </p:spPr>
        <p:txBody>
          <a:bodyPr>
            <a:normAutofit fontScale="90000"/>
          </a:bodyPr>
          <a:lstStyle/>
          <a:p>
            <a:r>
              <a:rPr lang="en-US" dirty="0"/>
              <a:t>Achieving our Vision:</a:t>
            </a:r>
            <a:br>
              <a:rPr lang="en-US" dirty="0"/>
            </a:b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Bronze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Label</a:t>
            </a:r>
            <a:endParaRPr lang="el-G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4" descr="C:\Users\n.berikou\Desktop\Picture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05" y="1524000"/>
            <a:ext cx="4219595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89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Our Mission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 smtClean="0"/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To </a:t>
            </a:r>
            <a:r>
              <a:rPr lang="en-US" sz="2400" dirty="0">
                <a:solidFill>
                  <a:srgbClr val="FFFF00"/>
                </a:solidFill>
              </a:rPr>
              <a:t>place Greece amid the countries which currently develop cutting-edge space technologies and applications with a high international visibility, capable of developing and attracting high impact research, development and innovation and business activities</a:t>
            </a:r>
            <a:endParaRPr lang="el-GR" sz="2400" dirty="0">
              <a:solidFill>
                <a:srgbClr val="FFFF00"/>
              </a:solidFill>
            </a:endParaRPr>
          </a:p>
          <a:p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150932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133600" y="411162"/>
            <a:ext cx="6553200" cy="88423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002A49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r>
              <a:rPr lang="en-US" dirty="0" smtClean="0"/>
              <a:t>Our Members &amp; Partners</a:t>
            </a:r>
            <a:endParaRPr lang="el-GR" dirty="0"/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685800" y="6172200"/>
            <a:ext cx="7391400" cy="4814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n-US"/>
            </a:defPPr>
            <a:lvl1pPr marL="177800" indent="-1778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77800" algn="l"/>
              </a:tabLst>
              <a:defRPr sz="2300">
                <a:solidFill>
                  <a:srgbClr val="002A49"/>
                </a:solidFill>
                <a:latin typeface="Segoe UI" pitchFamily="34" charset="0"/>
                <a:cs typeface="Segoe UI" pitchFamily="34" charset="0"/>
              </a:defRPr>
            </a:lvl1pPr>
            <a:lvl2pPr indent="0">
              <a:spcBef>
                <a:spcPct val="20000"/>
              </a:spcBef>
              <a:buFont typeface="Arial" pitchFamily="34" charset="0"/>
              <a:buNone/>
              <a:defRPr>
                <a:solidFill>
                  <a:schemeClr val="tx1">
                    <a:tint val="75000"/>
                  </a:schemeClr>
                </a:solidFill>
                <a:latin typeface="Segoe UI" pitchFamily="34" charset="0"/>
                <a:cs typeface="Segoe UI" pitchFamily="34" charset="0"/>
              </a:defRPr>
            </a:lvl2pPr>
            <a:lvl3pPr indent="0">
              <a:spcBef>
                <a:spcPct val="20000"/>
              </a:spcBef>
              <a:buFont typeface="Arial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Segoe UI" pitchFamily="34" charset="0"/>
                <a:cs typeface="Segoe UI" pitchFamily="34" charset="0"/>
              </a:defRPr>
            </a:lvl3pPr>
            <a:lvl4pPr indent="0">
              <a:spcBef>
                <a:spcPct val="20000"/>
              </a:spcBef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  <a:latin typeface="Segoe UI" pitchFamily="34" charset="0"/>
                <a:cs typeface="Segoe UI" pitchFamily="34" charset="0"/>
              </a:defRPr>
            </a:lvl4pPr>
            <a:lvl5pPr indent="0">
              <a:spcBef>
                <a:spcPct val="20000"/>
              </a:spcBef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  <a:latin typeface="Segoe UI" pitchFamily="34" charset="0"/>
                <a:cs typeface="Segoe UI" pitchFamily="34" charset="0"/>
              </a:defRPr>
            </a:lvl5pPr>
            <a:lvl6pPr indent="0">
              <a:spcBef>
                <a:spcPct val="20000"/>
              </a:spcBef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>
              <a:spcBef>
                <a:spcPct val="20000"/>
              </a:spcBef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>
              <a:spcBef>
                <a:spcPct val="20000"/>
              </a:spcBef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>
              <a:spcBef>
                <a:spcPct val="20000"/>
              </a:spcBef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27 Members, over </a:t>
            </a:r>
            <a:r>
              <a:rPr lang="en-US" sz="2800" dirty="0"/>
              <a:t>15 new </a:t>
            </a:r>
            <a:r>
              <a:rPr lang="en-US" sz="2800" dirty="0" smtClean="0"/>
              <a:t>applications</a:t>
            </a:r>
            <a:endParaRPr lang="en-US" sz="2800" dirty="0"/>
          </a:p>
        </p:txBody>
      </p:sp>
      <p:pic>
        <p:nvPicPr>
          <p:cNvPr id="7" name="Pict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957" y="1447800"/>
            <a:ext cx="6796087" cy="465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007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Thematic Focus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4953000"/>
          </a:xfrm>
        </p:spPr>
        <p:txBody>
          <a:bodyPr>
            <a:normAutofit fontScale="55000" lnSpcReduction="20000"/>
          </a:bodyPr>
          <a:lstStyle/>
          <a:p>
            <a:pPr lvl="0">
              <a:spcBef>
                <a:spcPts val="0"/>
              </a:spcBef>
            </a:pPr>
            <a:endParaRPr lang="en-GB" sz="3200" dirty="0" smtClean="0"/>
          </a:p>
          <a:p>
            <a:pPr lvl="0">
              <a:spcBef>
                <a:spcPts val="0"/>
              </a:spcBef>
            </a:pPr>
            <a:r>
              <a:rPr lang="en-GB" sz="3200" dirty="0" smtClean="0"/>
              <a:t>Microelectronics for Space</a:t>
            </a:r>
          </a:p>
          <a:p>
            <a:pPr lvl="0">
              <a:spcBef>
                <a:spcPts val="0"/>
              </a:spcBef>
            </a:pPr>
            <a:r>
              <a:rPr lang="en-GB" sz="3200" dirty="0" smtClean="0"/>
              <a:t>Earth Observation Applications</a:t>
            </a:r>
          </a:p>
          <a:p>
            <a:pPr lvl="0">
              <a:spcBef>
                <a:spcPts val="0"/>
              </a:spcBef>
            </a:pPr>
            <a:r>
              <a:rPr lang="en-GB" sz="3200" dirty="0" smtClean="0"/>
              <a:t>Materials and structures for Space</a:t>
            </a:r>
          </a:p>
          <a:p>
            <a:pPr lvl="0">
              <a:spcBef>
                <a:spcPts val="0"/>
              </a:spcBef>
            </a:pPr>
            <a:endParaRPr lang="en-GB" sz="3200" dirty="0" smtClean="0"/>
          </a:p>
          <a:p>
            <a:pPr lvl="1">
              <a:spcBef>
                <a:spcPts val="0"/>
              </a:spcBef>
            </a:pPr>
            <a:r>
              <a:rPr lang="en-GB" dirty="0" smtClean="0"/>
              <a:t>Low-Density </a:t>
            </a:r>
            <a:r>
              <a:rPr lang="en-GB" dirty="0"/>
              <a:t>Parity-Check Convolutional Codes for Satellite and Terrestrial Standards</a:t>
            </a:r>
            <a:endParaRPr lang="el-GR" dirty="0"/>
          </a:p>
          <a:p>
            <a:pPr lvl="1">
              <a:spcBef>
                <a:spcPts val="0"/>
              </a:spcBef>
            </a:pPr>
            <a:r>
              <a:rPr lang="en-GB" dirty="0"/>
              <a:t>Space-qualified optical </a:t>
            </a:r>
            <a:r>
              <a:rPr lang="en-GB" dirty="0" err="1"/>
              <a:t>fiber</a:t>
            </a:r>
            <a:r>
              <a:rPr lang="en-GB" dirty="0"/>
              <a:t> amplifiers</a:t>
            </a:r>
            <a:endParaRPr lang="el-GR" dirty="0"/>
          </a:p>
          <a:p>
            <a:pPr lvl="1">
              <a:spcBef>
                <a:spcPts val="0"/>
              </a:spcBef>
            </a:pPr>
            <a:r>
              <a:rPr lang="en-GB" dirty="0"/>
              <a:t>Laser sub-assembly, silicon photonic components</a:t>
            </a:r>
            <a:endParaRPr lang="el-GR" dirty="0"/>
          </a:p>
          <a:p>
            <a:pPr lvl="1">
              <a:spcBef>
                <a:spcPts val="0"/>
              </a:spcBef>
            </a:pPr>
            <a:r>
              <a:rPr lang="en-GB" dirty="0"/>
              <a:t>Science and Earth Observation magnetic cleanliness control based on magnetic dipole </a:t>
            </a:r>
            <a:r>
              <a:rPr lang="en-GB" dirty="0" smtClean="0"/>
              <a:t>models</a:t>
            </a:r>
            <a:endParaRPr lang="el-GR" dirty="0"/>
          </a:p>
          <a:p>
            <a:pPr lvl="1">
              <a:spcBef>
                <a:spcPts val="0"/>
              </a:spcBef>
            </a:pPr>
            <a:r>
              <a:rPr lang="en-GB" dirty="0"/>
              <a:t>Conservative Parallel Discrete Event Simulator engine in </a:t>
            </a:r>
            <a:r>
              <a:rPr lang="en-GB" dirty="0" err="1"/>
              <a:t>Simsat</a:t>
            </a:r>
            <a:endParaRPr lang="el-GR" dirty="0"/>
          </a:p>
          <a:p>
            <a:pPr lvl="1">
              <a:spcBef>
                <a:spcPts val="0"/>
              </a:spcBef>
            </a:pPr>
            <a:r>
              <a:rPr lang="en-GB" dirty="0"/>
              <a:t>Linux &amp; Multi Core Processor Technology for Simulators </a:t>
            </a:r>
            <a:endParaRPr lang="el-GR" dirty="0"/>
          </a:p>
          <a:p>
            <a:pPr lvl="1">
              <a:spcBef>
                <a:spcPts val="0"/>
              </a:spcBef>
            </a:pPr>
            <a:r>
              <a:rPr lang="en-GB" dirty="0" smtClean="0"/>
              <a:t>Satellite </a:t>
            </a:r>
            <a:r>
              <a:rPr lang="en-GB" dirty="0"/>
              <a:t>Integrated Facility Management and Radio over IP Gateway</a:t>
            </a:r>
            <a:endParaRPr lang="el-GR" dirty="0"/>
          </a:p>
          <a:p>
            <a:pPr lvl="1">
              <a:spcBef>
                <a:spcPts val="0"/>
              </a:spcBef>
            </a:pPr>
            <a:r>
              <a:rPr lang="en-GB" dirty="0"/>
              <a:t>Structures of </a:t>
            </a:r>
            <a:r>
              <a:rPr lang="en-GB" dirty="0" err="1"/>
              <a:t>Nano</a:t>
            </a:r>
            <a:r>
              <a:rPr lang="en-GB" dirty="0"/>
              <a:t>-modified multifunctional pre-</a:t>
            </a:r>
            <a:r>
              <a:rPr lang="en-GB" dirty="0" err="1"/>
              <a:t>preg</a:t>
            </a:r>
            <a:r>
              <a:rPr lang="en-GB" dirty="0"/>
              <a:t> materials for near term space applications</a:t>
            </a:r>
            <a:endParaRPr lang="el-GR" dirty="0"/>
          </a:p>
          <a:p>
            <a:pPr lvl="1">
              <a:spcBef>
                <a:spcPts val="0"/>
              </a:spcBef>
            </a:pPr>
            <a:r>
              <a:rPr lang="en-GB" dirty="0"/>
              <a:t>Multifunctional layers for safer aircraft composite </a:t>
            </a:r>
            <a:r>
              <a:rPr lang="en-GB" dirty="0" smtClean="0"/>
              <a:t>structures</a:t>
            </a:r>
          </a:p>
          <a:p>
            <a:pPr lvl="1">
              <a:spcBef>
                <a:spcPts val="0"/>
              </a:spcBef>
            </a:pPr>
            <a:r>
              <a:rPr lang="en-US" dirty="0"/>
              <a:t>New techniques for the </a:t>
            </a:r>
            <a:r>
              <a:rPr lang="en-US" dirty="0" err="1"/>
              <a:t>Posidonia</a:t>
            </a:r>
            <a:r>
              <a:rPr lang="en-US" dirty="0"/>
              <a:t> </a:t>
            </a:r>
            <a:r>
              <a:rPr lang="en-US" dirty="0" err="1"/>
              <a:t>Oceanica</a:t>
            </a:r>
            <a:r>
              <a:rPr lang="en-US" dirty="0"/>
              <a:t> mapping</a:t>
            </a:r>
          </a:p>
          <a:p>
            <a:pPr lvl="1">
              <a:spcBef>
                <a:spcPts val="0"/>
              </a:spcBef>
            </a:pPr>
            <a:r>
              <a:rPr lang="en-US" dirty="0"/>
              <a:t>Naval Traffic Statistics for Security </a:t>
            </a:r>
          </a:p>
          <a:p>
            <a:pPr lvl="1">
              <a:spcBef>
                <a:spcPts val="0"/>
              </a:spcBef>
            </a:pPr>
            <a:r>
              <a:rPr lang="en-US" dirty="0"/>
              <a:t>Resolution Satellite Imagery for Floodplain Mapping</a:t>
            </a:r>
          </a:p>
          <a:p>
            <a:pPr lvl="1">
              <a:spcBef>
                <a:spcPts val="0"/>
              </a:spcBef>
            </a:pPr>
            <a:r>
              <a:rPr lang="en-US" dirty="0"/>
              <a:t>Very high resolution DAC for space applications</a:t>
            </a:r>
          </a:p>
          <a:p>
            <a:pPr lvl="1">
              <a:spcBef>
                <a:spcPts val="0"/>
              </a:spcBef>
            </a:pPr>
            <a:r>
              <a:rPr lang="en-US" dirty="0"/>
              <a:t>Multi-functional Thin Film Coatings based on Nano-Structured Metallic Glasses and Composites</a:t>
            </a:r>
          </a:p>
          <a:p>
            <a:pPr lvl="1">
              <a:spcBef>
                <a:spcPts val="0"/>
              </a:spcBef>
            </a:pPr>
            <a:r>
              <a:rPr lang="en-US" dirty="0"/>
              <a:t>MEMS-SOI capacitive accelerometer with radiation hardened read out electronics</a:t>
            </a:r>
          </a:p>
          <a:p>
            <a:pPr lvl="1">
              <a:spcBef>
                <a:spcPts val="0"/>
              </a:spcBef>
            </a:pPr>
            <a:r>
              <a:rPr lang="en-US" dirty="0"/>
              <a:t>Flight Demonstrator for a MEMS Accelerometer for Launchers</a:t>
            </a:r>
          </a:p>
          <a:p>
            <a:pPr lvl="1">
              <a:spcBef>
                <a:spcPts val="0"/>
              </a:spcBef>
            </a:pPr>
            <a:r>
              <a:rPr lang="en-US" dirty="0"/>
              <a:t>Certified Code Generator for Space Applications Using ASN.1, </a:t>
            </a:r>
          </a:p>
          <a:p>
            <a:pPr lvl="1">
              <a:spcBef>
                <a:spcPts val="0"/>
              </a:spcBef>
            </a:pPr>
            <a:r>
              <a:rPr lang="en-US" dirty="0" err="1"/>
              <a:t>GNSSProbe</a:t>
            </a:r>
            <a:r>
              <a:rPr lang="en-US" dirty="0"/>
              <a:t> for Creating Digital Maps of a High Accuracy and High Integrity</a:t>
            </a:r>
          </a:p>
          <a:p>
            <a:pPr lvl="1">
              <a:spcBef>
                <a:spcPts val="0"/>
              </a:spcBef>
            </a:pPr>
            <a:r>
              <a:rPr lang="en-US" dirty="0"/>
              <a:t>Satellite Aided Integrated Sea Border </a:t>
            </a:r>
            <a:r>
              <a:rPr lang="en-US" dirty="0" smtClean="0"/>
              <a:t>Security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03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FR" b="1" dirty="0" smtClean="0">
                <a:latin typeface="Calibri Light" pitchFamily="34" charset="0"/>
              </a:rPr>
              <a:t>Collaborative Project ACRITAS</a:t>
            </a:r>
            <a:endParaRPr lang="el-GR" b="1" dirty="0">
              <a:latin typeface="Calibri Light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790" y="1600200"/>
            <a:ext cx="9149379" cy="1725557"/>
            <a:chOff x="3453" y="1559427"/>
            <a:chExt cx="9149379" cy="1725557"/>
          </a:xfrm>
          <a:effectLst>
            <a:reflection stA="74000" endPos="65000" dist="50800" dir="5400000" sy="-100000" algn="bl" rotWithShape="0"/>
          </a:effectLst>
        </p:grpSpPr>
        <p:pic>
          <p:nvPicPr>
            <p:cNvPr id="6" name="Picture 44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53" y="1569442"/>
              <a:ext cx="3635896" cy="1715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 descr="WIAP Objectives 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4060" y="1569442"/>
              <a:ext cx="3848100" cy="17155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" descr="http://spaceinimages.esa.int/var/esa/storage/images/esa_multimedia/images/2011/02/red_tides_in_benguela_upwelling/9868172-3-eng-GB/Red_tides_in_Benguela_upwelling.jp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976" y="1569442"/>
              <a:ext cx="2583279" cy="16929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http://earth.esa.int/applications/data_util/landc/multitem.jpg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4547" y="1559427"/>
              <a:ext cx="2248285" cy="17029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9"/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020" y="5387121"/>
            <a:ext cx="1009015" cy="438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719" y="5352087"/>
            <a:ext cx="1017270" cy="497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ISI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895" y="6119911"/>
            <a:ext cx="738505" cy="5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\\Hypatia\htci\Projects\19.2011-Φ1-si-Cluster\Logos\isi_psp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650" y="6299616"/>
            <a:ext cx="818515" cy="347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SpaceHellas"/>
          <p:cNvPicPr/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38" y="5398020"/>
            <a:ext cx="1338119" cy="451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Description: logo_inaccess"/>
          <p:cNvPicPr/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033" y="6218664"/>
            <a:ext cx="1055645" cy="481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planetek"/>
          <p:cNvPicPr/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579" y="5264867"/>
            <a:ext cx="1191109" cy="653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C:\Users\c.bare\AppData\Local\Microsoft\Windows\Temporary Internet Files\Content.Word\neuropublic logo.pn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03" y="6157376"/>
            <a:ext cx="965773" cy="521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776" y="5295688"/>
            <a:ext cx="1454772" cy="647912"/>
          </a:xfrm>
          <a:prstGeom prst="rect">
            <a:avLst/>
          </a:prstGeom>
          <a:noFill/>
        </p:spPr>
      </p:pic>
      <p:pic>
        <p:nvPicPr>
          <p:cNvPr id="19" name="Picture 18" descr="\\Hypatia\htci\Projects\19.2011-Φ1-si-Cluster\Logos\MRCL_LOGO.jpg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034" y="6169142"/>
            <a:ext cx="1116226" cy="466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http://www.corallia.org/images/stories/clusters/labels/vlsilab_upatras.jpg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041" y="6157376"/>
            <a:ext cx="1041400" cy="48958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443274" y="4233726"/>
            <a:ext cx="8305800" cy="10015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Space Technologies for Surveillance and Monitoring Integrated </a:t>
            </a:r>
            <a:r>
              <a:rPr lang="en-US" dirty="0" smtClean="0"/>
              <a:t>Applications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66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FR" b="1" dirty="0" smtClean="0">
                <a:latin typeface="Calibri Light" pitchFamily="34" charset="0"/>
              </a:rPr>
              <a:t>Collaborative Project ACRITAS</a:t>
            </a:r>
            <a:endParaRPr lang="el-GR" b="1" dirty="0">
              <a:latin typeface="Calibri Ligh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32037"/>
            <a:ext cx="8305800" cy="4525963"/>
          </a:xfrm>
        </p:spPr>
        <p:txBody>
          <a:bodyPr>
            <a:normAutofit lnSpcReduction="10000"/>
          </a:bodyPr>
          <a:lstStyle/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Development </a:t>
            </a:r>
            <a:r>
              <a:rPr lang="en-US" b="1" dirty="0"/>
              <a:t>and validation of space-based integrated applications for surveillance and </a:t>
            </a:r>
            <a:r>
              <a:rPr lang="en-US" b="1" dirty="0" smtClean="0"/>
              <a:t>monitoring</a:t>
            </a:r>
            <a:endParaRPr lang="en-GB" b="1" dirty="0" smtClean="0"/>
          </a:p>
          <a:p>
            <a:pPr lvl="1"/>
            <a:r>
              <a:rPr lang="en-GB" b="1" dirty="0" smtClean="0"/>
              <a:t>Border </a:t>
            </a:r>
            <a:r>
              <a:rPr lang="en-GB" b="1" dirty="0"/>
              <a:t>Security </a:t>
            </a:r>
            <a:endParaRPr lang="en-GB" b="1" dirty="0" smtClean="0"/>
          </a:p>
          <a:p>
            <a:pPr lvl="1"/>
            <a:r>
              <a:rPr lang="en-GB" b="1" dirty="0"/>
              <a:t>Critical Energy Infrastructure Monitoring</a:t>
            </a:r>
            <a:r>
              <a:rPr lang="en-GB" dirty="0"/>
              <a:t> </a:t>
            </a:r>
            <a:endParaRPr lang="en-GB" dirty="0" smtClean="0"/>
          </a:p>
          <a:p>
            <a:pPr lvl="1"/>
            <a:r>
              <a:rPr lang="en-GB" b="1" dirty="0"/>
              <a:t>Coastal Environmental </a:t>
            </a:r>
            <a:r>
              <a:rPr lang="en-GB" b="1" dirty="0" smtClean="0"/>
              <a:t>Monitoring</a:t>
            </a:r>
          </a:p>
          <a:p>
            <a:pPr lvl="1"/>
            <a:r>
              <a:rPr lang="en-GB" b="1" dirty="0"/>
              <a:t>Agricultural Monitoring</a:t>
            </a:r>
            <a:endParaRPr lang="el-GR" dirty="0"/>
          </a:p>
        </p:txBody>
      </p:sp>
      <p:pic>
        <p:nvPicPr>
          <p:cNvPr id="21" name="Picture 2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19200"/>
            <a:ext cx="7543800" cy="2514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408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569</Words>
  <Application>Microsoft Office PowerPoint</Application>
  <PresentationFormat>On-screen Show (4:3)</PresentationFormat>
  <Paragraphs>133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Our Vision </vt:lpstr>
      <vt:lpstr>Achieving our Vision: Bronze Label</vt:lpstr>
      <vt:lpstr>Achieving our Vision: Bronze Label</vt:lpstr>
      <vt:lpstr>Our Mission </vt:lpstr>
      <vt:lpstr>PowerPoint Presentation</vt:lpstr>
      <vt:lpstr>Thematic Focus</vt:lpstr>
      <vt:lpstr>Collaborative Project ACRITAS</vt:lpstr>
      <vt:lpstr>Collaborative Project ACRITAS</vt:lpstr>
      <vt:lpstr>Collaborative Project MENELAOS</vt:lpstr>
      <vt:lpstr>Collaborative Project CIDCIP</vt:lpstr>
      <vt:lpstr>α2•InnoHub  Athens Monumental Plaza</vt:lpstr>
      <vt:lpstr>α2•InnoHub  Athens Monumental Plaza</vt:lpstr>
      <vt:lpstr>Roadshows China, Israel</vt:lpstr>
      <vt:lpstr>Key Performance Indicators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</dc:creator>
  <cp:lastModifiedBy>Panagiotis Georgiadis</cp:lastModifiedBy>
  <cp:revision>27</cp:revision>
  <dcterms:created xsi:type="dcterms:W3CDTF">2013-06-13T13:06:03Z</dcterms:created>
  <dcterms:modified xsi:type="dcterms:W3CDTF">2014-05-13T13:19:24Z</dcterms:modified>
</cp:coreProperties>
</file>