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6" r:id="rId2"/>
    <p:sldId id="268" r:id="rId3"/>
    <p:sldId id="261" r:id="rId4"/>
    <p:sldId id="270" r:id="rId5"/>
    <p:sldId id="256" r:id="rId6"/>
    <p:sldId id="257" r:id="rId7"/>
    <p:sldId id="263" r:id="rId8"/>
    <p:sldId id="271" r:id="rId9"/>
    <p:sldId id="275" r:id="rId10"/>
    <p:sldId id="276" r:id="rId11"/>
    <p:sldId id="274" r:id="rId12"/>
    <p:sldId id="272" r:id="rId13"/>
    <p:sldId id="273" r:id="rId14"/>
    <p:sldId id="258" r:id="rId15"/>
    <p:sldId id="26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8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EABBB-654E-44E1-8680-C6A225D8DD45}" type="datetimeFigureOut">
              <a:rPr lang="en-US" smtClean="0"/>
              <a:pPr/>
              <a:t>6/8/2010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0EBEB-B9B2-4247-AC09-039C1AC49B8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0EBEB-B9B2-4247-AC09-039C1AC49B85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0EBEB-B9B2-4247-AC09-039C1AC49B85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0EBEB-B9B2-4247-AC09-039C1AC49B85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0EBEB-B9B2-4247-AC09-039C1AC49B85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0EBEB-B9B2-4247-AC09-039C1AC49B85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0EBEB-B9B2-4247-AC09-039C1AC49B85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0EBEB-B9B2-4247-AC09-039C1AC49B85}" type="slidenum">
              <a:rPr lang="en-GB" smtClean="0"/>
              <a:pPr/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0EBEB-B9B2-4247-AC09-039C1AC49B85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0EBEB-B9B2-4247-AC09-039C1AC49B85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0EBEB-B9B2-4247-AC09-039C1AC49B85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0EBEB-B9B2-4247-AC09-039C1AC49B85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0EBEB-B9B2-4247-AC09-039C1AC49B85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0EBEB-B9B2-4247-AC09-039C1AC49B85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0EBEB-B9B2-4247-AC09-039C1AC49B85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0EBEB-B9B2-4247-AC09-039C1AC49B85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8EF5D-A00A-41C3-84EC-7E789B620B19}" type="datetimeFigureOut">
              <a:rPr lang="en-US" smtClean="0"/>
              <a:pPr/>
              <a:t>6/8/2010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BEAA5-4513-4B78-8133-4BF247884E6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8EF5D-A00A-41C3-84EC-7E789B620B19}" type="datetimeFigureOut">
              <a:rPr lang="en-US" smtClean="0"/>
              <a:pPr/>
              <a:t>6/8/2010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BEAA5-4513-4B78-8133-4BF247884E6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8EF5D-A00A-41C3-84EC-7E789B620B19}" type="datetimeFigureOut">
              <a:rPr lang="en-US" smtClean="0"/>
              <a:pPr/>
              <a:t>6/8/2010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BEAA5-4513-4B78-8133-4BF247884E6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8EF5D-A00A-41C3-84EC-7E789B620B19}" type="datetimeFigureOut">
              <a:rPr lang="en-US" smtClean="0"/>
              <a:pPr/>
              <a:t>6/8/2010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BEAA5-4513-4B78-8133-4BF247884E6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8EF5D-A00A-41C3-84EC-7E789B620B19}" type="datetimeFigureOut">
              <a:rPr lang="en-US" smtClean="0"/>
              <a:pPr/>
              <a:t>6/8/2010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BEAA5-4513-4B78-8133-4BF247884E6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8EF5D-A00A-41C3-84EC-7E789B620B19}" type="datetimeFigureOut">
              <a:rPr lang="en-US" smtClean="0"/>
              <a:pPr/>
              <a:t>6/8/2010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BEAA5-4513-4B78-8133-4BF247884E6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8EF5D-A00A-41C3-84EC-7E789B620B19}" type="datetimeFigureOut">
              <a:rPr lang="en-US" smtClean="0"/>
              <a:pPr/>
              <a:t>6/8/2010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BEAA5-4513-4B78-8133-4BF247884E6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8EF5D-A00A-41C3-84EC-7E789B620B19}" type="datetimeFigureOut">
              <a:rPr lang="en-US" smtClean="0"/>
              <a:pPr/>
              <a:t>6/8/2010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BEAA5-4513-4B78-8133-4BF247884E6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8EF5D-A00A-41C3-84EC-7E789B620B19}" type="datetimeFigureOut">
              <a:rPr lang="en-US" smtClean="0"/>
              <a:pPr/>
              <a:t>6/8/2010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BEAA5-4513-4B78-8133-4BF247884E6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8EF5D-A00A-41C3-84EC-7E789B620B19}" type="datetimeFigureOut">
              <a:rPr lang="en-US" smtClean="0"/>
              <a:pPr/>
              <a:t>6/8/2010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BEAA5-4513-4B78-8133-4BF247884E6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8EF5D-A00A-41C3-84EC-7E789B620B19}" type="datetimeFigureOut">
              <a:rPr lang="en-US" smtClean="0"/>
              <a:pPr/>
              <a:t>6/8/2010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BEAA5-4513-4B78-8133-4BF247884E6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8EF5D-A00A-41C3-84EC-7E789B620B19}" type="datetimeFigureOut">
              <a:rPr lang="en-US" smtClean="0"/>
              <a:pPr/>
              <a:t>6/8/2010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BEAA5-4513-4B78-8133-4BF247884E6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wmf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reus final logo 4c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575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71538" y="1500174"/>
            <a:ext cx="700092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GMES ROUND TABLE</a:t>
            </a:r>
          </a:p>
          <a:p>
            <a:pPr algn="ctr"/>
            <a:endParaRPr lang="en-GB" sz="3600" dirty="0" smtClean="0"/>
          </a:p>
          <a:p>
            <a:r>
              <a:rPr lang="en-GB" sz="2000" dirty="0" smtClean="0"/>
              <a:t>Alan Wells,  University of Leicester, East midlands, UK.</a:t>
            </a:r>
          </a:p>
          <a:p>
            <a:endParaRPr lang="en-GB" sz="2000" dirty="0" smtClean="0"/>
          </a:p>
          <a:p>
            <a:r>
              <a:rPr lang="en-GB" sz="2000" dirty="0" smtClean="0"/>
              <a:t>Sonia </a:t>
            </a:r>
            <a:r>
              <a:rPr lang="en-GB" sz="2000" dirty="0" err="1" smtClean="0"/>
              <a:t>Nicolau</a:t>
            </a:r>
            <a:r>
              <a:rPr lang="en-GB" sz="2000" dirty="0" smtClean="0"/>
              <a:t>, Azores region, Portugal.</a:t>
            </a:r>
          </a:p>
          <a:p>
            <a:endParaRPr lang="en-GB" sz="2000" dirty="0" smtClean="0"/>
          </a:p>
          <a:p>
            <a:r>
              <a:rPr lang="en-GB" sz="2000" dirty="0" smtClean="0"/>
              <a:t>Paola </a:t>
            </a:r>
            <a:r>
              <a:rPr lang="en-GB" sz="2000" dirty="0" err="1" smtClean="0"/>
              <a:t>Carrara</a:t>
            </a:r>
            <a:r>
              <a:rPr lang="en-GB" sz="2000" dirty="0" smtClean="0"/>
              <a:t>, CNR-IREA, </a:t>
            </a:r>
            <a:r>
              <a:rPr lang="en-GB" sz="2000" dirty="0" err="1" smtClean="0"/>
              <a:t>Lombardia</a:t>
            </a:r>
            <a:r>
              <a:rPr lang="en-GB" sz="2000" dirty="0" smtClean="0"/>
              <a:t> </a:t>
            </a:r>
            <a:r>
              <a:rPr lang="en-GB" sz="2000" dirty="0" err="1" smtClean="0"/>
              <a:t>Regione</a:t>
            </a:r>
            <a:r>
              <a:rPr lang="en-GB" sz="2000" dirty="0" smtClean="0"/>
              <a:t>, Italy,</a:t>
            </a:r>
          </a:p>
          <a:p>
            <a:endParaRPr lang="en-GB" sz="2000" dirty="0" smtClean="0"/>
          </a:p>
          <a:p>
            <a:r>
              <a:rPr lang="en-GB" sz="2000" dirty="0" smtClean="0"/>
              <a:t>Alain </a:t>
            </a:r>
            <a:r>
              <a:rPr lang="en-GB" sz="2000" dirty="0" err="1" smtClean="0"/>
              <a:t>Podaire</a:t>
            </a:r>
            <a:r>
              <a:rPr lang="en-GB" sz="2000" dirty="0" smtClean="0"/>
              <a:t>, Mercator-Ocean, Midi </a:t>
            </a:r>
            <a:r>
              <a:rPr lang="en-GB" sz="2000" dirty="0" err="1" smtClean="0"/>
              <a:t>Pyrneees</a:t>
            </a:r>
            <a:r>
              <a:rPr lang="en-GB" sz="2000" dirty="0" smtClean="0"/>
              <a:t>, France.</a:t>
            </a:r>
          </a:p>
          <a:p>
            <a:endParaRPr lang="en-GB" sz="2000" dirty="0" smtClean="0"/>
          </a:p>
          <a:p>
            <a:r>
              <a:rPr lang="en-GB" sz="2000" smtClean="0"/>
              <a:t>Volker </a:t>
            </a:r>
            <a:r>
              <a:rPr lang="en-GB" sz="2000" smtClean="0"/>
              <a:t>Schumacher</a:t>
            </a:r>
            <a:r>
              <a:rPr lang="en-GB" sz="2000" dirty="0" smtClean="0"/>
              <a:t>, CEON, Bremen, Germany.</a:t>
            </a:r>
          </a:p>
          <a:p>
            <a:endParaRPr lang="en-GB" sz="2000" dirty="0" smtClean="0"/>
          </a:p>
          <a:p>
            <a:r>
              <a:rPr lang="en-GB" sz="2000" dirty="0" err="1" smtClean="0"/>
              <a:t>Heuve</a:t>
            </a:r>
            <a:r>
              <a:rPr lang="en-GB" sz="2000" dirty="0" smtClean="0"/>
              <a:t> </a:t>
            </a:r>
            <a:r>
              <a:rPr lang="en-GB" sz="2000" dirty="0" err="1" smtClean="0"/>
              <a:t>JeanJean</a:t>
            </a:r>
            <a:r>
              <a:rPr lang="en-GB" sz="2000" dirty="0" smtClean="0"/>
              <a:t>. GMES European Commission.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reus final logo 4c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575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86116" y="357166"/>
            <a:ext cx="5429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Water and Land Management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7158" y="6500834"/>
            <a:ext cx="8710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Operational snow cover monitoring with SPOT for water reserve forecasting. Midi Pyrenees</a:t>
            </a:r>
            <a:endParaRPr lang="en-GB" dirty="0"/>
          </a:p>
        </p:txBody>
      </p:sp>
      <p:pic>
        <p:nvPicPr>
          <p:cNvPr id="5" name="Picture 4"/>
          <p:cNvPicPr/>
          <p:nvPr/>
        </p:nvPicPr>
        <p:blipFill>
          <a:blip r:embed="rId4" cstate="print"/>
          <a:srcRect l="1692" t="1233" r="2107" b="7584"/>
          <a:stretch>
            <a:fillRect/>
          </a:stretch>
        </p:blipFill>
        <p:spPr bwMode="auto">
          <a:xfrm>
            <a:off x="1357290" y="1571612"/>
            <a:ext cx="6500858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71472" y="6429396"/>
            <a:ext cx="837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Fertliser</a:t>
            </a:r>
            <a:r>
              <a:rPr lang="en-GB" dirty="0" smtClean="0"/>
              <a:t>  Application managed  based on EO hyper-spectral images in crop growth cycle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t="7547" r="4655"/>
          <a:stretch>
            <a:fillRect/>
          </a:stretch>
        </p:blipFill>
        <p:spPr bwMode="auto">
          <a:xfrm>
            <a:off x="1071538" y="1357298"/>
            <a:ext cx="6929486" cy="5142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reus final logo 4c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575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28662" y="1500174"/>
            <a:ext cx="764386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 smtClean="0"/>
          </a:p>
          <a:p>
            <a:r>
              <a:rPr lang="en-GB" sz="2400" dirty="0" smtClean="0"/>
              <a:t>GMES systems and services from service providers are not always meeting the needs of regional and local administrations and potential end-users. </a:t>
            </a:r>
          </a:p>
          <a:p>
            <a:endParaRPr lang="en-GB" sz="2400" dirty="0" smtClean="0"/>
          </a:p>
          <a:p>
            <a:r>
              <a:rPr lang="en-GB" sz="2400" dirty="0" smtClean="0"/>
              <a:t>Regional/local administrations and commercial enterprises, as potential end users, may be unfamiliar with existing EO/GMES data systems and services and their potential for use outside the space sector.</a:t>
            </a:r>
          </a:p>
          <a:p>
            <a:endParaRPr lang="en-GB" sz="2400" dirty="0" smtClean="0"/>
          </a:p>
          <a:p>
            <a:r>
              <a:rPr lang="en-GB" sz="2400" dirty="0" smtClean="0"/>
              <a:t>Points to needs for more focussed communications,  wider-based dialogue and better training facilities.</a:t>
            </a:r>
          </a:p>
          <a:p>
            <a:r>
              <a:rPr lang="en-GB" sz="2400" dirty="0" smtClean="0"/>
              <a:t>	 DORIS_NET</a:t>
            </a:r>
            <a:endParaRPr lang="en-GB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643306" y="500042"/>
            <a:ext cx="42148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Provisional findings.</a:t>
            </a:r>
          </a:p>
          <a:p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reus final logo 4c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575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14678" y="285728"/>
            <a:ext cx="5357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Regional Roles in GMES Operational Implementation Phase</a:t>
            </a:r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57158" y="1688507"/>
            <a:ext cx="850109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“25 Uses” offers evidence that the regional connection offers a significant delivery mechanisms for enhancing exploitation of EO/GMES across Europe.</a:t>
            </a:r>
          </a:p>
          <a:p>
            <a:pPr algn="ctr"/>
            <a:endParaRPr lang="en-GB" sz="2400" dirty="0" smtClean="0"/>
          </a:p>
          <a:p>
            <a:pPr algn="ctr"/>
            <a:r>
              <a:rPr lang="en-GB" sz="2400" dirty="0" smtClean="0"/>
              <a:t>The regions are closely connected to a wider and more diverse range of potential end users.</a:t>
            </a:r>
          </a:p>
          <a:p>
            <a:pPr algn="ctr"/>
            <a:endParaRPr lang="en-GB" sz="2400" dirty="0" smtClean="0"/>
          </a:p>
          <a:p>
            <a:pPr algn="ctr"/>
            <a:r>
              <a:rPr lang="en-GB" sz="2400" dirty="0" smtClean="0"/>
              <a:t>NEREUS is ready to contribute to widening the scope of GMES in its forthcoming Operational Implementation Phase.</a:t>
            </a:r>
          </a:p>
          <a:p>
            <a:pPr algn="ctr"/>
            <a:endParaRPr lang="en-GB" sz="2400" dirty="0" smtClean="0"/>
          </a:p>
          <a:p>
            <a:pPr algn="ctr"/>
            <a:r>
              <a:rPr lang="en-GB" sz="2400" dirty="0" smtClean="0"/>
              <a:t>Target for 2012.  “NEREUS identifies 50 operational uses of GMES in the Regions”</a:t>
            </a:r>
          </a:p>
          <a:p>
            <a:pPr algn="ctr"/>
            <a:r>
              <a:rPr lang="en-GB" sz="2800" dirty="0" smtClean="0"/>
              <a:t> 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reus final logo 4c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575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500430" y="357166"/>
            <a:ext cx="4857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Emerging roles for Regional Consortia</a:t>
            </a:r>
            <a:endParaRPr lang="en-GB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785786" y="1785926"/>
            <a:ext cx="785818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Consortia constructed around industry (esp. SME’s) , academic, regional authority partnerships.</a:t>
            </a:r>
          </a:p>
          <a:p>
            <a:r>
              <a:rPr lang="en-GB" sz="2400" dirty="0" smtClean="0"/>
              <a:t>	Different models</a:t>
            </a:r>
          </a:p>
          <a:p>
            <a:r>
              <a:rPr lang="en-GB" sz="2400" dirty="0" smtClean="0"/>
              <a:t>	Different funding arrangements</a:t>
            </a:r>
          </a:p>
          <a:p>
            <a:endParaRPr lang="en-GB" sz="2400" dirty="0" smtClean="0"/>
          </a:p>
          <a:p>
            <a:r>
              <a:rPr lang="en-GB" sz="2400" dirty="0" smtClean="0"/>
              <a:t>Policy role: consortia members as advisers to regional authorities on uses of EO/GMES capabilities to deliver regional development strategies.</a:t>
            </a:r>
          </a:p>
          <a:p>
            <a:endParaRPr lang="en-GB" sz="2400" dirty="0" smtClean="0"/>
          </a:p>
          <a:p>
            <a:r>
              <a:rPr lang="en-GB" sz="2400" dirty="0" smtClean="0"/>
              <a:t>Consortia delivering pre-operational demonstration projects.</a:t>
            </a:r>
          </a:p>
          <a:p>
            <a:endParaRPr lang="en-GB" sz="2400" dirty="0" smtClean="0"/>
          </a:p>
          <a:p>
            <a:r>
              <a:rPr lang="en-GB" sz="2400" dirty="0" smtClean="0"/>
              <a:t>Regional technology demonstrators a key step towards the wider market. </a:t>
            </a:r>
          </a:p>
          <a:p>
            <a:endParaRPr lang="en-GB" sz="2400" dirty="0" smtClean="0"/>
          </a:p>
          <a:p>
            <a:r>
              <a:rPr lang="en-GB" sz="2400" dirty="0" smtClean="0"/>
              <a:t>  </a:t>
            </a:r>
          </a:p>
          <a:p>
            <a:endParaRPr lang="en-GB" sz="2400" dirty="0" smtClean="0"/>
          </a:p>
          <a:p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100" y="1928802"/>
            <a:ext cx="7772400" cy="4286280"/>
          </a:xfrm>
        </p:spPr>
        <p:txBody>
          <a:bodyPr>
            <a:normAutofit fontScale="90000"/>
          </a:bodyPr>
          <a:lstStyle/>
          <a:p>
            <a:pPr algn="l"/>
            <a:r>
              <a:rPr lang="en-GB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GB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GB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GB" sz="2700" b="1" dirty="0" smtClean="0">
                <a:latin typeface="Times New Roman" pitchFamily="18" charset="0"/>
                <a:cs typeface="Times New Roman" pitchFamily="18" charset="0"/>
              </a:rPr>
              <a:t>What could NEREUS do for public sector bodies and regional policy makers that they could not do themselves?</a:t>
            </a:r>
            <a:br>
              <a:rPr lang="en-GB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GB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GB" sz="2700" b="1" dirty="0" smtClean="0">
                <a:latin typeface="Times New Roman" pitchFamily="18" charset="0"/>
                <a:cs typeface="Times New Roman" pitchFamily="18" charset="0"/>
              </a:rPr>
              <a:t>Answer:  Serve as a source of authoritative information </a:t>
            </a:r>
            <a:br>
              <a:rPr lang="en-GB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GB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GB" sz="2700" b="1" dirty="0" smtClean="0">
                <a:latin typeface="Times New Roman" pitchFamily="18" charset="0"/>
                <a:cs typeface="Times New Roman" pitchFamily="18" charset="0"/>
              </a:rPr>
              <a:t>What could NEREUS do for enterprises that they could not do themselves?</a:t>
            </a:r>
            <a:br>
              <a:rPr lang="en-GB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GB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GB" sz="2700" b="1" dirty="0" smtClean="0">
                <a:latin typeface="Times New Roman" pitchFamily="18" charset="0"/>
                <a:cs typeface="Times New Roman" pitchFamily="18" charset="0"/>
              </a:rPr>
              <a:t>Answer: Promote and encourage projects and inter-regional partnerships . 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1026" name="Picture 2" descr="nereus final logo 4c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285728"/>
            <a:ext cx="28575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000496" y="500042"/>
            <a:ext cx="485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Questions from 1</a:t>
            </a:r>
            <a:r>
              <a:rPr lang="en-GB" sz="2400" b="1" baseline="30000" dirty="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Meeting of EO/GMES Working group.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reus final logo 4c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575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28662" y="1785926"/>
            <a:ext cx="76438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How to identify and promote GMES related priorities in the participating regions?</a:t>
            </a:r>
          </a:p>
          <a:p>
            <a:endParaRPr lang="en-GB" b="1" dirty="0" smtClean="0"/>
          </a:p>
          <a:p>
            <a:r>
              <a:rPr lang="en-GB" b="1" dirty="0" smtClean="0"/>
              <a:t>How to serve as an information source for GMES- related Commission Programmes?</a:t>
            </a:r>
          </a:p>
          <a:p>
            <a:endParaRPr lang="en-GB" b="1" dirty="0" smtClean="0"/>
          </a:p>
          <a:p>
            <a:r>
              <a:rPr lang="en-GB" b="1" dirty="0" smtClean="0"/>
              <a:t>How to facilitate inter-regional cooperation in joint proposals?</a:t>
            </a:r>
          </a:p>
          <a:p>
            <a:endParaRPr lang="en-GB" b="1" dirty="0" smtClean="0"/>
          </a:p>
          <a:p>
            <a:r>
              <a:rPr lang="en-GB" b="1" dirty="0" smtClean="0"/>
              <a:t>How to communicate regional interests in dialogue with the Commission. NEREUS cannot be seen as a commercial lobby?</a:t>
            </a:r>
          </a:p>
          <a:p>
            <a:endParaRPr lang="en-GB" b="1" dirty="0" smtClean="0"/>
          </a:p>
          <a:p>
            <a:r>
              <a:rPr lang="en-GB" b="1" dirty="0" smtClean="0"/>
              <a:t>What issues need to be addressed regarding GMES data access for the public and private sectors respectively? </a:t>
            </a: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357422" y="1285860"/>
            <a:ext cx="5072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DISCUSSION POINTS</a:t>
            </a:r>
            <a:endParaRPr lang="en-GB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reus final logo 4c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575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71472" y="2214554"/>
            <a:ext cx="700092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SCOPE</a:t>
            </a:r>
            <a:endParaRPr lang="en-GB" sz="2400" dirty="0" smtClean="0"/>
          </a:p>
          <a:p>
            <a:pPr algn="ctr"/>
            <a:endParaRPr lang="en-GB" sz="2400" dirty="0" smtClean="0"/>
          </a:p>
          <a:p>
            <a:r>
              <a:rPr lang="en-GB" sz="2400" dirty="0" smtClean="0"/>
              <a:t>“25 Uses of GMES in the NEREUS Regions” </a:t>
            </a:r>
          </a:p>
          <a:p>
            <a:endParaRPr lang="en-GB" sz="2400" dirty="0" smtClean="0"/>
          </a:p>
          <a:p>
            <a:r>
              <a:rPr lang="en-GB" sz="2400" dirty="0" smtClean="0"/>
              <a:t>Mapping of GMES  Assets and capabilities in the regions</a:t>
            </a:r>
          </a:p>
          <a:p>
            <a:endParaRPr lang="en-GB" sz="2400" dirty="0" smtClean="0"/>
          </a:p>
          <a:p>
            <a:r>
              <a:rPr lang="en-GB" sz="2400" dirty="0" smtClean="0"/>
              <a:t>DORIS_NET  GMES Communication and Information network</a:t>
            </a:r>
          </a:p>
          <a:p>
            <a:endParaRPr lang="en-GB" sz="2400" dirty="0" smtClean="0"/>
          </a:p>
          <a:p>
            <a:r>
              <a:rPr lang="en-GB" sz="2400" dirty="0" smtClean="0"/>
              <a:t>Round Table Discussion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14488"/>
            <a:ext cx="7772400" cy="165576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25 Uses of GMES in</a:t>
            </a:r>
            <a:br>
              <a:rPr lang="en-GB" dirty="0" smtClean="0"/>
            </a:br>
            <a:r>
              <a:rPr lang="en-GB" dirty="0" smtClean="0"/>
              <a:t>in the</a:t>
            </a:r>
            <a:br>
              <a:rPr lang="en-GB" dirty="0" smtClean="0"/>
            </a:br>
            <a:r>
              <a:rPr lang="en-GB" dirty="0" smtClean="0"/>
              <a:t>NEREUS Regions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A regionally based consultation undertaken by the</a:t>
            </a:r>
          </a:p>
          <a:p>
            <a:r>
              <a:rPr lang="en-GB" dirty="0" smtClean="0"/>
              <a:t>NEREUS EO/GMES Working Group</a:t>
            </a:r>
            <a:endParaRPr lang="en-GB" dirty="0"/>
          </a:p>
        </p:txBody>
      </p:sp>
      <p:pic>
        <p:nvPicPr>
          <p:cNvPr id="1026" name="Picture 2" descr="nereus final logo 4c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575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reus final logo 4c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575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43042" y="1714488"/>
            <a:ext cx="707236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Objectives for “25 Uses”</a:t>
            </a:r>
          </a:p>
          <a:p>
            <a:pPr algn="ctr"/>
            <a:endParaRPr lang="en-GB" sz="2800" dirty="0" smtClean="0"/>
          </a:p>
          <a:p>
            <a:r>
              <a:rPr lang="en-GB" sz="2800" dirty="0" smtClean="0"/>
              <a:t>Provide reference to a representative sample of  the GMES market in the regions.</a:t>
            </a:r>
          </a:p>
          <a:p>
            <a:endParaRPr lang="en-GB" sz="2800" dirty="0" smtClean="0"/>
          </a:p>
          <a:p>
            <a:r>
              <a:rPr lang="en-GB" sz="2800" dirty="0" smtClean="0"/>
              <a:t>Promote GMES to regional end users.</a:t>
            </a:r>
          </a:p>
          <a:p>
            <a:endParaRPr lang="en-GB" sz="2800" dirty="0" smtClean="0"/>
          </a:p>
          <a:p>
            <a:r>
              <a:rPr lang="en-GB" sz="2800" dirty="0" smtClean="0"/>
              <a:t>Inform “policy shakers and movers” about GMES markets applications.</a:t>
            </a:r>
          </a:p>
          <a:p>
            <a:endParaRPr lang="en-GB" sz="2800" dirty="0" smtClean="0"/>
          </a:p>
          <a:p>
            <a:pPr algn="ctr"/>
            <a:endParaRPr lang="en-GB" sz="2800" dirty="0" smtClean="0"/>
          </a:p>
          <a:p>
            <a:pPr algn="ctr"/>
            <a:endParaRPr lang="en-GB" sz="2800" dirty="0" smtClean="0"/>
          </a:p>
          <a:p>
            <a:pPr algn="ctr"/>
            <a:endParaRPr lang="en-GB" sz="2800" dirty="0" smtClean="0"/>
          </a:p>
          <a:p>
            <a:pPr algn="ctr"/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reus final logo 4c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575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28662" y="1357298"/>
            <a:ext cx="742955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Case Studies of actual current uses of GMES in the regions.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	</a:t>
            </a:r>
            <a:r>
              <a:rPr lang="en-GB" sz="1600" dirty="0" smtClean="0"/>
              <a:t>Wide regional interest to contribute</a:t>
            </a:r>
          </a:p>
          <a:p>
            <a:r>
              <a:rPr lang="en-GB" sz="1600" dirty="0"/>
              <a:t>	</a:t>
            </a:r>
            <a:r>
              <a:rPr lang="en-GB" sz="1600" dirty="0" smtClean="0"/>
              <a:t>	-34 case studies offered from 17 regions. 25 selected.</a:t>
            </a:r>
          </a:p>
          <a:p>
            <a:endParaRPr lang="en-GB" sz="1600" dirty="0"/>
          </a:p>
          <a:p>
            <a:r>
              <a:rPr lang="en-GB" sz="1600" dirty="0" smtClean="0"/>
              <a:t>	Strong motivation to identify regional involvements in GMES</a:t>
            </a:r>
          </a:p>
          <a:p>
            <a:r>
              <a:rPr lang="en-GB" sz="1600" dirty="0" smtClean="0"/>
              <a:t>		 -Wide diversity of applications have been presented.</a:t>
            </a:r>
          </a:p>
          <a:p>
            <a:r>
              <a:rPr lang="en-GB" sz="1600" dirty="0"/>
              <a:t>	</a:t>
            </a:r>
            <a:endParaRPr lang="en-GB" sz="1600" dirty="0" smtClean="0"/>
          </a:p>
          <a:p>
            <a:r>
              <a:rPr lang="en-GB" sz="1600" dirty="0"/>
              <a:t>	</a:t>
            </a:r>
            <a:r>
              <a:rPr lang="en-GB" sz="1600" dirty="0" smtClean="0"/>
              <a:t>Operational projects  in support of regional priorities.</a:t>
            </a:r>
          </a:p>
          <a:p>
            <a:r>
              <a:rPr lang="en-GB" sz="1600" dirty="0"/>
              <a:t>	</a:t>
            </a:r>
            <a:r>
              <a:rPr lang="en-GB" sz="1600" dirty="0" smtClean="0"/>
              <a:t>	-Fire and Flood Risk, -Coast, Land and Water Management</a:t>
            </a:r>
          </a:p>
          <a:p>
            <a:endParaRPr lang="en-GB" sz="1600" dirty="0"/>
          </a:p>
          <a:p>
            <a:r>
              <a:rPr lang="en-GB" sz="1600" dirty="0" smtClean="0"/>
              <a:t>	Projects driven by EU directives and programmes</a:t>
            </a:r>
          </a:p>
          <a:p>
            <a:r>
              <a:rPr lang="en-GB" sz="1600" dirty="0"/>
              <a:t>	</a:t>
            </a:r>
            <a:r>
              <a:rPr lang="en-GB" sz="1600" dirty="0" smtClean="0"/>
              <a:t>	Mapping-CORINNE and GMES Urban Atlas</a:t>
            </a:r>
          </a:p>
          <a:p>
            <a:r>
              <a:rPr lang="en-GB" sz="1600" dirty="0"/>
              <a:t>	</a:t>
            </a:r>
            <a:r>
              <a:rPr lang="en-GB" sz="1600" dirty="0" smtClean="0"/>
              <a:t>	NATURA-biodiversity</a:t>
            </a:r>
          </a:p>
          <a:p>
            <a:r>
              <a:rPr lang="en-GB" sz="1600" dirty="0" smtClean="0"/>
              <a:t>		Maritime Security</a:t>
            </a:r>
          </a:p>
          <a:p>
            <a:r>
              <a:rPr lang="en-GB" sz="1600" dirty="0" smtClean="0"/>
              <a:t>		Civil Protection</a:t>
            </a:r>
          </a:p>
          <a:p>
            <a:endParaRPr lang="en-GB" sz="1600" dirty="0"/>
          </a:p>
          <a:p>
            <a:r>
              <a:rPr lang="en-GB" sz="1600" dirty="0" smtClean="0"/>
              <a:t>	Applications driven by research priorities.</a:t>
            </a:r>
          </a:p>
          <a:p>
            <a:r>
              <a:rPr lang="en-GB" sz="1600" dirty="0"/>
              <a:t>	</a:t>
            </a:r>
            <a:r>
              <a:rPr lang="en-GB" sz="1600" dirty="0" smtClean="0"/>
              <a:t>	Climate  Change-regional impacts.</a:t>
            </a:r>
          </a:p>
          <a:p>
            <a:r>
              <a:rPr lang="en-GB" sz="1600" dirty="0"/>
              <a:t>	</a:t>
            </a:r>
            <a:r>
              <a:rPr lang="en-GB" sz="1600" dirty="0" smtClean="0"/>
              <a:t>	Urban Air Quality – Citizens’ Health.</a:t>
            </a:r>
            <a:br>
              <a:rPr lang="en-GB" sz="1600" dirty="0" smtClean="0"/>
            </a:b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reus final logo 4c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575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143240" y="214290"/>
            <a:ext cx="6000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Mapping with GMES</a:t>
            </a:r>
          </a:p>
          <a:p>
            <a:pPr algn="ctr"/>
            <a:r>
              <a:rPr lang="en-GB" sz="2400" dirty="0" smtClean="0"/>
              <a:t>Urban Atlas, Agricultural Land Use, Coastlines.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		</a:t>
            </a:r>
            <a:endParaRPr lang="en-GB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1422386"/>
            <a:ext cx="5929354" cy="4875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1000108"/>
            <a:ext cx="3078933" cy="542926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428736"/>
            <a:ext cx="9125699" cy="4933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274378"/>
            <a:ext cx="9001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Monitoring Forest Clearance. Molise Region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345816"/>
            <a:ext cx="9001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GMES Urban Atlas.  x10 Corinne Resolution.  Veneto Region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71440" y="6488668"/>
            <a:ext cx="8572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Coastline Monitoring Aquitaine Region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reus final logo 4c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575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143240" y="500042"/>
            <a:ext cx="5500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GMES for Maritime Security and Marine Economy </a:t>
            </a:r>
            <a:endParaRPr lang="en-GB" sz="2800" dirty="0"/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4342" name="Picture 6" descr="CT4 00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1571612"/>
            <a:ext cx="6715172" cy="501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285984" y="6068817"/>
            <a:ext cx="4929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GMES services support major shipping economy of Bremen and Bremerhaven. (86000 jobs).</a:t>
            </a:r>
            <a:endParaRPr lang="en-GB" dirty="0"/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28" y="1643050"/>
            <a:ext cx="6858048" cy="485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785786" y="6357958"/>
            <a:ext cx="8358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Azores  Oceanographic Data Centre.   Satellite and in situ data sources.</a:t>
            </a:r>
            <a:endParaRPr lang="en-GB" dirty="0"/>
          </a:p>
        </p:txBody>
      </p:sp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728" y="1643050"/>
            <a:ext cx="6715140" cy="4532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428596" y="6202940"/>
            <a:ext cx="7858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/>
              <a:t>TerraSAR</a:t>
            </a:r>
            <a:r>
              <a:rPr lang="en-GB" dirty="0" smtClean="0"/>
              <a:t> Imaging-Ship Detection  Mecklenburg </a:t>
            </a:r>
            <a:r>
              <a:rPr lang="en-GB" dirty="0" err="1" smtClean="0"/>
              <a:t>Vorpommern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reus final logo 4c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575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86116" y="357166"/>
            <a:ext cx="5429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Civil Protection Measures</a:t>
            </a:r>
          </a:p>
          <a:p>
            <a:pPr algn="ctr"/>
            <a:r>
              <a:rPr lang="en-GB" sz="2800" dirty="0" smtClean="0"/>
              <a:t>Fires, Floods, Landslip.</a:t>
            </a:r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00034" y="6386535"/>
            <a:ext cx="792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Forest Fires Early detection with Satellite Sensors. Basilicata region </a:t>
            </a:r>
            <a:endParaRPr lang="en-GB" dirty="0"/>
          </a:p>
        </p:txBody>
      </p:sp>
      <p:pic>
        <p:nvPicPr>
          <p:cNvPr id="3074" name="Immagine 1" descr="Immagine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357298"/>
            <a:ext cx="7000924" cy="5152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071670" y="6488668"/>
            <a:ext cx="4954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Mapping of flooding from satellite images. Bavaria.</a:t>
            </a:r>
            <a:endParaRPr lang="en-GB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5852" y="1428736"/>
            <a:ext cx="7000924" cy="4939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00034" y="6488668"/>
            <a:ext cx="8286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Geological landslip detections from SAR radar scattering measurements. </a:t>
            </a:r>
            <a:r>
              <a:rPr lang="en-GB" dirty="0" err="1" smtClean="0"/>
              <a:t>Lombardia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3076" name="Picture 4" descr="nereu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14414" y="1428736"/>
            <a:ext cx="7388705" cy="469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reus final logo 4c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575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86116" y="357166"/>
            <a:ext cx="5429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Urban Quality of Life</a:t>
            </a:r>
          </a:p>
          <a:p>
            <a:pPr algn="ctr"/>
            <a:r>
              <a:rPr lang="en-GB" sz="2800" dirty="0" smtClean="0"/>
              <a:t>Air Quality and Urban Heat Islands.</a:t>
            </a:r>
            <a:endParaRPr lang="en-GB" sz="2800" dirty="0"/>
          </a:p>
        </p:txBody>
      </p:sp>
      <p:pic>
        <p:nvPicPr>
          <p:cNvPr id="4" name="Picture 3" descr="Council Sites and Airviro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1285860"/>
            <a:ext cx="5072098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14348" y="5863256"/>
            <a:ext cx="8001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Traffic induced </a:t>
            </a:r>
            <a:r>
              <a:rPr lang="en-GB" dirty="0" err="1" smtClean="0"/>
              <a:t>NOx</a:t>
            </a:r>
            <a:r>
              <a:rPr lang="en-GB" dirty="0" smtClean="0"/>
              <a:t> pollution emissions superimposed on background emissions imported from adjacent territories.  In-situ and satellite data  used with urban models. East Midlands Region, UK. 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57158" y="6286520"/>
            <a:ext cx="8572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Urban Heat Island effects monitored with EO-derived thermal imaging. Madrid Region</a:t>
            </a:r>
            <a:endParaRPr lang="en-GB" dirty="0"/>
          </a:p>
        </p:txBody>
      </p:sp>
      <p:pic>
        <p:nvPicPr>
          <p:cNvPr id="2" name="Picture 2" descr="energy_efficiency3(artificial_grass_and_water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0166" y="1214422"/>
            <a:ext cx="6100559" cy="4847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619</Words>
  <Application>Microsoft Office PowerPoint</Application>
  <PresentationFormat>On-screen Show (4:3)</PresentationFormat>
  <Paragraphs>132</Paragraphs>
  <Slides>15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Slide 1</vt:lpstr>
      <vt:lpstr>Slide 2</vt:lpstr>
      <vt:lpstr>25 Uses of GMES in in the NEREUS Regions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   What could NEREUS do for public sector bodies and regional policy makers that they could not do themselves?  Answer:  Serve as a source of authoritative information   What could NEREUS do for enterprises that they could not do themselves?  Answer: Promote and encourage projects and inter-regional partnerships .  </vt:lpstr>
      <vt:lpstr>Slide 15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G-Step</dc:creator>
  <cp:lastModifiedBy>G-Step</cp:lastModifiedBy>
  <cp:revision>47</cp:revision>
  <dcterms:created xsi:type="dcterms:W3CDTF">2010-06-06T17:43:39Z</dcterms:created>
  <dcterms:modified xsi:type="dcterms:W3CDTF">2010-06-08T06:45:22Z</dcterms:modified>
</cp:coreProperties>
</file>