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notesMasterIdLst>
    <p:notesMasterId r:id="rId37"/>
  </p:notesMasterIdLst>
  <p:sldIdLst>
    <p:sldId id="347" r:id="rId2"/>
    <p:sldId id="257" r:id="rId3"/>
    <p:sldId id="288" r:id="rId4"/>
    <p:sldId id="289" r:id="rId5"/>
    <p:sldId id="292" r:id="rId6"/>
    <p:sldId id="293" r:id="rId7"/>
    <p:sldId id="304" r:id="rId8"/>
    <p:sldId id="305" r:id="rId9"/>
    <p:sldId id="310" r:id="rId10"/>
    <p:sldId id="307" r:id="rId11"/>
    <p:sldId id="309" r:id="rId12"/>
    <p:sldId id="306" r:id="rId13"/>
    <p:sldId id="308" r:id="rId14"/>
    <p:sldId id="312" r:id="rId15"/>
    <p:sldId id="326" r:id="rId16"/>
    <p:sldId id="327" r:id="rId17"/>
    <p:sldId id="311" r:id="rId18"/>
    <p:sldId id="328" r:id="rId19"/>
    <p:sldId id="329" r:id="rId20"/>
    <p:sldId id="330" r:id="rId21"/>
    <p:sldId id="331" r:id="rId22"/>
    <p:sldId id="313" r:id="rId23"/>
    <p:sldId id="314" r:id="rId24"/>
    <p:sldId id="342" r:id="rId25"/>
    <p:sldId id="343" r:id="rId26"/>
    <p:sldId id="344" r:id="rId27"/>
    <p:sldId id="346" r:id="rId28"/>
    <p:sldId id="345" r:id="rId29"/>
    <p:sldId id="337" r:id="rId30"/>
    <p:sldId id="340" r:id="rId31"/>
    <p:sldId id="339" r:id="rId32"/>
    <p:sldId id="349" r:id="rId33"/>
    <p:sldId id="351" r:id="rId34"/>
    <p:sldId id="350" r:id="rId35"/>
    <p:sldId id="27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69" d="100"/>
          <a:sy n="69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FB54-5165-4129-A2CC-9ED2DD56F164}" type="datetimeFigureOut">
              <a:rPr lang="it-IT" smtClean="0"/>
              <a:t>13/05/2014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97C4B-6A95-454E-B0D2-69C8417FA9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35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59"/>
            <a:ext cx="9144000" cy="68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96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847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09EA9F-3D81-4456-97DD-FA3AB6D221A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3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09EA9F-3D81-4456-97DD-FA3AB6D221A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5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21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00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15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2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7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0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6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03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C4355-02A0-4EFF-8000-294DD7EFE5BD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5D8F5-F5D5-4379-A419-BE9A174F788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27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gif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jpeg"/><Relationship Id="rId1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84.jpe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1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8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jpeg"/><Relationship Id="rId11" Type="http://schemas.openxmlformats.org/officeDocument/2006/relationships/image" Target="../media/image79.jpeg"/><Relationship Id="rId5" Type="http://schemas.openxmlformats.org/officeDocument/2006/relationships/image" Target="../media/image74.jpeg"/><Relationship Id="rId15" Type="http://schemas.openxmlformats.org/officeDocument/2006/relationships/image" Target="../media/image72.emf"/><Relationship Id="rId10" Type="http://schemas.openxmlformats.org/officeDocument/2006/relationships/image" Target="../media/image78.jpeg"/><Relationship Id="rId19" Type="http://schemas.openxmlformats.org/officeDocument/2006/relationships/image" Target="../media/image82.jpeg"/><Relationship Id="rId4" Type="http://schemas.openxmlformats.org/officeDocument/2006/relationships/image" Target="../media/image71.emf"/><Relationship Id="rId9" Type="http://schemas.openxmlformats.org/officeDocument/2006/relationships/hyperlink" Target="../../Impostazioni%20locali/ISTIMES/incontro_Tito_31marzo2010/01a_GEOCART_MAPPING_Road_EN.avi" TargetMode="External"/><Relationship Id="rId1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0.png"/><Relationship Id="rId11" Type="http://schemas.openxmlformats.org/officeDocument/2006/relationships/image" Target="../media/image96.png"/><Relationship Id="rId5" Type="http://schemas.openxmlformats.org/officeDocument/2006/relationships/image" Target="../media/image99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8.jpeg"/><Relationship Id="rId9" Type="http://schemas.openxmlformats.org/officeDocument/2006/relationships/image" Target="../media/image103.pn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7" Type="http://schemas.openxmlformats.org/officeDocument/2006/relationships/image" Target="../media/image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oris-project.e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12" Type="http://schemas.openxmlformats.org/officeDocument/2006/relationships/image" Target="../media/image144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3.png"/><Relationship Id="rId5" Type="http://schemas.openxmlformats.org/officeDocument/2006/relationships/image" Target="../media/image137.jpeg"/><Relationship Id="rId10" Type="http://schemas.openxmlformats.org/officeDocument/2006/relationships/image" Target="../media/image142.png"/><Relationship Id="rId4" Type="http://schemas.openxmlformats.org/officeDocument/2006/relationships/image" Target="../media/image136.jpeg"/><Relationship Id="rId9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26" Type="http://schemas.openxmlformats.org/officeDocument/2006/relationships/image" Target="../media/image6.jpe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Terra_satellit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514565"/>
            <a:ext cx="9143999" cy="466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59"/>
            <a:ext cx="9144000" cy="6864159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138544" y="2600376"/>
            <a:ext cx="9462654" cy="2637429"/>
          </a:xfrm>
          <a:ln w="12700"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600" b="1" spc="300" dirty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Eurostile" pitchFamily="34" charset="0"/>
              </a:rPr>
              <a:t>The Basilicata Earth Observation cluster (</a:t>
            </a:r>
            <a:r>
              <a:rPr lang="en-GB" sz="2600" b="1" spc="300" dirty="0" err="1" smtClean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Eurostile" pitchFamily="34" charset="0"/>
              </a:rPr>
              <a:t>TeRN</a:t>
            </a:r>
            <a:r>
              <a:rPr lang="en-GB" sz="2600" b="1" spc="300" dirty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Eurostile" pitchFamily="34" charset="0"/>
              </a:rPr>
              <a:t>) and its internationalization activities: </a:t>
            </a:r>
            <a:endParaRPr lang="en-GB" sz="2600" b="1" spc="300" dirty="0" smtClean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pPr>
              <a:spcBef>
                <a:spcPts val="0"/>
              </a:spcBef>
            </a:pPr>
            <a:r>
              <a:rPr lang="en-GB" sz="2600" b="1" spc="300" dirty="0" smtClean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Eurostile" pitchFamily="34" charset="0"/>
              </a:rPr>
              <a:t>the </a:t>
            </a:r>
            <a:r>
              <a:rPr lang="en-GB" sz="2600" b="1" spc="300" dirty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Eurostile" pitchFamily="34" charset="0"/>
              </a:rPr>
              <a:t>NIBS project </a:t>
            </a:r>
            <a:endParaRPr lang="en-GB" sz="2600" b="1" spc="300" dirty="0" smtClean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pPr>
              <a:spcBef>
                <a:spcPts val="0"/>
              </a:spcBef>
            </a:pPr>
            <a:endParaRPr lang="en-GB" sz="900" spc="300" dirty="0" smtClean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pPr>
              <a:spcBef>
                <a:spcPts val="0"/>
              </a:spcBef>
            </a:pPr>
            <a:endParaRPr lang="en-GB" sz="900" spc="300" dirty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pPr>
              <a:spcBef>
                <a:spcPts val="0"/>
              </a:spcBef>
            </a:pPr>
            <a:endParaRPr lang="en-GB" sz="900" spc="300" dirty="0" smtClean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endParaRPr lang="en-GB" sz="2600" spc="300" dirty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endParaRPr lang="en-GB" sz="2600" spc="300" dirty="0" smtClean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endParaRPr lang="en-GB" sz="1000" spc="300" dirty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endParaRPr lang="en-US" sz="1000" spc="300" dirty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endParaRPr lang="en-US" sz="1000" b="1" spc="300" dirty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Eurostile" pitchFamily="34" charset="0"/>
            </a:endParaRPr>
          </a:p>
          <a:p>
            <a:r>
              <a:rPr lang="en-US" sz="1000" b="1" spc="300" dirty="0" smtClean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Eurostile"/>
              </a:rPr>
              <a:t>Side Event “SPACE4REGIONS: Satellite solutions as a driver for innovation and growth” </a:t>
            </a:r>
          </a:p>
          <a:p>
            <a:r>
              <a:rPr lang="en-US" sz="1000" b="1" spc="300" dirty="0" smtClean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Eurostile"/>
              </a:rPr>
              <a:t>Networking Session 13 May 2014, Athens</a:t>
            </a:r>
          </a:p>
          <a:p>
            <a:endParaRPr lang="it-IT" sz="1800" dirty="0"/>
          </a:p>
          <a:p>
            <a:endParaRPr lang="it-IT" sz="1800" i="1" spc="300" dirty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rgbClr val="364258"/>
              </a:solidFill>
              <a:latin typeface="Eurostile"/>
            </a:endParaRPr>
          </a:p>
        </p:txBody>
      </p:sp>
      <p:pic>
        <p:nvPicPr>
          <p:cNvPr id="13313" name="Picture 1" descr="TeRN_quadri_bleu_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27817" y="3960237"/>
            <a:ext cx="982329" cy="93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-332509" y="4109663"/>
            <a:ext cx="9656618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Valerio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Tramutoli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University of Basilicata – School of Engineering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TeRN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Consortium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t>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9" b="-11842"/>
          <a:stretch>
            <a:fillRect/>
          </a:stretch>
        </p:blipFill>
        <p:spPr bwMode="auto">
          <a:xfrm>
            <a:off x="472061" y="3960237"/>
            <a:ext cx="1152128" cy="111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8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Capabilities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575" y="4926783"/>
            <a:ext cx="788988" cy="79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0" descr="foto_header_s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66838" y="4934720"/>
            <a:ext cx="766762" cy="79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tangolo arrotondato 10"/>
          <p:cNvSpPr/>
          <p:nvPr/>
        </p:nvSpPr>
        <p:spPr bwMode="auto">
          <a:xfrm>
            <a:off x="950495" y="5827688"/>
            <a:ext cx="2570163" cy="509588"/>
          </a:xfrm>
          <a:prstGeom prst="roundRect">
            <a:avLst/>
          </a:prstGeom>
          <a:noFill/>
          <a:ln w="38100" cap="flat" cmpd="sng" algn="ctr">
            <a:solidFill>
              <a:srgbClr val="00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 err="1">
                <a:solidFill>
                  <a:srgbClr val="3642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Arial" pitchFamily="34" charset="0"/>
              </a:rPr>
              <a:t>JetPacs</a:t>
            </a:r>
            <a:r>
              <a:rPr lang="it-IT" sz="2400" dirty="0">
                <a:solidFill>
                  <a:srgbClr val="3642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it-IT" sz="2400" dirty="0" err="1">
                <a:solidFill>
                  <a:srgbClr val="3642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Arial" pitchFamily="34" charset="0"/>
              </a:rPr>
              <a:t>Units</a:t>
            </a:r>
            <a:endParaRPr lang="it-IT" sz="2400" dirty="0">
              <a:solidFill>
                <a:srgbClr val="36425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2" name="Immagine 74" descr="DSC_1091.JPG"/>
          <p:cNvPicPr>
            <a:picLocks noChangeAspect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304566" y="2801907"/>
            <a:ext cx="2990437" cy="212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reluis script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7095" y="2183033"/>
            <a:ext cx="2546350" cy="62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3425" y="1273375"/>
            <a:ext cx="2963918" cy="89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Network of University Laboratories for Earthquake Engineering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9738" y="4963595"/>
            <a:ext cx="784225" cy="71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uppo 29"/>
          <p:cNvGrpSpPr>
            <a:grpSpLocks/>
          </p:cNvGrpSpPr>
          <p:nvPr/>
        </p:nvGrpSpPr>
        <p:grpSpPr bwMode="auto">
          <a:xfrm>
            <a:off x="3214688" y="1263166"/>
            <a:ext cx="5316537" cy="5240338"/>
            <a:chOff x="1447800" y="65746"/>
            <a:chExt cx="6858000" cy="6791325"/>
          </a:xfrm>
        </p:grpSpPr>
        <p:pic>
          <p:nvPicPr>
            <p:cNvPr id="17" name="Picture 2" descr="Università in Italia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447800" y="65746"/>
              <a:ext cx="6858000" cy="679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Figura a mano libera 17"/>
            <p:cNvSpPr/>
            <p:nvPr/>
          </p:nvSpPr>
          <p:spPr>
            <a:xfrm>
              <a:off x="5453249" y="4201027"/>
              <a:ext cx="595902" cy="242768"/>
            </a:xfrm>
            <a:custGeom>
              <a:avLst/>
              <a:gdLst>
                <a:gd name="connsiteX0" fmla="*/ 9214 w 594648"/>
                <a:gd name="connsiteY0" fmla="*/ 28575 h 242888"/>
                <a:gd name="connsiteX1" fmla="*/ 133039 w 594648"/>
                <a:gd name="connsiteY1" fmla="*/ 0 h 242888"/>
                <a:gd name="connsiteX2" fmla="*/ 214001 w 594648"/>
                <a:gd name="connsiteY2" fmla="*/ 28575 h 242888"/>
                <a:gd name="connsiteX3" fmla="*/ 209239 w 594648"/>
                <a:gd name="connsiteY3" fmla="*/ 104775 h 242888"/>
                <a:gd name="connsiteX4" fmla="*/ 299726 w 594648"/>
                <a:gd name="connsiteY4" fmla="*/ 114300 h 242888"/>
                <a:gd name="connsiteX5" fmla="*/ 433076 w 594648"/>
                <a:gd name="connsiteY5" fmla="*/ 47625 h 242888"/>
                <a:gd name="connsiteX6" fmla="*/ 528326 w 594648"/>
                <a:gd name="connsiteY6" fmla="*/ 42863 h 242888"/>
                <a:gd name="connsiteX7" fmla="*/ 552139 w 594648"/>
                <a:gd name="connsiteY7" fmla="*/ 38100 h 242888"/>
                <a:gd name="connsiteX8" fmla="*/ 580714 w 594648"/>
                <a:gd name="connsiteY8" fmla="*/ 95250 h 242888"/>
                <a:gd name="connsiteX9" fmla="*/ 537851 w 594648"/>
                <a:gd name="connsiteY9" fmla="*/ 200025 h 242888"/>
                <a:gd name="connsiteX10" fmla="*/ 118751 w 594648"/>
                <a:gd name="connsiteY10" fmla="*/ 242888 h 242888"/>
                <a:gd name="connsiteX11" fmla="*/ 4451 w 594648"/>
                <a:gd name="connsiteY11" fmla="*/ 200025 h 242888"/>
                <a:gd name="connsiteX12" fmla="*/ 9214 w 594648"/>
                <a:gd name="connsiteY12" fmla="*/ 185738 h 242888"/>
                <a:gd name="connsiteX13" fmla="*/ 4451 w 594648"/>
                <a:gd name="connsiteY13" fmla="*/ 180975 h 242888"/>
                <a:gd name="connsiteX14" fmla="*/ 9214 w 594648"/>
                <a:gd name="connsiteY14" fmla="*/ 28575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4648" h="242888">
                  <a:moveTo>
                    <a:pt x="9214" y="28575"/>
                  </a:moveTo>
                  <a:lnTo>
                    <a:pt x="133039" y="0"/>
                  </a:lnTo>
                  <a:lnTo>
                    <a:pt x="214001" y="28575"/>
                  </a:lnTo>
                  <a:lnTo>
                    <a:pt x="209239" y="104775"/>
                  </a:lnTo>
                  <a:lnTo>
                    <a:pt x="299726" y="114300"/>
                  </a:lnTo>
                  <a:lnTo>
                    <a:pt x="433076" y="47625"/>
                  </a:lnTo>
                  <a:cubicBezTo>
                    <a:pt x="464826" y="46038"/>
                    <a:pt x="496656" y="45617"/>
                    <a:pt x="528326" y="42863"/>
                  </a:cubicBezTo>
                  <a:cubicBezTo>
                    <a:pt x="594648" y="37096"/>
                    <a:pt x="506591" y="38100"/>
                    <a:pt x="552139" y="38100"/>
                  </a:cubicBezTo>
                  <a:cubicBezTo>
                    <a:pt x="581474" y="91882"/>
                    <a:pt x="580714" y="70597"/>
                    <a:pt x="580714" y="95250"/>
                  </a:cubicBezTo>
                  <a:lnTo>
                    <a:pt x="537851" y="200025"/>
                  </a:lnTo>
                  <a:lnTo>
                    <a:pt x="118751" y="242888"/>
                  </a:lnTo>
                  <a:cubicBezTo>
                    <a:pt x="80651" y="228600"/>
                    <a:pt x="40527" y="218847"/>
                    <a:pt x="4451" y="200025"/>
                  </a:cubicBezTo>
                  <a:cubicBezTo>
                    <a:pt x="0" y="197703"/>
                    <a:pt x="9214" y="190758"/>
                    <a:pt x="9214" y="185738"/>
                  </a:cubicBezTo>
                  <a:lnTo>
                    <a:pt x="4451" y="180975"/>
                  </a:lnTo>
                  <a:lnTo>
                    <a:pt x="9214" y="2857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9" name="Figura a mano libera 18"/>
            <p:cNvSpPr/>
            <p:nvPr/>
          </p:nvSpPr>
          <p:spPr>
            <a:xfrm>
              <a:off x="5668265" y="4094044"/>
              <a:ext cx="479180" cy="288030"/>
            </a:xfrm>
            <a:custGeom>
              <a:avLst/>
              <a:gdLst>
                <a:gd name="connsiteX0" fmla="*/ 355398 w 479814"/>
                <a:gd name="connsiteY0" fmla="*/ 139153 h 286254"/>
                <a:gd name="connsiteX1" fmla="*/ 379210 w 479814"/>
                <a:gd name="connsiteY1" fmla="*/ 234403 h 286254"/>
                <a:gd name="connsiteX2" fmla="*/ 398260 w 479814"/>
                <a:gd name="connsiteY2" fmla="*/ 272503 h 286254"/>
                <a:gd name="connsiteX3" fmla="*/ 464935 w 479814"/>
                <a:gd name="connsiteY3" fmla="*/ 258215 h 286254"/>
                <a:gd name="connsiteX4" fmla="*/ 479223 w 479814"/>
                <a:gd name="connsiteY4" fmla="*/ 129628 h 286254"/>
                <a:gd name="connsiteX5" fmla="*/ 345873 w 479814"/>
                <a:gd name="connsiteY5" fmla="*/ 29615 h 286254"/>
                <a:gd name="connsiteX6" fmla="*/ 236335 w 479814"/>
                <a:gd name="connsiteY6" fmla="*/ 1040 h 286254"/>
                <a:gd name="connsiteX7" fmla="*/ 217285 w 479814"/>
                <a:gd name="connsiteY7" fmla="*/ 10565 h 286254"/>
                <a:gd name="connsiteX8" fmla="*/ 41073 w 479814"/>
                <a:gd name="connsiteY8" fmla="*/ 139153 h 286254"/>
                <a:gd name="connsiteX9" fmla="*/ 2973 w 479814"/>
                <a:gd name="connsiteY9" fmla="*/ 162965 h 286254"/>
                <a:gd name="connsiteX10" fmla="*/ 12498 w 479814"/>
                <a:gd name="connsiteY10" fmla="*/ 186778 h 286254"/>
                <a:gd name="connsiteX11" fmla="*/ 36310 w 479814"/>
                <a:gd name="connsiteY11" fmla="*/ 215353 h 286254"/>
                <a:gd name="connsiteX12" fmla="*/ 112510 w 479814"/>
                <a:gd name="connsiteY12" fmla="*/ 210590 h 286254"/>
                <a:gd name="connsiteX13" fmla="*/ 207760 w 479814"/>
                <a:gd name="connsiteY13" fmla="*/ 162965 h 286254"/>
                <a:gd name="connsiteX14" fmla="*/ 245860 w 479814"/>
                <a:gd name="connsiteY14" fmla="*/ 115340 h 286254"/>
                <a:gd name="connsiteX15" fmla="*/ 322060 w 479814"/>
                <a:gd name="connsiteY15" fmla="*/ 96290 h 286254"/>
                <a:gd name="connsiteX16" fmla="*/ 355398 w 479814"/>
                <a:gd name="connsiteY16" fmla="*/ 139153 h 28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814" h="286254">
                  <a:moveTo>
                    <a:pt x="355398" y="139153"/>
                  </a:moveTo>
                  <a:cubicBezTo>
                    <a:pt x="360477" y="240745"/>
                    <a:pt x="328370" y="234403"/>
                    <a:pt x="379210" y="234403"/>
                  </a:cubicBezTo>
                  <a:cubicBezTo>
                    <a:pt x="394055" y="273989"/>
                    <a:pt x="379934" y="272503"/>
                    <a:pt x="398260" y="272503"/>
                  </a:cubicBezTo>
                  <a:cubicBezTo>
                    <a:pt x="463712" y="267468"/>
                    <a:pt x="450917" y="286254"/>
                    <a:pt x="464935" y="258215"/>
                  </a:cubicBezTo>
                  <a:cubicBezTo>
                    <a:pt x="479814" y="139189"/>
                    <a:pt x="479223" y="182312"/>
                    <a:pt x="479223" y="129628"/>
                  </a:cubicBezTo>
                  <a:lnTo>
                    <a:pt x="345873" y="29615"/>
                  </a:lnTo>
                  <a:cubicBezTo>
                    <a:pt x="309360" y="20090"/>
                    <a:pt x="273662" y="6570"/>
                    <a:pt x="236335" y="1040"/>
                  </a:cubicBezTo>
                  <a:cubicBezTo>
                    <a:pt x="229312" y="0"/>
                    <a:pt x="217285" y="10565"/>
                    <a:pt x="217285" y="10565"/>
                  </a:cubicBezTo>
                  <a:lnTo>
                    <a:pt x="41073" y="139153"/>
                  </a:lnTo>
                  <a:cubicBezTo>
                    <a:pt x="0" y="154555"/>
                    <a:pt x="2973" y="139876"/>
                    <a:pt x="2973" y="162965"/>
                  </a:cubicBezTo>
                  <a:lnTo>
                    <a:pt x="12498" y="186778"/>
                  </a:lnTo>
                  <a:lnTo>
                    <a:pt x="36310" y="215353"/>
                  </a:lnTo>
                  <a:lnTo>
                    <a:pt x="112510" y="210590"/>
                  </a:lnTo>
                  <a:cubicBezTo>
                    <a:pt x="204403" y="162226"/>
                    <a:pt x="168913" y="162965"/>
                    <a:pt x="207760" y="162965"/>
                  </a:cubicBezTo>
                  <a:lnTo>
                    <a:pt x="245860" y="115340"/>
                  </a:lnTo>
                  <a:lnTo>
                    <a:pt x="322060" y="96290"/>
                  </a:lnTo>
                  <a:lnTo>
                    <a:pt x="355398" y="139153"/>
                  </a:lnTo>
                  <a:close/>
                </a:path>
              </a:pathLst>
            </a:custGeom>
            <a:solidFill>
              <a:srgbClr val="E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20" name="Gruppo 65"/>
          <p:cNvGrpSpPr>
            <a:grpSpLocks/>
          </p:cNvGrpSpPr>
          <p:nvPr/>
        </p:nvGrpSpPr>
        <p:grpSpPr bwMode="auto">
          <a:xfrm>
            <a:off x="5654675" y="1587522"/>
            <a:ext cx="2725738" cy="3604707"/>
            <a:chOff x="4528383" y="371005"/>
            <a:chExt cx="3539906" cy="4720355"/>
          </a:xfrm>
        </p:grpSpPr>
        <p:sp>
          <p:nvSpPr>
            <p:cNvPr id="21" name="Rettangolo arrotondato 20"/>
            <p:cNvSpPr/>
            <p:nvPr/>
          </p:nvSpPr>
          <p:spPr bwMode="auto">
            <a:xfrm>
              <a:off x="4845079" y="371005"/>
              <a:ext cx="962805" cy="320139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2" name="Rettangolo arrotondato 21"/>
            <p:cNvSpPr/>
            <p:nvPr/>
          </p:nvSpPr>
          <p:spPr bwMode="auto">
            <a:xfrm>
              <a:off x="5998362" y="3926812"/>
              <a:ext cx="1111245" cy="322218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3" name="Rettangolo arrotondato 22"/>
            <p:cNvSpPr/>
            <p:nvPr/>
          </p:nvSpPr>
          <p:spPr bwMode="auto">
            <a:xfrm>
              <a:off x="7200321" y="3839905"/>
              <a:ext cx="867968" cy="320140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4" name="Rettangolo arrotondato 23"/>
            <p:cNvSpPr/>
            <p:nvPr/>
          </p:nvSpPr>
          <p:spPr bwMode="auto">
            <a:xfrm>
              <a:off x="4876808" y="3925136"/>
              <a:ext cx="865906" cy="320140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5" name="Rettangolo arrotondato 24"/>
            <p:cNvSpPr/>
            <p:nvPr/>
          </p:nvSpPr>
          <p:spPr bwMode="auto">
            <a:xfrm>
              <a:off x="5029372" y="4152134"/>
              <a:ext cx="913324" cy="320140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6" name="Rettangolo arrotondato 25"/>
            <p:cNvSpPr/>
            <p:nvPr/>
          </p:nvSpPr>
          <p:spPr bwMode="auto">
            <a:xfrm>
              <a:off x="6674593" y="4771220"/>
              <a:ext cx="867967" cy="320140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7" name="Rettangolo arrotondato 26"/>
            <p:cNvSpPr/>
            <p:nvPr/>
          </p:nvSpPr>
          <p:spPr bwMode="auto">
            <a:xfrm>
              <a:off x="4528383" y="2912747"/>
              <a:ext cx="962805" cy="320140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pic>
        <p:nvPicPr>
          <p:cNvPr id="28" name="Picture 94" descr="483px-Logo_Universit%C3%A0_di_Udine_sv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504466" y="1296854"/>
            <a:ext cx="45243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0" descr="logo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947264" y="5030416"/>
            <a:ext cx="452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97" descr="200px-Logo_Universit%C3%A0_degli_Studi_dell%27Aquila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1765" y="3089255"/>
            <a:ext cx="452438" cy="511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1" name="Picture 98" descr="Logo-uniparthenope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612431" y="4575549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9" descr="150px-Poliba_stemma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8134393" y="3845789"/>
            <a:ext cx="4968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ttangolo 73"/>
          <p:cNvSpPr>
            <a:spLocks noChangeArrowheads="1"/>
          </p:cNvSpPr>
          <p:nvPr/>
        </p:nvSpPr>
        <p:spPr bwMode="auto">
          <a:xfrm>
            <a:off x="5849752" y="4417100"/>
            <a:ext cx="1109663" cy="21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it-IT" altLang="zh-CN" sz="800" dirty="0">
                <a:latin typeface="Century Gothic" pitchFamily="34" charset="0"/>
                <a:ea typeface="SimSun" pitchFamily="2" charset="-122"/>
                <a:cs typeface="Arial" pitchFamily="34" charset="0"/>
              </a:rPr>
              <a:t>Napoli </a:t>
            </a:r>
            <a:r>
              <a:rPr lang="it-IT" altLang="zh-CN" sz="800" dirty="0" err="1" smtClean="0">
                <a:latin typeface="Century Gothic" pitchFamily="34" charset="0"/>
                <a:ea typeface="SimSun" pitchFamily="2" charset="-122"/>
                <a:cs typeface="Arial" pitchFamily="34" charset="0"/>
              </a:rPr>
              <a:t>Parthenope</a:t>
            </a:r>
            <a:endParaRPr lang="it-IT" altLang="zh-CN" sz="800" dirty="0">
              <a:latin typeface="Century Gothic" pitchFamily="34" charset="0"/>
              <a:ea typeface="SimSun" pitchFamily="2" charset="-122"/>
              <a:cs typeface="Arial" pitchFamily="34" charset="0"/>
            </a:endParaRPr>
          </a:p>
        </p:txBody>
      </p:sp>
      <p:pic>
        <p:nvPicPr>
          <p:cNvPr id="34" name="Picture 2" descr="http://www.automazione.unina.it/fede.gif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494492" y="4167822"/>
            <a:ext cx="377227" cy="377227"/>
          </a:xfrm>
          <a:prstGeom prst="rect">
            <a:avLst/>
          </a:prstGeom>
          <a:noFill/>
        </p:spPr>
      </p:pic>
      <p:pic>
        <p:nvPicPr>
          <p:cNvPr id="35" name="Picture 4" descr="http://www.unibas.it/mobbing/Image1.jpg"/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4558" y="4429521"/>
            <a:ext cx="432407" cy="432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828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3"/>
          <p:cNvSpPr txBox="1">
            <a:spLocks noGrp="1"/>
          </p:cNvSpPr>
          <p:nvPr/>
        </p:nvSpPr>
        <p:spPr>
          <a:xfrm>
            <a:off x="6991350" y="597809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BA95BF-CC96-4E45-99BE-AE82035E0559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it-IT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289356"/>
              </p:ext>
            </p:extLst>
          </p:nvPr>
        </p:nvGraphicFramePr>
        <p:xfrm>
          <a:off x="6364816" y="1069540"/>
          <a:ext cx="2782888" cy="528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CorelDRAW" r:id="rId3" imgW="3861000" imgH="11065320" progId="">
                  <p:embed/>
                </p:oleObj>
              </mc:Choice>
              <mc:Fallback>
                <p:oleObj name="CorelDRAW" r:id="rId3" imgW="3861000" imgH="1106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816" y="1069540"/>
                        <a:ext cx="2782888" cy="528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2411413" y="5728852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AutoShape 59"/>
          <p:cNvSpPr>
            <a:spLocks noChangeAspect="1" noChangeArrowheads="1" noTextEdit="1"/>
          </p:cNvSpPr>
          <p:nvPr/>
        </p:nvSpPr>
        <p:spPr bwMode="auto">
          <a:xfrm>
            <a:off x="6588125" y="5660590"/>
            <a:ext cx="230505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47391" y="1223175"/>
            <a:ext cx="2344738" cy="13160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32" descr="DSC_347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618288" y="2682088"/>
            <a:ext cx="2346325" cy="17018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" name="Rectangle 96"/>
          <p:cNvSpPr>
            <a:spLocks noChangeArrowheads="1"/>
          </p:cNvSpPr>
          <p:nvPr/>
        </p:nvSpPr>
        <p:spPr bwMode="auto">
          <a:xfrm>
            <a:off x="0" y="1385452"/>
            <a:ext cx="6408738" cy="484188"/>
          </a:xfrm>
          <a:prstGeom prst="rect">
            <a:avLst/>
          </a:prstGeom>
          <a:gradFill rotWithShape="1">
            <a:gsLst>
              <a:gs pos="0">
                <a:srgbClr val="00497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  <a:cs typeface="Arial" pitchFamily="34" charset="0"/>
            </a:endParaRPr>
          </a:p>
        </p:txBody>
      </p:sp>
      <p:sp>
        <p:nvSpPr>
          <p:cNvPr id="25" name="Rettangolo 16"/>
          <p:cNvSpPr>
            <a:spLocks noChangeArrowheads="1"/>
          </p:cNvSpPr>
          <p:nvPr/>
        </p:nvSpPr>
        <p:spPr bwMode="auto">
          <a:xfrm>
            <a:off x="124492" y="1383159"/>
            <a:ext cx="3871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n w="63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26000"/>
                    </a:srgbClr>
                  </a:outerShdw>
                </a:effectLst>
                <a:cs typeface="Arial" pitchFamily="34" charset="0"/>
              </a:rPr>
              <a:t>AERIAL SURVEYS applicatio</a:t>
            </a:r>
            <a:r>
              <a:rPr lang="en-U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itchFamily="34" charset="0"/>
              </a:rPr>
              <a:t>n </a:t>
            </a:r>
            <a:endParaRPr lang="it-IT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6" name="Picture 5" descr="C:\DATI_LELLO\Geocart_AUSTRALIA\IMMAGINI\CORRIDOR_MAPPING\13_COR_Terna_Punti_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57691" y="2021688"/>
            <a:ext cx="1531938" cy="188436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" name="Picture 2" descr="C:\DATI_LELLO\Geocart_AUSTRALIA\IMMAGINI\CORRIDOR_MAPPING\16_COR_Terna_Vector_2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31763" y="4914985"/>
            <a:ext cx="3162300" cy="13589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" name="Picture 2" descr="C:\Users\GeoCART\Desktop\IMMAGINI\CORRIDOR_MAPPING\01_COR_Autostrada_Fot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721379" y="2029625"/>
            <a:ext cx="2608262" cy="18748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" name="Picture 2" descr="C:\DATI_LELLO\Geocart_AUSTRALIA\IMMAGINI\GESTIONE DEL RISCHIO\Stromboli\30_RIS_Stromboli_DTM_3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314700" y="4911810"/>
            <a:ext cx="2992438" cy="13589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" name="Picture 3" descr="ScreenShot071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4382029" y="2032800"/>
            <a:ext cx="1954212" cy="186848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" name="Picture 4" descr="C:\DATI_LELLO\Geocart_AUSTRALIA\IMMAGINI\GESTIONE FORESTALE\36_For_Punti_2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162454" y="3926688"/>
            <a:ext cx="6178550" cy="10112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361410"/>
              </p:ext>
            </p:extLst>
          </p:nvPr>
        </p:nvGraphicFramePr>
        <p:xfrm>
          <a:off x="5359135" y="1280319"/>
          <a:ext cx="11620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CorelDRAW" r:id="rId14" imgW="1928160" imgH="849960" progId="">
                  <p:embed/>
                </p:oleObj>
              </mc:Choice>
              <mc:Fallback>
                <p:oleObj name="CorelDRAW" r:id="rId14" imgW="1928160" imgH="849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135" y="1280319"/>
                        <a:ext cx="11620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693368"/>
              </p:ext>
            </p:extLst>
          </p:nvPr>
        </p:nvGraphicFramePr>
        <p:xfrm>
          <a:off x="8429625" y="1043258"/>
          <a:ext cx="56673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CorelDRAW" r:id="rId16" imgW="5666232" imgH="5666232" progId="">
                  <p:embed/>
                </p:oleObj>
              </mc:Choice>
              <mc:Fallback>
                <p:oleObj name="CorelDRAW" r:id="rId16" imgW="5666232" imgH="56662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25" y="1043258"/>
                        <a:ext cx="566738" cy="568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28" descr="LOGO createc"/>
          <p:cNvPicPr>
            <a:picLocks noChangeAspect="1" noChangeArrowheads="1"/>
          </p:cNvPicPr>
          <p:nvPr/>
        </p:nvPicPr>
        <p:blipFill>
          <a:blip r:embed="rId18" cstate="screen">
            <a:lum bright="10000"/>
          </a:blip>
          <a:srcRect/>
          <a:stretch>
            <a:fillRect/>
          </a:stretch>
        </p:blipFill>
        <p:spPr bwMode="auto">
          <a:xfrm>
            <a:off x="4026605" y="1054900"/>
            <a:ext cx="11811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 descr="http://www.t-e-s.it/pagine/anec_1.jpg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6420555" y="4433100"/>
            <a:ext cx="2667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magine 10" descr="tes.jpg"/>
          <p:cNvPicPr>
            <a:picLocks noChangeAspect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86402" y="4427274"/>
            <a:ext cx="558006" cy="25638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</p:pic>
      <p:sp>
        <p:nvSpPr>
          <p:cNvPr id="38" name="CasellaDiTesto 26"/>
          <p:cNvSpPr txBox="1">
            <a:spLocks noChangeArrowheads="1"/>
          </p:cNvSpPr>
          <p:nvPr/>
        </p:nvSpPr>
        <p:spPr bwMode="auto">
          <a:xfrm>
            <a:off x="6400800" y="5903469"/>
            <a:ext cx="1564605" cy="276999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A</a:t>
            </a:r>
            <a:r>
              <a:rPr lang="en-GB" sz="1200" dirty="0" smtClean="0">
                <a:solidFill>
                  <a:schemeClr val="bg1"/>
                </a:solidFill>
              </a:rPr>
              <a:t>nechoic chamber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Capabilities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5126" name="Picture 6" descr="https://encrypted-tbn1.gstatic.com/images?q=tbn:ANd9GcQNsHSQiZafAF7b7ryeC-Kz8iZN4qJRRLYd9y5mZt2vdaSsvh4h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4433100"/>
            <a:ext cx="1319917" cy="2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Capabilities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9" name="Picture 6" descr="immagine-20.jpg"/>
          <p:cNvPicPr>
            <a:picLocks noChangeAspect="1" noChangeArrowheads="1"/>
          </p:cNvPicPr>
          <p:nvPr/>
        </p:nvPicPr>
        <p:blipFill>
          <a:blip r:embed="rId2" cstate="screen">
            <a:lum contrast="-60000"/>
          </a:blip>
          <a:srcRect/>
          <a:stretch>
            <a:fillRect/>
          </a:stretch>
        </p:blipFill>
        <p:spPr bwMode="auto">
          <a:xfrm>
            <a:off x="4572000" y="2632070"/>
            <a:ext cx="2643206" cy="264320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Immagine 9" descr="DSCN3289.JPG"/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512" y="1145851"/>
            <a:ext cx="3841346" cy="512179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7218" y="1099037"/>
            <a:ext cx="3626499" cy="5016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it-IT" sz="3200" b="1" dirty="0">
                <a:solidFill>
                  <a:srgbClr val="006699"/>
                </a:solidFill>
                <a:latin typeface="Arial Narrow" pitchFamily="34" charset="0"/>
              </a:rPr>
              <a:t>DINSAR</a:t>
            </a:r>
          </a:p>
          <a:p>
            <a:pPr marL="268288" indent="-268288" algn="just">
              <a:lnSpc>
                <a:spcPct val="200000"/>
              </a:lnSpc>
              <a:buFont typeface="Arial" pitchFamily="34" charset="0"/>
              <a:buChar char="•"/>
            </a:pPr>
            <a:endParaRPr lang="it-IT" sz="3200" b="1" dirty="0">
              <a:solidFill>
                <a:srgbClr val="006699"/>
              </a:solidFill>
              <a:latin typeface="Arial Narrow" pitchFamily="34" charset="0"/>
            </a:endParaRPr>
          </a:p>
          <a:p>
            <a:pPr marL="268288" indent="-268288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it-IT" sz="3200" b="1" dirty="0" smtClean="0">
                <a:solidFill>
                  <a:srgbClr val="006699"/>
                </a:solidFill>
                <a:latin typeface="Arial Narrow" pitchFamily="34" charset="0"/>
              </a:rPr>
              <a:t>HYPERSPECTRAL</a:t>
            </a:r>
            <a:endParaRPr lang="it-IT" sz="3200" b="1" dirty="0">
              <a:solidFill>
                <a:srgbClr val="006699"/>
              </a:solidFill>
              <a:latin typeface="Arial Narrow" pitchFamily="34" charset="0"/>
            </a:endParaRPr>
          </a:p>
          <a:p>
            <a:pPr marL="268288" indent="-268288" algn="just">
              <a:lnSpc>
                <a:spcPct val="200000"/>
              </a:lnSpc>
              <a:buFont typeface="Arial" pitchFamily="34" charset="0"/>
              <a:buChar char="•"/>
            </a:pPr>
            <a:endParaRPr lang="it-IT" sz="3200" b="1" dirty="0">
              <a:solidFill>
                <a:srgbClr val="006699"/>
              </a:solidFill>
              <a:latin typeface="Arial Narrow" pitchFamily="34" charset="0"/>
            </a:endParaRPr>
          </a:p>
          <a:p>
            <a:pPr marL="268288" indent="-268288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it-IT" sz="3200" b="1" dirty="0">
                <a:solidFill>
                  <a:srgbClr val="006699"/>
                </a:solidFill>
                <a:latin typeface="Arial Narrow" pitchFamily="34" charset="0"/>
              </a:rPr>
              <a:t>LASER </a:t>
            </a:r>
            <a:r>
              <a:rPr lang="it-IT" sz="3200" b="1" dirty="0" smtClean="0">
                <a:solidFill>
                  <a:srgbClr val="006699"/>
                </a:solidFill>
                <a:latin typeface="Arial Narrow" pitchFamily="34" charset="0"/>
              </a:rPr>
              <a:t>SCANNERS </a:t>
            </a:r>
            <a:endParaRPr lang="it-IT" sz="3200" b="1" dirty="0">
              <a:solidFill>
                <a:srgbClr val="006699"/>
              </a:solidFill>
              <a:latin typeface="Arial Narrow" pitchFamily="34" charset="0"/>
            </a:endParaRPr>
          </a:p>
        </p:txBody>
      </p:sp>
      <p:pic>
        <p:nvPicPr>
          <p:cNvPr id="12" name="Immagine 11" descr="DSCN333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867400" y="846140"/>
            <a:ext cx="2633663" cy="197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G_048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000500" y="1417640"/>
            <a:ext cx="2643188" cy="198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http://www.cnr.it/images/CD/casa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572125" y="4060827"/>
            <a:ext cx="2381250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1" descr="http://www.cnr.it/images/CD/mivis_abordo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527771" y="4261901"/>
            <a:ext cx="1428750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http://www.lara.rm.cnr.it/images/lara/ingestione/05mivis_b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694488" y="2989265"/>
            <a:ext cx="2125662" cy="161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/>
          <p:cNvSpPr txBox="1"/>
          <p:nvPr/>
        </p:nvSpPr>
        <p:spPr>
          <a:xfrm>
            <a:off x="179512" y="836712"/>
            <a:ext cx="36986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Aircraft Instruments 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Capabilities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9" name="Picture 3" descr="TPZWIDEANGOLO"/>
          <p:cNvPicPr preferRelativeResize="0"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600" y="1295951"/>
            <a:ext cx="2146300" cy="20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PanoramaTPZ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8143" y="3469138"/>
            <a:ext cx="8367713" cy="159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744788" y="1936414"/>
            <a:ext cx="6167437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tabLst>
                <a:tab pos="177800" algn="l"/>
              </a:tabLst>
            </a:pPr>
            <a:r>
              <a:rPr lang="en-GB" u="sng" dirty="0">
                <a:solidFill>
                  <a:srgbClr val="364258"/>
                </a:solidFill>
                <a:latin typeface="Eurostile"/>
              </a:rPr>
              <a:t>Activities:</a:t>
            </a:r>
            <a:br>
              <a:rPr lang="en-GB" u="sng" dirty="0">
                <a:solidFill>
                  <a:srgbClr val="364258"/>
                </a:solidFill>
                <a:latin typeface="Eurostile"/>
              </a:rPr>
            </a:br>
            <a:r>
              <a:rPr lang="en-GB" dirty="0">
                <a:solidFill>
                  <a:srgbClr val="364258"/>
                </a:solidFill>
                <a:latin typeface="Eurostile"/>
              </a:rPr>
              <a:t>- Remote Sensing</a:t>
            </a:r>
            <a:br>
              <a:rPr lang="en-GB" dirty="0">
                <a:solidFill>
                  <a:srgbClr val="364258"/>
                </a:solidFill>
                <a:latin typeface="Eurostile"/>
              </a:rPr>
            </a:br>
            <a:r>
              <a:rPr lang="en-GB" dirty="0">
                <a:solidFill>
                  <a:srgbClr val="364258"/>
                </a:solidFill>
                <a:latin typeface="Eurostile"/>
              </a:rPr>
              <a:t>- Geodesy</a:t>
            </a:r>
            <a:br>
              <a:rPr lang="en-GB" dirty="0">
                <a:solidFill>
                  <a:srgbClr val="364258"/>
                </a:solidFill>
                <a:latin typeface="Eurostile"/>
              </a:rPr>
            </a:br>
            <a:r>
              <a:rPr lang="en-GB" dirty="0">
                <a:solidFill>
                  <a:srgbClr val="364258"/>
                </a:solidFill>
                <a:latin typeface="Eurostile"/>
              </a:rPr>
              <a:t>- Cosmo-</a:t>
            </a:r>
            <a:r>
              <a:rPr lang="en-GB" dirty="0" err="1">
                <a:solidFill>
                  <a:srgbClr val="364258"/>
                </a:solidFill>
                <a:latin typeface="Eurostile"/>
              </a:rPr>
              <a:t>SkyMed</a:t>
            </a:r>
            <a:r>
              <a:rPr lang="en-GB" dirty="0">
                <a:solidFill>
                  <a:srgbClr val="364258"/>
                </a:solidFill>
                <a:latin typeface="Eurostile"/>
              </a:rPr>
              <a:t> User Ground </a:t>
            </a:r>
            <a:r>
              <a:rPr lang="en-GB" dirty="0" smtClean="0">
                <a:solidFill>
                  <a:srgbClr val="364258"/>
                </a:solidFill>
                <a:latin typeface="Eurostile"/>
              </a:rPr>
              <a:t>Segment</a:t>
            </a:r>
            <a:endParaRPr lang="it-IT" dirty="0">
              <a:solidFill>
                <a:srgbClr val="364258"/>
              </a:solidFill>
              <a:latin typeface="Eurostile"/>
            </a:endParaRPr>
          </a:p>
        </p:txBody>
      </p:sp>
      <p:pic>
        <p:nvPicPr>
          <p:cNvPr id="12" name="Picture 6" descr="PA1200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0883" y="4726583"/>
            <a:ext cx="4102100" cy="15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tangolo 9"/>
          <p:cNvSpPr>
            <a:spLocks noChangeArrowheads="1"/>
          </p:cNvSpPr>
          <p:nvPr/>
        </p:nvSpPr>
        <p:spPr bwMode="auto">
          <a:xfrm>
            <a:off x="1490662" y="1245877"/>
            <a:ext cx="6162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 dirty="0">
                <a:solidFill>
                  <a:srgbClr val="364258"/>
                </a:solidFill>
                <a:latin typeface="Eurostile"/>
              </a:rPr>
              <a:t>Matera SPACE CENTER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83886" y="1275997"/>
            <a:ext cx="97313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260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708400" y="1125538"/>
            <a:ext cx="2781300" cy="2597150"/>
            <a:chOff x="3886" y="473"/>
            <a:chExt cx="1897" cy="177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670"/>
              <a:ext cx="1610" cy="1574"/>
            </a:xfrm>
            <a:prstGeom prst="rect">
              <a:avLst/>
            </a:prstGeom>
            <a:noFill/>
            <a:ln>
              <a:noFill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886" y="473"/>
              <a:ext cx="189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b="1" i="1">
                  <a:solidFill>
                    <a:srgbClr val="003366"/>
                  </a:solidFill>
                  <a:latin typeface="Arial" charset="0"/>
                </a:rPr>
                <a:t>Volcanic hotspot detection</a:t>
              </a:r>
            </a:p>
          </p:txBody>
        </p:sp>
      </p:grpSp>
      <p:pic>
        <p:nvPicPr>
          <p:cNvPr id="6" name="Picture 5" descr="HRPT_system_fig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18716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ext Box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869950"/>
            <a:ext cx="159067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ITA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81300"/>
            <a:ext cx="145573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ext Box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624013"/>
            <a:ext cx="3316288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979613" y="4221163"/>
            <a:ext cx="2768600" cy="2087562"/>
            <a:chOff x="3134" y="2659"/>
            <a:chExt cx="1744" cy="1315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" y="2716"/>
              <a:ext cx="1046" cy="8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" y="2816"/>
              <a:ext cx="1047" cy="8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3515" y="2886"/>
            <a:ext cx="1046" cy="8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1" name="Immagine" r:id="rId10" imgW="2442188" imgH="2441552" progId="">
                    <p:embed/>
                  </p:oleObj>
                </mc:Choice>
                <mc:Fallback>
                  <p:oleObj name="Immagine" r:id="rId10" imgW="2442188" imgH="244155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5" y="2886"/>
                          <a:ext cx="1046" cy="82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3134" y="2659"/>
              <a:ext cx="62" cy="898"/>
              <a:chOff x="1119" y="3772"/>
              <a:chExt cx="92" cy="1259"/>
            </a:xfrm>
          </p:grpSpPr>
          <p:sp>
            <p:nvSpPr>
              <p:cNvPr id="21" name="Line 14"/>
              <p:cNvSpPr>
                <a:spLocks noChangeAspect="1" noChangeShapeType="1"/>
              </p:cNvSpPr>
              <p:nvPr/>
            </p:nvSpPr>
            <p:spPr bwMode="auto">
              <a:xfrm>
                <a:off x="1162" y="3826"/>
                <a:ext cx="0" cy="12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Freeform 15"/>
              <p:cNvSpPr>
                <a:spLocks noChangeAspect="1"/>
              </p:cNvSpPr>
              <p:nvPr/>
            </p:nvSpPr>
            <p:spPr bwMode="auto">
              <a:xfrm>
                <a:off x="1119" y="3772"/>
                <a:ext cx="92" cy="63"/>
              </a:xfrm>
              <a:custGeom>
                <a:avLst/>
                <a:gdLst>
                  <a:gd name="T0" fmla="*/ 0 w 226"/>
                  <a:gd name="T1" fmla="*/ 0 h 211"/>
                  <a:gd name="T2" fmla="*/ 0 w 226"/>
                  <a:gd name="T3" fmla="*/ 0 h 211"/>
                  <a:gd name="T4" fmla="*/ 0 w 226"/>
                  <a:gd name="T5" fmla="*/ 0 h 211"/>
                  <a:gd name="T6" fmla="*/ 0 w 226"/>
                  <a:gd name="T7" fmla="*/ 0 h 2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6"/>
                  <a:gd name="T13" fmla="*/ 0 h 211"/>
                  <a:gd name="T14" fmla="*/ 226 w 226"/>
                  <a:gd name="T15" fmla="*/ 211 h 2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6" h="211">
                    <a:moveTo>
                      <a:pt x="226" y="211"/>
                    </a:moveTo>
                    <a:lnTo>
                      <a:pt x="105" y="0"/>
                    </a:lnTo>
                    <a:lnTo>
                      <a:pt x="0" y="211"/>
                    </a:lnTo>
                    <a:lnTo>
                      <a:pt x="226" y="21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6" name="Line 17"/>
            <p:cNvSpPr>
              <a:spLocks noChangeAspect="1" noChangeShapeType="1"/>
            </p:cNvSpPr>
            <p:nvPr/>
          </p:nvSpPr>
          <p:spPr bwMode="auto">
            <a:xfrm>
              <a:off x="3162" y="3557"/>
              <a:ext cx="516" cy="3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4551" y="3421"/>
              <a:ext cx="327" cy="48"/>
              <a:chOff x="3278" y="5000"/>
              <a:chExt cx="493" cy="68"/>
            </a:xfrm>
          </p:grpSpPr>
          <p:sp>
            <p:nvSpPr>
              <p:cNvPr id="19" name="Line 20"/>
              <p:cNvSpPr>
                <a:spLocks noChangeAspect="1" noChangeShapeType="1"/>
              </p:cNvSpPr>
              <p:nvPr/>
            </p:nvSpPr>
            <p:spPr bwMode="auto">
              <a:xfrm>
                <a:off x="3278" y="5032"/>
                <a:ext cx="41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Freeform 21"/>
              <p:cNvSpPr>
                <a:spLocks noChangeAspect="1"/>
              </p:cNvSpPr>
              <p:nvPr/>
            </p:nvSpPr>
            <p:spPr bwMode="auto">
              <a:xfrm>
                <a:off x="3685" y="5000"/>
                <a:ext cx="86" cy="68"/>
              </a:xfrm>
              <a:custGeom>
                <a:avLst/>
                <a:gdLst>
                  <a:gd name="T0" fmla="*/ 0 w 210"/>
                  <a:gd name="T1" fmla="*/ 0 h 225"/>
                  <a:gd name="T2" fmla="*/ 0 w 210"/>
                  <a:gd name="T3" fmla="*/ 0 h 225"/>
                  <a:gd name="T4" fmla="*/ 0 w 210"/>
                  <a:gd name="T5" fmla="*/ 0 h 225"/>
                  <a:gd name="T6" fmla="*/ 0 w 210"/>
                  <a:gd name="T7" fmla="*/ 0 h 2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0"/>
                  <a:gd name="T13" fmla="*/ 0 h 225"/>
                  <a:gd name="T14" fmla="*/ 210 w 210"/>
                  <a:gd name="T15" fmla="*/ 225 h 2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0" h="225">
                    <a:moveTo>
                      <a:pt x="0" y="225"/>
                    </a:moveTo>
                    <a:lnTo>
                      <a:pt x="210" y="105"/>
                    </a:lnTo>
                    <a:lnTo>
                      <a:pt x="0" y="0"/>
                    </a:lnTo>
                    <a:lnTo>
                      <a:pt x="0" y="22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3270" y="3724"/>
              <a:ext cx="1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000">
                  <a:latin typeface="Comic Sans MS" pitchFamily="66" charset="0"/>
                </a:rPr>
                <a:t>t</a:t>
              </a:r>
              <a:endParaRPr lang="it-IT" altLang="it-IT" sz="2000">
                <a:latin typeface="Comic Sans MS" pitchFamily="66" charset="0"/>
              </a:endParaRPr>
            </a:p>
          </p:txBody>
        </p:sp>
      </p:grpSp>
      <p:pic>
        <p:nvPicPr>
          <p:cNvPr id="23" name="Text Box 23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228975"/>
            <a:ext cx="343852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24"/>
          <p:cNvSpPr>
            <a:spLocks noChangeArrowheads="1"/>
          </p:cNvSpPr>
          <p:nvPr/>
        </p:nvSpPr>
        <p:spPr bwMode="auto">
          <a:xfrm rot="10800000" flipH="1">
            <a:off x="684213" y="2493963"/>
            <a:ext cx="504825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 rot="10800000" flipH="1">
            <a:off x="1403350" y="4221163"/>
            <a:ext cx="504825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 rot="5400000" flipH="1">
            <a:off x="5328445" y="4625181"/>
            <a:ext cx="792162" cy="2016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119813" y="582136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i="1">
                <a:latin typeface="Arial" charset="0"/>
              </a:rPr>
              <a:t>NRT Products generation</a:t>
            </a:r>
          </a:p>
        </p:txBody>
      </p: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6084888" y="2420938"/>
            <a:ext cx="2808287" cy="2301875"/>
            <a:chOff x="3794" y="2341"/>
            <a:chExt cx="1868" cy="1531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3794" y="2341"/>
              <a:ext cx="1868" cy="1531"/>
              <a:chOff x="3839" y="1910"/>
              <a:chExt cx="1868" cy="1531"/>
            </a:xfrm>
          </p:grpSpPr>
          <p:pic>
            <p:nvPicPr>
              <p:cNvPr id="31" name="Picture 3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9" y="1910"/>
                <a:ext cx="1868" cy="151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39700" dir="2700000" algn="tl" rotWithShape="0">
                  <a:srgbClr val="333333">
                    <a:alpha val="6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Box 31"/>
              <p:cNvSpPr txBox="1">
                <a:spLocks noChangeArrowheads="1"/>
              </p:cNvSpPr>
              <p:nvPr/>
            </p:nvSpPr>
            <p:spPr bwMode="auto">
              <a:xfrm>
                <a:off x="3921" y="3258"/>
                <a:ext cx="172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1200" b="1" i="1">
                    <a:solidFill>
                      <a:srgbClr val="003366"/>
                    </a:solidFill>
                    <a:latin typeface="Arial" charset="0"/>
                  </a:rPr>
                  <a:t>Ash cloud detection and tracking</a:t>
                </a:r>
              </a:p>
            </p:txBody>
          </p:sp>
        </p:grpSp>
        <p:pic>
          <p:nvPicPr>
            <p:cNvPr id="30" name="Picture 32" descr="colorba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2341"/>
              <a:ext cx="1120" cy="78"/>
            </a:xfrm>
            <a:prstGeom prst="rect">
              <a:avLst/>
            </a:prstGeom>
            <a:noFill/>
            <a:ln>
              <a:noFill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507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4" name="Immagine 19" descr="vulcano-islan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965615"/>
            <a:ext cx="2887662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0" descr="CADGJCEDCAK0SF84CAK794MHCAN6U639CA38DLDFCAFDHO7JCA6U8MUKCAO1TDQ7CAGIVKFNCAPMWSQFCAF2EONZCA1K1UYXCAMO1LHMCA8VOM90CAPBTLQSCA5WCNUFCAR671ETCAYFONW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1" y="4053177"/>
            <a:ext cx="2138084" cy="2184135"/>
          </a:xfrm>
          <a:prstGeom prst="rect">
            <a:avLst/>
          </a:prstGeom>
          <a:noFill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2712" y="1790990"/>
            <a:ext cx="4546600" cy="21907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9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037052"/>
            <a:ext cx="1428750" cy="942975"/>
          </a:xfrm>
          <a:prstGeom prst="rect">
            <a:avLst/>
          </a:prstGeom>
          <a:noFill/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323850" y="998827"/>
            <a:ext cx="8388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400" dirty="0">
                <a:solidFill>
                  <a:schemeClr val="hlink"/>
                </a:solidFill>
              </a:rPr>
              <a:t>Satellite and Lidar </a:t>
            </a:r>
            <a:r>
              <a:rPr lang="it-IT" altLang="it-IT" sz="2400" dirty="0" err="1">
                <a:solidFill>
                  <a:schemeClr val="hlink"/>
                </a:solidFill>
              </a:rPr>
              <a:t>observations</a:t>
            </a:r>
            <a:r>
              <a:rPr lang="it-IT" altLang="it-IT" sz="2400" dirty="0">
                <a:solidFill>
                  <a:schemeClr val="hlink"/>
                </a:solidFill>
              </a:rPr>
              <a:t> for </a:t>
            </a:r>
            <a:r>
              <a:rPr lang="it-IT" altLang="it-IT" sz="2400" dirty="0" err="1">
                <a:solidFill>
                  <a:schemeClr val="hlink"/>
                </a:solidFill>
              </a:rPr>
              <a:t>ash</a:t>
            </a:r>
            <a:r>
              <a:rPr lang="it-IT" altLang="it-IT" sz="2400" dirty="0">
                <a:solidFill>
                  <a:schemeClr val="hlink"/>
                </a:solidFill>
              </a:rPr>
              <a:t> </a:t>
            </a:r>
            <a:r>
              <a:rPr lang="it-IT" altLang="it-IT" sz="2400" dirty="0" err="1">
                <a:solidFill>
                  <a:schemeClr val="hlink"/>
                </a:solidFill>
              </a:rPr>
              <a:t>cloud</a:t>
            </a:r>
            <a:r>
              <a:rPr lang="it-IT" altLang="it-IT" sz="2400" dirty="0">
                <a:solidFill>
                  <a:schemeClr val="hlink"/>
                </a:solidFill>
              </a:rPr>
              <a:t> </a:t>
            </a:r>
            <a:r>
              <a:rPr lang="it-IT" altLang="it-IT" sz="2400" dirty="0" err="1">
                <a:solidFill>
                  <a:schemeClr val="hlink"/>
                </a:solidFill>
              </a:rPr>
              <a:t>monitoring</a:t>
            </a:r>
            <a:r>
              <a:rPr lang="it-IT" altLang="it-IT" sz="2400" dirty="0">
                <a:solidFill>
                  <a:schemeClr val="hlink"/>
                </a:solidFill>
              </a:rPr>
              <a:t> (FP7-ACTRIS Project)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899467" y="3932262"/>
            <a:ext cx="4104581" cy="2305050"/>
            <a:chOff x="179387" y="4124615"/>
            <a:chExt cx="5184775" cy="3151187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" t="12920" r="3311" b="18457"/>
            <a:stretch>
              <a:fillRect/>
            </a:stretch>
          </p:blipFill>
          <p:spPr bwMode="auto">
            <a:xfrm>
              <a:off x="179387" y="4124615"/>
              <a:ext cx="5184775" cy="315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5" descr="ABR time series 30 min 150 m 02_EPFL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3" r="3513"/>
            <a:stretch>
              <a:fillRect/>
            </a:stretch>
          </p:blipFill>
          <p:spPr bwMode="auto">
            <a:xfrm>
              <a:off x="1258887" y="5924840"/>
              <a:ext cx="714375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magine 6" descr="RCS20042010_m_1064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75" y="6429665"/>
              <a:ext cx="5715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magine 1" descr="MarthaQL-20100416-1347-400ns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350" y="5353340"/>
              <a:ext cx="500062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49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14" name="Rectangle 27"/>
          <p:cNvSpPr txBox="1">
            <a:spLocks noChangeArrowheads="1"/>
          </p:cNvSpPr>
          <p:nvPr/>
        </p:nvSpPr>
        <p:spPr>
          <a:xfrm>
            <a:off x="168100" y="692696"/>
            <a:ext cx="9300444" cy="760412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it-IT" sz="2000" b="1" dirty="0" smtClean="0">
                <a:solidFill>
                  <a:schemeClr val="hlink"/>
                </a:solidFill>
                <a:cs typeface="Times New Roman" pitchFamily="18" charset="0"/>
              </a:rPr>
              <a:t>ROBUST SATELLITE TECHNIQUES (RST) FOR EARLY WARNING OF FOREST FIRES</a:t>
            </a:r>
          </a:p>
        </p:txBody>
      </p:sp>
      <p:grpSp>
        <p:nvGrpSpPr>
          <p:cNvPr id="15" name="Group 28"/>
          <p:cNvGrpSpPr>
            <a:grpSpLocks/>
          </p:cNvGrpSpPr>
          <p:nvPr/>
        </p:nvGrpSpPr>
        <p:grpSpPr bwMode="auto">
          <a:xfrm>
            <a:off x="5029200" y="1196752"/>
            <a:ext cx="3779838" cy="2828925"/>
            <a:chOff x="3393" y="2331"/>
            <a:chExt cx="2358" cy="1971"/>
          </a:xfrm>
        </p:grpSpPr>
        <p:grpSp>
          <p:nvGrpSpPr>
            <p:cNvPr id="16" name="Group 29"/>
            <p:cNvGrpSpPr>
              <a:grpSpLocks/>
            </p:cNvGrpSpPr>
            <p:nvPr/>
          </p:nvGrpSpPr>
          <p:grpSpPr bwMode="auto">
            <a:xfrm>
              <a:off x="3393" y="2331"/>
              <a:ext cx="2358" cy="1971"/>
              <a:chOff x="3393" y="2331"/>
              <a:chExt cx="2358" cy="1971"/>
            </a:xfrm>
          </p:grpSpPr>
          <p:pic>
            <p:nvPicPr>
              <p:cNvPr id="19" name="Picture 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6" t="21864" r="2771" b="8032"/>
              <a:stretch>
                <a:fillRect/>
              </a:stretch>
            </p:blipFill>
            <p:spPr bwMode="auto">
              <a:xfrm>
                <a:off x="3393" y="2529"/>
                <a:ext cx="2358" cy="1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31"/>
              <p:cNvSpPr txBox="1">
                <a:spLocks noChangeArrowheads="1"/>
              </p:cNvSpPr>
              <p:nvPr/>
            </p:nvSpPr>
            <p:spPr bwMode="auto">
              <a:xfrm>
                <a:off x="3560" y="2331"/>
                <a:ext cx="167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1400" b="1">
                    <a:solidFill>
                      <a:schemeClr val="hlink"/>
                    </a:solidFill>
                    <a:latin typeface="Arial" charset="0"/>
                  </a:rPr>
                  <a:t>SEVIRI Thermal anomaly map</a:t>
                </a:r>
              </a:p>
            </p:txBody>
          </p:sp>
        </p:grpSp>
        <p:sp>
          <p:nvSpPr>
            <p:cNvPr id="17" name="Oval 32"/>
            <p:cNvSpPr>
              <a:spLocks noChangeArrowheads="1"/>
            </p:cNvSpPr>
            <p:nvPr/>
          </p:nvSpPr>
          <p:spPr bwMode="auto">
            <a:xfrm>
              <a:off x="4441" y="3276"/>
              <a:ext cx="362" cy="318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it-IT" sz="1800">
                <a:latin typeface="Arial" charset="0"/>
              </a:endParaRPr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auto">
            <a:xfrm>
              <a:off x="3470" y="2578"/>
              <a:ext cx="1969" cy="2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400" b="1">
                  <a:solidFill>
                    <a:schemeClr val="bg2"/>
                  </a:solidFill>
                  <a:latin typeface="Arial" charset="0"/>
                </a:rPr>
                <a:t>Peschici, 24 July 2007: 3 casualties</a:t>
              </a:r>
            </a:p>
          </p:txBody>
        </p:sp>
      </p:grpSp>
      <p:sp>
        <p:nvSpPr>
          <p:cNvPr id="21" name="Line 37"/>
          <p:cNvSpPr>
            <a:spLocks noChangeShapeType="1"/>
          </p:cNvSpPr>
          <p:nvPr/>
        </p:nvSpPr>
        <p:spPr bwMode="auto">
          <a:xfrm>
            <a:off x="7853363" y="5251227"/>
            <a:ext cx="0" cy="509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" name="Line 38"/>
          <p:cNvSpPr>
            <a:spLocks noChangeShapeType="1"/>
          </p:cNvSpPr>
          <p:nvPr/>
        </p:nvSpPr>
        <p:spPr bwMode="auto">
          <a:xfrm>
            <a:off x="6964363" y="5481415"/>
            <a:ext cx="0" cy="509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5072063" y="4178077"/>
            <a:ext cx="3649662" cy="2039938"/>
            <a:chOff x="3016" y="2640"/>
            <a:chExt cx="2299" cy="1285"/>
          </a:xfrm>
        </p:grpSpPr>
        <p:pic>
          <p:nvPicPr>
            <p:cNvPr id="24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640"/>
              <a:ext cx="2299" cy="12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4032" y="3703"/>
              <a:ext cx="997" cy="1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>
                  <a:solidFill>
                    <a:schemeClr val="bg2"/>
                  </a:solidFill>
                  <a:latin typeface="Arial" charset="0"/>
                </a:rPr>
                <a:t>First RST detection</a:t>
              </a:r>
            </a:p>
          </p:txBody>
        </p:sp>
        <p:sp>
          <p:nvSpPr>
            <p:cNvPr id="26" name="Text Box 40"/>
            <p:cNvSpPr txBox="1">
              <a:spLocks noChangeArrowheads="1"/>
            </p:cNvSpPr>
            <p:nvPr/>
          </p:nvSpPr>
          <p:spPr bwMode="auto">
            <a:xfrm>
              <a:off x="4654" y="3510"/>
              <a:ext cx="642" cy="1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chemeClr val="bg2"/>
                  </a:solidFill>
                  <a:latin typeface="Arial" charset="0"/>
                </a:rPr>
                <a:t>Fire warning</a:t>
              </a:r>
            </a:p>
          </p:txBody>
        </p:sp>
      </p:grpSp>
      <p:grpSp>
        <p:nvGrpSpPr>
          <p:cNvPr id="27" name="Group 41"/>
          <p:cNvGrpSpPr>
            <a:grpSpLocks/>
          </p:cNvGrpSpPr>
          <p:nvPr/>
        </p:nvGrpSpPr>
        <p:grpSpPr bwMode="auto">
          <a:xfrm>
            <a:off x="395288" y="1268413"/>
            <a:ext cx="3821112" cy="2014537"/>
            <a:chOff x="3252" y="2626"/>
            <a:chExt cx="3056" cy="1739"/>
          </a:xfrm>
        </p:grpSpPr>
        <p:pic>
          <p:nvPicPr>
            <p:cNvPr id="28" name="Picture 4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6C7D8F"/>
                </a:clrFrom>
                <a:clrTo>
                  <a:srgbClr val="6C7D8F">
                    <a:alpha val="0"/>
                  </a:srgbClr>
                </a:clrTo>
              </a:clrChange>
              <a:lum bright="-2000"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40" r="5685" b="11615"/>
            <a:stretch>
              <a:fillRect/>
            </a:stretch>
          </p:blipFill>
          <p:spPr bwMode="auto">
            <a:xfrm>
              <a:off x="3252" y="2626"/>
              <a:ext cx="2505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43"/>
            <p:cNvSpPr txBox="1">
              <a:spLocks noChangeArrowheads="1"/>
            </p:cNvSpPr>
            <p:nvPr/>
          </p:nvSpPr>
          <p:spPr bwMode="auto">
            <a:xfrm>
              <a:off x="3679" y="4102"/>
              <a:ext cx="2629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>
                  <a:solidFill>
                    <a:srgbClr val="FFFFFF"/>
                  </a:solidFill>
                  <a:latin typeface="Arial" charset="0"/>
                </a:rPr>
                <a:t>MODIS – Terra, 24/07/2007 10:25GMT</a:t>
              </a:r>
            </a:p>
          </p:txBody>
        </p:sp>
      </p:grpSp>
      <p:grpSp>
        <p:nvGrpSpPr>
          <p:cNvPr id="30" name="Group 44"/>
          <p:cNvGrpSpPr>
            <a:grpSpLocks/>
          </p:cNvGrpSpPr>
          <p:nvPr/>
        </p:nvGrpSpPr>
        <p:grpSpPr bwMode="auto">
          <a:xfrm>
            <a:off x="71438" y="3384550"/>
            <a:ext cx="3995737" cy="2565400"/>
            <a:chOff x="0" y="2568"/>
            <a:chExt cx="2517" cy="1616"/>
          </a:xfrm>
        </p:grpSpPr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0" y="2568"/>
              <a:ext cx="2517" cy="1616"/>
              <a:chOff x="355" y="2640"/>
              <a:chExt cx="2706" cy="1671"/>
            </a:xfrm>
          </p:grpSpPr>
          <p:pic>
            <p:nvPicPr>
              <p:cNvPr id="33" name="Picture 4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72" t="12976" b="5663"/>
              <a:stretch>
                <a:fillRect/>
              </a:stretch>
            </p:blipFill>
            <p:spPr bwMode="auto">
              <a:xfrm>
                <a:off x="385" y="2640"/>
                <a:ext cx="2676" cy="16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 Box 47"/>
              <p:cNvSpPr txBox="1">
                <a:spLocks noChangeArrowheads="1"/>
              </p:cNvSpPr>
              <p:nvPr/>
            </p:nvSpPr>
            <p:spPr bwMode="auto">
              <a:xfrm>
                <a:off x="355" y="2641"/>
                <a:ext cx="2581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1400" b="1">
                    <a:solidFill>
                      <a:srgbClr val="FFFFFF"/>
                    </a:solidFill>
                    <a:latin typeface="Arial" charset="0"/>
                  </a:rPr>
                  <a:t>NOAA-AVHRR fire product on GoogleEarth</a:t>
                </a:r>
              </a:p>
            </p:txBody>
          </p:sp>
        </p:grpSp>
        <p:sp>
          <p:nvSpPr>
            <p:cNvPr id="32" name="Text Box 48"/>
            <p:cNvSpPr txBox="1">
              <a:spLocks noChangeArrowheads="1"/>
            </p:cNvSpPr>
            <p:nvPr/>
          </p:nvSpPr>
          <p:spPr bwMode="auto">
            <a:xfrm>
              <a:off x="18" y="2732"/>
              <a:ext cx="6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FFFF"/>
                  </a:solidFill>
                  <a:latin typeface="Arial" charset="0"/>
                </a:rPr>
                <a:t>24 July 2007</a:t>
              </a:r>
            </a:p>
          </p:txBody>
        </p:sp>
      </p:grpSp>
      <p:sp>
        <p:nvSpPr>
          <p:cNvPr id="35" name="Rectangle 49"/>
          <p:cNvSpPr>
            <a:spLocks noChangeArrowheads="1"/>
          </p:cNvSpPr>
          <p:nvPr/>
        </p:nvSpPr>
        <p:spPr bwMode="auto">
          <a:xfrm rot="10800000" flipV="1">
            <a:off x="5089525" y="6254527"/>
            <a:ext cx="3648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6" name="Oval 50"/>
          <p:cNvSpPr>
            <a:spLocks noChangeArrowheads="1"/>
          </p:cNvSpPr>
          <p:nvPr/>
        </p:nvSpPr>
        <p:spPr bwMode="auto">
          <a:xfrm>
            <a:off x="1619250" y="1412875"/>
            <a:ext cx="1800225" cy="649288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it-IT" sz="1800">
              <a:latin typeface="Arial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5700713" y="4254277"/>
            <a:ext cx="2757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  <a:latin typeface="Arial" charset="0"/>
              </a:rPr>
              <a:t>MSG-SEVIRI daily curve of BT </a:t>
            </a: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86" y="2280400"/>
            <a:ext cx="1242754" cy="57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9" b="-11842"/>
          <a:stretch>
            <a:fillRect/>
          </a:stretch>
        </p:blipFill>
        <p:spPr bwMode="auto">
          <a:xfrm>
            <a:off x="3882597" y="1268413"/>
            <a:ext cx="935725" cy="90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5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3" name="Picture 7" descr="rainfall_remote_sen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902" y="1268760"/>
            <a:ext cx="6589836" cy="4986684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9513" y="1700808"/>
            <a:ext cx="237626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400" b="1" dirty="0" smtClean="0">
                <a:solidFill>
                  <a:schemeClr val="hlink"/>
                </a:solidFill>
              </a:rPr>
              <a:t>Advanced Satellite </a:t>
            </a:r>
            <a:r>
              <a:rPr lang="it-IT" altLang="it-IT" sz="2400" b="1" dirty="0" err="1" smtClean="0">
                <a:solidFill>
                  <a:schemeClr val="hlink"/>
                </a:solidFill>
              </a:rPr>
              <a:t>Techniques</a:t>
            </a:r>
            <a:endParaRPr lang="it-IT" altLang="it-IT" sz="2400" b="1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it-IT" altLang="it-IT" sz="2400" b="1" dirty="0" smtClean="0">
                <a:solidFill>
                  <a:schemeClr val="hlink"/>
                </a:solidFill>
              </a:rPr>
              <a:t>for </a:t>
            </a:r>
            <a:r>
              <a:rPr lang="it-IT" altLang="it-IT" sz="2400" b="1" dirty="0" err="1" smtClean="0">
                <a:solidFill>
                  <a:schemeClr val="hlink"/>
                </a:solidFill>
              </a:rPr>
              <a:t>extreme</a:t>
            </a:r>
            <a:r>
              <a:rPr lang="it-IT" altLang="it-IT" sz="2400" b="1" dirty="0" smtClean="0">
                <a:solidFill>
                  <a:schemeClr val="hlink"/>
                </a:solidFill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it-IT" altLang="it-IT" sz="2400" b="1" dirty="0" err="1" smtClean="0">
                <a:solidFill>
                  <a:schemeClr val="hlink"/>
                </a:solidFill>
              </a:rPr>
              <a:t>hydrological</a:t>
            </a:r>
            <a:endParaRPr lang="it-IT" altLang="it-IT" sz="2400" b="1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it-IT" altLang="it-IT" sz="2400" b="1" dirty="0" err="1" smtClean="0">
                <a:solidFill>
                  <a:schemeClr val="hlink"/>
                </a:solidFill>
              </a:rPr>
              <a:t>events</a:t>
            </a:r>
            <a:endParaRPr lang="it-IT" altLang="it-IT" sz="2400" b="1" dirty="0" smtClean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it-IT" altLang="it-IT" sz="2400" b="1" dirty="0" err="1" smtClean="0">
                <a:solidFill>
                  <a:schemeClr val="hlink"/>
                </a:solidFill>
              </a:rPr>
              <a:t>monitoring</a:t>
            </a:r>
            <a:endParaRPr lang="it-IT" altLang="it-IT" sz="2400" b="1" dirty="0">
              <a:solidFill>
                <a:schemeClr val="hlink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79388" y="638175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chemeClr val="hlink"/>
                </a:solidFill>
              </a:rPr>
              <a:t>romano@imaa.cnr.it</a:t>
            </a:r>
          </a:p>
        </p:txBody>
      </p:sp>
    </p:spTree>
    <p:extLst>
      <p:ext uri="{BB962C8B-B14F-4D97-AF65-F5344CB8AC3E}">
        <p14:creationId xmlns:p14="http://schemas.microsoft.com/office/powerpoint/2010/main" val="4074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grpSp>
        <p:nvGrpSpPr>
          <p:cNvPr id="3" name="Gruppo 14"/>
          <p:cNvGrpSpPr>
            <a:grpSpLocks/>
          </p:cNvGrpSpPr>
          <p:nvPr/>
        </p:nvGrpSpPr>
        <p:grpSpPr bwMode="auto">
          <a:xfrm>
            <a:off x="227013" y="1626518"/>
            <a:ext cx="4200525" cy="4527550"/>
            <a:chOff x="323528" y="2204864"/>
            <a:chExt cx="3600400" cy="3879725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/>
            <a:srcRect r="5748"/>
            <a:stretch>
              <a:fillRect/>
            </a:stretch>
          </p:blipFill>
          <p:spPr bwMode="auto">
            <a:xfrm>
              <a:off x="323528" y="2204864"/>
              <a:ext cx="3600400" cy="3879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2395867" y="2993868"/>
              <a:ext cx="341535" cy="3482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/>
                <a:t>a)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833789" y="3914827"/>
              <a:ext cx="351059" cy="348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/>
                <a:t>b)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043336" y="2247035"/>
              <a:ext cx="325206" cy="348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/>
                <a:t>c)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510054" y="5639754"/>
              <a:ext cx="351060" cy="348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/>
                <a:t>d)</a:t>
              </a: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556792"/>
            <a:ext cx="344963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388" y="1340768"/>
            <a:ext cx="4011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2F5F"/>
                </a:solidFill>
                <a:latin typeface="Lucida Sans" pitchFamily="34" charset="0"/>
              </a:rPr>
              <a:t>10-year assessment analysis at Basin scale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364163" y="1280567"/>
            <a:ext cx="3354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2F5F"/>
                </a:solidFill>
                <a:latin typeface="Lucida Sans" pitchFamily="34" charset="0"/>
              </a:rPr>
              <a:t>AMSU-based Soil Wetness Index</a:t>
            </a:r>
          </a:p>
        </p:txBody>
      </p:sp>
      <p:sp>
        <p:nvSpPr>
          <p:cNvPr id="13" name="Text Box 1038"/>
          <p:cNvSpPr txBox="1">
            <a:spLocks noChangeArrowheads="1"/>
          </p:cNvSpPr>
          <p:nvPr/>
        </p:nvSpPr>
        <p:spPr bwMode="auto">
          <a:xfrm>
            <a:off x="942975" y="6550025"/>
            <a:ext cx="725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400" b="1">
                <a:latin typeface="Lucida Sans" pitchFamily="34" charset="0"/>
              </a:rPr>
              <a:t>Lacava et al., (2010). </a:t>
            </a:r>
            <a:r>
              <a:rPr lang="en-GB" altLang="it-IT" sz="1400" b="1" i="1">
                <a:latin typeface="Lucida Sans" pitchFamily="34" charset="0"/>
              </a:rPr>
              <a:t>Remote Sensing of Environment, </a:t>
            </a:r>
            <a:r>
              <a:rPr lang="en-GB" altLang="it-IT" sz="1400" b="1">
                <a:latin typeface="Lucida Sans" pitchFamily="34" charset="0"/>
              </a:rPr>
              <a:t>114 </a:t>
            </a:r>
            <a:r>
              <a:rPr lang="it-IT" altLang="it-IT" sz="1400" b="1">
                <a:latin typeface="Lucida Sans" pitchFamily="34" charset="0"/>
              </a:rPr>
              <a:t>, </a:t>
            </a:r>
            <a:r>
              <a:rPr lang="en-GB" altLang="it-IT" sz="1400" b="1">
                <a:latin typeface="Lucida Sans" pitchFamily="34" charset="0"/>
              </a:rPr>
              <a:t>2317–2325</a:t>
            </a:r>
            <a:r>
              <a:rPr lang="en-GB" altLang="it-IT" sz="1400" b="1" i="1">
                <a:latin typeface="Lucida Sans" pitchFamily="34" charset="0"/>
              </a:rPr>
              <a:t>.</a:t>
            </a:r>
            <a:endParaRPr lang="it-IT" altLang="it-IT" sz="1400" b="1" i="1">
              <a:latin typeface="Lucida Sans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-34925" y="86865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en-GB" altLang="it-IT" sz="2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Soil moisture variations monitoring by AMSU-based soil wetness indices</a:t>
            </a:r>
            <a:endParaRPr lang="it-IT" altLang="it-IT" sz="2000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850" y="685800"/>
            <a:ext cx="8416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000" b="1">
              <a:solidFill>
                <a:srgbClr val="1F3F53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3" descr="EarthquakeFreewayCa1989_po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52538"/>
            <a:ext cx="292417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00438" y="1112838"/>
            <a:ext cx="53197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800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Strategic </a:t>
            </a:r>
            <a:r>
              <a:rPr lang="it-IT" altLang="it-IT" sz="2800" dirty="0" err="1" smtClean="0">
                <a:solidFill>
                  <a:schemeClr val="hlink"/>
                </a:solidFill>
                <a:latin typeface="Arial" charset="0"/>
                <a:cs typeface="Arial" charset="0"/>
              </a:rPr>
              <a:t>civil</a:t>
            </a:r>
            <a:r>
              <a:rPr lang="it-IT" altLang="it-IT" sz="2800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 </a:t>
            </a:r>
            <a:r>
              <a:rPr lang="it-IT" altLang="it-IT" sz="2800" dirty="0" err="1" smtClean="0">
                <a:solidFill>
                  <a:schemeClr val="hlink"/>
                </a:solidFill>
                <a:latin typeface="Arial" charset="0"/>
                <a:cs typeface="Arial" charset="0"/>
              </a:rPr>
              <a:t>infrastructures</a:t>
            </a:r>
            <a:r>
              <a:rPr lang="it-IT" altLang="it-IT" sz="2800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 </a:t>
            </a:r>
            <a:r>
              <a:rPr lang="it-IT" altLang="it-IT" sz="2800" dirty="0" err="1" smtClean="0">
                <a:solidFill>
                  <a:schemeClr val="hlink"/>
                </a:solidFill>
                <a:latin typeface="Arial" charset="0"/>
                <a:cs typeface="Arial" charset="0"/>
              </a:rPr>
              <a:t>monitoring</a:t>
            </a:r>
            <a:r>
              <a:rPr lang="it-IT" altLang="it-IT" sz="2800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 by web-</a:t>
            </a:r>
            <a:r>
              <a:rPr lang="it-IT" altLang="it-IT" sz="2800" dirty="0" err="1" smtClean="0">
                <a:solidFill>
                  <a:schemeClr val="hlink"/>
                </a:solidFill>
                <a:latin typeface="Arial" charset="0"/>
                <a:cs typeface="Arial" charset="0"/>
              </a:rPr>
              <a:t>sensors</a:t>
            </a:r>
            <a:r>
              <a:rPr lang="it-IT" altLang="it-IT" sz="2800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 (from </a:t>
            </a:r>
            <a:r>
              <a:rPr lang="it-IT" altLang="it-IT" sz="2800" dirty="0" err="1" smtClean="0">
                <a:solidFill>
                  <a:schemeClr val="hlink"/>
                </a:solidFill>
                <a:latin typeface="Arial" charset="0"/>
                <a:cs typeface="Arial" charset="0"/>
              </a:rPr>
              <a:t>ground</a:t>
            </a:r>
            <a:r>
              <a:rPr lang="it-IT" altLang="it-IT" sz="2800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 and </a:t>
            </a:r>
            <a:r>
              <a:rPr lang="it-IT" altLang="it-IT" sz="2800" dirty="0" err="1" smtClean="0">
                <a:solidFill>
                  <a:schemeClr val="hlink"/>
                </a:solidFill>
                <a:latin typeface="Arial" charset="0"/>
                <a:cs typeface="Arial" charset="0"/>
              </a:rPr>
              <a:t>space</a:t>
            </a:r>
            <a:r>
              <a:rPr lang="it-IT" altLang="it-IT" sz="2800" dirty="0" smtClean="0">
                <a:solidFill>
                  <a:schemeClr val="hlink"/>
                </a:solidFill>
                <a:latin typeface="Arial" charset="0"/>
                <a:cs typeface="Arial" charset="0"/>
              </a:rPr>
              <a:t>). </a:t>
            </a:r>
            <a:endParaRPr lang="it-IT" altLang="it-IT" sz="2800" dirty="0">
              <a:solidFill>
                <a:schemeClr val="hlink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Immagine 5" descr="pon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913188"/>
            <a:ext cx="3667125" cy="22606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CH" altLang="it-IT" sz="1800">
              <a:latin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3922713"/>
            <a:ext cx="3567112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9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silicata_no scri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841806"/>
            <a:ext cx="46355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logoimaa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307444"/>
            <a:ext cx="122396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65100" y="3578656"/>
            <a:ext cx="1311275" cy="1295400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1476375" y="2857931"/>
            <a:ext cx="2519363" cy="79216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6325" y="1994331"/>
            <a:ext cx="215900" cy="57467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6515100" y="4586719"/>
            <a:ext cx="1009650" cy="8636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659563" y="1202169"/>
            <a:ext cx="1873250" cy="792162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940425" y="5450319"/>
            <a:ext cx="3168650" cy="642937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6011863" y="5496356"/>
            <a:ext cx="1296987" cy="523875"/>
            <a:chOff x="3651" y="3867"/>
            <a:chExt cx="817" cy="330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3867"/>
              <a:ext cx="8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4377" y="4020"/>
              <a:ext cx="91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 i="1">
                <a:solidFill>
                  <a:schemeClr val="tx2"/>
                </a:solidFill>
                <a:latin typeface="Arial" charset="0"/>
              </a:endParaRPr>
            </a:p>
          </p:txBody>
        </p:sp>
      </p:grp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7019925" y="5499531"/>
            <a:ext cx="21605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Arial Narrow" pitchFamily="34" charset="0"/>
              </a:rPr>
              <a:t>Ente per le Nuove tecnologie, l’Energia e l’Ambiente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V="1">
            <a:off x="6372225" y="1994331"/>
            <a:ext cx="1081088" cy="57467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pic>
        <p:nvPicPr>
          <p:cNvPr id="15" name="Picture 19" descr="mappa-itali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41806"/>
            <a:ext cx="2033587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1692275" y="1130731"/>
            <a:ext cx="1511300" cy="1223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>
            <a:off x="1763713" y="2570594"/>
            <a:ext cx="1439862" cy="503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8" name="Picture 23" descr="LOGO createc"/>
          <p:cNvPicPr>
            <a:picLocks noChangeAspect="1" noChangeArrowheads="1"/>
          </p:cNvPicPr>
          <p:nvPr/>
        </p:nvPicPr>
        <p:blipFill>
          <a:blip r:embed="rId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392375"/>
            <a:ext cx="12969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 descr="logo_alta_definizio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50094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0" descr="340x238_Logo_A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14831"/>
            <a:ext cx="15113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076825" y="914831"/>
            <a:ext cx="1584325" cy="1008063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>
            <a:off x="1835150" y="2857931"/>
            <a:ext cx="2160588" cy="244951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H="1">
            <a:off x="3492500" y="2857931"/>
            <a:ext cx="503238" cy="244951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95288" y="5307444"/>
            <a:ext cx="1439862" cy="1150937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2916238" y="5307444"/>
            <a:ext cx="1295400" cy="1150937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1034780" y="332656"/>
            <a:ext cx="82089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4000" b="1" dirty="0" smtClean="0">
                <a:solidFill>
                  <a:schemeClr val="bg1"/>
                </a:solidFill>
                <a:latin typeface="Calibri" pitchFamily="34" charset="0"/>
              </a:rPr>
              <a:t>The R&amp;D Space Sector </a:t>
            </a:r>
            <a:r>
              <a:rPr lang="it-IT" altLang="it-IT" sz="4000" b="1" dirty="0">
                <a:solidFill>
                  <a:schemeClr val="bg1"/>
                </a:solidFill>
                <a:latin typeface="Calibri" pitchFamily="34" charset="0"/>
              </a:rPr>
              <a:t>in Basilicata</a:t>
            </a:r>
          </a:p>
        </p:txBody>
      </p:sp>
      <p:pic>
        <p:nvPicPr>
          <p:cNvPr id="27" name="Picture 38" descr="209X149_E_Geos_logo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1275194"/>
            <a:ext cx="1558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0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9910" y="1052736"/>
            <a:ext cx="914400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it-IT" sz="2400" b="1" dirty="0" smtClean="0">
                <a:solidFill>
                  <a:srgbClr val="002060"/>
                </a:solidFill>
                <a:latin typeface="Lucida Sans" pitchFamily="34" charset="0"/>
              </a:rPr>
              <a:t>Monitoring coastal water by multispectral techniques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it-IT" sz="1800" dirty="0" smtClean="0">
                <a:solidFill>
                  <a:srgbClr val="002060"/>
                </a:solidFill>
                <a:latin typeface="Lucida Sans" pitchFamily="34" charset="0"/>
              </a:rPr>
              <a:t>(from ground and from space).</a:t>
            </a:r>
            <a:endParaRPr lang="it-IT" altLang="it-IT" sz="1800" dirty="0">
              <a:solidFill>
                <a:srgbClr val="002060"/>
              </a:solidFill>
              <a:latin typeface="Lucida Sans" pitchFamily="34" charset="0"/>
            </a:endParaRPr>
          </a:p>
        </p:txBody>
      </p:sp>
      <p:grpSp>
        <p:nvGrpSpPr>
          <p:cNvPr id="4" name="Gruppo 10"/>
          <p:cNvGrpSpPr>
            <a:grpSpLocks/>
          </p:cNvGrpSpPr>
          <p:nvPr/>
        </p:nvGrpSpPr>
        <p:grpSpPr bwMode="auto">
          <a:xfrm>
            <a:off x="971550" y="1844675"/>
            <a:ext cx="7345363" cy="4321175"/>
            <a:chOff x="1835696" y="1204149"/>
            <a:chExt cx="5972323" cy="3122039"/>
          </a:xfrm>
        </p:grpSpPr>
        <p:pic>
          <p:nvPicPr>
            <p:cNvPr id="5" name="Picture 6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204149"/>
              <a:ext cx="2015579" cy="312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o 7"/>
            <p:cNvGrpSpPr>
              <a:grpSpLocks/>
            </p:cNvGrpSpPr>
            <p:nvPr/>
          </p:nvGrpSpPr>
          <p:grpSpPr bwMode="auto">
            <a:xfrm>
              <a:off x="4860032" y="1268760"/>
              <a:ext cx="2947987" cy="2695575"/>
              <a:chOff x="6392863" y="2276475"/>
              <a:chExt cx="2947987" cy="2695575"/>
            </a:xfrm>
          </p:grpSpPr>
          <p:pic>
            <p:nvPicPr>
              <p:cNvPr id="7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2863" y="2520950"/>
                <a:ext cx="2716212" cy="245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>
                <a:spLocks noChangeArrowheads="1"/>
              </p:cNvSpPr>
              <p:nvPr/>
            </p:nvSpPr>
            <p:spPr bwMode="gray">
              <a:xfrm>
                <a:off x="6653213" y="2276475"/>
                <a:ext cx="2687637" cy="315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>
                    <a:solidFill>
                      <a:schemeClr val="tx2"/>
                    </a:solidFill>
                    <a:latin typeface="Tahoma" pitchFamily="34" charset="0"/>
                  </a:rPr>
                  <a:t>www.spettri.imaa.cnr.it</a:t>
                </a:r>
                <a:r>
                  <a:rPr lang="ar-SA" altLang="it-IT" sz="1400" b="1">
                    <a:solidFill>
                      <a:schemeClr val="tx2"/>
                    </a:solidFill>
                    <a:latin typeface="Tahoma" pitchFamily="34" charset="0"/>
                  </a:rPr>
                  <a:t>‏</a:t>
                </a:r>
                <a:endParaRPr lang="ar-SA" altLang="it-IT" sz="1400" b="1" noProof="1">
                  <a:solidFill>
                    <a:schemeClr val="tx2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" name="Text Box 1038"/>
          <p:cNvSpPr txBox="1">
            <a:spLocks noChangeArrowheads="1"/>
          </p:cNvSpPr>
          <p:nvPr/>
        </p:nvSpPr>
        <p:spPr bwMode="auto">
          <a:xfrm>
            <a:off x="1331913" y="6098778"/>
            <a:ext cx="7056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b="1">
                <a:solidFill>
                  <a:srgbClr val="002060"/>
                </a:solidFill>
                <a:latin typeface="Lucida Sans" pitchFamily="34" charset="0"/>
              </a:rPr>
              <a:t>Santini et al., (2010) .</a:t>
            </a:r>
            <a:r>
              <a:rPr lang="en-GB" altLang="it-IT" sz="1400" b="1" i="1">
                <a:solidFill>
                  <a:srgbClr val="002060"/>
                </a:solidFill>
                <a:latin typeface="Lucida Sans" pitchFamily="34" charset="0"/>
              </a:rPr>
              <a:t>Remote Sensing of Environment, </a:t>
            </a:r>
            <a:r>
              <a:rPr lang="en-GB" altLang="it-IT" sz="1400" b="1">
                <a:solidFill>
                  <a:srgbClr val="002060"/>
                </a:solidFill>
                <a:latin typeface="Lucida Sans" pitchFamily="34" charset="0"/>
              </a:rPr>
              <a:t>114 (4), pp. 887-898. </a:t>
            </a:r>
            <a:endParaRPr lang="it-IT" altLang="it-IT" sz="1400" b="1">
              <a:solidFill>
                <a:srgbClr val="002060"/>
              </a:solidFill>
              <a:latin typeface="Lucida Sans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900113" y="50403"/>
            <a:ext cx="467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30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850" y="685800"/>
            <a:ext cx="8416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000" b="1">
              <a:solidFill>
                <a:srgbClr val="1F3F53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CH" altLang="it-IT" sz="1800">
              <a:latin typeface="Arial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19250"/>
            <a:ext cx="424815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30363"/>
            <a:ext cx="440531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211138" y="5259388"/>
            <a:ext cx="43608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 err="1" smtClean="0">
                <a:solidFill>
                  <a:schemeClr val="hlink"/>
                </a:solidFill>
                <a:latin typeface="Arial" charset="0"/>
              </a:rPr>
              <a:t>Deformation</a:t>
            </a:r>
            <a:r>
              <a:rPr lang="it-IT" altLang="it-IT" sz="1400" dirty="0" smtClean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it-IT" altLang="it-IT" sz="1400" dirty="0" err="1" smtClean="0">
                <a:solidFill>
                  <a:schemeClr val="hlink"/>
                </a:solidFill>
                <a:latin typeface="Arial" charset="0"/>
              </a:rPr>
              <a:t>speed</a:t>
            </a:r>
            <a:r>
              <a:rPr lang="it-IT" altLang="it-IT" sz="1400" dirty="0" smtClean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it-IT" altLang="it-IT" sz="1400" dirty="0" err="1" smtClean="0">
                <a:solidFill>
                  <a:schemeClr val="hlink"/>
                </a:solidFill>
                <a:latin typeface="Arial" charset="0"/>
              </a:rPr>
              <a:t>maps</a:t>
            </a:r>
            <a:r>
              <a:rPr lang="it-IT" altLang="it-IT" sz="1400" dirty="0" smtClean="0">
                <a:solidFill>
                  <a:schemeClr val="hlink"/>
                </a:solidFill>
                <a:latin typeface="Arial" charset="0"/>
              </a:rPr>
              <a:t> for Assisi </a:t>
            </a:r>
            <a:r>
              <a:rPr lang="it-IT" altLang="it-IT" sz="1400" dirty="0">
                <a:solidFill>
                  <a:schemeClr val="hlink"/>
                </a:solidFill>
                <a:latin typeface="Arial" charset="0"/>
              </a:rPr>
              <a:t>(Perugia, Umbria) </a:t>
            </a:r>
            <a:r>
              <a:rPr lang="it-IT" altLang="it-IT" sz="1400" dirty="0" err="1" smtClean="0">
                <a:solidFill>
                  <a:schemeClr val="hlink"/>
                </a:solidFill>
                <a:latin typeface="Arial" charset="0"/>
              </a:rPr>
              <a:t>obtained</a:t>
            </a:r>
            <a:r>
              <a:rPr lang="it-IT" altLang="it-IT" sz="1400" dirty="0" smtClean="0">
                <a:solidFill>
                  <a:schemeClr val="hlink"/>
                </a:solidFill>
                <a:latin typeface="Arial" charset="0"/>
              </a:rPr>
              <a:t> by SAR data processing </a:t>
            </a:r>
            <a:r>
              <a:rPr lang="it-IT" altLang="it-IT" sz="1400" dirty="0">
                <a:solidFill>
                  <a:schemeClr val="hlink"/>
                </a:solidFill>
                <a:latin typeface="Arial" charset="0"/>
              </a:rPr>
              <a:t>(</a:t>
            </a:r>
            <a:r>
              <a:rPr lang="it-IT" altLang="it-IT" sz="1400" dirty="0" err="1">
                <a:solidFill>
                  <a:schemeClr val="hlink"/>
                </a:solidFill>
                <a:latin typeface="Arial" charset="0"/>
              </a:rPr>
              <a:t>Bonano</a:t>
            </a:r>
            <a:r>
              <a:rPr lang="it-IT" altLang="it-IT" sz="1400" dirty="0">
                <a:solidFill>
                  <a:schemeClr val="hlink"/>
                </a:solidFill>
                <a:latin typeface="Arial" charset="0"/>
              </a:rPr>
              <a:t> et al., 2011) 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26240" y="1052736"/>
            <a:ext cx="8785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000" b="1" dirty="0" err="1" smtClean="0">
                <a:solidFill>
                  <a:schemeClr val="hlink"/>
                </a:solidFill>
              </a:rPr>
              <a:t>Landslides</a:t>
            </a:r>
            <a:r>
              <a:rPr lang="it-IT" altLang="it-IT" sz="2000" b="1" dirty="0" smtClean="0">
                <a:solidFill>
                  <a:schemeClr val="hlink"/>
                </a:solidFill>
              </a:rPr>
              <a:t> </a:t>
            </a:r>
            <a:r>
              <a:rPr lang="it-IT" altLang="it-IT" sz="2000" b="1" dirty="0" err="1" smtClean="0">
                <a:solidFill>
                  <a:schemeClr val="hlink"/>
                </a:solidFill>
              </a:rPr>
              <a:t>monitoring</a:t>
            </a:r>
            <a:r>
              <a:rPr lang="it-IT" altLang="it-IT" sz="2000" b="1" dirty="0" smtClean="0">
                <a:solidFill>
                  <a:schemeClr val="hlink"/>
                </a:solidFill>
              </a:rPr>
              <a:t> (FP7 </a:t>
            </a:r>
            <a:r>
              <a:rPr lang="it-IT" altLang="it-IT" sz="2000" b="1" dirty="0">
                <a:solidFill>
                  <a:schemeClr val="hlink"/>
                </a:solidFill>
              </a:rPr>
              <a:t>- DORIS</a:t>
            </a:r>
            <a:r>
              <a:rPr lang="it-IT" altLang="it-IT" sz="2000" b="1" dirty="0"/>
              <a:t> (</a:t>
            </a:r>
            <a:r>
              <a:rPr lang="it-IT" altLang="it-IT" sz="2000" b="1" dirty="0" smtClean="0">
                <a:hlinkClick r:id="rId4"/>
              </a:rPr>
              <a:t>www.doris-project.eu</a:t>
            </a:r>
            <a:r>
              <a:rPr lang="it-IT" altLang="it-IT" sz="2000" b="1" dirty="0" smtClean="0"/>
              <a:t>)</a:t>
            </a:r>
            <a:endParaRPr lang="it-IT" alt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0134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3" name="Picture 6" descr="h02_25366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135563"/>
            <a:ext cx="19446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4450" y="6345238"/>
            <a:ext cx="38877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000" b="1"/>
              <a:t>Aerial photos (5/10/2010; Gyoergy Varga) </a:t>
            </a: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878638" y="2161307"/>
            <a:ext cx="2301875" cy="4364037"/>
            <a:chOff x="4286" y="1498"/>
            <a:chExt cx="1450" cy="2749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4286" y="1498"/>
              <a:ext cx="1450" cy="2749"/>
              <a:chOff x="3789" y="164"/>
              <a:chExt cx="1676" cy="3207"/>
            </a:xfrm>
          </p:grpSpPr>
          <p:pic>
            <p:nvPicPr>
              <p:cNvPr id="12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2" t="14027" r="57275" b="14397"/>
              <a:stretch>
                <a:fillRect/>
              </a:stretch>
            </p:blipFill>
            <p:spPr bwMode="auto">
              <a:xfrm>
                <a:off x="3930" y="164"/>
                <a:ext cx="1421" cy="3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26"/>
              <p:cNvSpPr txBox="1">
                <a:spLocks noChangeArrowheads="1"/>
              </p:cNvSpPr>
              <p:nvPr/>
            </p:nvSpPr>
            <p:spPr bwMode="auto">
              <a:xfrm>
                <a:off x="4301" y="3158"/>
                <a:ext cx="111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it-IT" sz="1300" b="1"/>
                  <a:t>Wavelength (</a:t>
                </a:r>
                <a:r>
                  <a:rPr lang="en-US" altLang="it-IT" sz="1300" b="1">
                    <a:latin typeface="Symbol" pitchFamily="18" charset="2"/>
                  </a:rPr>
                  <a:t>m</a:t>
                </a:r>
                <a:r>
                  <a:rPr lang="en-US" altLang="it-IT" sz="1300" b="1"/>
                  <a:t>m)</a:t>
                </a:r>
              </a:p>
            </p:txBody>
          </p: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 rot="-5400000">
                <a:off x="3231" y="1263"/>
                <a:ext cx="132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it-IT" sz="1300" b="1"/>
                  <a:t>Reflectance</a:t>
                </a: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278" y="210"/>
                <a:ext cx="187" cy="3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CH" altLang="it-IT" sz="1800"/>
              </a:p>
            </p:txBody>
          </p:sp>
        </p:grp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5193" y="1718"/>
              <a:ext cx="28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FF"/>
                  </a:solidFill>
                </a:rPr>
                <a:t>ASD</a:t>
              </a:r>
              <a:endParaRPr lang="it-IT" altLang="it-IT" sz="1000" b="1">
                <a:solidFill>
                  <a:srgbClr val="0000FF"/>
                </a:solidFill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5190" y="2330"/>
              <a:ext cx="3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FF0000"/>
                  </a:solidFill>
                </a:rPr>
                <a:t>MIVIS</a:t>
              </a:r>
              <a:endParaRPr lang="it-IT" altLang="it-IT" sz="1000" b="1">
                <a:solidFill>
                  <a:srgbClr val="FF0000"/>
                </a:solidFill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5193" y="2668"/>
              <a:ext cx="3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000" b="1"/>
                <a:t>CHRIS</a:t>
              </a:r>
              <a:endParaRPr lang="it-IT" altLang="it-IT" sz="1000" b="1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5416" y="2184"/>
              <a:ext cx="138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CH" altLang="it-IT" sz="1800"/>
            </a:p>
          </p:txBody>
        </p:sp>
      </p:grpSp>
      <p:pic>
        <p:nvPicPr>
          <p:cNvPr id="16" name="Picture 18" descr="CHRIS_661-530-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996">
            <a:off x="4283075" y="1874838"/>
            <a:ext cx="2154238" cy="435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588125" y="1624732"/>
            <a:ext cx="16494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/>
              <a:t>CHRIS-Proba (13/10/2010)</a:t>
            </a:r>
            <a:endParaRPr lang="it-IT" altLang="it-IT" sz="1600" b="1"/>
          </a:p>
        </p:txBody>
      </p: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6256338" y="5373688"/>
            <a:ext cx="360362" cy="582612"/>
            <a:chOff x="3651" y="890"/>
            <a:chExt cx="227" cy="367"/>
          </a:xfrm>
        </p:grpSpPr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V="1">
              <a:off x="3742" y="890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3742" y="1166"/>
              <a:ext cx="0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3651" y="1032"/>
              <a:ext cx="22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 b="1"/>
                <a:t>N</a:t>
              </a:r>
              <a:endParaRPr lang="it-IT" altLang="it-IT" sz="1200" b="1"/>
            </a:p>
          </p:txBody>
        </p:sp>
      </p:grp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6011863" y="4535488"/>
            <a:ext cx="1520825" cy="1397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3" name="Picture 25" descr="h13_253683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5167313"/>
            <a:ext cx="18732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289675" y="6330950"/>
            <a:ext cx="360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V="1">
            <a:off x="6289675" y="6237288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flipV="1">
            <a:off x="6654800" y="6237288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6189663" y="6034088"/>
            <a:ext cx="865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200" b="1"/>
              <a:t>1 Km</a:t>
            </a:r>
          </a:p>
        </p:txBody>
      </p:sp>
      <p:pic>
        <p:nvPicPr>
          <p:cNvPr id="28" name="Picture 32" descr="_49371374_hungary_river_sludge4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870075"/>
            <a:ext cx="34194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3"/>
          <p:cNvSpPr>
            <a:spLocks noChangeShapeType="1"/>
          </p:cNvSpPr>
          <p:nvPr/>
        </p:nvSpPr>
        <p:spPr bwMode="auto">
          <a:xfrm>
            <a:off x="1471613" y="2519363"/>
            <a:ext cx="2811462" cy="1223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0" y="1268760"/>
            <a:ext cx="914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it-IT" sz="1200" dirty="0">
                <a:solidFill>
                  <a:schemeClr val="hlink"/>
                </a:solidFill>
              </a:rPr>
              <a:t>October 4</a:t>
            </a:r>
            <a:r>
              <a:rPr lang="en-GB" altLang="it-IT" sz="1200" baseline="30000" dirty="0">
                <a:solidFill>
                  <a:schemeClr val="hlink"/>
                </a:solidFill>
              </a:rPr>
              <a:t>th</a:t>
            </a:r>
            <a:r>
              <a:rPr lang="en-GB" altLang="it-IT" sz="1200" dirty="0">
                <a:solidFill>
                  <a:schemeClr val="hlink"/>
                </a:solidFill>
              </a:rPr>
              <a:t> toxic red sludge in western Hungary, releasing approximately 700,000 cubic meters of stinking caustic mud from the ruptured wall of the red sludge reservoir of the plant in </a:t>
            </a:r>
            <a:r>
              <a:rPr lang="en-GB" altLang="it-IT" sz="1200" dirty="0" err="1">
                <a:solidFill>
                  <a:schemeClr val="hlink"/>
                </a:solidFill>
              </a:rPr>
              <a:t>Kolontar</a:t>
            </a:r>
            <a:r>
              <a:rPr lang="en-GB" altLang="it-IT" sz="1200" dirty="0">
                <a:solidFill>
                  <a:schemeClr val="hlink"/>
                </a:solidFill>
              </a:rPr>
              <a:t> (Hungary,2010) - </a:t>
            </a:r>
            <a:r>
              <a:rPr lang="it-IT" altLang="it-IT" sz="1200" dirty="0">
                <a:solidFill>
                  <a:schemeClr val="hlink"/>
                </a:solidFill>
                <a:latin typeface="Arial" charset="0"/>
              </a:rPr>
              <a:t>Collaboration with EU </a:t>
            </a:r>
            <a:r>
              <a:rPr lang="en-US" altLang="it-IT" sz="1200" dirty="0" err="1">
                <a:solidFill>
                  <a:schemeClr val="hlink"/>
                </a:solidFill>
                <a:latin typeface="Arial" charset="0"/>
              </a:rPr>
              <a:t>Hyperspectral</a:t>
            </a:r>
            <a:r>
              <a:rPr lang="en-US" altLang="it-IT" sz="1200" dirty="0">
                <a:solidFill>
                  <a:schemeClr val="hlink"/>
                </a:solidFill>
                <a:latin typeface="Arial" charset="0"/>
              </a:rPr>
              <a:t> Working Groups.</a:t>
            </a:r>
            <a:r>
              <a:rPr lang="en-US" altLang="it-IT" sz="1200" b="1" dirty="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200" dirty="0">
              <a:solidFill>
                <a:schemeClr val="hlink"/>
              </a:solidFill>
            </a:endParaRP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3276600" y="6521450"/>
            <a:ext cx="2447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hlink"/>
                </a:solidFill>
                <a:latin typeface="Tahoma" pitchFamily="34" charset="0"/>
              </a:rPr>
              <a:t>pignatti@imaa.cnr.it</a:t>
            </a:r>
            <a:r>
              <a:rPr lang="en-US" altLang="it-IT" sz="1600" b="1">
                <a:latin typeface="Tahoma" pitchFamily="34" charset="0"/>
              </a:rPr>
              <a:t> 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23478" y="807095"/>
            <a:ext cx="8208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 b="1" dirty="0" err="1" smtClean="0">
                <a:solidFill>
                  <a:schemeClr val="hlink"/>
                </a:solidFill>
              </a:rPr>
              <a:t>Hyperspecal</a:t>
            </a:r>
            <a:r>
              <a:rPr lang="it-IT" altLang="it-IT" sz="2400" b="1" dirty="0" smtClean="0">
                <a:solidFill>
                  <a:schemeClr val="hlink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hlink"/>
                </a:solidFill>
              </a:rPr>
              <a:t>Techniques</a:t>
            </a:r>
            <a:r>
              <a:rPr lang="it-IT" altLang="it-IT" sz="2400" b="1" dirty="0" smtClean="0">
                <a:solidFill>
                  <a:schemeClr val="hlink"/>
                </a:solidFill>
              </a:rPr>
              <a:t> for </a:t>
            </a:r>
            <a:r>
              <a:rPr lang="it-IT" altLang="it-IT" sz="2400" b="1" dirty="0" err="1" smtClean="0">
                <a:solidFill>
                  <a:schemeClr val="hlink"/>
                </a:solidFill>
              </a:rPr>
              <a:t>environmental</a:t>
            </a:r>
            <a:r>
              <a:rPr lang="it-IT" altLang="it-IT" sz="2400" b="1" dirty="0" smtClean="0">
                <a:solidFill>
                  <a:schemeClr val="hlink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hlink"/>
                </a:solidFill>
              </a:rPr>
              <a:t>monitoring</a:t>
            </a:r>
            <a:endParaRPr lang="it-IT" altLang="it-IT" sz="24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Services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3" name="CasellaDiTesto 5"/>
          <p:cNvSpPr txBox="1">
            <a:spLocks noChangeArrowheads="1"/>
          </p:cNvSpPr>
          <p:nvPr/>
        </p:nvSpPr>
        <p:spPr bwMode="auto">
          <a:xfrm>
            <a:off x="432593" y="1110889"/>
            <a:ext cx="8351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Early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 (3h-15min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repetition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)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detection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 and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continuous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monitoring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 of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oil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spills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 by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optical</a:t>
            </a:r>
            <a:r>
              <a:rPr lang="it-IT" altLang="it-IT" sz="2400" b="1" dirty="0" smtClean="0">
                <a:solidFill>
                  <a:schemeClr val="hlink"/>
                </a:solidFill>
                <a:latin typeface="Arial" charset="0"/>
              </a:rPr>
              <a:t> satellite </a:t>
            </a:r>
            <a:r>
              <a:rPr lang="it-IT" altLang="it-IT" sz="2400" b="1" dirty="0" err="1" smtClean="0">
                <a:solidFill>
                  <a:schemeClr val="hlink"/>
                </a:solidFill>
                <a:latin typeface="Arial" charset="0"/>
              </a:rPr>
              <a:t>techniques</a:t>
            </a:r>
            <a:endParaRPr lang="it-IT" altLang="it-IT" sz="2400" b="1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4" name="CasellaDiTesto 6"/>
          <p:cNvSpPr txBox="1">
            <a:spLocks noChangeArrowheads="1"/>
          </p:cNvSpPr>
          <p:nvPr/>
        </p:nvSpPr>
        <p:spPr bwMode="auto">
          <a:xfrm>
            <a:off x="2124075" y="6381750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hlink"/>
                </a:solidFill>
                <a:latin typeface="Arial" charset="0"/>
              </a:rPr>
              <a:t>tramutoli@unibas.it , pergola@imaa.cnr.it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1073947" y="2455111"/>
            <a:ext cx="2376488" cy="1870075"/>
            <a:chOff x="1020" y="846"/>
            <a:chExt cx="1780" cy="1619"/>
          </a:xfrm>
        </p:grpSpPr>
        <p:sp>
          <p:nvSpPr>
            <p:cNvPr id="7" name="Line 5"/>
            <p:cNvSpPr>
              <a:spLocks noChangeAspect="1" noChangeShapeType="1"/>
            </p:cNvSpPr>
            <p:nvPr/>
          </p:nvSpPr>
          <p:spPr bwMode="auto">
            <a:xfrm flipH="1" flipV="1">
              <a:off x="1194" y="1050"/>
              <a:ext cx="0" cy="1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6"/>
            <p:cNvSpPr>
              <a:spLocks noChangeAspect="1" noChangeShapeType="1"/>
            </p:cNvSpPr>
            <p:nvPr/>
          </p:nvSpPr>
          <p:spPr bwMode="auto">
            <a:xfrm>
              <a:off x="1198" y="2278"/>
              <a:ext cx="1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7"/>
            <p:cNvSpPr>
              <a:spLocks noChangeAspect="1" noChangeShapeType="1"/>
            </p:cNvSpPr>
            <p:nvPr/>
          </p:nvSpPr>
          <p:spPr bwMode="auto">
            <a:xfrm flipV="1">
              <a:off x="1194" y="923"/>
              <a:ext cx="1424" cy="1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328" y="2234"/>
              <a:ext cx="2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it-IT" b="1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pitchFamily="18" charset="0"/>
                </a:rPr>
                <a:t>x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020" y="993"/>
              <a:ext cx="2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it-IT" b="1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pitchFamily="18" charset="0"/>
                </a:rPr>
                <a:t>y</a:t>
              </a:r>
            </a:p>
          </p:txBody>
        </p:sp>
        <p:sp>
          <p:nvSpPr>
            <p:cNvPr id="13" name="Text Box 10"/>
            <p:cNvSpPr txBox="1">
              <a:spLocks noChangeAspect="1" noChangeArrowheads="1"/>
            </p:cNvSpPr>
            <p:nvPr/>
          </p:nvSpPr>
          <p:spPr bwMode="auto">
            <a:xfrm>
              <a:off x="2618" y="846"/>
              <a:ext cx="1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it-IT" altLang="it-IT" sz="1800" b="1" i="1">
                  <a:latin typeface="Georgia" pitchFamily="18" charset="0"/>
                </a:rPr>
                <a:t>t</a:t>
              </a:r>
            </a:p>
          </p:txBody>
        </p:sp>
        <p:pic>
          <p:nvPicPr>
            <p:cNvPr id="14" name="Picture 5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6" t="15201" r="702" b="7600"/>
            <a:stretch>
              <a:fillRect/>
            </a:stretch>
          </p:blipFill>
          <p:spPr bwMode="auto">
            <a:xfrm>
              <a:off x="1819" y="1035"/>
              <a:ext cx="544" cy="7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6" t="15201" r="702" b="7600"/>
            <a:stretch>
              <a:fillRect/>
            </a:stretch>
          </p:blipFill>
          <p:spPr bwMode="auto">
            <a:xfrm>
              <a:off x="1674" y="1107"/>
              <a:ext cx="617" cy="702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6" t="15201" r="702" b="7600"/>
            <a:stretch>
              <a:fillRect/>
            </a:stretch>
          </p:blipFill>
          <p:spPr bwMode="auto">
            <a:xfrm>
              <a:off x="1574" y="1190"/>
              <a:ext cx="644" cy="727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6" t="15201" r="702" b="7600"/>
            <a:stretch>
              <a:fillRect/>
            </a:stretch>
          </p:blipFill>
          <p:spPr bwMode="auto">
            <a:xfrm>
              <a:off x="1465" y="1300"/>
              <a:ext cx="645" cy="727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6" t="15201" r="702" b="7600"/>
            <a:stretch>
              <a:fillRect/>
            </a:stretch>
          </p:blipFill>
          <p:spPr bwMode="auto">
            <a:xfrm>
              <a:off x="1356" y="1408"/>
              <a:ext cx="645" cy="728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41"/>
          <p:cNvGrpSpPr>
            <a:grpSpLocks noChangeAspect="1"/>
          </p:cNvGrpSpPr>
          <p:nvPr/>
        </p:nvGrpSpPr>
        <p:grpSpPr bwMode="auto">
          <a:xfrm>
            <a:off x="4387060" y="2671011"/>
            <a:ext cx="2105025" cy="1589088"/>
            <a:chOff x="180" y="1021"/>
            <a:chExt cx="2722" cy="2055"/>
          </a:xfrm>
        </p:grpSpPr>
        <p:pic>
          <p:nvPicPr>
            <p:cNvPr id="20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7" t="16536" r="1270" b="10634"/>
            <a:stretch>
              <a:fillRect/>
            </a:stretch>
          </p:blipFill>
          <p:spPr bwMode="auto">
            <a:xfrm>
              <a:off x="180" y="1021"/>
              <a:ext cx="2722" cy="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7"/>
            <p:cNvSpPr>
              <a:spLocks noChangeAspect="1" noChangeArrowheads="1"/>
            </p:cNvSpPr>
            <p:nvPr/>
          </p:nvSpPr>
          <p:spPr bwMode="auto">
            <a:xfrm>
              <a:off x="1224" y="1245"/>
              <a:ext cx="499" cy="499"/>
            </a:xfrm>
            <a:prstGeom prst="rect">
              <a:avLst/>
            </a:prstGeom>
            <a:noFill/>
            <a:ln w="2540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CH" altLang="it-IT" sz="1800">
                <a:latin typeface="Arial" charset="0"/>
              </a:endParaRPr>
            </a:p>
          </p:txBody>
        </p:sp>
      </p:grpSp>
      <p:pic>
        <p:nvPicPr>
          <p:cNvPr id="22" name="Picture 75" descr="1KM_2010_04_25_171500_ch31_T_T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60" y="3894974"/>
            <a:ext cx="2308225" cy="2309812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76"/>
          <p:cNvSpPr>
            <a:spLocks noChangeAspect="1" noChangeArrowheads="1"/>
          </p:cNvSpPr>
          <p:nvPr/>
        </p:nvSpPr>
        <p:spPr bwMode="auto">
          <a:xfrm>
            <a:off x="7122322" y="4615699"/>
            <a:ext cx="307975" cy="38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CH" altLang="it-IT" sz="1800">
              <a:latin typeface="Arial" charset="0"/>
            </a:endParaRPr>
          </a:p>
        </p:txBody>
      </p:sp>
      <p:grpSp>
        <p:nvGrpSpPr>
          <p:cNvPr id="24" name="Group 78"/>
          <p:cNvGrpSpPr>
            <a:grpSpLocks noChangeAspect="1"/>
          </p:cNvGrpSpPr>
          <p:nvPr/>
        </p:nvGrpSpPr>
        <p:grpSpPr bwMode="auto">
          <a:xfrm>
            <a:off x="7560472" y="4828424"/>
            <a:ext cx="969963" cy="1260475"/>
            <a:chOff x="1109" y="817"/>
            <a:chExt cx="524" cy="680"/>
          </a:xfrm>
        </p:grpSpPr>
        <p:pic>
          <p:nvPicPr>
            <p:cNvPr id="25" name="Picture 7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t="10954" r="9087" b="6847"/>
            <a:stretch>
              <a:fillRect/>
            </a:stretch>
          </p:blipFill>
          <p:spPr bwMode="auto">
            <a:xfrm>
              <a:off x="1109" y="817"/>
              <a:ext cx="521" cy="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Line 80"/>
            <p:cNvSpPr>
              <a:spLocks noChangeAspect="1" noChangeShapeType="1"/>
            </p:cNvSpPr>
            <p:nvPr/>
          </p:nvSpPr>
          <p:spPr bwMode="auto">
            <a:xfrm>
              <a:off x="1112" y="1156"/>
              <a:ext cx="521" cy="0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7" name="Text Box 81"/>
          <p:cNvSpPr txBox="1">
            <a:spLocks noChangeAspect="1" noChangeArrowheads="1"/>
          </p:cNvSpPr>
          <p:nvPr/>
        </p:nvSpPr>
        <p:spPr bwMode="auto">
          <a:xfrm>
            <a:off x="6258722" y="5407861"/>
            <a:ext cx="12239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it-IT" altLang="it-IT" sz="1000" b="1">
                <a:latin typeface="Maiandra GD" pitchFamily="34" charset="0"/>
              </a:rPr>
              <a:t>DAY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it-IT" altLang="it-IT" sz="1000" b="1">
                <a:latin typeface="Maiandra GD" pitchFamily="34" charset="0"/>
              </a:rPr>
              <a:t>25.04.10 17.15 GMT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it-IT" altLang="it-IT" sz="1000" b="1">
                <a:latin typeface="Maiandra GD" pitchFamily="34" charset="0"/>
              </a:rPr>
              <a:t>11.15 LT</a:t>
            </a:r>
          </a:p>
        </p:txBody>
      </p:sp>
      <p:sp>
        <p:nvSpPr>
          <p:cNvPr id="28" name="Text Box 104"/>
          <p:cNvSpPr txBox="1">
            <a:spLocks noChangeArrowheads="1"/>
          </p:cNvSpPr>
          <p:nvPr/>
        </p:nvSpPr>
        <p:spPr bwMode="auto">
          <a:xfrm>
            <a:off x="6761960" y="4039436"/>
            <a:ext cx="1441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200">
                <a:solidFill>
                  <a:schemeClr val="bg1"/>
                </a:solidFill>
                <a:latin typeface="Maiandra GD" pitchFamily="34" charset="0"/>
              </a:rPr>
              <a:t>MODIS CH31</a:t>
            </a:r>
          </a:p>
        </p:txBody>
      </p:sp>
      <p:pic>
        <p:nvPicPr>
          <p:cNvPr id="29" name="Picture 6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865" r="1852" b="1695"/>
          <a:stretch>
            <a:fillRect/>
          </a:stretch>
        </p:blipFill>
        <p:spPr bwMode="auto">
          <a:xfrm>
            <a:off x="3744122" y="3967999"/>
            <a:ext cx="2224088" cy="2181225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0391" r="2699" b="7794"/>
          <a:stretch>
            <a:fillRect/>
          </a:stretch>
        </p:blipFill>
        <p:spPr bwMode="auto">
          <a:xfrm>
            <a:off x="4818860" y="5118936"/>
            <a:ext cx="1146175" cy="10302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737772" y="4183899"/>
            <a:ext cx="2376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chemeClr val="bg1"/>
                </a:solidFill>
                <a:latin typeface="Maiandra GD" pitchFamily="34" charset="0"/>
              </a:rPr>
              <a:t>Modis ch31 (11</a:t>
            </a:r>
            <a:r>
              <a:rPr lang="it-IT" altLang="it-IT" sz="1200" b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it-IT" altLang="it-IT" sz="1200" b="1">
                <a:solidFill>
                  <a:schemeClr val="bg1"/>
                </a:solidFill>
                <a:latin typeface="Maiandra GD" pitchFamily="34" charset="0"/>
              </a:rPr>
              <a:t>m) -  ch32 (12</a:t>
            </a:r>
            <a:r>
              <a:rPr lang="it-IT" altLang="it-IT" sz="1200" b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it-IT" altLang="it-IT" sz="1200" b="1">
                <a:solidFill>
                  <a:schemeClr val="bg1"/>
                </a:solidFill>
                <a:latin typeface="Maiandra GD" pitchFamily="34" charset="0"/>
              </a:rPr>
              <a:t>m)</a:t>
            </a: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7" y="4399799"/>
            <a:ext cx="2732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3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Main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Projects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4" name="CasellaDiTesto 6"/>
          <p:cNvSpPr txBox="1">
            <a:spLocks noChangeArrowheads="1"/>
          </p:cNvSpPr>
          <p:nvPr/>
        </p:nvSpPr>
        <p:spPr bwMode="auto">
          <a:xfrm>
            <a:off x="2124075" y="6381750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hlink"/>
                </a:solidFill>
                <a:latin typeface="Arial" charset="0"/>
              </a:rPr>
              <a:t>tramutoli@unibas.it , pergola@imaa.cnr.it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257926" y="2343252"/>
            <a:ext cx="8716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Eurostile"/>
              </a:rPr>
              <a:t>The </a:t>
            </a:r>
            <a:r>
              <a:rPr lang="en-US" dirty="0">
                <a:latin typeface="Eurostile"/>
              </a:rPr>
              <a:t>main objective </a:t>
            </a:r>
            <a:r>
              <a:rPr lang="en-US" dirty="0" smtClean="0">
                <a:latin typeface="Eurostile"/>
              </a:rPr>
              <a:t>of </a:t>
            </a:r>
            <a:r>
              <a:rPr lang="en-US" dirty="0">
                <a:latin typeface="Eurostile"/>
              </a:rPr>
              <a:t>SESAMO project is the development of an ICT platform that can manage spatial information coming from heterogeneous sources in order to provide advanced monitoring services that can support decision.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57927" y="1052736"/>
            <a:ext cx="868520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693738">
              <a:spcAft>
                <a:spcPts val="600"/>
              </a:spcAft>
            </a:pPr>
            <a:r>
              <a:rPr lang="it-IT" sz="2500" b="1" i="0" dirty="0" smtClean="0">
                <a:solidFill>
                  <a:srgbClr val="0070C0"/>
                </a:solidFill>
              </a:rPr>
              <a:t>SESAMO</a:t>
            </a:r>
            <a:endParaRPr lang="it-IT" sz="2500" b="1" dirty="0">
              <a:solidFill>
                <a:srgbClr val="0070C0"/>
              </a:solidFill>
            </a:endParaRPr>
          </a:p>
          <a:p>
            <a:pPr algn="ctr" defTabSz="693738"/>
            <a:r>
              <a:rPr lang="en-US" sz="2000" b="1" i="1" dirty="0">
                <a:solidFill>
                  <a:srgbClr val="0070C0"/>
                </a:solidFill>
              </a:rPr>
              <a:t>“Integrated information system for the acquisition, management and sharing of environmental data for decision support”</a:t>
            </a:r>
            <a:endParaRPr lang="it-IT" sz="2000" b="1" i="1" dirty="0" smtClean="0">
              <a:solidFill>
                <a:srgbClr val="0070C0"/>
              </a:solidFill>
            </a:endParaRPr>
          </a:p>
        </p:txBody>
      </p:sp>
      <p:pic>
        <p:nvPicPr>
          <p:cNvPr id="35" name="Picture 2" descr="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4" y="3206694"/>
            <a:ext cx="3082039" cy="12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/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71" y="4173071"/>
            <a:ext cx="3082039" cy="127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67" y="5048972"/>
            <a:ext cx="3082040" cy="12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Main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Projects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4" name="CasellaDiTesto 6"/>
          <p:cNvSpPr txBox="1">
            <a:spLocks noChangeArrowheads="1"/>
          </p:cNvSpPr>
          <p:nvPr/>
        </p:nvSpPr>
        <p:spPr bwMode="auto">
          <a:xfrm>
            <a:off x="2124075" y="6381750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hlink"/>
                </a:solidFill>
                <a:latin typeface="Arial" charset="0"/>
              </a:rPr>
              <a:t>tramutoli@unibas.it , pergola@imaa.cnr.it</a:t>
            </a:r>
          </a:p>
        </p:txBody>
      </p:sp>
      <p:sp>
        <p:nvSpPr>
          <p:cNvPr id="9" name="Rettangolo 8"/>
          <p:cNvSpPr/>
          <p:nvPr/>
        </p:nvSpPr>
        <p:spPr>
          <a:xfrm>
            <a:off x="163332" y="2174022"/>
            <a:ext cx="6221706" cy="420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Eurostile"/>
              </a:rPr>
              <a:t>The </a:t>
            </a:r>
            <a:r>
              <a:rPr lang="en-US" dirty="0">
                <a:latin typeface="Eurostile"/>
              </a:rPr>
              <a:t>main purpose of </a:t>
            </a:r>
            <a:r>
              <a:rPr lang="en-US" dirty="0" smtClean="0">
                <a:latin typeface="Eurostile"/>
              </a:rPr>
              <a:t>the project </a:t>
            </a:r>
            <a:r>
              <a:rPr lang="en-US" dirty="0">
                <a:latin typeface="Eurostile"/>
              </a:rPr>
              <a:t>is to design, assess and promote an </a:t>
            </a:r>
            <a:r>
              <a:rPr lang="en-US" b="1" dirty="0">
                <a:latin typeface="Eurostile"/>
              </a:rPr>
              <a:t>ICT-based system</a:t>
            </a:r>
            <a:r>
              <a:rPr lang="en-US" dirty="0">
                <a:latin typeface="Eurostile"/>
              </a:rPr>
              <a:t>, exploiting distributed and local sensors, for non-destructive electromagnetic monitoring in order to achieve the critical transport infrastructures more reliable and safe. </a:t>
            </a:r>
            <a:endParaRPr lang="en-US" dirty="0" smtClean="0">
              <a:latin typeface="Eurostil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Eurostile"/>
              </a:rPr>
              <a:t>This has the overall aim </a:t>
            </a:r>
            <a:r>
              <a:rPr lang="en-US" b="1" dirty="0" smtClean="0">
                <a:latin typeface="Eurostile"/>
              </a:rPr>
              <a:t>to developing a high situation awareness </a:t>
            </a:r>
            <a:r>
              <a:rPr lang="en-US" dirty="0" smtClean="0">
                <a:latin typeface="Eurostile"/>
              </a:rPr>
              <a:t>by providing detailed information and images of the infrastructure status in a fast time and so to improve decision support for emergency and disasters stakeholders.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it-IT" dirty="0">
                <a:latin typeface="Eurostile"/>
              </a:rPr>
              <a:t>The </a:t>
            </a:r>
            <a:r>
              <a:rPr lang="it-IT" dirty="0" err="1">
                <a:latin typeface="Eurostile"/>
              </a:rPr>
              <a:t>integration</a:t>
            </a:r>
            <a:r>
              <a:rPr lang="it-IT" dirty="0">
                <a:latin typeface="Eurostile"/>
              </a:rPr>
              <a:t> of </a:t>
            </a:r>
            <a:r>
              <a:rPr lang="it-IT" dirty="0" err="1">
                <a:latin typeface="Eurostile"/>
              </a:rPr>
              <a:t>electromagnetic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technologies</a:t>
            </a:r>
            <a:r>
              <a:rPr lang="it-IT" dirty="0">
                <a:latin typeface="Eurostile"/>
              </a:rPr>
              <a:t> with new ICT information and </a:t>
            </a:r>
            <a:r>
              <a:rPr lang="it-IT" dirty="0" err="1">
                <a:latin typeface="Eurostile"/>
              </a:rPr>
              <a:t>telecommunications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systems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enables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remotely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controlled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monitoring</a:t>
            </a:r>
            <a:r>
              <a:rPr lang="it-IT" dirty="0">
                <a:latin typeface="Eurostile"/>
              </a:rPr>
              <a:t> and </a:t>
            </a:r>
            <a:r>
              <a:rPr lang="it-IT" dirty="0" err="1">
                <a:latin typeface="Eurostile"/>
              </a:rPr>
              <a:t>surveillance</a:t>
            </a:r>
            <a:r>
              <a:rPr lang="it-IT" dirty="0">
                <a:latin typeface="Eurostile"/>
              </a:rPr>
              <a:t> and </a:t>
            </a:r>
            <a:r>
              <a:rPr lang="it-IT" dirty="0" err="1">
                <a:latin typeface="Eurostile"/>
              </a:rPr>
              <a:t>real</a:t>
            </a:r>
            <a:r>
              <a:rPr lang="it-IT" dirty="0">
                <a:latin typeface="Eurostile"/>
              </a:rPr>
              <a:t> time data </a:t>
            </a:r>
            <a:r>
              <a:rPr lang="it-IT" dirty="0" err="1">
                <a:latin typeface="Eurostile"/>
              </a:rPr>
              <a:t>imaging</a:t>
            </a:r>
            <a:r>
              <a:rPr lang="it-IT" dirty="0">
                <a:latin typeface="Eurostile"/>
              </a:rPr>
              <a:t> of the </a:t>
            </a:r>
            <a:r>
              <a:rPr lang="it-IT" dirty="0" err="1">
                <a:latin typeface="Eurostile"/>
              </a:rPr>
              <a:t>critical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transport</a:t>
            </a:r>
            <a:r>
              <a:rPr lang="it-IT" dirty="0">
                <a:latin typeface="Eurostile"/>
              </a:rPr>
              <a:t> </a:t>
            </a:r>
            <a:r>
              <a:rPr lang="it-IT" dirty="0" err="1">
                <a:latin typeface="Eurostile"/>
              </a:rPr>
              <a:t>infrastructures</a:t>
            </a:r>
            <a:r>
              <a:rPr lang="it-IT" dirty="0">
                <a:latin typeface="Eurostile"/>
              </a:rPr>
              <a:t>. </a:t>
            </a:r>
            <a:endParaRPr lang="en-US" dirty="0">
              <a:latin typeface="Eurostile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7927" y="993921"/>
            <a:ext cx="866535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693738">
              <a:spcAft>
                <a:spcPts val="600"/>
              </a:spcAft>
            </a:pPr>
            <a:r>
              <a:rPr lang="it-IT" sz="2500" b="1" i="0" dirty="0" smtClean="0">
                <a:solidFill>
                  <a:srgbClr val="0070C0"/>
                </a:solidFill>
              </a:rPr>
              <a:t>ISTIMES</a:t>
            </a:r>
            <a:endParaRPr lang="it-IT" sz="2500" b="1" dirty="0">
              <a:solidFill>
                <a:srgbClr val="0070C0"/>
              </a:solidFill>
            </a:endParaRPr>
          </a:p>
          <a:p>
            <a:pPr algn="ctr" defTabSz="693738"/>
            <a:r>
              <a:rPr lang="en-US" sz="2000" b="1" i="1" dirty="0" smtClean="0">
                <a:solidFill>
                  <a:srgbClr val="0070C0"/>
                </a:solidFill>
              </a:rPr>
              <a:t>“Integrated </a:t>
            </a:r>
            <a:r>
              <a:rPr lang="en-US" sz="2000" b="1" dirty="0" smtClean="0">
                <a:solidFill>
                  <a:srgbClr val="0070C0"/>
                </a:solidFill>
              </a:rPr>
              <a:t>System</a:t>
            </a:r>
            <a:r>
              <a:rPr lang="en-US" sz="2000" b="1" i="1" dirty="0" smtClean="0">
                <a:solidFill>
                  <a:srgbClr val="0070C0"/>
                </a:solidFill>
              </a:rPr>
              <a:t> for Transport Infrastructures surveillance and Monitoring by Electromagnetic Sensing”</a:t>
            </a:r>
            <a:endParaRPr lang="it-IT" sz="2000" b="1" i="1" dirty="0" smtClean="0">
              <a:solidFill>
                <a:srgbClr val="0070C0"/>
              </a:solidFill>
            </a:endParaRPr>
          </a:p>
        </p:txBody>
      </p:sp>
      <p:pic>
        <p:nvPicPr>
          <p:cNvPr id="11" name="Picture 6" descr="sl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4" y="4223983"/>
            <a:ext cx="2522482" cy="202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4" y="2278692"/>
            <a:ext cx="2522482" cy="202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3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Main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Projects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4" name="CasellaDiTesto 6"/>
          <p:cNvSpPr txBox="1">
            <a:spLocks noChangeArrowheads="1"/>
          </p:cNvSpPr>
          <p:nvPr/>
        </p:nvSpPr>
        <p:spPr bwMode="auto">
          <a:xfrm>
            <a:off x="2124075" y="6381750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hlink"/>
                </a:solidFill>
                <a:latin typeface="Arial" charset="0"/>
              </a:rPr>
              <a:t>tramutoli@unibas.it , pergola@imaa.cnr.it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6395" y="908720"/>
            <a:ext cx="868520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9525" indent="-9525" algn="ctr">
              <a:spcAft>
                <a:spcPts val="600"/>
              </a:spcAft>
            </a:pPr>
            <a:r>
              <a:rPr lang="it-IT" sz="2500" b="1" i="0" dirty="0" smtClean="0">
                <a:solidFill>
                  <a:srgbClr val="0070C0"/>
                </a:solidFill>
              </a:rPr>
              <a:t>DORIS</a:t>
            </a:r>
            <a:r>
              <a:rPr lang="it-IT" sz="2500" b="1" dirty="0">
                <a:solidFill>
                  <a:srgbClr val="0070C0"/>
                </a:solidFill>
              </a:rPr>
              <a:t> </a:t>
            </a:r>
            <a:endParaRPr lang="it-IT" sz="2500" b="1" dirty="0" smtClean="0">
              <a:solidFill>
                <a:srgbClr val="0070C0"/>
              </a:solidFill>
            </a:endParaRPr>
          </a:p>
          <a:p>
            <a:pPr marL="9525" indent="-9525" algn="ctr"/>
            <a:r>
              <a:rPr lang="en-GB" sz="2000" b="1" i="1" dirty="0" smtClean="0">
                <a:solidFill>
                  <a:srgbClr val="0070C0"/>
                </a:solidFill>
              </a:rPr>
              <a:t>“Ground </a:t>
            </a:r>
            <a:r>
              <a:rPr lang="en-GB" sz="2000" b="1" i="1" dirty="0">
                <a:solidFill>
                  <a:srgbClr val="0070C0"/>
                </a:solidFill>
              </a:rPr>
              <a:t>Deformations Risk Scenarios: </a:t>
            </a:r>
            <a:r>
              <a:rPr lang="en-GB" sz="2000" b="1" i="1" dirty="0" err="1">
                <a:solidFill>
                  <a:srgbClr val="0070C0"/>
                </a:solidFill>
              </a:rPr>
              <a:t>anAdvanced</a:t>
            </a:r>
            <a:r>
              <a:rPr lang="en-GB" sz="2000" b="1" i="1" dirty="0">
                <a:solidFill>
                  <a:srgbClr val="0070C0"/>
                </a:solidFill>
              </a:rPr>
              <a:t> </a:t>
            </a:r>
            <a:r>
              <a:rPr lang="en-GB" sz="2000" b="1" i="1" dirty="0" smtClean="0">
                <a:solidFill>
                  <a:srgbClr val="0070C0"/>
                </a:solidFill>
              </a:rPr>
              <a:t>Assessment Service</a:t>
            </a:r>
            <a:r>
              <a:rPr lang="en-GB" sz="2000" b="1" i="1" dirty="0">
                <a:solidFill>
                  <a:srgbClr val="006699"/>
                </a:solidFill>
              </a:rPr>
              <a:t>”</a:t>
            </a:r>
            <a:endParaRPr lang="it-IT" sz="2000" b="1" i="0" dirty="0" smtClean="0">
              <a:solidFill>
                <a:srgbClr val="006699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14187" y="1848221"/>
            <a:ext cx="638935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 smtClean="0">
                <a:latin typeface="Eurostile"/>
              </a:rPr>
              <a:t>Is</a:t>
            </a:r>
            <a:r>
              <a:rPr lang="en-US" dirty="0" smtClean="0">
                <a:latin typeface="Eurostile"/>
              </a:rPr>
              <a:t> </a:t>
            </a:r>
            <a:r>
              <a:rPr lang="en-US" dirty="0">
                <a:latin typeface="Eurostile"/>
              </a:rPr>
              <a:t>an advanced downstream service for the detection, mapping, monitoring and forecasting of ground deformations, at different temporal and spatial scales and in various physiographic and climatic and environments.</a:t>
            </a:r>
          </a:p>
          <a:p>
            <a:pPr algn="just">
              <a:spcAft>
                <a:spcPts val="600"/>
              </a:spcAft>
            </a:pPr>
            <a:r>
              <a:rPr lang="en-US" b="1" dirty="0" smtClean="0">
                <a:latin typeface="Eurostile"/>
              </a:rPr>
              <a:t>Integrates</a:t>
            </a:r>
            <a:r>
              <a:rPr lang="en-US" dirty="0" smtClean="0">
                <a:latin typeface="Eurostile"/>
              </a:rPr>
              <a:t> </a:t>
            </a:r>
            <a:r>
              <a:rPr lang="en-US" dirty="0">
                <a:latin typeface="Eurostile"/>
              </a:rPr>
              <a:t>traditional and innovative Earth Observation (EO) and ground based (non-EO) data</a:t>
            </a:r>
          </a:p>
          <a:p>
            <a:pPr algn="just">
              <a:spcAft>
                <a:spcPts val="600"/>
              </a:spcAft>
            </a:pPr>
            <a:r>
              <a:rPr lang="en-US" b="1" dirty="0">
                <a:latin typeface="Eurostile"/>
              </a:rPr>
              <a:t>delivers</a:t>
            </a:r>
            <a:r>
              <a:rPr lang="en-US" dirty="0">
                <a:latin typeface="Eurostile"/>
              </a:rPr>
              <a:t> innovative products at the regional and local levels, tailored on the needs of national and local Civil Protection authorities.</a:t>
            </a:r>
          </a:p>
          <a:p>
            <a:pPr algn="just">
              <a:spcAft>
                <a:spcPts val="600"/>
              </a:spcAft>
            </a:pPr>
            <a:r>
              <a:rPr lang="en-US" b="1" dirty="0" smtClean="0">
                <a:latin typeface="Eurostile"/>
              </a:rPr>
              <a:t>Exploits</a:t>
            </a:r>
            <a:r>
              <a:rPr lang="en-US" dirty="0" smtClean="0">
                <a:latin typeface="Eurostile"/>
              </a:rPr>
              <a:t> </a:t>
            </a:r>
            <a:r>
              <a:rPr lang="en-US" dirty="0">
                <a:latin typeface="Eurostile"/>
              </a:rPr>
              <a:t>the unique ESA ERS-1/2 and ENVISAT C-band Synthetic Aperture Radar (SAR) archives to provide unprecedented, very long time-series of ground deformations. DORIS will evaluate new SAR sensors, or constellation of sensors, including ALOS, COSMO-</a:t>
            </a:r>
            <a:r>
              <a:rPr lang="en-US" dirty="0" err="1">
                <a:latin typeface="Eurostile"/>
              </a:rPr>
              <a:t>SkyMed</a:t>
            </a:r>
            <a:r>
              <a:rPr lang="en-US" dirty="0">
                <a:latin typeface="Eurostile"/>
              </a:rPr>
              <a:t> and </a:t>
            </a:r>
            <a:r>
              <a:rPr lang="en-US" dirty="0" err="1">
                <a:latin typeface="Eurostile"/>
              </a:rPr>
              <a:t>TerraSAR</a:t>
            </a:r>
            <a:r>
              <a:rPr lang="en-US" dirty="0">
                <a:latin typeface="Eurostile"/>
              </a:rPr>
              <a:t>-X</a:t>
            </a:r>
            <a:r>
              <a:rPr lang="en-US" dirty="0" smtClean="0">
                <a:latin typeface="Eurostile"/>
              </a:rPr>
              <a:t>.</a:t>
            </a:r>
            <a:endParaRPr lang="en-US" dirty="0">
              <a:latin typeface="Eurostile"/>
            </a:endParaRPr>
          </a:p>
        </p:txBody>
      </p:sp>
      <p:pic>
        <p:nvPicPr>
          <p:cNvPr id="7" name="Picture 2" descr="tramuntana range land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5" y="1925100"/>
            <a:ext cx="23431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amma portable ra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7" y="4134677"/>
            <a:ext cx="23431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Main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Projects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4" name="CasellaDiTesto 6"/>
          <p:cNvSpPr txBox="1">
            <a:spLocks noChangeArrowheads="1"/>
          </p:cNvSpPr>
          <p:nvPr/>
        </p:nvSpPr>
        <p:spPr bwMode="auto">
          <a:xfrm>
            <a:off x="2124075" y="6381750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hlink"/>
                </a:solidFill>
                <a:latin typeface="Arial" charset="0"/>
              </a:rPr>
              <a:t>tramutoli@unibas.it , pergola@imaa.cnr.it</a:t>
            </a:r>
          </a:p>
        </p:txBody>
      </p:sp>
      <p:sp>
        <p:nvSpPr>
          <p:cNvPr id="5" name="Rettangolo 4"/>
          <p:cNvSpPr/>
          <p:nvPr/>
        </p:nvSpPr>
        <p:spPr>
          <a:xfrm>
            <a:off x="243099" y="3575045"/>
            <a:ext cx="3327873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>
                <a:latin typeface="Eurostile"/>
              </a:rPr>
              <a:t>The project aims at identifying and developing </a:t>
            </a:r>
            <a:r>
              <a:rPr lang="en-US" dirty="0" smtClean="0">
                <a:latin typeface="Eurostile"/>
              </a:rPr>
              <a:t>technological and </a:t>
            </a:r>
            <a:r>
              <a:rPr lang="en-US" dirty="0">
                <a:latin typeface="Eurostile"/>
              </a:rPr>
              <a:t>innovative solutions in order to </a:t>
            </a:r>
            <a:r>
              <a:rPr lang="en-US" dirty="0" smtClean="0">
                <a:latin typeface="Eurostile"/>
              </a:rPr>
              <a:t>manage: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urostile"/>
              </a:rPr>
              <a:t>Efficiently environment;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urostile"/>
              </a:rPr>
              <a:t>Energy;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urostile"/>
              </a:rPr>
              <a:t>Mobility;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urostile"/>
              </a:rPr>
              <a:t>Culture and Tourism;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urostile"/>
              </a:rPr>
              <a:t>Social participation;</a:t>
            </a:r>
            <a:endParaRPr lang="en-US" b="1" dirty="0">
              <a:latin typeface="Eurostile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3965" y="1074067"/>
            <a:ext cx="883920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693738">
              <a:spcAft>
                <a:spcPts val="600"/>
              </a:spcAft>
            </a:pPr>
            <a:r>
              <a:rPr lang="en-US" sz="2500" b="1" dirty="0" smtClean="0">
                <a:solidFill>
                  <a:srgbClr val="0070C0"/>
                </a:solidFill>
              </a:rPr>
              <a:t>SMART BASILICATA</a:t>
            </a:r>
          </a:p>
          <a:p>
            <a:pPr algn="ctr" defTabSz="693738"/>
            <a:r>
              <a:rPr lang="en-US" sz="2000" b="1" i="1" dirty="0" smtClean="0">
                <a:solidFill>
                  <a:srgbClr val="0070C0"/>
                </a:solidFill>
              </a:rPr>
              <a:t>“Smart </a:t>
            </a:r>
            <a:r>
              <a:rPr lang="en-US" sz="2000" b="1" i="1" dirty="0">
                <a:solidFill>
                  <a:srgbClr val="0070C0"/>
                </a:solidFill>
              </a:rPr>
              <a:t>Cities and Communities and Social </a:t>
            </a:r>
            <a:r>
              <a:rPr lang="en-US" sz="2000" b="1" i="1" dirty="0" smtClean="0">
                <a:solidFill>
                  <a:srgbClr val="0070C0"/>
                </a:solidFill>
              </a:rPr>
              <a:t>Innovation” </a:t>
            </a:r>
            <a:endParaRPr lang="it-IT" sz="2000" b="1" i="1" dirty="0" smtClean="0">
              <a:solidFill>
                <a:srgbClr val="0070C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82215" y="2035452"/>
            <a:ext cx="5692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Eurostile"/>
              </a:rPr>
              <a:t>Systemic approach to the region as the </a:t>
            </a:r>
            <a:r>
              <a:rPr lang="en-US" i="1" dirty="0">
                <a:latin typeface="Eurostile"/>
              </a:rPr>
              <a:t>"</a:t>
            </a:r>
            <a:r>
              <a:rPr lang="en-US" b="1" i="1" dirty="0">
                <a:latin typeface="Eurostile"/>
              </a:rPr>
              <a:t>city </a:t>
            </a:r>
            <a:r>
              <a:rPr lang="en-US" b="1" i="1" dirty="0" smtClean="0">
                <a:latin typeface="Eurostile"/>
              </a:rPr>
              <a:t>widespread“ </a:t>
            </a:r>
            <a:r>
              <a:rPr lang="en-US" dirty="0" smtClean="0">
                <a:latin typeface="Eurostile"/>
              </a:rPr>
              <a:t>in order </a:t>
            </a:r>
            <a:r>
              <a:rPr lang="en-US" dirty="0">
                <a:latin typeface="Eurostile"/>
              </a:rPr>
              <a:t>to make </a:t>
            </a:r>
            <a:r>
              <a:rPr lang="en-US" dirty="0" smtClean="0">
                <a:latin typeface="Eurostile"/>
              </a:rPr>
              <a:t>it </a:t>
            </a:r>
            <a:r>
              <a:rPr lang="en-US" b="1" i="1" dirty="0" smtClean="0">
                <a:latin typeface="Eurostile"/>
              </a:rPr>
              <a:t>"intelligent community“ </a:t>
            </a:r>
            <a:r>
              <a:rPr lang="en-US" dirty="0" smtClean="0">
                <a:latin typeface="Eurostile"/>
              </a:rPr>
              <a:t>through </a:t>
            </a:r>
            <a:r>
              <a:rPr lang="en-US" dirty="0">
                <a:latin typeface="Eurostile"/>
              </a:rPr>
              <a:t>the use of modern technologies for Earth Observation and ICT</a:t>
            </a:r>
            <a:endParaRPr lang="it-IT" dirty="0">
              <a:latin typeface="Eurostile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4"/>
          <a:stretch/>
        </p:blipFill>
        <p:spPr bwMode="auto">
          <a:xfrm>
            <a:off x="3667226" y="3777171"/>
            <a:ext cx="5275635" cy="220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11chilometri.files.wordpress.com/2011/10/omini-dia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4"/>
          <a:stretch/>
        </p:blipFill>
        <p:spPr bwMode="auto">
          <a:xfrm>
            <a:off x="243100" y="1996495"/>
            <a:ext cx="2957308" cy="12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7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Main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Projects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6395" y="1116140"/>
            <a:ext cx="865772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693738">
              <a:spcAft>
                <a:spcPts val="600"/>
              </a:spcAft>
            </a:pPr>
            <a:r>
              <a:rPr lang="en-US" sz="2500" b="1" dirty="0" smtClean="0">
                <a:solidFill>
                  <a:srgbClr val="0070C0"/>
                </a:solidFill>
              </a:rPr>
              <a:t>DORIS_NET</a:t>
            </a:r>
          </a:p>
          <a:p>
            <a:pPr algn="ctr" defTabSz="693738"/>
            <a:r>
              <a:rPr lang="en-US" sz="2000" b="1" i="1" dirty="0">
                <a:solidFill>
                  <a:srgbClr val="0070C0"/>
                </a:solidFill>
              </a:rPr>
              <a:t>“Downstream Observatory organized by Regions active in </a:t>
            </a:r>
            <a:r>
              <a:rPr lang="en-US" sz="2000" b="1" i="1" dirty="0" smtClean="0">
                <a:solidFill>
                  <a:srgbClr val="0070C0"/>
                </a:solidFill>
              </a:rPr>
              <a:t>Space network</a:t>
            </a:r>
            <a:r>
              <a:rPr lang="en-US" sz="2000" b="1" i="1" dirty="0">
                <a:solidFill>
                  <a:srgbClr val="0070C0"/>
                </a:solidFill>
              </a:rPr>
              <a:t>” </a:t>
            </a:r>
            <a:endParaRPr lang="it-IT" sz="2000" b="1" i="1" dirty="0" smtClean="0">
              <a:solidFill>
                <a:srgbClr val="0070C0"/>
              </a:solidFill>
            </a:endParaRPr>
          </a:p>
        </p:txBody>
      </p:sp>
      <p:pic>
        <p:nvPicPr>
          <p:cNvPr id="6" name="Picture 2" descr="http://www.doris-net.eu/sites/default/files/pictures/2011-01_Doris_Net_Logo_2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0" y="2300688"/>
            <a:ext cx="2882565" cy="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74520" y="3292718"/>
            <a:ext cx="860959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</a:rPr>
              <a:t>The Downstream Observatory facilitates links between both regional and European level GMES </a:t>
            </a:r>
            <a:r>
              <a:rPr lang="en-US" i="1" dirty="0" smtClean="0">
                <a:latin typeface="Eurostile"/>
              </a:rPr>
              <a:t>stakeholders</a:t>
            </a:r>
            <a:r>
              <a:rPr lang="en-US" dirty="0" smtClean="0">
                <a:latin typeface="Eurostile"/>
              </a:rPr>
              <a:t>; </a:t>
            </a:r>
            <a:endParaRPr lang="en-US" dirty="0">
              <a:latin typeface="Eurostile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</a:rPr>
              <a:t>The regional users and service providers </a:t>
            </a:r>
            <a:r>
              <a:rPr lang="en-US" b="1" dirty="0">
                <a:latin typeface="Eurostile"/>
              </a:rPr>
              <a:t>are supported by dedicated interfaces </a:t>
            </a:r>
            <a:r>
              <a:rPr lang="en-US" dirty="0">
                <a:latin typeface="Eurostile"/>
              </a:rPr>
              <a:t>as well as a network of Regional GMES Contact Offices (RCOs) which create the European GMES Downstream Service Platform </a:t>
            </a:r>
            <a:endParaRPr lang="en-US" dirty="0" smtClean="0">
              <a:latin typeface="Eurostile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272585" y="2081262"/>
            <a:ext cx="556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Eurostile"/>
              </a:rPr>
              <a:t>DORIS_Net</a:t>
            </a:r>
            <a:r>
              <a:rPr lang="en-US" dirty="0">
                <a:latin typeface="Eurostile"/>
              </a:rPr>
              <a:t> has set up the European network of Copernicus-GMES Regional Contact Offices (RCOs) to raise awareness and strengthen regional involvement </a:t>
            </a:r>
            <a:r>
              <a:rPr lang="en-US" dirty="0" smtClean="0">
                <a:latin typeface="Eurostile"/>
              </a:rPr>
              <a:t>in Copernicus-GMES.</a:t>
            </a:r>
            <a:endParaRPr lang="it-IT" dirty="0">
              <a:latin typeface="Eurostile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60401" y="5385990"/>
            <a:ext cx="7680960" cy="923330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Eurostile"/>
              </a:rPr>
              <a:t>This </a:t>
            </a:r>
            <a:r>
              <a:rPr lang="en-US" b="1" dirty="0">
                <a:latin typeface="Eurostile"/>
              </a:rPr>
              <a:t>Platform</a:t>
            </a:r>
            <a:r>
              <a:rPr lang="en-US" dirty="0">
                <a:latin typeface="Eurostile"/>
              </a:rPr>
              <a:t> allows more effective coordination of individual activities both within and between the regions of Europe and European GMES governance which is vital for growth in the downstream service sector. </a:t>
            </a:r>
          </a:p>
        </p:txBody>
      </p:sp>
      <p:sp>
        <p:nvSpPr>
          <p:cNvPr id="11" name="Freccia in giù 10"/>
          <p:cNvSpPr/>
          <p:nvPr/>
        </p:nvSpPr>
        <p:spPr>
          <a:xfrm>
            <a:off x="4497313" y="4798865"/>
            <a:ext cx="151690" cy="54162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8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dirty="0">
                <a:solidFill>
                  <a:schemeClr val="bg1"/>
                </a:solidFill>
                <a:latin typeface="Eurostile" pitchFamily="34" charset="0"/>
              </a:rPr>
              <a:t>The NIBS </a:t>
            </a:r>
            <a:r>
              <a:rPr lang="it-IT" sz="4000" b="1" dirty="0" err="1" smtClean="0">
                <a:solidFill>
                  <a:schemeClr val="bg1"/>
                </a:solidFill>
                <a:latin typeface="Eurostile" pitchFamily="34" charset="0"/>
              </a:rPr>
              <a:t>project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pic>
        <p:nvPicPr>
          <p:cNvPr id="33" name="Immagine 3" descr="sfondo_LOCANDINA_A4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39" t="60837" r="-16734"/>
          <a:stretch/>
        </p:blipFill>
        <p:spPr bwMode="auto">
          <a:xfrm>
            <a:off x="33411" y="532305"/>
            <a:ext cx="11163325" cy="577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ottotitolo 2"/>
          <p:cNvSpPr txBox="1">
            <a:spLocks/>
          </p:cNvSpPr>
          <p:nvPr/>
        </p:nvSpPr>
        <p:spPr>
          <a:xfrm>
            <a:off x="1187450" y="3188568"/>
            <a:ext cx="6400800" cy="1752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endParaRPr lang="en-US" sz="1400" dirty="0"/>
          </a:p>
        </p:txBody>
      </p:sp>
      <p:pic>
        <p:nvPicPr>
          <p:cNvPr id="36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2123728" y="1143146"/>
            <a:ext cx="3768966" cy="227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468313" y="332012"/>
            <a:ext cx="8229600" cy="14408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000" b="1" dirty="0" smtClean="0">
                <a:solidFill>
                  <a:schemeClr val="hlink"/>
                </a:solidFill>
              </a:rPr>
              <a:t> </a:t>
            </a:r>
            <a:r>
              <a:rPr lang="it-IT" altLang="it-IT" sz="4000" b="1" dirty="0" smtClean="0">
                <a:solidFill>
                  <a:schemeClr val="bg1"/>
                </a:solidFill>
              </a:rPr>
              <a:t>Basilicata in FP</a:t>
            </a:r>
            <a:r>
              <a:rPr lang="it-IT" altLang="it-IT" sz="2800" b="1" dirty="0" smtClean="0">
                <a:solidFill>
                  <a:schemeClr val="bg1"/>
                </a:solidFill>
              </a:rPr>
              <a:t>7</a:t>
            </a:r>
          </a:p>
          <a:p>
            <a:r>
              <a:rPr lang="it-IT" altLang="it-IT" sz="2800" b="1" dirty="0" smtClean="0">
                <a:solidFill>
                  <a:schemeClr val="tx2">
                    <a:lumMod val="75000"/>
                  </a:schemeClr>
                </a:solidFill>
              </a:rPr>
              <a:t>SPACE (37%)+ENVIRONMENT (18%)+SECURITY = 67%</a:t>
            </a:r>
            <a:r>
              <a:rPr lang="it-IT" altLang="it-IT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Immagin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27226"/>
            <a:ext cx="6335712" cy="248602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-2080" r="27225" b="296"/>
          <a:stretch>
            <a:fillRect/>
          </a:stretch>
        </p:blipFill>
        <p:spPr>
          <a:xfrm>
            <a:off x="4400727" y="4076725"/>
            <a:ext cx="3120848" cy="2160587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873" y="3910066"/>
            <a:ext cx="3770595" cy="22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dirty="0">
                <a:solidFill>
                  <a:schemeClr val="bg1"/>
                </a:solidFill>
                <a:latin typeface="Eurostile" pitchFamily="34" charset="0"/>
              </a:rPr>
              <a:t>The NIBS </a:t>
            </a:r>
            <a:r>
              <a:rPr lang="it-IT" sz="4000" b="1" dirty="0" err="1" smtClean="0">
                <a:solidFill>
                  <a:schemeClr val="bg1"/>
                </a:solidFill>
                <a:latin typeface="Eurostile" pitchFamily="34" charset="0"/>
              </a:rPr>
              <a:t>project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35" name="Sottotitolo 2"/>
          <p:cNvSpPr txBox="1">
            <a:spLocks/>
          </p:cNvSpPr>
          <p:nvPr/>
        </p:nvSpPr>
        <p:spPr>
          <a:xfrm>
            <a:off x="1187450" y="3188568"/>
            <a:ext cx="6400800" cy="1752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endParaRPr lang="en-US" sz="1400" dirty="0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80868" y="107552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57200" y="177281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Eurostile"/>
              </a:rPr>
              <a:t>To </a:t>
            </a:r>
            <a:r>
              <a:rPr lang="en-US" dirty="0">
                <a:latin typeface="Eurostile"/>
              </a:rPr>
              <a:t>structure and consolidate the supply chain of Space Technology in </a:t>
            </a:r>
            <a:r>
              <a:rPr lang="en-US" dirty="0" smtClean="0">
                <a:latin typeface="Eurostile"/>
              </a:rPr>
              <a:t>Basilicata</a:t>
            </a:r>
            <a:endParaRPr lang="en-US" dirty="0">
              <a:latin typeface="Eurostile"/>
            </a:endParaRPr>
          </a:p>
          <a:p>
            <a:pPr marL="285750" indent="-285750" algn="just">
              <a:spcAft>
                <a:spcPts val="600"/>
              </a:spcAft>
            </a:pPr>
            <a:r>
              <a:rPr lang="en-US" dirty="0">
                <a:latin typeface="Eurostile"/>
              </a:rPr>
              <a:t>To promote technology transfer from the research system to the private sector;</a:t>
            </a:r>
          </a:p>
          <a:p>
            <a:pPr marL="285750" indent="-285750" algn="just">
              <a:spcAft>
                <a:spcPts val="600"/>
              </a:spcAft>
            </a:pPr>
            <a:r>
              <a:rPr lang="en-US" dirty="0">
                <a:latin typeface="Eurostile"/>
              </a:rPr>
              <a:t>To promote the internationalization of the SMEs and  the research system;</a:t>
            </a:r>
          </a:p>
          <a:p>
            <a:pPr marL="285750" indent="-285750" algn="just">
              <a:spcAft>
                <a:spcPts val="600"/>
              </a:spcAft>
            </a:pPr>
            <a:r>
              <a:rPr lang="en-US" dirty="0">
                <a:latin typeface="Eurostile"/>
              </a:rPr>
              <a:t>To promote and support the demand for products and applications in the STS.</a:t>
            </a:r>
          </a:p>
        </p:txBody>
      </p:sp>
      <p:pic>
        <p:nvPicPr>
          <p:cNvPr id="12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107504" y="1033014"/>
            <a:ext cx="1112802" cy="6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7923694" y="1033014"/>
            <a:ext cx="1112802" cy="6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dirty="0">
                <a:solidFill>
                  <a:schemeClr val="bg1"/>
                </a:solidFill>
                <a:latin typeface="Eurostile" pitchFamily="34" charset="0"/>
              </a:rPr>
              <a:t>The NIBS </a:t>
            </a:r>
            <a:r>
              <a:rPr lang="it-IT" sz="4000" b="1" dirty="0" err="1" smtClean="0">
                <a:solidFill>
                  <a:schemeClr val="bg1"/>
                </a:solidFill>
                <a:latin typeface="Eurostile" pitchFamily="34" charset="0"/>
              </a:rPr>
              <a:t>project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35" name="Sottotitolo 2"/>
          <p:cNvSpPr txBox="1">
            <a:spLocks/>
          </p:cNvSpPr>
          <p:nvPr/>
        </p:nvSpPr>
        <p:spPr>
          <a:xfrm>
            <a:off x="1187450" y="3188568"/>
            <a:ext cx="6400800" cy="1752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endParaRPr lang="en-US" sz="1400" dirty="0"/>
          </a:p>
        </p:txBody>
      </p:sp>
      <p:grpSp>
        <p:nvGrpSpPr>
          <p:cNvPr id="11" name="Group 1"/>
          <p:cNvGrpSpPr>
            <a:grpSpLocks noChangeAspect="1"/>
          </p:cNvGrpSpPr>
          <p:nvPr/>
        </p:nvGrpSpPr>
        <p:grpSpPr bwMode="auto">
          <a:xfrm>
            <a:off x="668338" y="1268760"/>
            <a:ext cx="7431087" cy="5499100"/>
            <a:chOff x="1142" y="2537"/>
            <a:chExt cx="9866" cy="7301"/>
          </a:xfrm>
        </p:grpSpPr>
        <p:sp>
          <p:nvSpPr>
            <p:cNvPr id="12" name="AutoShape 35"/>
            <p:cNvSpPr>
              <a:spLocks noChangeAspect="1" noChangeArrowheads="1" noTextEdit="1"/>
            </p:cNvSpPr>
            <p:nvPr/>
          </p:nvSpPr>
          <p:spPr bwMode="auto">
            <a:xfrm>
              <a:off x="1142" y="2537"/>
              <a:ext cx="9866" cy="7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7085" y="4957"/>
              <a:ext cx="39" cy="35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Line 39"/>
            <p:cNvSpPr>
              <a:spLocks noChangeShapeType="1"/>
            </p:cNvSpPr>
            <p:nvPr/>
          </p:nvSpPr>
          <p:spPr bwMode="auto">
            <a:xfrm>
              <a:off x="9599" y="4957"/>
              <a:ext cx="10" cy="23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H="1">
              <a:off x="4506" y="4957"/>
              <a:ext cx="28" cy="36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2118" y="4957"/>
              <a:ext cx="13" cy="269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6218" y="3857"/>
              <a:ext cx="1747" cy="1100"/>
            </a:xfrm>
            <a:prstGeom prst="rect">
              <a:avLst/>
            </a:prstGeom>
            <a:solidFill>
              <a:srgbClr val="008000">
                <a:alpha val="7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WP4 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Promotional</a:t>
              </a: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Actions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142" y="3857"/>
              <a:ext cx="1980" cy="1100"/>
            </a:xfrm>
            <a:prstGeom prst="rect">
              <a:avLst/>
            </a:prstGeom>
            <a:solidFill>
              <a:srgbClr val="008080">
                <a:alpha val="7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094" tIns="0" rIns="63094" bIns="0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Wp2 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Support</a:t>
              </a: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Actions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8401" y="3857"/>
              <a:ext cx="2046" cy="1100"/>
            </a:xfrm>
            <a:prstGeom prst="rect">
              <a:avLst/>
            </a:prstGeom>
            <a:solidFill>
              <a:srgbClr val="666699">
                <a:alpha val="7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WP5 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NEREUS</a:t>
              </a: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Basilicata</a:t>
              </a:r>
            </a:p>
          </p:txBody>
        </p:sp>
        <p:cxnSp>
          <p:nvCxnSpPr>
            <p:cNvPr id="20" name="AutoShape 14"/>
            <p:cNvCxnSpPr>
              <a:cxnSpLocks noChangeShapeType="1"/>
            </p:cNvCxnSpPr>
            <p:nvPr/>
          </p:nvCxnSpPr>
          <p:spPr bwMode="auto">
            <a:xfrm>
              <a:off x="1863" y="3073"/>
              <a:ext cx="0" cy="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cxnSp>
          <p:nvCxnSpPr>
            <p:cNvPr id="21" name="AutoShape 15"/>
            <p:cNvCxnSpPr>
              <a:cxnSpLocks noChangeShapeType="1"/>
            </p:cNvCxnSpPr>
            <p:nvPr/>
          </p:nvCxnSpPr>
          <p:spPr bwMode="auto">
            <a:xfrm flipH="1">
              <a:off x="4115" y="3465"/>
              <a:ext cx="195" cy="39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cxnSp>
          <p:nvCxnSpPr>
            <p:cNvPr id="22" name="AutoShape 16"/>
            <p:cNvCxnSpPr>
              <a:cxnSpLocks noChangeShapeType="1"/>
            </p:cNvCxnSpPr>
            <p:nvPr/>
          </p:nvCxnSpPr>
          <p:spPr bwMode="auto">
            <a:xfrm>
              <a:off x="6105" y="3465"/>
              <a:ext cx="631" cy="39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7163" y="2537"/>
              <a:ext cx="1740" cy="1023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500" b="1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Advisory</a:t>
              </a:r>
              <a:endParaRPr lang="en-US" sz="60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500" b="1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Board</a:t>
              </a:r>
              <a:endParaRPr lang="en-US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6418" y="2994"/>
              <a:ext cx="67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5822" y="5365"/>
              <a:ext cx="2170" cy="707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Support to Local 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Partnership 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6170" y="6466"/>
              <a:ext cx="1743" cy="70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Support to</a:t>
              </a:r>
            </a:p>
            <a:p>
              <a:pPr algn="ctr"/>
              <a:r>
                <a:rPr lang="en-US" sz="1300" dirty="0" err="1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Interantional</a:t>
              </a:r>
              <a:endParaRPr lang="en-US" sz="13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endParaRP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Partnership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6251" y="7485"/>
              <a:ext cx="1633" cy="707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Emerging </a:t>
              </a: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Markets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>
              <a:off x="1227" y="5365"/>
              <a:ext cx="1723" cy="70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Technological</a:t>
              </a:r>
            </a:p>
            <a:p>
              <a:pPr algn="ctr"/>
              <a:r>
                <a:rPr lang="en-US" sz="1400" dirty="0" err="1">
                  <a:ea typeface="Times New Roman" pitchFamily="18" charset="0"/>
                  <a:cs typeface="Calibri" pitchFamily="34" charset="0"/>
                </a:rPr>
                <a:t>Trasfer</a:t>
              </a:r>
              <a:endParaRPr lang="en-US" sz="1400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1200" y="6321"/>
              <a:ext cx="1922" cy="94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8800" tIns="0" rIns="28800" bIns="31547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Exchange of 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Know-how 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2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Expertise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30" name="Rectangle 37"/>
            <p:cNvSpPr>
              <a:spLocks noChangeArrowheads="1"/>
            </p:cNvSpPr>
            <p:nvPr/>
          </p:nvSpPr>
          <p:spPr bwMode="auto">
            <a:xfrm>
              <a:off x="1181" y="7485"/>
              <a:ext cx="1637" cy="102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endParaRPr lang="en-US" sz="13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endParaRP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Sustain to the </a:t>
              </a:r>
            </a:p>
            <a:p>
              <a:pPr algn="ctr"/>
              <a:r>
                <a:rPr lang="en-US" sz="1300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d</a:t>
              </a:r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emand of </a:t>
              </a: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ST-based</a:t>
              </a: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 services</a:t>
              </a:r>
            </a:p>
            <a:p>
              <a:pPr algn="ctr" eaLnBrk="0" hangingPunct="0"/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31" name="Rectangle 41"/>
            <p:cNvSpPr>
              <a:spLocks noChangeArrowheads="1"/>
            </p:cNvSpPr>
            <p:nvPr/>
          </p:nvSpPr>
          <p:spPr bwMode="auto">
            <a:xfrm>
              <a:off x="8931" y="6611"/>
              <a:ext cx="1313" cy="70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NEREUS-WG</a:t>
              </a: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participation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265" y="8536"/>
              <a:ext cx="1635" cy="707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40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Scouting</a:t>
              </a:r>
              <a:endParaRPr lang="en-US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3398" y="3857"/>
              <a:ext cx="2246" cy="1100"/>
            </a:xfrm>
            <a:prstGeom prst="rect">
              <a:avLst/>
            </a:prstGeom>
            <a:solidFill>
              <a:srgbClr val="FF6600">
                <a:alpha val="7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endParaRPr lang="en-US" sz="14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WP3</a:t>
              </a:r>
              <a:r>
                <a:rPr lang="en-US" sz="1400" b="1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: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Harmonization</a:t>
              </a:r>
            </a:p>
            <a:p>
              <a:pPr algn="ctr" eaLnBrk="0" hangingPunct="0"/>
              <a:r>
                <a:rPr lang="en-US" sz="1400" b="1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Products/processes</a:t>
              </a:r>
            </a:p>
            <a:p>
              <a:pPr algn="ctr" eaLnBrk="0" hangingPunct="0"/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3439" y="5306"/>
              <a:ext cx="1853" cy="941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it-IT" sz="1200" dirty="0" err="1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Products</a:t>
              </a:r>
              <a:r>
                <a:rPr lang="it-IT" sz="12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/</a:t>
              </a:r>
              <a:r>
                <a:rPr lang="it-IT" sz="1200" dirty="0" err="1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services</a:t>
              </a:r>
              <a:endParaRPr lang="it-IT" sz="12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endParaRPr>
            </a:p>
            <a:p>
              <a:pPr algn="ctr"/>
              <a:r>
                <a:rPr lang="it-IT" sz="1200" dirty="0" err="1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Catalogue</a:t>
              </a:r>
              <a:endParaRPr lang="it-IT" sz="12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3439" y="6466"/>
              <a:ext cx="2101" cy="70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Products Integration</a:t>
              </a:r>
            </a:p>
          </p:txBody>
        </p:sp>
        <p:sp>
          <p:nvSpPr>
            <p:cNvPr id="37" name="Rectangle 25"/>
            <p:cNvSpPr>
              <a:spLocks noChangeArrowheads="1"/>
            </p:cNvSpPr>
            <p:nvPr/>
          </p:nvSpPr>
          <p:spPr bwMode="auto">
            <a:xfrm>
              <a:off x="3439" y="7485"/>
              <a:ext cx="1744" cy="70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Mapping </a:t>
              </a:r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 of</a:t>
              </a: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 Demand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38" name="Line 7"/>
            <p:cNvSpPr>
              <a:spLocks noChangeShapeType="1"/>
            </p:cNvSpPr>
            <p:nvPr/>
          </p:nvSpPr>
          <p:spPr bwMode="auto">
            <a:xfrm>
              <a:off x="1852" y="3087"/>
              <a:ext cx="46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Rectangle 26"/>
            <p:cNvSpPr>
              <a:spLocks noChangeArrowheads="1"/>
            </p:cNvSpPr>
            <p:nvPr/>
          </p:nvSpPr>
          <p:spPr bwMode="auto">
            <a:xfrm>
              <a:off x="3439" y="8507"/>
              <a:ext cx="1943" cy="76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Support to</a:t>
              </a:r>
              <a:endParaRPr lang="en-US" sz="600" dirty="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dirty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IPR</a:t>
              </a:r>
              <a:endParaRPr lang="en-US" dirty="0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40" name="Rectangle 4"/>
            <p:cNvSpPr>
              <a:spLocks noChangeArrowheads="1"/>
            </p:cNvSpPr>
            <p:nvPr/>
          </p:nvSpPr>
          <p:spPr bwMode="auto">
            <a:xfrm>
              <a:off x="2257" y="2602"/>
              <a:ext cx="4105" cy="86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094" tIns="31547" rIns="63094" bIns="31547" anchor="ctr"/>
            <a:lstStyle/>
            <a:p>
              <a:pPr algn="ctr"/>
              <a:r>
                <a:rPr lang="en-US" sz="1500" b="1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Wp1 </a:t>
              </a:r>
              <a:endParaRPr lang="en-US" sz="600">
                <a:ea typeface="Times New Roman" pitchFamily="18" charset="0"/>
                <a:cs typeface="Calibri" pitchFamily="34" charset="0"/>
              </a:endParaRPr>
            </a:p>
            <a:p>
              <a:pPr algn="ctr" eaLnBrk="0" hangingPunct="0"/>
              <a:r>
                <a:rPr lang="en-US" sz="1500" b="1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Management</a:t>
              </a:r>
              <a:endParaRPr lang="en-US">
                <a:ea typeface="Times New Roman" pitchFamily="18" charset="0"/>
                <a:cs typeface="Calibri" pitchFamily="34" charset="0"/>
              </a:endParaRPr>
            </a:p>
          </p:txBody>
        </p:sp>
        <p:sp>
          <p:nvSpPr>
            <p:cNvPr id="41" name="Line 4"/>
            <p:cNvSpPr>
              <a:spLocks noChangeShapeType="1"/>
            </p:cNvSpPr>
            <p:nvPr/>
          </p:nvSpPr>
          <p:spPr bwMode="auto">
            <a:xfrm>
              <a:off x="9062" y="3077"/>
              <a:ext cx="54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Line 3"/>
            <p:cNvSpPr>
              <a:spLocks noChangeShapeType="1"/>
            </p:cNvSpPr>
            <p:nvPr/>
          </p:nvSpPr>
          <p:spPr bwMode="auto">
            <a:xfrm>
              <a:off x="9602" y="3077"/>
              <a:ext cx="0" cy="7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8400" y="5364"/>
              <a:ext cx="2249" cy="707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3094" tIns="31547" rIns="63094" bIns="31547" anchor="ctr"/>
            <a:lstStyle/>
            <a:p>
              <a:pPr algn="ctr" eaLnBrk="0" hangingPunct="0"/>
              <a:r>
                <a:rPr lang="en-US" sz="1300" dirty="0" smtClean="0">
                  <a:solidFill>
                    <a:srgbClr val="000000"/>
                  </a:solidFill>
                  <a:ea typeface="Times New Roman" pitchFamily="18" charset="0"/>
                  <a:cs typeface="Calibri" pitchFamily="34" charset="0"/>
                </a:rPr>
                <a:t>NEREUS-Basilicata</a:t>
              </a:r>
            </a:p>
            <a:p>
              <a:pPr algn="ctr" eaLnBrk="0" hangingPunct="0"/>
              <a:r>
                <a:rPr lang="en-US" sz="1400" dirty="0" smtClean="0">
                  <a:ea typeface="Times New Roman" pitchFamily="18" charset="0"/>
                  <a:cs typeface="Calibri" pitchFamily="34" charset="0"/>
                </a:rPr>
                <a:t>Coordination</a:t>
              </a:r>
              <a:endParaRPr lang="en-US" sz="1400" dirty="0">
                <a:ea typeface="Times New Roman" pitchFamily="18" charset="0"/>
                <a:cs typeface="Calibri" pitchFamily="34" charset="0"/>
              </a:endParaRPr>
            </a:p>
          </p:txBody>
        </p:sp>
      </p:grpSp>
      <p:pic>
        <p:nvPicPr>
          <p:cNvPr id="44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107504" y="1033014"/>
            <a:ext cx="1112802" cy="6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7923694" y="1033014"/>
            <a:ext cx="1112802" cy="6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3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dirty="0">
                <a:solidFill>
                  <a:schemeClr val="bg1"/>
                </a:solidFill>
                <a:latin typeface="Eurostile" pitchFamily="34" charset="0"/>
              </a:rPr>
              <a:t>The NIBS </a:t>
            </a:r>
            <a:r>
              <a:rPr lang="it-IT" sz="4000" b="1" dirty="0" err="1" smtClean="0">
                <a:solidFill>
                  <a:schemeClr val="bg1"/>
                </a:solidFill>
                <a:latin typeface="Eurostile" pitchFamily="34" charset="0"/>
              </a:rPr>
              <a:t>project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35" name="Sottotitolo 2"/>
          <p:cNvSpPr txBox="1">
            <a:spLocks/>
          </p:cNvSpPr>
          <p:nvPr/>
        </p:nvSpPr>
        <p:spPr>
          <a:xfrm>
            <a:off x="1187450" y="3188568"/>
            <a:ext cx="6400800" cy="1752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endParaRPr lang="en-US" sz="1400" dirty="0"/>
          </a:p>
        </p:txBody>
      </p:sp>
      <p:pic>
        <p:nvPicPr>
          <p:cNvPr id="44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107504" y="1033014"/>
            <a:ext cx="1112802" cy="6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7923694" y="1033014"/>
            <a:ext cx="1112802" cy="6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" name="Tabella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608395"/>
              </p:ext>
            </p:extLst>
          </p:nvPr>
        </p:nvGraphicFramePr>
        <p:xfrm>
          <a:off x="1475657" y="1628800"/>
          <a:ext cx="6448037" cy="9464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817"/>
                <a:gridCol w="1947795"/>
                <a:gridCol w="213670"/>
                <a:gridCol w="1298530"/>
                <a:gridCol w="1798317"/>
                <a:gridCol w="126874"/>
                <a:gridCol w="287034"/>
              </a:tblGrid>
              <a:tr h="18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</a:rPr>
                        <a:t/>
                      </a:r>
                      <a:br>
                        <a:rPr lang="it-IT" sz="1200" dirty="0">
                          <a:effectLst/>
                        </a:rPr>
                      </a:br>
                      <a:r>
                        <a:rPr lang="it-IT" sz="1200" dirty="0">
                          <a:effectLst/>
                        </a:rPr>
                        <a:t>R1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Management of Urban area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1.1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Urban planning and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1.2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Renewable energies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</a:rPr>
                        <a:t>r 1.3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Urban Energy efficiency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</a:rPr>
                        <a:t>r 1.4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Waste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</a:rPr>
                        <a:t>r 1.5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Water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</a:rPr>
                        <a:t>r 1.6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 err="1" smtClean="0">
                          <a:effectLst/>
                        </a:rPr>
                        <a:t>Ports</a:t>
                      </a:r>
                      <a:r>
                        <a:rPr lang="it-IT" sz="1200" dirty="0" smtClean="0">
                          <a:effectLst/>
                        </a:rPr>
                        <a:t> and </a:t>
                      </a:r>
                      <a:r>
                        <a:rPr lang="it-IT" sz="1200" dirty="0" err="1" smtClean="0">
                          <a:effectLst/>
                        </a:rPr>
                        <a:t>Harbours</a:t>
                      </a:r>
                      <a:r>
                        <a:rPr lang="it-IT" sz="1200" dirty="0" smtClean="0">
                          <a:effectLst/>
                        </a:rPr>
                        <a:t> management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</a:tr>
              <a:tr h="10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smtClean="0">
                          <a:effectLst/>
                        </a:rPr>
                        <a:t>Sustainable developement and nature protection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2.1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Renewable energies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2.2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Forest and green areas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2.3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Natural resources managemen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2.4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Urban Energy efficiency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2.5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Coastal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2.6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Protected areas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2.7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Biodiversity and ecosystem wardship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R3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Regional and local planning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3.1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Urban planning and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3.2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Rural planning and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R4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Agriculture, Forestry and Fischeries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4.1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Soil moisture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4.2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Crop Classification and Monitoring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4.3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Agricultural Pollution Monitoring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4.4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Water Scarcity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4.5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Forest monitoring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4.6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Phytoplankton detection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R5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Health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5.1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UV Exposure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5.2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Air quality and humidity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5.3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Water quality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R6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Emergencies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6.1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Natural disaster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6.2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Early Warning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6.3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Industrial risk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6.4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Search and Rescue Operations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6.5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Maritime Surveillance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R7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Infrastructure, Transport and Mobility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7.1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Transport  and Network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7.2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Air quality /traffic management)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7.3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Industrial risk management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7.4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Maritime Surveillance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R8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Tourism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8.1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UV Exposure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8.2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Air Quality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smtClean="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0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</a:rPr>
                        <a:t>r 8.3</a:t>
                      </a:r>
                      <a:endParaRPr lang="it-IT" sz="12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Bathing Water Quality and Temperature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24919" marR="24919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537946" y="1052736"/>
            <a:ext cx="598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The NIBS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</a:rPr>
              <a:t>Catalog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 (GMES4Regions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</a:rPr>
              <a:t>tassonomy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it-IT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Immagine 2" descr="20131003_1706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17429" r="2180" b="25446"/>
          <a:stretch>
            <a:fillRect/>
          </a:stretch>
        </p:blipFill>
        <p:spPr bwMode="auto">
          <a:xfrm>
            <a:off x="251520" y="1981054"/>
            <a:ext cx="2976713" cy="14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5099" y="3356992"/>
            <a:ext cx="391485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Prof. </a:t>
            </a:r>
            <a:r>
              <a:rPr kumimoji="0" lang="it-IT" altLang="it-IT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Marouane</a:t>
            </a: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Temimi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(</a:t>
            </a:r>
            <a:r>
              <a:rPr lang="it-IT" sz="1100" dirty="0" err="1" smtClean="0"/>
              <a:t>Institute</a:t>
            </a:r>
            <a:r>
              <a:rPr lang="it-IT" sz="1100" dirty="0" smtClean="0"/>
              <a:t> </a:t>
            </a:r>
            <a:r>
              <a:rPr lang="it-IT" sz="1100" dirty="0"/>
              <a:t>of Science and Technology  di </a:t>
            </a:r>
            <a:r>
              <a:rPr lang="it-IT" sz="1100" dirty="0" err="1"/>
              <a:t>Masdar</a:t>
            </a:r>
            <a:r>
              <a:rPr lang="it-IT" sz="1100" dirty="0"/>
              <a:t> City </a:t>
            </a:r>
            <a:r>
              <a:rPr lang="it-IT" sz="1100" dirty="0" smtClean="0"/>
              <a:t>- Abu Dhabi)</a:t>
            </a: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dirty="0">
                <a:solidFill>
                  <a:schemeClr val="bg1"/>
                </a:solidFill>
                <a:latin typeface="Eurostile" pitchFamily="34" charset="0"/>
              </a:rPr>
              <a:t>The NIBS </a:t>
            </a:r>
            <a:r>
              <a:rPr lang="it-IT" sz="4000" b="1" dirty="0" err="1" smtClean="0">
                <a:solidFill>
                  <a:schemeClr val="bg1"/>
                </a:solidFill>
                <a:latin typeface="Eurostile" pitchFamily="34" charset="0"/>
              </a:rPr>
              <a:t>project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99592" y="1105580"/>
            <a:ext cx="789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Developing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validating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 new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products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 with end-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users</a:t>
            </a:r>
            <a:endParaRPr lang="it-IT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4340" name="Immagine 337" descr="image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2"/>
          <a:stretch>
            <a:fillRect/>
          </a:stretch>
        </p:blipFill>
        <p:spPr bwMode="auto">
          <a:xfrm>
            <a:off x="4201038" y="1981054"/>
            <a:ext cx="4009822" cy="140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235667" y="3429000"/>
            <a:ext cx="271901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100" dirty="0" smtClean="0">
                <a:latin typeface="Calibri" pitchFamily="34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altLang="it-IT" sz="1100" dirty="0">
                <a:latin typeface="Calibri" pitchFamily="34" charset="0"/>
                <a:ea typeface="MS Mincho" pitchFamily="49" charset="-128"/>
                <a:cs typeface="Times New Roman" pitchFamily="18" charset="0"/>
              </a:rPr>
              <a:t>Regione </a:t>
            </a: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Basilicata- </a:t>
            </a:r>
            <a:r>
              <a:rPr kumimoji="0" lang="it-IT" altLang="it-IT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Gorj</a:t>
            </a:r>
            <a:r>
              <a:rPr kumimoji="0" lang="it-IT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Province (Romania)</a:t>
            </a: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683568" y="3841884"/>
            <a:ext cx="7986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Education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 and training of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students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professionals</a:t>
            </a:r>
            <a:endParaRPr lang="it-IT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4346" name="Immagine 9" descr="fot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33" y="4444091"/>
            <a:ext cx="2286000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415191" y="5916189"/>
            <a:ext cx="2106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FORMAT-EO </a:t>
            </a:r>
            <a:r>
              <a:rPr kumimoji="0" lang="it-IT" altLang="it-IT" sz="1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Summer</a:t>
            </a:r>
            <a:r>
              <a:rPr kumimoji="0" lang="it-IT" altLang="it-IT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School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(Leicester 19-Luglio – 1 Agosto 2013)</a:t>
            </a: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3713" b="17496"/>
          <a:stretch>
            <a:fillRect/>
          </a:stretch>
        </p:blipFill>
        <p:spPr bwMode="auto">
          <a:xfrm>
            <a:off x="6190847" y="4437112"/>
            <a:ext cx="2720564" cy="14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6209827" y="5827330"/>
            <a:ext cx="27546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Course on </a:t>
            </a:r>
            <a:r>
              <a:rPr lang="it-IT" altLang="it-IT" sz="10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Spatial</a:t>
            </a:r>
            <a:r>
              <a:rPr lang="it-IT" altLang="it-IT" sz="1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Technologies </a:t>
            </a:r>
            <a:r>
              <a:rPr lang="it-IT" altLang="it-IT" sz="1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for </a:t>
            </a:r>
            <a:r>
              <a:rPr lang="it-IT" altLang="it-IT" sz="10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forest</a:t>
            </a:r>
            <a:r>
              <a:rPr lang="it-IT" altLang="it-IT" sz="1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altLang="it-IT" sz="10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fires</a:t>
            </a:r>
            <a:r>
              <a:rPr lang="it-IT" altLang="it-IT" sz="1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altLang="it-IT" sz="1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monitoring</a:t>
            </a:r>
            <a:r>
              <a:rPr lang="it-IT" altLang="it-IT" sz="1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 to  </a:t>
            </a:r>
            <a:r>
              <a:rPr lang="it-IT" altLang="it-IT" sz="1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Civil</a:t>
            </a:r>
            <a:r>
              <a:rPr lang="it-IT" altLang="it-IT" sz="1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altLang="it-IT" sz="10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Protection</a:t>
            </a:r>
            <a:r>
              <a:rPr lang="it-IT" altLang="it-IT" sz="1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altLang="it-IT" sz="10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personnel</a:t>
            </a:r>
            <a:r>
              <a:rPr lang="it-IT" altLang="it-IT" sz="1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lang="it-IT" altLang="it-IT" sz="1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volunteers</a:t>
            </a:r>
            <a:r>
              <a:rPr lang="it-IT" altLang="it-IT" sz="1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altLang="it-IT" sz="1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at</a:t>
            </a:r>
            <a:r>
              <a:rPr lang="it-IT" altLang="it-IT" sz="1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altLang="it-IT" sz="10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University</a:t>
            </a:r>
            <a:r>
              <a:rPr lang="it-IT" altLang="it-IT" sz="10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of Basilicata</a:t>
            </a:r>
            <a:endParaRPr lang="it-IT" altLang="it-IT" sz="10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2" descr="P70900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1" y="4486139"/>
            <a:ext cx="1913210" cy="143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17752" y="5921282"/>
            <a:ext cx="3514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Course on </a:t>
            </a:r>
            <a:r>
              <a:rPr lang="it-IT" altLang="it-IT" sz="12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Spatial</a:t>
            </a:r>
            <a:r>
              <a:rPr lang="it-IT" altLang="it-IT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alt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Technologies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it-IT" altLang="it-IT" sz="1200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it-IT" altLang="it-IT" sz="12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Cape Town</a:t>
            </a:r>
            <a:endParaRPr lang="it-IT" altLang="it-IT" sz="12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dirty="0">
                <a:solidFill>
                  <a:schemeClr val="bg1"/>
                </a:solidFill>
                <a:latin typeface="Eurostile" pitchFamily="34" charset="0"/>
              </a:rPr>
              <a:t>The NIBS </a:t>
            </a:r>
            <a:r>
              <a:rPr lang="it-IT" sz="4000" b="1" dirty="0" err="1" smtClean="0">
                <a:solidFill>
                  <a:schemeClr val="bg1"/>
                </a:solidFill>
                <a:latin typeface="Eurostile" pitchFamily="34" charset="0"/>
              </a:rPr>
              <a:t>project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13705" r="600" b="5170"/>
          <a:stretch>
            <a:fillRect/>
          </a:stretch>
        </p:blipFill>
        <p:spPr bwMode="auto">
          <a:xfrm>
            <a:off x="6930480" y="4875358"/>
            <a:ext cx="2034007" cy="129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130528" y="4167936"/>
            <a:ext cx="24479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Regional Agency for Environmental Protection of Basilicata Region</a:t>
            </a:r>
          </a:p>
          <a:p>
            <a:pPr algn="ctr">
              <a:defRPr/>
            </a:pP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(ARPAB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)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899592" y="1105580"/>
            <a:ext cx="789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Developing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validating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 new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products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 with end-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</a:rPr>
              <a:t>users</a:t>
            </a:r>
            <a:endParaRPr lang="it-IT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42297"/>
              </p:ext>
            </p:extLst>
          </p:nvPr>
        </p:nvGraphicFramePr>
        <p:xfrm>
          <a:off x="179512" y="1844824"/>
          <a:ext cx="6666475" cy="4427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/>
                <a:gridCol w="1389020"/>
                <a:gridCol w="1666619"/>
                <a:gridCol w="1666619"/>
              </a:tblGrid>
              <a:tr h="526493">
                <a:tc>
                  <a:txBody>
                    <a:bodyPr/>
                    <a:lstStyle/>
                    <a:p>
                      <a:r>
                        <a:rPr lang="it-IT" sz="1800" dirty="0" err="1" smtClean="0"/>
                        <a:t>Research</a:t>
                      </a:r>
                      <a:r>
                        <a:rPr lang="it-IT" sz="1800" dirty="0" smtClean="0"/>
                        <a:t> Product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Application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End-User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Service</a:t>
                      </a:r>
                      <a:endParaRPr lang="it-IT" dirty="0"/>
                    </a:p>
                  </a:txBody>
                  <a:tcPr/>
                </a:tc>
              </a:tr>
              <a:tr h="526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/>
                        <a:t>RST-FIRES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algorithm</a:t>
                      </a:r>
                      <a:r>
                        <a:rPr kumimoji="0" lang="it-IT" alt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for </a:t>
                      </a: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forest</a:t>
                      </a:r>
                      <a:r>
                        <a:rPr kumimoji="0" lang="it-IT" alt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fire</a:t>
                      </a:r>
                      <a:r>
                        <a:rPr kumimoji="0" lang="it-IT" alt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detection</a:t>
                      </a:r>
                      <a:endParaRPr kumimoji="0" lang="it-IT" alt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Early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detection</a:t>
                      </a:r>
                      <a:r>
                        <a:rPr lang="it-IT" sz="1400" baseline="0" dirty="0" smtClean="0"/>
                        <a:t> of </a:t>
                      </a:r>
                      <a:r>
                        <a:rPr lang="it-IT" sz="1400" baseline="0" dirty="0" err="1" smtClean="0"/>
                        <a:t>forest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fires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 </a:t>
                      </a:r>
                      <a:r>
                        <a:rPr lang="it-IT" sz="1400" dirty="0" err="1" smtClean="0"/>
                        <a:t>Regional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Civil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Protection</a:t>
                      </a:r>
                      <a:r>
                        <a:rPr lang="it-IT" sz="1400" dirty="0" smtClean="0"/>
                        <a:t> Services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Continuous</a:t>
                      </a:r>
                      <a:r>
                        <a:rPr lang="it-IT" sz="1400" baseline="0" dirty="0" smtClean="0"/>
                        <a:t> (15 </a:t>
                      </a:r>
                      <a:r>
                        <a:rPr lang="it-IT" sz="1400" baseline="0" dirty="0" err="1" smtClean="0"/>
                        <a:t>min</a:t>
                      </a:r>
                      <a:r>
                        <a:rPr lang="it-IT" sz="1400" baseline="0" dirty="0" smtClean="0"/>
                        <a:t> update) </a:t>
                      </a:r>
                      <a:r>
                        <a:rPr lang="it-IT" sz="1400" baseline="0" dirty="0" err="1" smtClean="0"/>
                        <a:t>f</a:t>
                      </a:r>
                      <a:r>
                        <a:rPr lang="it-IT" sz="1400" dirty="0" err="1" smtClean="0"/>
                        <a:t>orest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fire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alerts</a:t>
                      </a:r>
                      <a:r>
                        <a:rPr lang="it-IT" sz="1400" dirty="0" smtClean="0"/>
                        <a:t> release</a:t>
                      </a:r>
                      <a:endParaRPr lang="it-IT" sz="1400" dirty="0"/>
                    </a:p>
                  </a:txBody>
                  <a:tcPr/>
                </a:tc>
              </a:tr>
              <a:tr h="526493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RST-ASH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algorithm</a:t>
                      </a:r>
                      <a:r>
                        <a:rPr kumimoji="0" lang="it-IT" alt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for </a:t>
                      </a: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Volcanic</a:t>
                      </a:r>
                      <a:r>
                        <a:rPr kumimoji="0" lang="it-IT" alt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ash</a:t>
                      </a:r>
                      <a:r>
                        <a:rPr kumimoji="0" lang="it-IT" alt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it-IT" altLang="it-IT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detection</a:t>
                      </a:r>
                      <a:endParaRPr kumimoji="0" lang="it-IT" alt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Volcan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ash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detection</a:t>
                      </a:r>
                      <a:r>
                        <a:rPr lang="it-IT" sz="1400" baseline="0" dirty="0" smtClean="0"/>
                        <a:t> and </a:t>
                      </a:r>
                      <a:r>
                        <a:rPr lang="it-IT" sz="1400" baseline="0" dirty="0" err="1" smtClean="0"/>
                        <a:t>monitoring</a:t>
                      </a:r>
                      <a:r>
                        <a:rPr lang="it-IT" sz="1400" baseline="0" dirty="0" smtClean="0"/>
                        <a:t> for air  </a:t>
                      </a:r>
                      <a:r>
                        <a:rPr lang="it-IT" sz="1400" baseline="0" dirty="0" err="1" smtClean="0"/>
                        <a:t>trafic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safety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VAACs</a:t>
                      </a:r>
                      <a:r>
                        <a:rPr lang="it-IT" sz="1400" dirty="0" smtClean="0"/>
                        <a:t> (</a:t>
                      </a:r>
                      <a:r>
                        <a:rPr lang="it-IT" sz="1400" dirty="0" err="1" smtClean="0"/>
                        <a:t>Volcanic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Ash</a:t>
                      </a:r>
                      <a:r>
                        <a:rPr lang="it-IT" sz="1400" dirty="0" smtClean="0"/>
                        <a:t> - </a:t>
                      </a:r>
                      <a:r>
                        <a:rPr lang="it-IT" sz="1400" dirty="0" err="1" smtClean="0"/>
                        <a:t>Advisory</a:t>
                      </a:r>
                      <a:r>
                        <a:rPr lang="it-IT" sz="1400" dirty="0" smtClean="0"/>
                        <a:t> Centres)</a:t>
                      </a:r>
                    </a:p>
                    <a:p>
                      <a:r>
                        <a:rPr lang="it-IT" sz="1400" baseline="0" dirty="0" err="1" smtClean="0"/>
                        <a:t>Airport</a:t>
                      </a:r>
                      <a:r>
                        <a:rPr lang="it-IT" sz="1400" baseline="0" dirty="0" smtClean="0"/>
                        <a:t>  </a:t>
                      </a:r>
                      <a:r>
                        <a:rPr lang="it-IT" sz="1400" baseline="0" dirty="0" err="1" smtClean="0"/>
                        <a:t>Authorities</a:t>
                      </a:r>
                      <a:r>
                        <a:rPr lang="it-IT" sz="1400" baseline="0" dirty="0" smtClean="0"/>
                        <a:t>  </a:t>
                      </a:r>
                      <a:r>
                        <a:rPr lang="it-IT" sz="1400" baseline="0" dirty="0" err="1" smtClean="0"/>
                        <a:t>Airways</a:t>
                      </a:r>
                      <a:r>
                        <a:rPr lang="it-IT" sz="1400" baseline="0" dirty="0" smtClean="0"/>
                        <a:t> 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Continuous</a:t>
                      </a:r>
                      <a:r>
                        <a:rPr lang="it-IT" sz="1400" baseline="0" dirty="0" smtClean="0"/>
                        <a:t> (15 </a:t>
                      </a:r>
                      <a:r>
                        <a:rPr lang="it-IT" sz="1400" baseline="0" dirty="0" err="1" smtClean="0"/>
                        <a:t>min</a:t>
                      </a:r>
                      <a:r>
                        <a:rPr lang="it-IT" sz="1400" baseline="0" dirty="0" smtClean="0"/>
                        <a:t> update) </a:t>
                      </a:r>
                      <a:r>
                        <a:rPr lang="it-IT" sz="1400" baseline="0" dirty="0" err="1" smtClean="0"/>
                        <a:t>volcanic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ash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alerts</a:t>
                      </a:r>
                      <a:r>
                        <a:rPr lang="it-IT" sz="1400" dirty="0" smtClean="0"/>
                        <a:t> release</a:t>
                      </a:r>
                      <a:endParaRPr lang="it-IT" sz="1400" dirty="0"/>
                    </a:p>
                  </a:txBody>
                  <a:tcPr/>
                </a:tc>
              </a:tr>
              <a:tr h="526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40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RST-DUST </a:t>
                      </a:r>
                      <a:r>
                        <a:rPr lang="it-IT" altLang="it-IT" sz="140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algorithm</a:t>
                      </a:r>
                      <a:r>
                        <a:rPr lang="it-IT" altLang="it-IT" sz="1400" baseline="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for </a:t>
                      </a:r>
                      <a:r>
                        <a:rPr lang="it-IT" altLang="it-IT" sz="140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Saharan</a:t>
                      </a:r>
                      <a:r>
                        <a:rPr lang="it-IT" altLang="it-IT" sz="140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it-IT" altLang="it-IT" sz="140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dust</a:t>
                      </a:r>
                      <a:r>
                        <a:rPr lang="it-IT" altLang="it-IT" sz="1400" baseline="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it-IT" altLang="it-IT" sz="1400" baseline="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detection</a:t>
                      </a:r>
                      <a:endParaRPr lang="it-IT" altLang="it-IT" sz="1400" dirty="0" smtClean="0"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Saharan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dust</a:t>
                      </a:r>
                      <a:r>
                        <a:rPr lang="it-IT" sz="1400" baseline="0" dirty="0" smtClean="0"/>
                        <a:t> </a:t>
                      </a:r>
                    </a:p>
                    <a:p>
                      <a:r>
                        <a:rPr lang="it-IT" sz="1400" baseline="0" dirty="0" err="1" smtClean="0"/>
                        <a:t>monitoring</a:t>
                      </a:r>
                      <a:r>
                        <a:rPr lang="it-IT" sz="1400" dirty="0" smtClean="0"/>
                        <a:t> 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Regional</a:t>
                      </a:r>
                      <a:r>
                        <a:rPr lang="it-IT" sz="1400" baseline="0" dirty="0" smtClean="0"/>
                        <a:t> Agency for </a:t>
                      </a:r>
                      <a:r>
                        <a:rPr lang="it-IT" sz="1400" baseline="0" dirty="0" err="1" smtClean="0"/>
                        <a:t>Protection</a:t>
                      </a:r>
                      <a:r>
                        <a:rPr lang="it-IT" sz="1400" baseline="0" dirty="0" smtClean="0"/>
                        <a:t> of the Environment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Application of </a:t>
                      </a:r>
                      <a:r>
                        <a:rPr lang="it-IT" sz="1400" dirty="0" err="1" smtClean="0"/>
                        <a:t>European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directive</a:t>
                      </a:r>
                      <a:r>
                        <a:rPr lang="it-IT" sz="1400" dirty="0" smtClean="0"/>
                        <a:t> on PM10, PM2,5</a:t>
                      </a:r>
                      <a:endParaRPr lang="it-IT" sz="1400" dirty="0"/>
                    </a:p>
                  </a:txBody>
                  <a:tcPr/>
                </a:tc>
              </a:tr>
              <a:tr h="526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40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RST-PM10 </a:t>
                      </a:r>
                      <a:r>
                        <a:rPr lang="it-IT" altLang="it-IT" sz="140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algorithm</a:t>
                      </a:r>
                      <a:r>
                        <a:rPr lang="it-IT" altLang="it-IT" sz="1400" baseline="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for </a:t>
                      </a:r>
                      <a:r>
                        <a:rPr lang="it-IT" altLang="it-IT" sz="1400" baseline="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detecting</a:t>
                      </a:r>
                      <a:r>
                        <a:rPr lang="it-IT" altLang="it-IT" sz="1400" baseline="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it-IT" altLang="it-IT" sz="1400" baseline="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anomalies</a:t>
                      </a:r>
                      <a:r>
                        <a:rPr lang="it-IT" altLang="it-IT" sz="1400" baseline="0" dirty="0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 in PM10 </a:t>
                      </a:r>
                      <a:r>
                        <a:rPr lang="it-IT" altLang="it-IT" sz="1400" baseline="0" dirty="0" err="1" smtClean="0"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records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Detection</a:t>
                      </a:r>
                      <a:r>
                        <a:rPr lang="it-IT" sz="1400" dirty="0" smtClean="0"/>
                        <a:t> of </a:t>
                      </a:r>
                      <a:r>
                        <a:rPr lang="it-IT" sz="1400" dirty="0" err="1" smtClean="0"/>
                        <a:t>anomalous</a:t>
                      </a:r>
                      <a:r>
                        <a:rPr lang="it-IT" sz="1400" dirty="0" smtClean="0"/>
                        <a:t> PM10 </a:t>
                      </a:r>
                      <a:r>
                        <a:rPr lang="it-IT" sz="1400" dirty="0" err="1" smtClean="0"/>
                        <a:t>transients</a:t>
                      </a:r>
                      <a:r>
                        <a:rPr lang="it-IT" sz="1400" dirty="0" smtClean="0"/>
                        <a:t> in </a:t>
                      </a:r>
                      <a:r>
                        <a:rPr lang="it-IT" sz="1400" dirty="0" err="1" smtClean="0"/>
                        <a:t>ground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bases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measurements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Regional</a:t>
                      </a:r>
                      <a:r>
                        <a:rPr lang="it-IT" sz="1400" baseline="0" dirty="0" smtClean="0"/>
                        <a:t> Agency for </a:t>
                      </a:r>
                      <a:r>
                        <a:rPr lang="it-IT" sz="1400" baseline="0" dirty="0" err="1" smtClean="0"/>
                        <a:t>Protection</a:t>
                      </a:r>
                      <a:r>
                        <a:rPr lang="it-IT" sz="1400" baseline="0" dirty="0" smtClean="0"/>
                        <a:t> of the Environment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Early</a:t>
                      </a:r>
                      <a:r>
                        <a:rPr lang="it-IT" sz="1400" dirty="0" smtClean="0"/>
                        <a:t>  </a:t>
                      </a:r>
                      <a:r>
                        <a:rPr lang="it-IT" sz="1400" dirty="0" err="1" smtClean="0"/>
                        <a:t>identification</a:t>
                      </a:r>
                      <a:r>
                        <a:rPr lang="it-IT" sz="1400" dirty="0" smtClean="0"/>
                        <a:t> of Air </a:t>
                      </a:r>
                      <a:r>
                        <a:rPr lang="it-IT" sz="1400" dirty="0" err="1" smtClean="0"/>
                        <a:t>Quality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degradation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29" b="46809"/>
          <a:stretch>
            <a:fillRect/>
          </a:stretch>
        </p:blipFill>
        <p:spPr bwMode="auto">
          <a:xfrm flipH="1">
            <a:off x="6804248" y="3180233"/>
            <a:ext cx="776897" cy="1437565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19" b="47197"/>
          <a:stretch>
            <a:fillRect/>
          </a:stretch>
        </p:blipFill>
        <p:spPr bwMode="auto">
          <a:xfrm flipH="1">
            <a:off x="8366395" y="3140968"/>
            <a:ext cx="785054" cy="144912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55" b="47586"/>
          <a:stretch>
            <a:fillRect/>
          </a:stretch>
        </p:blipFill>
        <p:spPr bwMode="auto">
          <a:xfrm flipH="1">
            <a:off x="7565471" y="3159841"/>
            <a:ext cx="793890" cy="1457957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 flipH="1">
            <a:off x="6865613" y="4583594"/>
            <a:ext cx="1234779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it-IT" sz="9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RST</a:t>
            </a:r>
            <a:r>
              <a:rPr lang="en-US" altLang="it-IT" sz="900" baseline="-25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ASH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 flipH="1">
            <a:off x="7554590" y="4581128"/>
            <a:ext cx="2273993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it-IT" sz="9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RGB_DUST  LONDON-VAAC  </a:t>
            </a:r>
            <a:endParaRPr lang="en-US" altLang="it-IT" sz="900" baseline="-25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6" name="Group 6"/>
          <p:cNvGrpSpPr>
            <a:grpSpLocks/>
          </p:cNvGrpSpPr>
          <p:nvPr/>
        </p:nvGrpSpPr>
        <p:grpSpPr bwMode="auto">
          <a:xfrm>
            <a:off x="6932561" y="1723737"/>
            <a:ext cx="1759025" cy="1417231"/>
            <a:chOff x="1152" y="403"/>
            <a:chExt cx="4800" cy="3971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10321"/>
            <a:stretch>
              <a:fillRect/>
            </a:stretch>
          </p:blipFill>
          <p:spPr bwMode="auto">
            <a:xfrm>
              <a:off x="1152" y="403"/>
              <a:ext cx="4800" cy="3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1938" y="1792"/>
              <a:ext cx="1956" cy="17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167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2711" y="4338483"/>
            <a:ext cx="8658578" cy="754626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US" sz="2700" spc="300" dirty="0">
                <a:ln w="317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st="38100" dir="3600000" algn="tl" rotWithShape="0">
                    <a:srgbClr val="364258">
                      <a:alpha val="70000"/>
                    </a:srgbClr>
                  </a:outerShdw>
                </a:effectLst>
                <a:latin typeface="Eurostile" pitchFamily="34" charset="0"/>
              </a:rPr>
              <a:t>THANK YOU FOR YOUR ATTENTION</a:t>
            </a:r>
            <a:endParaRPr lang="it-IT" sz="2700" spc="300" dirty="0" smtClean="0">
              <a:ln w="3175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st="38100" dir="3600000" algn="tl" rotWithShape="0">
                  <a:srgbClr val="364258">
                    <a:alpha val="70000"/>
                  </a:srgbClr>
                </a:outerShdw>
              </a:effectLst>
              <a:latin typeface="Eurostile" pitchFamily="34" charset="0"/>
            </a:endParaRPr>
          </a:p>
        </p:txBody>
      </p:sp>
      <p:pic>
        <p:nvPicPr>
          <p:cNvPr id="7" name="Immagine 6" descr="Terra_satellit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3999" cy="273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3" name="Picture 1" descr="TeRN_quadri_bleu_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45120" y="1959297"/>
            <a:ext cx="2343150" cy="221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TERN\Desktop\Documenti_V\VALENTINA_TeRN\Nibs\logoNIBS SATELLITE SCRITTA (3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3779912" y="2026102"/>
            <a:ext cx="3512995" cy="212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>
          <a:xfrm>
            <a:off x="227083" y="404664"/>
            <a:ext cx="871378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000" b="1" dirty="0" smtClean="0">
                <a:solidFill>
                  <a:schemeClr val="bg1"/>
                </a:solidFill>
              </a:rPr>
              <a:t>The </a:t>
            </a:r>
            <a:r>
              <a:rPr lang="it-IT" altLang="it-IT" sz="4000" b="1" dirty="0" err="1" smtClean="0">
                <a:solidFill>
                  <a:schemeClr val="bg1"/>
                </a:solidFill>
              </a:rPr>
              <a:t>TeRN</a:t>
            </a:r>
            <a:r>
              <a:rPr lang="it-IT" altLang="it-IT" sz="4000" b="1" dirty="0" smtClean="0">
                <a:solidFill>
                  <a:schemeClr val="bg1"/>
                </a:solidFill>
              </a:rPr>
              <a:t> </a:t>
            </a:r>
            <a:r>
              <a:rPr lang="it-IT" altLang="it-IT" sz="4000" b="1" dirty="0" err="1" smtClean="0">
                <a:solidFill>
                  <a:schemeClr val="bg1"/>
                </a:solidFill>
              </a:rPr>
              <a:t>district</a:t>
            </a:r>
            <a:r>
              <a:rPr lang="it-IT" altLang="it-IT" sz="4000" b="1" dirty="0" smtClean="0">
                <a:solidFill>
                  <a:schemeClr val="bg1"/>
                </a:solidFill>
              </a:rPr>
              <a:t/>
            </a:r>
            <a:br>
              <a:rPr lang="it-IT" altLang="it-IT" sz="4000" b="1" dirty="0" smtClean="0">
                <a:solidFill>
                  <a:schemeClr val="bg1"/>
                </a:solidFill>
              </a:rPr>
            </a:br>
            <a:r>
              <a:rPr lang="it-IT" altLang="it-IT" sz="2400" b="1" dirty="0" err="1" smtClean="0">
                <a:solidFill>
                  <a:schemeClr val="tx2"/>
                </a:solidFill>
              </a:rPr>
              <a:t>TeRN</a:t>
            </a:r>
            <a:r>
              <a:rPr lang="it-IT" altLang="it-IT" sz="2400" b="1" dirty="0" smtClean="0">
                <a:solidFill>
                  <a:schemeClr val="tx2"/>
                </a:solidFill>
              </a:rPr>
              <a:t> = Technologies for Earth and Natural </a:t>
            </a:r>
            <a:r>
              <a:rPr lang="it-IT" altLang="it-IT" sz="2400" b="1" dirty="0" err="1" smtClean="0">
                <a:solidFill>
                  <a:schemeClr val="tx2"/>
                </a:solidFill>
              </a:rPr>
              <a:t>Risks</a:t>
            </a:r>
            <a:r>
              <a:rPr lang="it-IT" altLang="it-IT" sz="2400" b="1" dirty="0" smtClean="0">
                <a:solidFill>
                  <a:schemeClr val="tx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tx2"/>
                </a:solidFill>
              </a:rPr>
              <a:t>Observations</a:t>
            </a:r>
            <a:endParaRPr lang="it-IT" altLang="it-IT" sz="2400" b="1" dirty="0" smtClean="0">
              <a:solidFill>
                <a:schemeClr val="tx2"/>
              </a:solidFill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931862" y="1548313"/>
            <a:ext cx="8009007" cy="1376631"/>
          </a:xfrm>
          <a:prstGeom prst="rect">
            <a:avLst/>
          </a:prstGeom>
          <a:noFill/>
          <a:ln w="9525">
            <a:solidFill>
              <a:srgbClr val="364258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Framework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Programme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Agreement between 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- Ministry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of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Education,University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Research, 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- Ministry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of Economy and Finance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- Basilicata Regional Authority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Eurostile" pitchFamily="34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931863" y="3068960"/>
            <a:ext cx="7308850" cy="14021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Strategic </a:t>
            </a:r>
            <a:r>
              <a:rPr lang="it-IT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Objective</a:t>
            </a:r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 APQ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/>
            </a:r>
            <a:b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</a:b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development of industrial research and pre-competitive development aiming at creating a 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technological area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in Basilicata region.</a:t>
            </a:r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  <a:latin typeface="Eurostile" pitchFamily="34" charset="0"/>
            </a:endParaRP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931863" y="4581103"/>
            <a:ext cx="7308850" cy="1800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Scientific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urostile" pitchFamily="34" charset="0"/>
              </a:rPr>
              <a:t>characterization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research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, development and innovation in the field of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EO technologies for monitoring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preventing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mitigate </a:t>
            </a:r>
          </a:p>
          <a:p>
            <a:pPr algn="ctr"/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n</a:t>
            </a: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atural, environmental and technological risks</a:t>
            </a:r>
            <a:endParaRPr lang="it-IT" sz="2000" u="sng" dirty="0">
              <a:solidFill>
                <a:schemeClr val="tx1">
                  <a:lumMod val="75000"/>
                  <a:lumOff val="25000"/>
                </a:schemeClr>
              </a:solidFill>
              <a:latin typeface="Eurostil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>
          <a:xfrm>
            <a:off x="227083" y="404664"/>
            <a:ext cx="871378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000" b="1" dirty="0" smtClean="0">
                <a:solidFill>
                  <a:schemeClr val="bg1"/>
                </a:solidFill>
              </a:rPr>
              <a:t>The </a:t>
            </a:r>
            <a:r>
              <a:rPr lang="it-IT" altLang="it-IT" sz="4000" b="1" dirty="0" err="1" smtClean="0">
                <a:solidFill>
                  <a:schemeClr val="bg1"/>
                </a:solidFill>
              </a:rPr>
              <a:t>TeRN</a:t>
            </a:r>
            <a:r>
              <a:rPr lang="it-IT" altLang="it-IT" sz="4000" b="1" dirty="0" smtClean="0">
                <a:solidFill>
                  <a:schemeClr val="bg1"/>
                </a:solidFill>
              </a:rPr>
              <a:t> </a:t>
            </a:r>
            <a:r>
              <a:rPr lang="it-IT" altLang="it-IT" sz="4000" b="1" dirty="0" err="1" smtClean="0">
                <a:solidFill>
                  <a:schemeClr val="bg1"/>
                </a:solidFill>
              </a:rPr>
              <a:t>district</a:t>
            </a:r>
            <a:r>
              <a:rPr lang="it-IT" altLang="it-IT" sz="4000" b="1" dirty="0" smtClean="0">
                <a:solidFill>
                  <a:schemeClr val="bg1"/>
                </a:solidFill>
              </a:rPr>
              <a:t/>
            </a:r>
            <a:br>
              <a:rPr lang="it-IT" altLang="it-IT" sz="4000" b="1" dirty="0" smtClean="0">
                <a:solidFill>
                  <a:schemeClr val="bg1"/>
                </a:solidFill>
              </a:rPr>
            </a:br>
            <a:r>
              <a:rPr lang="it-IT" altLang="it-IT" sz="2400" b="1" dirty="0" err="1" smtClean="0">
                <a:solidFill>
                  <a:schemeClr val="tx2"/>
                </a:solidFill>
              </a:rPr>
              <a:t>TeRN</a:t>
            </a:r>
            <a:r>
              <a:rPr lang="it-IT" altLang="it-IT" sz="2400" b="1" dirty="0" smtClean="0">
                <a:solidFill>
                  <a:schemeClr val="tx2"/>
                </a:solidFill>
              </a:rPr>
              <a:t> = Technologies for Earth and Natural </a:t>
            </a:r>
            <a:r>
              <a:rPr lang="it-IT" altLang="it-IT" sz="2400" b="1" dirty="0" err="1" smtClean="0">
                <a:solidFill>
                  <a:schemeClr val="tx2"/>
                </a:solidFill>
              </a:rPr>
              <a:t>Risks</a:t>
            </a:r>
            <a:r>
              <a:rPr lang="it-IT" altLang="it-IT" sz="2400" b="1" dirty="0" smtClean="0">
                <a:solidFill>
                  <a:schemeClr val="tx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tx2"/>
                </a:solidFill>
              </a:rPr>
              <a:t>Observations</a:t>
            </a:r>
            <a:endParaRPr lang="it-IT" altLang="it-IT" sz="2400" b="1" dirty="0" smtClean="0">
              <a:solidFill>
                <a:schemeClr val="tx2"/>
              </a:solidFill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83568" y="1260281"/>
            <a:ext cx="8009007" cy="137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Triple helix model</a:t>
            </a:r>
            <a:endParaRPr lang="it-IT" sz="4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Ovale 7"/>
          <p:cNvSpPr/>
          <p:nvPr/>
        </p:nvSpPr>
        <p:spPr>
          <a:xfrm>
            <a:off x="3406017" y="3070238"/>
            <a:ext cx="1584176" cy="1584176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</a:rPr>
              <a:t>LRAs</a:t>
            </a:r>
            <a:endParaRPr lang="it-I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4427984" y="3717032"/>
            <a:ext cx="1584176" cy="1584176"/>
          </a:xfrm>
          <a:prstGeom prst="ellipse">
            <a:avLst/>
          </a:prstGeom>
          <a:solidFill>
            <a:schemeClr val="accent2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</a:rPr>
              <a:t>SMEs</a:t>
            </a:r>
            <a:endParaRPr lang="it-I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347864" y="4250076"/>
            <a:ext cx="1584176" cy="1584176"/>
          </a:xfrm>
          <a:prstGeom prst="ellipse">
            <a:avLst/>
          </a:prstGeom>
          <a:solidFill>
            <a:srgbClr val="00B05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</a:rPr>
              <a:t>Academia</a:t>
            </a:r>
            <a:endParaRPr lang="it-I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6071" y="2532960"/>
            <a:ext cx="30877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The triple-helix organization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(research- local authorities- enterprises)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of the Consortium is in agreement with the European policies which concern technological clusters. </a:t>
            </a:r>
            <a:endParaRPr lang="it-IT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508104" y="2413338"/>
            <a:ext cx="27846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purpose of such a model is the generation of local and international high-level knowledge infrastructure through the systematic exchange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148560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19325" y="5596408"/>
            <a:ext cx="21605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 txBox="1">
            <a:spLocks/>
          </p:cNvSpPr>
          <p:nvPr/>
        </p:nvSpPr>
        <p:spPr>
          <a:xfrm>
            <a:off x="227083" y="404664"/>
            <a:ext cx="871378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000" b="1" dirty="0" smtClean="0">
                <a:solidFill>
                  <a:schemeClr val="bg1"/>
                </a:solidFill>
              </a:rPr>
              <a:t>The </a:t>
            </a:r>
            <a:r>
              <a:rPr lang="it-IT" altLang="it-IT" sz="4000" b="1" dirty="0" err="1" smtClean="0">
                <a:solidFill>
                  <a:schemeClr val="bg1"/>
                </a:solidFill>
              </a:rPr>
              <a:t>TeRN</a:t>
            </a:r>
            <a:r>
              <a:rPr lang="it-IT" altLang="it-IT" sz="4000" b="1" dirty="0" smtClean="0">
                <a:solidFill>
                  <a:schemeClr val="bg1"/>
                </a:solidFill>
              </a:rPr>
              <a:t> </a:t>
            </a:r>
            <a:r>
              <a:rPr lang="it-IT" altLang="it-IT" sz="4000" b="1" dirty="0" err="1" smtClean="0">
                <a:solidFill>
                  <a:schemeClr val="bg1"/>
                </a:solidFill>
              </a:rPr>
              <a:t>district</a:t>
            </a:r>
            <a:r>
              <a:rPr lang="it-IT" altLang="it-IT" sz="4000" b="1" dirty="0" smtClean="0">
                <a:solidFill>
                  <a:schemeClr val="bg1"/>
                </a:solidFill>
              </a:rPr>
              <a:t/>
            </a:r>
            <a:br>
              <a:rPr lang="it-IT" altLang="it-IT" sz="4000" b="1" dirty="0" smtClean="0">
                <a:solidFill>
                  <a:schemeClr val="bg1"/>
                </a:solidFill>
              </a:rPr>
            </a:br>
            <a:r>
              <a:rPr lang="it-IT" altLang="it-IT" sz="2400" b="1" dirty="0" err="1" smtClean="0">
                <a:solidFill>
                  <a:schemeClr val="tx2"/>
                </a:solidFill>
              </a:rPr>
              <a:t>TeRN</a:t>
            </a:r>
            <a:r>
              <a:rPr lang="it-IT" altLang="it-IT" sz="2400" b="1" dirty="0" smtClean="0">
                <a:solidFill>
                  <a:schemeClr val="tx2"/>
                </a:solidFill>
              </a:rPr>
              <a:t> = Technologies for Earth and Natural </a:t>
            </a:r>
            <a:r>
              <a:rPr lang="it-IT" altLang="it-IT" sz="2400" b="1" dirty="0" err="1" smtClean="0">
                <a:solidFill>
                  <a:schemeClr val="tx2"/>
                </a:solidFill>
              </a:rPr>
              <a:t>Risks</a:t>
            </a:r>
            <a:r>
              <a:rPr lang="it-IT" altLang="it-IT" sz="2400" b="1" dirty="0" smtClean="0">
                <a:solidFill>
                  <a:schemeClr val="tx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tx2"/>
                </a:solidFill>
              </a:rPr>
              <a:t>Observations</a:t>
            </a:r>
            <a:endParaRPr lang="it-IT" altLang="it-IT" sz="2400" b="1" dirty="0" smtClean="0">
              <a:solidFill>
                <a:schemeClr val="tx2"/>
              </a:solidFill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83568" y="1260281"/>
            <a:ext cx="8009007" cy="137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Triple helix model</a:t>
            </a:r>
            <a:endParaRPr lang="it-IT" sz="4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Ovale 7"/>
          <p:cNvSpPr/>
          <p:nvPr/>
        </p:nvSpPr>
        <p:spPr>
          <a:xfrm>
            <a:off x="3406017" y="3070238"/>
            <a:ext cx="1584176" cy="1584176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</a:rPr>
              <a:t>LRAs</a:t>
            </a:r>
            <a:endParaRPr lang="it-I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4427984" y="3717032"/>
            <a:ext cx="1584176" cy="1584176"/>
          </a:xfrm>
          <a:prstGeom prst="ellipse">
            <a:avLst/>
          </a:prstGeom>
          <a:solidFill>
            <a:schemeClr val="accent2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</a:rPr>
              <a:t>SMEs</a:t>
            </a:r>
            <a:endParaRPr lang="it-I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347864" y="4250076"/>
            <a:ext cx="1584176" cy="1584176"/>
          </a:xfrm>
          <a:prstGeom prst="ellipse">
            <a:avLst/>
          </a:prstGeom>
          <a:solidFill>
            <a:srgbClr val="00B05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</a:rPr>
              <a:t>Academia</a:t>
            </a:r>
            <a:endParaRPr lang="it-IT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50503" y="5271011"/>
            <a:ext cx="32734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National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Research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Council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 (</a:t>
            </a: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CNR)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368152" y="5909210"/>
            <a:ext cx="3851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RELUIS </a:t>
            </a:r>
          </a:p>
          <a:p>
            <a:pPr algn="ctr">
              <a:defRPr/>
            </a:pP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Network of University Laboratories for Earthquake Engineering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Eurostile" pitchFamily="34" charset="0"/>
            </a:endParaRPr>
          </a:p>
        </p:txBody>
      </p:sp>
      <p:pic>
        <p:nvPicPr>
          <p:cNvPr id="15" name="Picture 18" descr="logoimaa copi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25534" y="4674245"/>
            <a:ext cx="726186" cy="6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-396552" y="6063099"/>
            <a:ext cx="217646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University of Basilicata</a:t>
            </a:r>
            <a:endParaRPr lang="it-IT" sz="1000" dirty="0">
              <a:solidFill>
                <a:schemeClr val="tx1">
                  <a:lumMod val="75000"/>
                  <a:lumOff val="25000"/>
                </a:schemeClr>
              </a:solidFill>
              <a:latin typeface="Eurostile" pitchFamily="34" charset="0"/>
            </a:endParaRPr>
          </a:p>
        </p:txBody>
      </p:sp>
      <p:pic>
        <p:nvPicPr>
          <p:cNvPr id="17" name="Picture 2" descr="http://www.trmtv.it/home/wp-content/uploads/2012/09/Uni-Basilic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738" y="5301208"/>
            <a:ext cx="802390" cy="862129"/>
          </a:xfrm>
          <a:prstGeom prst="rect">
            <a:avLst/>
          </a:prstGeom>
          <a:noFill/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331987" y="3057059"/>
            <a:ext cx="24479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Regional Agency for Environmental Protection of Basilicata Region</a:t>
            </a:r>
          </a:p>
          <a:p>
            <a:pPr algn="ctr">
              <a:defRPr/>
            </a:pP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(ARPAB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)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358422" y="3746923"/>
            <a:ext cx="2176463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National Agency for New Technologies, Energy and the Environment</a:t>
            </a:r>
            <a:endParaRPr lang="it-IT" sz="1000" dirty="0">
              <a:solidFill>
                <a:schemeClr val="tx1">
                  <a:lumMod val="75000"/>
                  <a:lumOff val="25000"/>
                </a:schemeClr>
              </a:solidFill>
              <a:latin typeface="Eurostile" pitchFamily="34" charset="0"/>
            </a:endParaRPr>
          </a:p>
        </p:txBody>
      </p:sp>
      <p:pic>
        <p:nvPicPr>
          <p:cNvPr id="20" name="Picture 2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1560" y="3786138"/>
            <a:ext cx="944958" cy="4101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2048" descr="logo-arpab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4491" y="2912724"/>
            <a:ext cx="1088777" cy="8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LOGO createc"/>
          <p:cNvPicPr>
            <a:picLocks noChangeAspect="1" noChangeArrowheads="1"/>
          </p:cNvPicPr>
          <p:nvPr/>
        </p:nvPicPr>
        <p:blipFill>
          <a:blip r:embed="rId7" cstate="screen">
            <a:lum bright="10000"/>
          </a:blip>
          <a:srcRect/>
          <a:stretch>
            <a:fillRect/>
          </a:stretch>
        </p:blipFill>
        <p:spPr bwMode="auto">
          <a:xfrm>
            <a:off x="6823045" y="3443392"/>
            <a:ext cx="11811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156077" y="4309015"/>
            <a:ext cx="2592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Consortium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for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Environment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and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Technological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Innovation</a:t>
            </a:r>
            <a:endParaRPr lang="it-IT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6012160" y="5532217"/>
            <a:ext cx="2463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Company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formed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  <a:r>
              <a:rPr lang="it-IT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by</a:t>
            </a:r>
            <a:endParaRPr lang="it-IT" sz="1000" dirty="0">
              <a:solidFill>
                <a:schemeClr val="tx1">
                  <a:lumMod val="75000"/>
                  <a:lumOff val="25000"/>
                </a:schemeClr>
              </a:solidFill>
              <a:latin typeface="Eurostile" pitchFamily="34" charset="0"/>
            </a:endParaRPr>
          </a:p>
          <a:p>
            <a:pPr algn="ctr">
              <a:defRPr/>
            </a:pP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ASI </a:t>
            </a:r>
            <a:r>
              <a:rPr lang="it-I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and </a:t>
            </a:r>
            <a:r>
              <a:rPr lang="it-IT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Telespazio</a:t>
            </a:r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" pitchFamily="34" charset="0"/>
              </a:rPr>
              <a:t> </a:t>
            </a:r>
          </a:p>
        </p:txBody>
      </p:sp>
      <p:pic>
        <p:nvPicPr>
          <p:cNvPr id="25" name="Picture 28" descr="egeos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597923" y="4880198"/>
            <a:ext cx="121443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1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628" y="3643314"/>
            <a:ext cx="3675062" cy="239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9" descr="C:\Documents and Settings\nicola\Documenti\materiale_IMAA\quotidiano\imaagini_CNR\imaagini CNR\imaagini_CNR\lab_interferometria e radiometri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00100" y="3786190"/>
            <a:ext cx="3333490" cy="217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BSRN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86182" y="1562256"/>
            <a:ext cx="1500198" cy="204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000400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00100" y="1613416"/>
            <a:ext cx="133370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Pallone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929454" y="1541977"/>
            <a:ext cx="1410692" cy="209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olo 1"/>
          <p:cNvSpPr>
            <a:spLocks/>
          </p:cNvSpPr>
          <p:nvPr/>
        </p:nvSpPr>
        <p:spPr bwMode="gray">
          <a:xfrm>
            <a:off x="534988" y="945213"/>
            <a:ext cx="8074025" cy="647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rIns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50" dirty="0">
                <a:ln w="11430"/>
                <a:solidFill>
                  <a:srgbClr val="36425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 pitchFamily="34" charset="0"/>
              </a:rPr>
              <a:t>Atmospheric </a:t>
            </a:r>
            <a:r>
              <a:rPr lang="it-IT" sz="3200" b="1" spc="50" dirty="0" err="1">
                <a:ln w="11430"/>
                <a:solidFill>
                  <a:srgbClr val="36425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 pitchFamily="34" charset="0"/>
              </a:rPr>
              <a:t>Observatory</a:t>
            </a:r>
            <a:r>
              <a:rPr lang="it-IT" sz="3200" b="1" spc="50" dirty="0">
                <a:ln w="11430"/>
                <a:solidFill>
                  <a:srgbClr val="36425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rostile" pitchFamily="34" charset="0"/>
              </a:rPr>
              <a:t> – CNR-IMAA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Capabilities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Capabilities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86125" y="5115669"/>
            <a:ext cx="185896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buSzPct val="70000"/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Mobile Labs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2938" y="1222603"/>
            <a:ext cx="371475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/>
          <a:p>
            <a:pPr algn="ctr">
              <a:spcAft>
                <a:spcPts val="1200"/>
              </a:spcAft>
              <a:buSzPct val="70000"/>
            </a:pPr>
            <a:r>
              <a:rPr lang="it-IT" sz="24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Marsico Nuovo 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CNR: 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HYDROGEOSITE</a:t>
            </a:r>
            <a:endParaRPr lang="en-US" sz="24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1" name="Immagine 10" descr="mezzi mobili copia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51463" y="4210645"/>
            <a:ext cx="2863850" cy="2098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itolo 1"/>
          <p:cNvSpPr>
            <a:spLocks/>
          </p:cNvSpPr>
          <p:nvPr/>
        </p:nvSpPr>
        <p:spPr bwMode="gray">
          <a:xfrm>
            <a:off x="271463" y="926605"/>
            <a:ext cx="8074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/>
            <a:endParaRPr lang="it-IT" sz="3200" b="1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1" descr="C:\Documents and Settings\nicola\Documenti\materiale_IMAA\quotidiano\imaagini_CNR\imaagini CNR\1_def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77051" y="1992550"/>
            <a:ext cx="3179190" cy="212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 rot="10800000" flipV="1">
            <a:off x="406045" y="4278879"/>
            <a:ext cx="4211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SzPct val="70000"/>
            </a:pPr>
            <a:r>
              <a:rPr lang="en-US" sz="1400" dirty="0" smtClean="0">
                <a:latin typeface="Eurostile" pitchFamily="34" charset="0"/>
                <a:cs typeface="Arial" pitchFamily="34" charset="0"/>
              </a:rPr>
              <a:t>International lab for the study </a:t>
            </a:r>
            <a:r>
              <a:rPr lang="en-US" sz="1400" dirty="0" err="1" smtClean="0">
                <a:latin typeface="Eurostile" pitchFamily="34" charset="0"/>
                <a:cs typeface="Arial" pitchFamily="34" charset="0"/>
              </a:rPr>
              <a:t>hydrogeophysical</a:t>
            </a:r>
            <a:r>
              <a:rPr lang="en-US" sz="1400" dirty="0" smtClean="0">
                <a:latin typeface="Eurostile" pitchFamily="34" charset="0"/>
                <a:cs typeface="Arial" pitchFamily="34" charset="0"/>
              </a:rPr>
              <a:t> processes</a:t>
            </a:r>
            <a:endParaRPr lang="en-US" sz="1400" dirty="0">
              <a:latin typeface="Eurostile" pitchFamily="34" charset="0"/>
              <a:cs typeface="Arial" pitchFamily="34" charset="0"/>
            </a:endParaRP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4" cstate="screen"/>
          <a:srcRect l="17470"/>
          <a:stretch>
            <a:fillRect/>
          </a:stretch>
        </p:blipFill>
        <p:spPr bwMode="auto">
          <a:xfrm>
            <a:off x="500063" y="2391370"/>
            <a:ext cx="3960812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073105" y="1139839"/>
            <a:ext cx="371475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/>
          <a:p>
            <a:pPr algn="ctr">
              <a:spcAft>
                <a:spcPts val="1200"/>
              </a:spcAft>
              <a:buSzPct val="70000"/>
            </a:pP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Satellite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receiving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and processing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facilities</a:t>
            </a:r>
            <a:endParaRPr lang="en-US" sz="24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7" name="Immagine 16" descr="CNR_IMA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72610" y="4920280"/>
            <a:ext cx="1531482" cy="13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2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-1908720" y="403003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TeRN</a:t>
            </a:r>
            <a:r>
              <a:rPr lang="it-IT" sz="4000" b="1" i="0" dirty="0" smtClean="0">
                <a:solidFill>
                  <a:schemeClr val="bg1"/>
                </a:solidFill>
                <a:latin typeface="Eurostile" pitchFamily="34" charset="0"/>
              </a:rPr>
              <a:t>  </a:t>
            </a:r>
            <a:r>
              <a:rPr lang="it-IT" sz="4000" b="1" i="0" dirty="0" err="1" smtClean="0">
                <a:solidFill>
                  <a:schemeClr val="bg1"/>
                </a:solidFill>
                <a:latin typeface="Eurostile" pitchFamily="34" charset="0"/>
              </a:rPr>
              <a:t>Capabilities</a:t>
            </a:r>
            <a:endParaRPr lang="it-IT" sz="4000" b="1" i="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2414587" y="1463675"/>
            <a:ext cx="2198687" cy="2166938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it-IT" sz="3200" smtClean="0">
              <a:solidFill>
                <a:srgbClr val="000000"/>
              </a:solidFill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6696074" y="4014788"/>
            <a:ext cx="2439988" cy="2198687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it-IT" sz="3200" smtClean="0">
              <a:solidFill>
                <a:srgbClr val="000000"/>
              </a:solidFill>
            </a:endParaRPr>
          </a:p>
        </p:txBody>
      </p: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4571999" y="1136650"/>
            <a:ext cx="2473325" cy="2530475"/>
            <a:chOff x="3945" y="956"/>
            <a:chExt cx="1558" cy="1594"/>
          </a:xfrm>
        </p:grpSpPr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3945" y="1159"/>
              <a:ext cx="1537" cy="138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19" name="Text Box 42"/>
            <p:cNvSpPr txBox="1">
              <a:spLocks noChangeArrowheads="1"/>
            </p:cNvSpPr>
            <p:nvPr/>
          </p:nvSpPr>
          <p:spPr bwMode="auto">
            <a:xfrm>
              <a:off x="4285" y="956"/>
              <a:ext cx="11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t-IT" b="1" smtClean="0">
                  <a:solidFill>
                    <a:srgbClr val="FF9900"/>
                  </a:solidFill>
                </a:rPr>
                <a:t>Floods</a:t>
              </a:r>
            </a:p>
          </p:txBody>
        </p:sp>
        <p:grpSp>
          <p:nvGrpSpPr>
            <p:cNvPr id="20" name="Group 10"/>
            <p:cNvGrpSpPr>
              <a:grpSpLocks/>
            </p:cNvGrpSpPr>
            <p:nvPr/>
          </p:nvGrpSpPr>
          <p:grpSpPr bwMode="auto">
            <a:xfrm>
              <a:off x="3965" y="1154"/>
              <a:ext cx="1538" cy="1396"/>
              <a:chOff x="3965" y="1154"/>
              <a:chExt cx="1538" cy="1396"/>
            </a:xfrm>
          </p:grpSpPr>
          <p:sp>
            <p:nvSpPr>
              <p:cNvPr id="21" name="Rectangle 40"/>
              <p:cNvSpPr>
                <a:spLocks noChangeArrowheads="1"/>
              </p:cNvSpPr>
              <p:nvPr/>
            </p:nvSpPr>
            <p:spPr bwMode="auto">
              <a:xfrm>
                <a:off x="4019" y="2432"/>
                <a:ext cx="113" cy="9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ext Box 41"/>
              <p:cNvSpPr txBox="1">
                <a:spLocks noChangeArrowheads="1"/>
              </p:cNvSpPr>
              <p:nvPr/>
            </p:nvSpPr>
            <p:spPr bwMode="auto">
              <a:xfrm>
                <a:off x="4121" y="2377"/>
                <a:ext cx="67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1200" smtClean="0">
                    <a:solidFill>
                      <a:srgbClr val="000000"/>
                    </a:solidFill>
                    <a:latin typeface="Times New Roman" pitchFamily="18" charset="0"/>
                  </a:rPr>
                  <a:t>Flooded areas </a:t>
                </a:r>
              </a:p>
            </p:txBody>
          </p:sp>
          <p:grpSp>
            <p:nvGrpSpPr>
              <p:cNvPr id="23" name="Group 43"/>
              <p:cNvGrpSpPr>
                <a:grpSpLocks/>
              </p:cNvGrpSpPr>
              <p:nvPr/>
            </p:nvGrpSpPr>
            <p:grpSpPr bwMode="auto">
              <a:xfrm>
                <a:off x="3965" y="1337"/>
                <a:ext cx="1538" cy="1043"/>
                <a:chOff x="346" y="1147"/>
                <a:chExt cx="1572" cy="1091"/>
              </a:xfrm>
            </p:grpSpPr>
            <p:sp>
              <p:nvSpPr>
                <p:cNvPr id="25" name="AutoShape 4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46" y="1147"/>
                  <a:ext cx="1572" cy="1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pic>
              <p:nvPicPr>
                <p:cNvPr id="26" name="Picture 4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7" y="1158"/>
                  <a:ext cx="1527" cy="106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Rectangle 46"/>
                <p:cNvSpPr>
                  <a:spLocks noChangeArrowheads="1"/>
                </p:cNvSpPr>
                <p:nvPr/>
              </p:nvSpPr>
              <p:spPr bwMode="auto">
                <a:xfrm>
                  <a:off x="1024" y="1292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" name="Rectangle 47"/>
                <p:cNvSpPr>
                  <a:spLocks noChangeArrowheads="1"/>
                </p:cNvSpPr>
                <p:nvPr/>
              </p:nvSpPr>
              <p:spPr bwMode="auto">
                <a:xfrm>
                  <a:off x="760" y="1210"/>
                  <a:ext cx="305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SZOLNOK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" name="Rectangle 48"/>
                <p:cNvSpPr>
                  <a:spLocks noChangeArrowheads="1"/>
                </p:cNvSpPr>
                <p:nvPr/>
              </p:nvSpPr>
              <p:spPr bwMode="auto">
                <a:xfrm>
                  <a:off x="1133" y="1370"/>
                  <a:ext cx="511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TISZAVARKONY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" name="Rectangle 49"/>
                <p:cNvSpPr>
                  <a:spLocks noChangeArrowheads="1"/>
                </p:cNvSpPr>
                <p:nvPr/>
              </p:nvSpPr>
              <p:spPr bwMode="auto">
                <a:xfrm>
                  <a:off x="1165" y="1494"/>
                  <a:ext cx="29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VEZSENY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" name="Rectangle 50"/>
                <p:cNvSpPr>
                  <a:spLocks noChangeArrowheads="1"/>
                </p:cNvSpPr>
                <p:nvPr/>
              </p:nvSpPr>
              <p:spPr bwMode="auto">
                <a:xfrm>
                  <a:off x="627" y="1465"/>
                  <a:ext cx="33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TISZAJENE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" name="Rectangle 51"/>
                <p:cNvSpPr>
                  <a:spLocks noChangeArrowheads="1"/>
                </p:cNvSpPr>
                <p:nvPr/>
              </p:nvSpPr>
              <p:spPr bwMode="auto">
                <a:xfrm>
                  <a:off x="875" y="1776"/>
                  <a:ext cx="306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TISZASAS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" name="Rectangle 52"/>
                <p:cNvSpPr>
                  <a:spLocks noChangeArrowheads="1"/>
                </p:cNvSpPr>
                <p:nvPr/>
              </p:nvSpPr>
              <p:spPr bwMode="auto">
                <a:xfrm rot="2640000">
                  <a:off x="1003" y="1884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" name="Freeform 53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" name="Freeform 54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" name="Freeform 55"/>
                <p:cNvSpPr>
                  <a:spLocks/>
                </p:cNvSpPr>
                <p:nvPr/>
              </p:nvSpPr>
              <p:spPr bwMode="auto">
                <a:xfrm>
                  <a:off x="993" y="1499"/>
                  <a:ext cx="33" cy="40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7 w 66"/>
                    <a:gd name="T11" fmla="*/ 6 h 81"/>
                    <a:gd name="T12" fmla="*/ 15 w 66"/>
                    <a:gd name="T13" fmla="*/ 7 h 81"/>
                    <a:gd name="T14" fmla="*/ 9 w 66"/>
                    <a:gd name="T15" fmla="*/ 12 h 81"/>
                    <a:gd name="T16" fmla="*/ 5 w 66"/>
                    <a:gd name="T17" fmla="*/ 18 h 81"/>
                    <a:gd name="T18" fmla="*/ 3 w 66"/>
                    <a:gd name="T19" fmla="*/ 26 h 81"/>
                    <a:gd name="T20" fmla="*/ 1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1 w 66"/>
                    <a:gd name="T29" fmla="*/ 48 h 81"/>
                    <a:gd name="T30" fmla="*/ 3 w 66"/>
                    <a:gd name="T31" fmla="*/ 56 h 81"/>
                    <a:gd name="T32" fmla="*/ 5 w 66"/>
                    <a:gd name="T33" fmla="*/ 63 h 81"/>
                    <a:gd name="T34" fmla="*/ 9 w 66"/>
                    <a:gd name="T35" fmla="*/ 69 h 81"/>
                    <a:gd name="T36" fmla="*/ 15 w 66"/>
                    <a:gd name="T37" fmla="*/ 75 h 81"/>
                    <a:gd name="T38" fmla="*/ 17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6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6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7" y="6"/>
                      </a:lnTo>
                      <a:lnTo>
                        <a:pt x="15" y="7"/>
                      </a:lnTo>
                      <a:lnTo>
                        <a:pt x="9" y="12"/>
                      </a:lnTo>
                      <a:lnTo>
                        <a:pt x="5" y="18"/>
                      </a:lnTo>
                      <a:lnTo>
                        <a:pt x="3" y="26"/>
                      </a:lnTo>
                      <a:lnTo>
                        <a:pt x="1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1" y="48"/>
                      </a:lnTo>
                      <a:lnTo>
                        <a:pt x="3" y="56"/>
                      </a:lnTo>
                      <a:lnTo>
                        <a:pt x="5" y="63"/>
                      </a:lnTo>
                      <a:lnTo>
                        <a:pt x="9" y="69"/>
                      </a:lnTo>
                      <a:lnTo>
                        <a:pt x="15" y="75"/>
                      </a:lnTo>
                      <a:lnTo>
                        <a:pt x="17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6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6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" name="Freeform 56"/>
                <p:cNvSpPr>
                  <a:spLocks/>
                </p:cNvSpPr>
                <p:nvPr/>
              </p:nvSpPr>
              <p:spPr bwMode="auto">
                <a:xfrm>
                  <a:off x="993" y="1499"/>
                  <a:ext cx="33" cy="40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7 w 66"/>
                    <a:gd name="T11" fmla="*/ 6 h 81"/>
                    <a:gd name="T12" fmla="*/ 15 w 66"/>
                    <a:gd name="T13" fmla="*/ 7 h 81"/>
                    <a:gd name="T14" fmla="*/ 9 w 66"/>
                    <a:gd name="T15" fmla="*/ 12 h 81"/>
                    <a:gd name="T16" fmla="*/ 5 w 66"/>
                    <a:gd name="T17" fmla="*/ 18 h 81"/>
                    <a:gd name="T18" fmla="*/ 3 w 66"/>
                    <a:gd name="T19" fmla="*/ 26 h 81"/>
                    <a:gd name="T20" fmla="*/ 1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1 w 66"/>
                    <a:gd name="T29" fmla="*/ 48 h 81"/>
                    <a:gd name="T30" fmla="*/ 3 w 66"/>
                    <a:gd name="T31" fmla="*/ 56 h 81"/>
                    <a:gd name="T32" fmla="*/ 5 w 66"/>
                    <a:gd name="T33" fmla="*/ 63 h 81"/>
                    <a:gd name="T34" fmla="*/ 9 w 66"/>
                    <a:gd name="T35" fmla="*/ 69 h 81"/>
                    <a:gd name="T36" fmla="*/ 15 w 66"/>
                    <a:gd name="T37" fmla="*/ 75 h 81"/>
                    <a:gd name="T38" fmla="*/ 17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6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6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7" y="6"/>
                      </a:lnTo>
                      <a:lnTo>
                        <a:pt x="15" y="7"/>
                      </a:lnTo>
                      <a:lnTo>
                        <a:pt x="9" y="12"/>
                      </a:lnTo>
                      <a:lnTo>
                        <a:pt x="5" y="18"/>
                      </a:lnTo>
                      <a:lnTo>
                        <a:pt x="3" y="26"/>
                      </a:lnTo>
                      <a:lnTo>
                        <a:pt x="1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1" y="48"/>
                      </a:lnTo>
                      <a:lnTo>
                        <a:pt x="3" y="56"/>
                      </a:lnTo>
                      <a:lnTo>
                        <a:pt x="5" y="63"/>
                      </a:lnTo>
                      <a:lnTo>
                        <a:pt x="9" y="69"/>
                      </a:lnTo>
                      <a:lnTo>
                        <a:pt x="15" y="75"/>
                      </a:lnTo>
                      <a:lnTo>
                        <a:pt x="17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6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6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Freeform 57"/>
                <p:cNvSpPr>
                  <a:spLocks/>
                </p:cNvSpPr>
                <p:nvPr/>
              </p:nvSpPr>
              <p:spPr bwMode="auto">
                <a:xfrm>
                  <a:off x="1106" y="1479"/>
                  <a:ext cx="33" cy="40"/>
                </a:xfrm>
                <a:custGeom>
                  <a:avLst/>
                  <a:gdLst>
                    <a:gd name="T0" fmla="*/ 33 w 67"/>
                    <a:gd name="T1" fmla="*/ 0 h 78"/>
                    <a:gd name="T2" fmla="*/ 30 w 67"/>
                    <a:gd name="T3" fmla="*/ 0 h 78"/>
                    <a:gd name="T4" fmla="*/ 27 w 67"/>
                    <a:gd name="T5" fmla="*/ 1 h 78"/>
                    <a:gd name="T6" fmla="*/ 24 w 67"/>
                    <a:gd name="T7" fmla="*/ 1 h 78"/>
                    <a:gd name="T8" fmla="*/ 20 w 67"/>
                    <a:gd name="T9" fmla="*/ 3 h 78"/>
                    <a:gd name="T10" fmla="*/ 18 w 67"/>
                    <a:gd name="T11" fmla="*/ 5 h 78"/>
                    <a:gd name="T12" fmla="*/ 15 w 67"/>
                    <a:gd name="T13" fmla="*/ 7 h 78"/>
                    <a:gd name="T14" fmla="*/ 10 w 67"/>
                    <a:gd name="T15" fmla="*/ 12 h 78"/>
                    <a:gd name="T16" fmla="*/ 6 w 67"/>
                    <a:gd name="T17" fmla="*/ 17 h 78"/>
                    <a:gd name="T18" fmla="*/ 3 w 67"/>
                    <a:gd name="T19" fmla="*/ 24 h 78"/>
                    <a:gd name="T20" fmla="*/ 2 w 67"/>
                    <a:gd name="T21" fmla="*/ 32 h 78"/>
                    <a:gd name="T22" fmla="*/ 0 w 67"/>
                    <a:gd name="T23" fmla="*/ 36 h 78"/>
                    <a:gd name="T24" fmla="*/ 0 w 67"/>
                    <a:gd name="T25" fmla="*/ 40 h 78"/>
                    <a:gd name="T26" fmla="*/ 0 w 67"/>
                    <a:gd name="T27" fmla="*/ 44 h 78"/>
                    <a:gd name="T28" fmla="*/ 2 w 67"/>
                    <a:gd name="T29" fmla="*/ 48 h 78"/>
                    <a:gd name="T30" fmla="*/ 3 w 67"/>
                    <a:gd name="T31" fmla="*/ 54 h 78"/>
                    <a:gd name="T32" fmla="*/ 6 w 67"/>
                    <a:gd name="T33" fmla="*/ 61 h 78"/>
                    <a:gd name="T34" fmla="*/ 10 w 67"/>
                    <a:gd name="T35" fmla="*/ 68 h 78"/>
                    <a:gd name="T36" fmla="*/ 15 w 67"/>
                    <a:gd name="T37" fmla="*/ 72 h 78"/>
                    <a:gd name="T38" fmla="*/ 20 w 67"/>
                    <a:gd name="T39" fmla="*/ 76 h 78"/>
                    <a:gd name="T40" fmla="*/ 24 w 67"/>
                    <a:gd name="T41" fmla="*/ 77 h 78"/>
                    <a:gd name="T42" fmla="*/ 27 w 67"/>
                    <a:gd name="T43" fmla="*/ 77 h 78"/>
                    <a:gd name="T44" fmla="*/ 30 w 67"/>
                    <a:gd name="T45" fmla="*/ 78 h 78"/>
                    <a:gd name="T46" fmla="*/ 33 w 67"/>
                    <a:gd name="T47" fmla="*/ 78 h 78"/>
                    <a:gd name="T48" fmla="*/ 37 w 67"/>
                    <a:gd name="T49" fmla="*/ 78 h 78"/>
                    <a:gd name="T50" fmla="*/ 40 w 67"/>
                    <a:gd name="T51" fmla="*/ 77 h 78"/>
                    <a:gd name="T52" fmla="*/ 44 w 67"/>
                    <a:gd name="T53" fmla="*/ 77 h 78"/>
                    <a:gd name="T54" fmla="*/ 47 w 67"/>
                    <a:gd name="T55" fmla="*/ 76 h 78"/>
                    <a:gd name="T56" fmla="*/ 52 w 67"/>
                    <a:gd name="T57" fmla="*/ 72 h 78"/>
                    <a:gd name="T58" fmla="*/ 57 w 67"/>
                    <a:gd name="T59" fmla="*/ 68 h 78"/>
                    <a:gd name="T60" fmla="*/ 61 w 67"/>
                    <a:gd name="T61" fmla="*/ 61 h 78"/>
                    <a:gd name="T62" fmla="*/ 64 w 67"/>
                    <a:gd name="T63" fmla="*/ 54 h 78"/>
                    <a:gd name="T64" fmla="*/ 67 w 67"/>
                    <a:gd name="T65" fmla="*/ 48 h 78"/>
                    <a:gd name="T66" fmla="*/ 67 w 67"/>
                    <a:gd name="T67" fmla="*/ 44 h 78"/>
                    <a:gd name="T68" fmla="*/ 67 w 67"/>
                    <a:gd name="T69" fmla="*/ 40 h 78"/>
                    <a:gd name="T70" fmla="*/ 67 w 67"/>
                    <a:gd name="T71" fmla="*/ 36 h 78"/>
                    <a:gd name="T72" fmla="*/ 67 w 67"/>
                    <a:gd name="T73" fmla="*/ 32 h 78"/>
                    <a:gd name="T74" fmla="*/ 64 w 67"/>
                    <a:gd name="T75" fmla="*/ 24 h 78"/>
                    <a:gd name="T76" fmla="*/ 61 w 67"/>
                    <a:gd name="T77" fmla="*/ 17 h 78"/>
                    <a:gd name="T78" fmla="*/ 57 w 67"/>
                    <a:gd name="T79" fmla="*/ 12 h 78"/>
                    <a:gd name="T80" fmla="*/ 52 w 67"/>
                    <a:gd name="T81" fmla="*/ 7 h 78"/>
                    <a:gd name="T82" fmla="*/ 49 w 67"/>
                    <a:gd name="T83" fmla="*/ 5 h 78"/>
                    <a:gd name="T84" fmla="*/ 47 w 67"/>
                    <a:gd name="T85" fmla="*/ 3 h 78"/>
                    <a:gd name="T86" fmla="*/ 44 w 67"/>
                    <a:gd name="T87" fmla="*/ 1 h 78"/>
                    <a:gd name="T88" fmla="*/ 40 w 67"/>
                    <a:gd name="T89" fmla="*/ 1 h 78"/>
                    <a:gd name="T90" fmla="*/ 37 w 67"/>
                    <a:gd name="T91" fmla="*/ 0 h 78"/>
                    <a:gd name="T92" fmla="*/ 33 w 67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7"/>
                    <a:gd name="T142" fmla="*/ 0 h 78"/>
                    <a:gd name="T143" fmla="*/ 67 w 67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7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7" y="1"/>
                      </a:lnTo>
                      <a:lnTo>
                        <a:pt x="24" y="1"/>
                      </a:lnTo>
                      <a:lnTo>
                        <a:pt x="20" y="3"/>
                      </a:lnTo>
                      <a:lnTo>
                        <a:pt x="18" y="5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7"/>
                      </a:lnTo>
                      <a:lnTo>
                        <a:pt x="3" y="24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4"/>
                      </a:lnTo>
                      <a:lnTo>
                        <a:pt x="6" y="61"/>
                      </a:lnTo>
                      <a:lnTo>
                        <a:pt x="10" y="68"/>
                      </a:lnTo>
                      <a:lnTo>
                        <a:pt x="15" y="72"/>
                      </a:lnTo>
                      <a:lnTo>
                        <a:pt x="20" y="76"/>
                      </a:lnTo>
                      <a:lnTo>
                        <a:pt x="24" y="77"/>
                      </a:lnTo>
                      <a:lnTo>
                        <a:pt x="27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7" y="76"/>
                      </a:lnTo>
                      <a:lnTo>
                        <a:pt x="52" y="72"/>
                      </a:lnTo>
                      <a:lnTo>
                        <a:pt x="57" y="68"/>
                      </a:lnTo>
                      <a:lnTo>
                        <a:pt x="61" y="61"/>
                      </a:lnTo>
                      <a:lnTo>
                        <a:pt x="64" y="54"/>
                      </a:lnTo>
                      <a:lnTo>
                        <a:pt x="67" y="48"/>
                      </a:lnTo>
                      <a:lnTo>
                        <a:pt x="67" y="44"/>
                      </a:lnTo>
                      <a:lnTo>
                        <a:pt x="67" y="40"/>
                      </a:lnTo>
                      <a:lnTo>
                        <a:pt x="67" y="36"/>
                      </a:lnTo>
                      <a:lnTo>
                        <a:pt x="67" y="32"/>
                      </a:lnTo>
                      <a:lnTo>
                        <a:pt x="64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5"/>
                      </a:lnTo>
                      <a:lnTo>
                        <a:pt x="47" y="3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" name="Freeform 58"/>
                <p:cNvSpPr>
                  <a:spLocks/>
                </p:cNvSpPr>
                <p:nvPr/>
              </p:nvSpPr>
              <p:spPr bwMode="auto">
                <a:xfrm>
                  <a:off x="1106" y="1479"/>
                  <a:ext cx="33" cy="40"/>
                </a:xfrm>
                <a:custGeom>
                  <a:avLst/>
                  <a:gdLst>
                    <a:gd name="T0" fmla="*/ 33 w 67"/>
                    <a:gd name="T1" fmla="*/ 0 h 78"/>
                    <a:gd name="T2" fmla="*/ 30 w 67"/>
                    <a:gd name="T3" fmla="*/ 0 h 78"/>
                    <a:gd name="T4" fmla="*/ 27 w 67"/>
                    <a:gd name="T5" fmla="*/ 1 h 78"/>
                    <a:gd name="T6" fmla="*/ 24 w 67"/>
                    <a:gd name="T7" fmla="*/ 1 h 78"/>
                    <a:gd name="T8" fmla="*/ 20 w 67"/>
                    <a:gd name="T9" fmla="*/ 3 h 78"/>
                    <a:gd name="T10" fmla="*/ 18 w 67"/>
                    <a:gd name="T11" fmla="*/ 5 h 78"/>
                    <a:gd name="T12" fmla="*/ 15 w 67"/>
                    <a:gd name="T13" fmla="*/ 7 h 78"/>
                    <a:gd name="T14" fmla="*/ 10 w 67"/>
                    <a:gd name="T15" fmla="*/ 12 h 78"/>
                    <a:gd name="T16" fmla="*/ 6 w 67"/>
                    <a:gd name="T17" fmla="*/ 17 h 78"/>
                    <a:gd name="T18" fmla="*/ 3 w 67"/>
                    <a:gd name="T19" fmla="*/ 24 h 78"/>
                    <a:gd name="T20" fmla="*/ 2 w 67"/>
                    <a:gd name="T21" fmla="*/ 32 h 78"/>
                    <a:gd name="T22" fmla="*/ 0 w 67"/>
                    <a:gd name="T23" fmla="*/ 36 h 78"/>
                    <a:gd name="T24" fmla="*/ 0 w 67"/>
                    <a:gd name="T25" fmla="*/ 40 h 78"/>
                    <a:gd name="T26" fmla="*/ 0 w 67"/>
                    <a:gd name="T27" fmla="*/ 44 h 78"/>
                    <a:gd name="T28" fmla="*/ 2 w 67"/>
                    <a:gd name="T29" fmla="*/ 48 h 78"/>
                    <a:gd name="T30" fmla="*/ 3 w 67"/>
                    <a:gd name="T31" fmla="*/ 54 h 78"/>
                    <a:gd name="T32" fmla="*/ 6 w 67"/>
                    <a:gd name="T33" fmla="*/ 61 h 78"/>
                    <a:gd name="T34" fmla="*/ 10 w 67"/>
                    <a:gd name="T35" fmla="*/ 68 h 78"/>
                    <a:gd name="T36" fmla="*/ 15 w 67"/>
                    <a:gd name="T37" fmla="*/ 72 h 78"/>
                    <a:gd name="T38" fmla="*/ 20 w 67"/>
                    <a:gd name="T39" fmla="*/ 76 h 78"/>
                    <a:gd name="T40" fmla="*/ 24 w 67"/>
                    <a:gd name="T41" fmla="*/ 77 h 78"/>
                    <a:gd name="T42" fmla="*/ 27 w 67"/>
                    <a:gd name="T43" fmla="*/ 77 h 78"/>
                    <a:gd name="T44" fmla="*/ 30 w 67"/>
                    <a:gd name="T45" fmla="*/ 78 h 78"/>
                    <a:gd name="T46" fmla="*/ 33 w 67"/>
                    <a:gd name="T47" fmla="*/ 78 h 78"/>
                    <a:gd name="T48" fmla="*/ 37 w 67"/>
                    <a:gd name="T49" fmla="*/ 78 h 78"/>
                    <a:gd name="T50" fmla="*/ 40 w 67"/>
                    <a:gd name="T51" fmla="*/ 77 h 78"/>
                    <a:gd name="T52" fmla="*/ 44 w 67"/>
                    <a:gd name="T53" fmla="*/ 77 h 78"/>
                    <a:gd name="T54" fmla="*/ 47 w 67"/>
                    <a:gd name="T55" fmla="*/ 76 h 78"/>
                    <a:gd name="T56" fmla="*/ 52 w 67"/>
                    <a:gd name="T57" fmla="*/ 72 h 78"/>
                    <a:gd name="T58" fmla="*/ 57 w 67"/>
                    <a:gd name="T59" fmla="*/ 68 h 78"/>
                    <a:gd name="T60" fmla="*/ 61 w 67"/>
                    <a:gd name="T61" fmla="*/ 61 h 78"/>
                    <a:gd name="T62" fmla="*/ 64 w 67"/>
                    <a:gd name="T63" fmla="*/ 54 h 78"/>
                    <a:gd name="T64" fmla="*/ 67 w 67"/>
                    <a:gd name="T65" fmla="*/ 48 h 78"/>
                    <a:gd name="T66" fmla="*/ 67 w 67"/>
                    <a:gd name="T67" fmla="*/ 44 h 78"/>
                    <a:gd name="T68" fmla="*/ 67 w 67"/>
                    <a:gd name="T69" fmla="*/ 40 h 78"/>
                    <a:gd name="T70" fmla="*/ 67 w 67"/>
                    <a:gd name="T71" fmla="*/ 36 h 78"/>
                    <a:gd name="T72" fmla="*/ 67 w 67"/>
                    <a:gd name="T73" fmla="*/ 32 h 78"/>
                    <a:gd name="T74" fmla="*/ 64 w 67"/>
                    <a:gd name="T75" fmla="*/ 24 h 78"/>
                    <a:gd name="T76" fmla="*/ 61 w 67"/>
                    <a:gd name="T77" fmla="*/ 17 h 78"/>
                    <a:gd name="T78" fmla="*/ 57 w 67"/>
                    <a:gd name="T79" fmla="*/ 12 h 78"/>
                    <a:gd name="T80" fmla="*/ 52 w 67"/>
                    <a:gd name="T81" fmla="*/ 7 h 78"/>
                    <a:gd name="T82" fmla="*/ 49 w 67"/>
                    <a:gd name="T83" fmla="*/ 5 h 78"/>
                    <a:gd name="T84" fmla="*/ 47 w 67"/>
                    <a:gd name="T85" fmla="*/ 3 h 78"/>
                    <a:gd name="T86" fmla="*/ 44 w 67"/>
                    <a:gd name="T87" fmla="*/ 1 h 78"/>
                    <a:gd name="T88" fmla="*/ 40 w 67"/>
                    <a:gd name="T89" fmla="*/ 1 h 78"/>
                    <a:gd name="T90" fmla="*/ 37 w 67"/>
                    <a:gd name="T91" fmla="*/ 0 h 78"/>
                    <a:gd name="T92" fmla="*/ 33 w 67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7"/>
                    <a:gd name="T142" fmla="*/ 0 h 78"/>
                    <a:gd name="T143" fmla="*/ 67 w 67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7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7" y="1"/>
                      </a:lnTo>
                      <a:lnTo>
                        <a:pt x="24" y="1"/>
                      </a:lnTo>
                      <a:lnTo>
                        <a:pt x="20" y="3"/>
                      </a:lnTo>
                      <a:lnTo>
                        <a:pt x="18" y="5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7"/>
                      </a:lnTo>
                      <a:lnTo>
                        <a:pt x="3" y="24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4"/>
                      </a:lnTo>
                      <a:lnTo>
                        <a:pt x="6" y="61"/>
                      </a:lnTo>
                      <a:lnTo>
                        <a:pt x="10" y="68"/>
                      </a:lnTo>
                      <a:lnTo>
                        <a:pt x="15" y="72"/>
                      </a:lnTo>
                      <a:lnTo>
                        <a:pt x="20" y="76"/>
                      </a:lnTo>
                      <a:lnTo>
                        <a:pt x="24" y="77"/>
                      </a:lnTo>
                      <a:lnTo>
                        <a:pt x="27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7" y="76"/>
                      </a:lnTo>
                      <a:lnTo>
                        <a:pt x="52" y="72"/>
                      </a:lnTo>
                      <a:lnTo>
                        <a:pt x="57" y="68"/>
                      </a:lnTo>
                      <a:lnTo>
                        <a:pt x="61" y="61"/>
                      </a:lnTo>
                      <a:lnTo>
                        <a:pt x="64" y="54"/>
                      </a:lnTo>
                      <a:lnTo>
                        <a:pt x="67" y="48"/>
                      </a:lnTo>
                      <a:lnTo>
                        <a:pt x="67" y="44"/>
                      </a:lnTo>
                      <a:lnTo>
                        <a:pt x="67" y="40"/>
                      </a:lnTo>
                      <a:lnTo>
                        <a:pt x="67" y="36"/>
                      </a:lnTo>
                      <a:lnTo>
                        <a:pt x="67" y="32"/>
                      </a:lnTo>
                      <a:lnTo>
                        <a:pt x="64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5"/>
                      </a:lnTo>
                      <a:lnTo>
                        <a:pt x="47" y="3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Freeform 59"/>
                <p:cNvSpPr>
                  <a:spLocks/>
                </p:cNvSpPr>
                <p:nvPr/>
              </p:nvSpPr>
              <p:spPr bwMode="auto">
                <a:xfrm>
                  <a:off x="1048" y="1420"/>
                  <a:ext cx="33" cy="40"/>
                </a:xfrm>
                <a:custGeom>
                  <a:avLst/>
                  <a:gdLst>
                    <a:gd name="T0" fmla="*/ 33 w 66"/>
                    <a:gd name="T1" fmla="*/ 0 h 78"/>
                    <a:gd name="T2" fmla="*/ 30 w 66"/>
                    <a:gd name="T3" fmla="*/ 0 h 78"/>
                    <a:gd name="T4" fmla="*/ 26 w 66"/>
                    <a:gd name="T5" fmla="*/ 1 h 78"/>
                    <a:gd name="T6" fmla="*/ 24 w 66"/>
                    <a:gd name="T7" fmla="*/ 1 h 78"/>
                    <a:gd name="T8" fmla="*/ 21 w 66"/>
                    <a:gd name="T9" fmla="*/ 2 h 78"/>
                    <a:gd name="T10" fmla="*/ 15 w 66"/>
                    <a:gd name="T11" fmla="*/ 6 h 78"/>
                    <a:gd name="T12" fmla="*/ 11 w 66"/>
                    <a:gd name="T13" fmla="*/ 12 h 78"/>
                    <a:gd name="T14" fmla="*/ 7 w 66"/>
                    <a:gd name="T15" fmla="*/ 17 h 78"/>
                    <a:gd name="T16" fmla="*/ 3 w 66"/>
                    <a:gd name="T17" fmla="*/ 24 h 78"/>
                    <a:gd name="T18" fmla="*/ 1 w 66"/>
                    <a:gd name="T19" fmla="*/ 30 h 78"/>
                    <a:gd name="T20" fmla="*/ 0 w 66"/>
                    <a:gd name="T21" fmla="*/ 34 h 78"/>
                    <a:gd name="T22" fmla="*/ 0 w 66"/>
                    <a:gd name="T23" fmla="*/ 38 h 78"/>
                    <a:gd name="T24" fmla="*/ 0 w 66"/>
                    <a:gd name="T25" fmla="*/ 42 h 78"/>
                    <a:gd name="T26" fmla="*/ 1 w 66"/>
                    <a:gd name="T27" fmla="*/ 46 h 78"/>
                    <a:gd name="T28" fmla="*/ 3 w 66"/>
                    <a:gd name="T29" fmla="*/ 54 h 78"/>
                    <a:gd name="T30" fmla="*/ 7 w 66"/>
                    <a:gd name="T31" fmla="*/ 61 h 78"/>
                    <a:gd name="T32" fmla="*/ 11 w 66"/>
                    <a:gd name="T33" fmla="*/ 66 h 78"/>
                    <a:gd name="T34" fmla="*/ 15 w 66"/>
                    <a:gd name="T35" fmla="*/ 71 h 78"/>
                    <a:gd name="T36" fmla="*/ 17 w 66"/>
                    <a:gd name="T37" fmla="*/ 73 h 78"/>
                    <a:gd name="T38" fmla="*/ 21 w 66"/>
                    <a:gd name="T39" fmla="*/ 75 h 78"/>
                    <a:gd name="T40" fmla="*/ 24 w 66"/>
                    <a:gd name="T41" fmla="*/ 77 h 78"/>
                    <a:gd name="T42" fmla="*/ 26 w 66"/>
                    <a:gd name="T43" fmla="*/ 77 h 78"/>
                    <a:gd name="T44" fmla="*/ 30 w 66"/>
                    <a:gd name="T45" fmla="*/ 78 h 78"/>
                    <a:gd name="T46" fmla="*/ 33 w 66"/>
                    <a:gd name="T47" fmla="*/ 78 h 78"/>
                    <a:gd name="T48" fmla="*/ 37 w 66"/>
                    <a:gd name="T49" fmla="*/ 78 h 78"/>
                    <a:gd name="T50" fmla="*/ 40 w 66"/>
                    <a:gd name="T51" fmla="*/ 77 h 78"/>
                    <a:gd name="T52" fmla="*/ 44 w 66"/>
                    <a:gd name="T53" fmla="*/ 77 h 78"/>
                    <a:gd name="T54" fmla="*/ 46 w 66"/>
                    <a:gd name="T55" fmla="*/ 75 h 78"/>
                    <a:gd name="T56" fmla="*/ 49 w 66"/>
                    <a:gd name="T57" fmla="*/ 73 h 78"/>
                    <a:gd name="T58" fmla="*/ 52 w 66"/>
                    <a:gd name="T59" fmla="*/ 71 h 78"/>
                    <a:gd name="T60" fmla="*/ 57 w 66"/>
                    <a:gd name="T61" fmla="*/ 66 h 78"/>
                    <a:gd name="T62" fmla="*/ 61 w 66"/>
                    <a:gd name="T63" fmla="*/ 61 h 78"/>
                    <a:gd name="T64" fmla="*/ 63 w 66"/>
                    <a:gd name="T65" fmla="*/ 54 h 78"/>
                    <a:gd name="T66" fmla="*/ 66 w 66"/>
                    <a:gd name="T67" fmla="*/ 46 h 78"/>
                    <a:gd name="T68" fmla="*/ 66 w 66"/>
                    <a:gd name="T69" fmla="*/ 42 h 78"/>
                    <a:gd name="T70" fmla="*/ 66 w 66"/>
                    <a:gd name="T71" fmla="*/ 38 h 78"/>
                    <a:gd name="T72" fmla="*/ 66 w 66"/>
                    <a:gd name="T73" fmla="*/ 34 h 78"/>
                    <a:gd name="T74" fmla="*/ 66 w 66"/>
                    <a:gd name="T75" fmla="*/ 30 h 78"/>
                    <a:gd name="T76" fmla="*/ 63 w 66"/>
                    <a:gd name="T77" fmla="*/ 24 h 78"/>
                    <a:gd name="T78" fmla="*/ 61 w 66"/>
                    <a:gd name="T79" fmla="*/ 17 h 78"/>
                    <a:gd name="T80" fmla="*/ 57 w 66"/>
                    <a:gd name="T81" fmla="*/ 12 h 78"/>
                    <a:gd name="T82" fmla="*/ 52 w 66"/>
                    <a:gd name="T83" fmla="*/ 6 h 78"/>
                    <a:gd name="T84" fmla="*/ 46 w 66"/>
                    <a:gd name="T85" fmla="*/ 2 h 78"/>
                    <a:gd name="T86" fmla="*/ 44 w 66"/>
                    <a:gd name="T87" fmla="*/ 1 h 78"/>
                    <a:gd name="T88" fmla="*/ 40 w 66"/>
                    <a:gd name="T89" fmla="*/ 1 h 78"/>
                    <a:gd name="T90" fmla="*/ 37 w 66"/>
                    <a:gd name="T91" fmla="*/ 0 h 78"/>
                    <a:gd name="T92" fmla="*/ 33 w 66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6"/>
                    <a:gd name="T142" fmla="*/ 0 h 78"/>
                    <a:gd name="T143" fmla="*/ 66 w 66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6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4" y="1"/>
                      </a:lnTo>
                      <a:lnTo>
                        <a:pt x="21" y="2"/>
                      </a:lnTo>
                      <a:lnTo>
                        <a:pt x="15" y="6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0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2"/>
                      </a:lnTo>
                      <a:lnTo>
                        <a:pt x="1" y="46"/>
                      </a:lnTo>
                      <a:lnTo>
                        <a:pt x="3" y="54"/>
                      </a:lnTo>
                      <a:lnTo>
                        <a:pt x="7" y="61"/>
                      </a:lnTo>
                      <a:lnTo>
                        <a:pt x="11" y="66"/>
                      </a:lnTo>
                      <a:lnTo>
                        <a:pt x="15" y="71"/>
                      </a:lnTo>
                      <a:lnTo>
                        <a:pt x="17" y="73"/>
                      </a:lnTo>
                      <a:lnTo>
                        <a:pt x="21" y="75"/>
                      </a:lnTo>
                      <a:lnTo>
                        <a:pt x="24" y="77"/>
                      </a:lnTo>
                      <a:lnTo>
                        <a:pt x="26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6" y="75"/>
                      </a:lnTo>
                      <a:lnTo>
                        <a:pt x="49" y="73"/>
                      </a:lnTo>
                      <a:lnTo>
                        <a:pt x="52" y="71"/>
                      </a:lnTo>
                      <a:lnTo>
                        <a:pt x="57" y="66"/>
                      </a:lnTo>
                      <a:lnTo>
                        <a:pt x="61" y="61"/>
                      </a:lnTo>
                      <a:lnTo>
                        <a:pt x="63" y="54"/>
                      </a:lnTo>
                      <a:lnTo>
                        <a:pt x="66" y="46"/>
                      </a:lnTo>
                      <a:lnTo>
                        <a:pt x="66" y="42"/>
                      </a:lnTo>
                      <a:lnTo>
                        <a:pt x="66" y="38"/>
                      </a:lnTo>
                      <a:lnTo>
                        <a:pt x="66" y="34"/>
                      </a:lnTo>
                      <a:lnTo>
                        <a:pt x="66" y="30"/>
                      </a:lnTo>
                      <a:lnTo>
                        <a:pt x="63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6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" name="Freeform 60"/>
                <p:cNvSpPr>
                  <a:spLocks/>
                </p:cNvSpPr>
                <p:nvPr/>
              </p:nvSpPr>
              <p:spPr bwMode="auto">
                <a:xfrm>
                  <a:off x="1048" y="1420"/>
                  <a:ext cx="33" cy="40"/>
                </a:xfrm>
                <a:custGeom>
                  <a:avLst/>
                  <a:gdLst>
                    <a:gd name="T0" fmla="*/ 33 w 66"/>
                    <a:gd name="T1" fmla="*/ 0 h 78"/>
                    <a:gd name="T2" fmla="*/ 30 w 66"/>
                    <a:gd name="T3" fmla="*/ 0 h 78"/>
                    <a:gd name="T4" fmla="*/ 26 w 66"/>
                    <a:gd name="T5" fmla="*/ 1 h 78"/>
                    <a:gd name="T6" fmla="*/ 24 w 66"/>
                    <a:gd name="T7" fmla="*/ 1 h 78"/>
                    <a:gd name="T8" fmla="*/ 21 w 66"/>
                    <a:gd name="T9" fmla="*/ 2 h 78"/>
                    <a:gd name="T10" fmla="*/ 15 w 66"/>
                    <a:gd name="T11" fmla="*/ 6 h 78"/>
                    <a:gd name="T12" fmla="*/ 11 w 66"/>
                    <a:gd name="T13" fmla="*/ 12 h 78"/>
                    <a:gd name="T14" fmla="*/ 7 w 66"/>
                    <a:gd name="T15" fmla="*/ 17 h 78"/>
                    <a:gd name="T16" fmla="*/ 3 w 66"/>
                    <a:gd name="T17" fmla="*/ 24 h 78"/>
                    <a:gd name="T18" fmla="*/ 1 w 66"/>
                    <a:gd name="T19" fmla="*/ 30 h 78"/>
                    <a:gd name="T20" fmla="*/ 0 w 66"/>
                    <a:gd name="T21" fmla="*/ 34 h 78"/>
                    <a:gd name="T22" fmla="*/ 0 w 66"/>
                    <a:gd name="T23" fmla="*/ 38 h 78"/>
                    <a:gd name="T24" fmla="*/ 0 w 66"/>
                    <a:gd name="T25" fmla="*/ 42 h 78"/>
                    <a:gd name="T26" fmla="*/ 1 w 66"/>
                    <a:gd name="T27" fmla="*/ 46 h 78"/>
                    <a:gd name="T28" fmla="*/ 3 w 66"/>
                    <a:gd name="T29" fmla="*/ 54 h 78"/>
                    <a:gd name="T30" fmla="*/ 7 w 66"/>
                    <a:gd name="T31" fmla="*/ 61 h 78"/>
                    <a:gd name="T32" fmla="*/ 11 w 66"/>
                    <a:gd name="T33" fmla="*/ 66 h 78"/>
                    <a:gd name="T34" fmla="*/ 15 w 66"/>
                    <a:gd name="T35" fmla="*/ 71 h 78"/>
                    <a:gd name="T36" fmla="*/ 17 w 66"/>
                    <a:gd name="T37" fmla="*/ 73 h 78"/>
                    <a:gd name="T38" fmla="*/ 21 w 66"/>
                    <a:gd name="T39" fmla="*/ 75 h 78"/>
                    <a:gd name="T40" fmla="*/ 24 w 66"/>
                    <a:gd name="T41" fmla="*/ 77 h 78"/>
                    <a:gd name="T42" fmla="*/ 26 w 66"/>
                    <a:gd name="T43" fmla="*/ 77 h 78"/>
                    <a:gd name="T44" fmla="*/ 30 w 66"/>
                    <a:gd name="T45" fmla="*/ 78 h 78"/>
                    <a:gd name="T46" fmla="*/ 33 w 66"/>
                    <a:gd name="T47" fmla="*/ 78 h 78"/>
                    <a:gd name="T48" fmla="*/ 37 w 66"/>
                    <a:gd name="T49" fmla="*/ 78 h 78"/>
                    <a:gd name="T50" fmla="*/ 40 w 66"/>
                    <a:gd name="T51" fmla="*/ 77 h 78"/>
                    <a:gd name="T52" fmla="*/ 44 w 66"/>
                    <a:gd name="T53" fmla="*/ 77 h 78"/>
                    <a:gd name="T54" fmla="*/ 46 w 66"/>
                    <a:gd name="T55" fmla="*/ 75 h 78"/>
                    <a:gd name="T56" fmla="*/ 49 w 66"/>
                    <a:gd name="T57" fmla="*/ 73 h 78"/>
                    <a:gd name="T58" fmla="*/ 52 w 66"/>
                    <a:gd name="T59" fmla="*/ 71 h 78"/>
                    <a:gd name="T60" fmla="*/ 57 w 66"/>
                    <a:gd name="T61" fmla="*/ 66 h 78"/>
                    <a:gd name="T62" fmla="*/ 61 w 66"/>
                    <a:gd name="T63" fmla="*/ 61 h 78"/>
                    <a:gd name="T64" fmla="*/ 63 w 66"/>
                    <a:gd name="T65" fmla="*/ 54 h 78"/>
                    <a:gd name="T66" fmla="*/ 66 w 66"/>
                    <a:gd name="T67" fmla="*/ 46 h 78"/>
                    <a:gd name="T68" fmla="*/ 66 w 66"/>
                    <a:gd name="T69" fmla="*/ 42 h 78"/>
                    <a:gd name="T70" fmla="*/ 66 w 66"/>
                    <a:gd name="T71" fmla="*/ 38 h 78"/>
                    <a:gd name="T72" fmla="*/ 66 w 66"/>
                    <a:gd name="T73" fmla="*/ 34 h 78"/>
                    <a:gd name="T74" fmla="*/ 66 w 66"/>
                    <a:gd name="T75" fmla="*/ 30 h 78"/>
                    <a:gd name="T76" fmla="*/ 63 w 66"/>
                    <a:gd name="T77" fmla="*/ 24 h 78"/>
                    <a:gd name="T78" fmla="*/ 61 w 66"/>
                    <a:gd name="T79" fmla="*/ 17 h 78"/>
                    <a:gd name="T80" fmla="*/ 57 w 66"/>
                    <a:gd name="T81" fmla="*/ 12 h 78"/>
                    <a:gd name="T82" fmla="*/ 52 w 66"/>
                    <a:gd name="T83" fmla="*/ 6 h 78"/>
                    <a:gd name="T84" fmla="*/ 46 w 66"/>
                    <a:gd name="T85" fmla="*/ 2 h 78"/>
                    <a:gd name="T86" fmla="*/ 44 w 66"/>
                    <a:gd name="T87" fmla="*/ 1 h 78"/>
                    <a:gd name="T88" fmla="*/ 40 w 66"/>
                    <a:gd name="T89" fmla="*/ 1 h 78"/>
                    <a:gd name="T90" fmla="*/ 37 w 66"/>
                    <a:gd name="T91" fmla="*/ 0 h 78"/>
                    <a:gd name="T92" fmla="*/ 33 w 66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6"/>
                    <a:gd name="T142" fmla="*/ 0 h 78"/>
                    <a:gd name="T143" fmla="*/ 66 w 66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6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4" y="1"/>
                      </a:lnTo>
                      <a:lnTo>
                        <a:pt x="21" y="2"/>
                      </a:lnTo>
                      <a:lnTo>
                        <a:pt x="15" y="6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0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2"/>
                      </a:lnTo>
                      <a:lnTo>
                        <a:pt x="1" y="46"/>
                      </a:lnTo>
                      <a:lnTo>
                        <a:pt x="3" y="54"/>
                      </a:lnTo>
                      <a:lnTo>
                        <a:pt x="7" y="61"/>
                      </a:lnTo>
                      <a:lnTo>
                        <a:pt x="11" y="66"/>
                      </a:lnTo>
                      <a:lnTo>
                        <a:pt x="15" y="71"/>
                      </a:lnTo>
                      <a:lnTo>
                        <a:pt x="17" y="73"/>
                      </a:lnTo>
                      <a:lnTo>
                        <a:pt x="21" y="75"/>
                      </a:lnTo>
                      <a:lnTo>
                        <a:pt x="24" y="77"/>
                      </a:lnTo>
                      <a:lnTo>
                        <a:pt x="26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6" y="75"/>
                      </a:lnTo>
                      <a:lnTo>
                        <a:pt x="49" y="73"/>
                      </a:lnTo>
                      <a:lnTo>
                        <a:pt x="52" y="71"/>
                      </a:lnTo>
                      <a:lnTo>
                        <a:pt x="57" y="66"/>
                      </a:lnTo>
                      <a:lnTo>
                        <a:pt x="61" y="61"/>
                      </a:lnTo>
                      <a:lnTo>
                        <a:pt x="63" y="54"/>
                      </a:lnTo>
                      <a:lnTo>
                        <a:pt x="66" y="46"/>
                      </a:lnTo>
                      <a:lnTo>
                        <a:pt x="66" y="42"/>
                      </a:lnTo>
                      <a:lnTo>
                        <a:pt x="66" y="38"/>
                      </a:lnTo>
                      <a:lnTo>
                        <a:pt x="66" y="34"/>
                      </a:lnTo>
                      <a:lnTo>
                        <a:pt x="66" y="30"/>
                      </a:lnTo>
                      <a:lnTo>
                        <a:pt x="63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6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Freeform 61"/>
                <p:cNvSpPr>
                  <a:spLocks/>
                </p:cNvSpPr>
                <p:nvPr/>
              </p:nvSpPr>
              <p:spPr bwMode="auto">
                <a:xfrm>
                  <a:off x="1090" y="1182"/>
                  <a:ext cx="33" cy="41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8 w 66"/>
                    <a:gd name="T11" fmla="*/ 6 h 81"/>
                    <a:gd name="T12" fmla="*/ 15 w 66"/>
                    <a:gd name="T13" fmla="*/ 7 h 81"/>
                    <a:gd name="T14" fmla="*/ 10 w 66"/>
                    <a:gd name="T15" fmla="*/ 12 h 81"/>
                    <a:gd name="T16" fmla="*/ 6 w 66"/>
                    <a:gd name="T17" fmla="*/ 18 h 81"/>
                    <a:gd name="T18" fmla="*/ 3 w 66"/>
                    <a:gd name="T19" fmla="*/ 26 h 81"/>
                    <a:gd name="T20" fmla="*/ 2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2 w 66"/>
                    <a:gd name="T29" fmla="*/ 48 h 81"/>
                    <a:gd name="T30" fmla="*/ 3 w 66"/>
                    <a:gd name="T31" fmla="*/ 56 h 81"/>
                    <a:gd name="T32" fmla="*/ 6 w 66"/>
                    <a:gd name="T33" fmla="*/ 63 h 81"/>
                    <a:gd name="T34" fmla="*/ 10 w 66"/>
                    <a:gd name="T35" fmla="*/ 69 h 81"/>
                    <a:gd name="T36" fmla="*/ 15 w 66"/>
                    <a:gd name="T37" fmla="*/ 75 h 81"/>
                    <a:gd name="T38" fmla="*/ 18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7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7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8" y="6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8"/>
                      </a:lnTo>
                      <a:lnTo>
                        <a:pt x="3" y="26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6"/>
                      </a:lnTo>
                      <a:lnTo>
                        <a:pt x="6" y="63"/>
                      </a:lnTo>
                      <a:lnTo>
                        <a:pt x="10" y="69"/>
                      </a:lnTo>
                      <a:lnTo>
                        <a:pt x="15" y="75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7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7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" name="Freeform 62"/>
                <p:cNvSpPr>
                  <a:spLocks/>
                </p:cNvSpPr>
                <p:nvPr/>
              </p:nvSpPr>
              <p:spPr bwMode="auto">
                <a:xfrm>
                  <a:off x="1090" y="1182"/>
                  <a:ext cx="33" cy="41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8 w 66"/>
                    <a:gd name="T11" fmla="*/ 6 h 81"/>
                    <a:gd name="T12" fmla="*/ 15 w 66"/>
                    <a:gd name="T13" fmla="*/ 7 h 81"/>
                    <a:gd name="T14" fmla="*/ 10 w 66"/>
                    <a:gd name="T15" fmla="*/ 12 h 81"/>
                    <a:gd name="T16" fmla="*/ 6 w 66"/>
                    <a:gd name="T17" fmla="*/ 18 h 81"/>
                    <a:gd name="T18" fmla="*/ 3 w 66"/>
                    <a:gd name="T19" fmla="*/ 26 h 81"/>
                    <a:gd name="T20" fmla="*/ 2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2 w 66"/>
                    <a:gd name="T29" fmla="*/ 48 h 81"/>
                    <a:gd name="T30" fmla="*/ 3 w 66"/>
                    <a:gd name="T31" fmla="*/ 56 h 81"/>
                    <a:gd name="T32" fmla="*/ 6 w 66"/>
                    <a:gd name="T33" fmla="*/ 63 h 81"/>
                    <a:gd name="T34" fmla="*/ 10 w 66"/>
                    <a:gd name="T35" fmla="*/ 69 h 81"/>
                    <a:gd name="T36" fmla="*/ 15 w 66"/>
                    <a:gd name="T37" fmla="*/ 75 h 81"/>
                    <a:gd name="T38" fmla="*/ 18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7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7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8" y="6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8"/>
                      </a:lnTo>
                      <a:lnTo>
                        <a:pt x="3" y="26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6"/>
                      </a:lnTo>
                      <a:lnTo>
                        <a:pt x="6" y="63"/>
                      </a:lnTo>
                      <a:lnTo>
                        <a:pt x="10" y="69"/>
                      </a:lnTo>
                      <a:lnTo>
                        <a:pt x="15" y="75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7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7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63"/>
                <p:cNvSpPr>
                  <a:spLocks noChangeArrowheads="1"/>
                </p:cNvSpPr>
                <p:nvPr/>
              </p:nvSpPr>
              <p:spPr bwMode="auto">
                <a:xfrm>
                  <a:off x="1024" y="1292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Rectangle 64"/>
                <p:cNvSpPr>
                  <a:spLocks noChangeArrowheads="1"/>
                </p:cNvSpPr>
                <p:nvPr/>
              </p:nvSpPr>
              <p:spPr bwMode="auto">
                <a:xfrm>
                  <a:off x="760" y="1210"/>
                  <a:ext cx="305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SZOLNOK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Rectangle 65"/>
                <p:cNvSpPr>
                  <a:spLocks noChangeArrowheads="1"/>
                </p:cNvSpPr>
                <p:nvPr/>
              </p:nvSpPr>
              <p:spPr bwMode="auto">
                <a:xfrm>
                  <a:off x="1133" y="1370"/>
                  <a:ext cx="511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TISZAVARKONY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Rectangle 66"/>
                <p:cNvSpPr>
                  <a:spLocks noChangeArrowheads="1"/>
                </p:cNvSpPr>
                <p:nvPr/>
              </p:nvSpPr>
              <p:spPr bwMode="auto">
                <a:xfrm>
                  <a:off x="1165" y="1494"/>
                  <a:ext cx="29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VEZSENY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Rectangle 67"/>
                <p:cNvSpPr>
                  <a:spLocks noChangeArrowheads="1"/>
                </p:cNvSpPr>
                <p:nvPr/>
              </p:nvSpPr>
              <p:spPr bwMode="auto">
                <a:xfrm>
                  <a:off x="627" y="1465"/>
                  <a:ext cx="33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TISZAJENE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9" name="Rectangle 68"/>
                <p:cNvSpPr>
                  <a:spLocks noChangeArrowheads="1"/>
                </p:cNvSpPr>
                <p:nvPr/>
              </p:nvSpPr>
              <p:spPr bwMode="auto">
                <a:xfrm>
                  <a:off x="875" y="1776"/>
                  <a:ext cx="306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TISZASAS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0" name="Rectangle 69"/>
                <p:cNvSpPr>
                  <a:spLocks noChangeArrowheads="1"/>
                </p:cNvSpPr>
                <p:nvPr/>
              </p:nvSpPr>
              <p:spPr bwMode="auto">
                <a:xfrm rot="2640000">
                  <a:off x="1003" y="1884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Freeform 70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Freeform 71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3" name="Freeform 72"/>
                <p:cNvSpPr>
                  <a:spLocks/>
                </p:cNvSpPr>
                <p:nvPr/>
              </p:nvSpPr>
              <p:spPr bwMode="auto">
                <a:xfrm>
                  <a:off x="993" y="1499"/>
                  <a:ext cx="33" cy="40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7 w 66"/>
                    <a:gd name="T11" fmla="*/ 6 h 81"/>
                    <a:gd name="T12" fmla="*/ 15 w 66"/>
                    <a:gd name="T13" fmla="*/ 7 h 81"/>
                    <a:gd name="T14" fmla="*/ 9 w 66"/>
                    <a:gd name="T15" fmla="*/ 12 h 81"/>
                    <a:gd name="T16" fmla="*/ 5 w 66"/>
                    <a:gd name="T17" fmla="*/ 18 h 81"/>
                    <a:gd name="T18" fmla="*/ 3 w 66"/>
                    <a:gd name="T19" fmla="*/ 26 h 81"/>
                    <a:gd name="T20" fmla="*/ 1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1 w 66"/>
                    <a:gd name="T29" fmla="*/ 48 h 81"/>
                    <a:gd name="T30" fmla="*/ 3 w 66"/>
                    <a:gd name="T31" fmla="*/ 56 h 81"/>
                    <a:gd name="T32" fmla="*/ 5 w 66"/>
                    <a:gd name="T33" fmla="*/ 63 h 81"/>
                    <a:gd name="T34" fmla="*/ 9 w 66"/>
                    <a:gd name="T35" fmla="*/ 69 h 81"/>
                    <a:gd name="T36" fmla="*/ 15 w 66"/>
                    <a:gd name="T37" fmla="*/ 75 h 81"/>
                    <a:gd name="T38" fmla="*/ 17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6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6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7" y="6"/>
                      </a:lnTo>
                      <a:lnTo>
                        <a:pt x="15" y="7"/>
                      </a:lnTo>
                      <a:lnTo>
                        <a:pt x="9" y="12"/>
                      </a:lnTo>
                      <a:lnTo>
                        <a:pt x="5" y="18"/>
                      </a:lnTo>
                      <a:lnTo>
                        <a:pt x="3" y="26"/>
                      </a:lnTo>
                      <a:lnTo>
                        <a:pt x="1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1" y="48"/>
                      </a:lnTo>
                      <a:lnTo>
                        <a:pt x="3" y="56"/>
                      </a:lnTo>
                      <a:lnTo>
                        <a:pt x="5" y="63"/>
                      </a:lnTo>
                      <a:lnTo>
                        <a:pt x="9" y="69"/>
                      </a:lnTo>
                      <a:lnTo>
                        <a:pt x="15" y="75"/>
                      </a:lnTo>
                      <a:lnTo>
                        <a:pt x="17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6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6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" name="Freeform 73"/>
                <p:cNvSpPr>
                  <a:spLocks/>
                </p:cNvSpPr>
                <p:nvPr/>
              </p:nvSpPr>
              <p:spPr bwMode="auto">
                <a:xfrm>
                  <a:off x="993" y="1499"/>
                  <a:ext cx="33" cy="40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7 w 66"/>
                    <a:gd name="T11" fmla="*/ 6 h 81"/>
                    <a:gd name="T12" fmla="*/ 15 w 66"/>
                    <a:gd name="T13" fmla="*/ 7 h 81"/>
                    <a:gd name="T14" fmla="*/ 9 w 66"/>
                    <a:gd name="T15" fmla="*/ 12 h 81"/>
                    <a:gd name="T16" fmla="*/ 5 w 66"/>
                    <a:gd name="T17" fmla="*/ 18 h 81"/>
                    <a:gd name="T18" fmla="*/ 3 w 66"/>
                    <a:gd name="T19" fmla="*/ 26 h 81"/>
                    <a:gd name="T20" fmla="*/ 1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1 w 66"/>
                    <a:gd name="T29" fmla="*/ 48 h 81"/>
                    <a:gd name="T30" fmla="*/ 3 w 66"/>
                    <a:gd name="T31" fmla="*/ 56 h 81"/>
                    <a:gd name="T32" fmla="*/ 5 w 66"/>
                    <a:gd name="T33" fmla="*/ 63 h 81"/>
                    <a:gd name="T34" fmla="*/ 9 w 66"/>
                    <a:gd name="T35" fmla="*/ 69 h 81"/>
                    <a:gd name="T36" fmla="*/ 15 w 66"/>
                    <a:gd name="T37" fmla="*/ 75 h 81"/>
                    <a:gd name="T38" fmla="*/ 17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6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6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7" y="6"/>
                      </a:lnTo>
                      <a:lnTo>
                        <a:pt x="15" y="7"/>
                      </a:lnTo>
                      <a:lnTo>
                        <a:pt x="9" y="12"/>
                      </a:lnTo>
                      <a:lnTo>
                        <a:pt x="5" y="18"/>
                      </a:lnTo>
                      <a:lnTo>
                        <a:pt x="3" y="26"/>
                      </a:lnTo>
                      <a:lnTo>
                        <a:pt x="1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1" y="48"/>
                      </a:lnTo>
                      <a:lnTo>
                        <a:pt x="3" y="56"/>
                      </a:lnTo>
                      <a:lnTo>
                        <a:pt x="5" y="63"/>
                      </a:lnTo>
                      <a:lnTo>
                        <a:pt x="9" y="69"/>
                      </a:lnTo>
                      <a:lnTo>
                        <a:pt x="15" y="75"/>
                      </a:lnTo>
                      <a:lnTo>
                        <a:pt x="17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6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6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5" name="Freeform 74"/>
                <p:cNvSpPr>
                  <a:spLocks/>
                </p:cNvSpPr>
                <p:nvPr/>
              </p:nvSpPr>
              <p:spPr bwMode="auto">
                <a:xfrm>
                  <a:off x="1106" y="1479"/>
                  <a:ext cx="33" cy="40"/>
                </a:xfrm>
                <a:custGeom>
                  <a:avLst/>
                  <a:gdLst>
                    <a:gd name="T0" fmla="*/ 33 w 67"/>
                    <a:gd name="T1" fmla="*/ 0 h 78"/>
                    <a:gd name="T2" fmla="*/ 30 w 67"/>
                    <a:gd name="T3" fmla="*/ 0 h 78"/>
                    <a:gd name="T4" fmla="*/ 27 w 67"/>
                    <a:gd name="T5" fmla="*/ 1 h 78"/>
                    <a:gd name="T6" fmla="*/ 24 w 67"/>
                    <a:gd name="T7" fmla="*/ 1 h 78"/>
                    <a:gd name="T8" fmla="*/ 20 w 67"/>
                    <a:gd name="T9" fmla="*/ 3 h 78"/>
                    <a:gd name="T10" fmla="*/ 18 w 67"/>
                    <a:gd name="T11" fmla="*/ 5 h 78"/>
                    <a:gd name="T12" fmla="*/ 15 w 67"/>
                    <a:gd name="T13" fmla="*/ 7 h 78"/>
                    <a:gd name="T14" fmla="*/ 10 w 67"/>
                    <a:gd name="T15" fmla="*/ 12 h 78"/>
                    <a:gd name="T16" fmla="*/ 6 w 67"/>
                    <a:gd name="T17" fmla="*/ 17 h 78"/>
                    <a:gd name="T18" fmla="*/ 3 w 67"/>
                    <a:gd name="T19" fmla="*/ 24 h 78"/>
                    <a:gd name="T20" fmla="*/ 2 w 67"/>
                    <a:gd name="T21" fmla="*/ 32 h 78"/>
                    <a:gd name="T22" fmla="*/ 0 w 67"/>
                    <a:gd name="T23" fmla="*/ 36 h 78"/>
                    <a:gd name="T24" fmla="*/ 0 w 67"/>
                    <a:gd name="T25" fmla="*/ 40 h 78"/>
                    <a:gd name="T26" fmla="*/ 0 w 67"/>
                    <a:gd name="T27" fmla="*/ 44 h 78"/>
                    <a:gd name="T28" fmla="*/ 2 w 67"/>
                    <a:gd name="T29" fmla="*/ 48 h 78"/>
                    <a:gd name="T30" fmla="*/ 3 w 67"/>
                    <a:gd name="T31" fmla="*/ 54 h 78"/>
                    <a:gd name="T32" fmla="*/ 6 w 67"/>
                    <a:gd name="T33" fmla="*/ 61 h 78"/>
                    <a:gd name="T34" fmla="*/ 10 w 67"/>
                    <a:gd name="T35" fmla="*/ 68 h 78"/>
                    <a:gd name="T36" fmla="*/ 15 w 67"/>
                    <a:gd name="T37" fmla="*/ 72 h 78"/>
                    <a:gd name="T38" fmla="*/ 20 w 67"/>
                    <a:gd name="T39" fmla="*/ 76 h 78"/>
                    <a:gd name="T40" fmla="*/ 24 w 67"/>
                    <a:gd name="T41" fmla="*/ 77 h 78"/>
                    <a:gd name="T42" fmla="*/ 27 w 67"/>
                    <a:gd name="T43" fmla="*/ 77 h 78"/>
                    <a:gd name="T44" fmla="*/ 30 w 67"/>
                    <a:gd name="T45" fmla="*/ 78 h 78"/>
                    <a:gd name="T46" fmla="*/ 33 w 67"/>
                    <a:gd name="T47" fmla="*/ 78 h 78"/>
                    <a:gd name="T48" fmla="*/ 37 w 67"/>
                    <a:gd name="T49" fmla="*/ 78 h 78"/>
                    <a:gd name="T50" fmla="*/ 40 w 67"/>
                    <a:gd name="T51" fmla="*/ 77 h 78"/>
                    <a:gd name="T52" fmla="*/ 44 w 67"/>
                    <a:gd name="T53" fmla="*/ 77 h 78"/>
                    <a:gd name="T54" fmla="*/ 47 w 67"/>
                    <a:gd name="T55" fmla="*/ 76 h 78"/>
                    <a:gd name="T56" fmla="*/ 52 w 67"/>
                    <a:gd name="T57" fmla="*/ 72 h 78"/>
                    <a:gd name="T58" fmla="*/ 57 w 67"/>
                    <a:gd name="T59" fmla="*/ 68 h 78"/>
                    <a:gd name="T60" fmla="*/ 61 w 67"/>
                    <a:gd name="T61" fmla="*/ 61 h 78"/>
                    <a:gd name="T62" fmla="*/ 64 w 67"/>
                    <a:gd name="T63" fmla="*/ 54 h 78"/>
                    <a:gd name="T64" fmla="*/ 67 w 67"/>
                    <a:gd name="T65" fmla="*/ 48 h 78"/>
                    <a:gd name="T66" fmla="*/ 67 w 67"/>
                    <a:gd name="T67" fmla="*/ 44 h 78"/>
                    <a:gd name="T68" fmla="*/ 67 w 67"/>
                    <a:gd name="T69" fmla="*/ 40 h 78"/>
                    <a:gd name="T70" fmla="*/ 67 w 67"/>
                    <a:gd name="T71" fmla="*/ 36 h 78"/>
                    <a:gd name="T72" fmla="*/ 67 w 67"/>
                    <a:gd name="T73" fmla="*/ 32 h 78"/>
                    <a:gd name="T74" fmla="*/ 64 w 67"/>
                    <a:gd name="T75" fmla="*/ 24 h 78"/>
                    <a:gd name="T76" fmla="*/ 61 w 67"/>
                    <a:gd name="T77" fmla="*/ 17 h 78"/>
                    <a:gd name="T78" fmla="*/ 57 w 67"/>
                    <a:gd name="T79" fmla="*/ 12 h 78"/>
                    <a:gd name="T80" fmla="*/ 52 w 67"/>
                    <a:gd name="T81" fmla="*/ 7 h 78"/>
                    <a:gd name="T82" fmla="*/ 49 w 67"/>
                    <a:gd name="T83" fmla="*/ 5 h 78"/>
                    <a:gd name="T84" fmla="*/ 47 w 67"/>
                    <a:gd name="T85" fmla="*/ 3 h 78"/>
                    <a:gd name="T86" fmla="*/ 44 w 67"/>
                    <a:gd name="T87" fmla="*/ 1 h 78"/>
                    <a:gd name="T88" fmla="*/ 40 w 67"/>
                    <a:gd name="T89" fmla="*/ 1 h 78"/>
                    <a:gd name="T90" fmla="*/ 37 w 67"/>
                    <a:gd name="T91" fmla="*/ 0 h 78"/>
                    <a:gd name="T92" fmla="*/ 33 w 67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7"/>
                    <a:gd name="T142" fmla="*/ 0 h 78"/>
                    <a:gd name="T143" fmla="*/ 67 w 67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7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7" y="1"/>
                      </a:lnTo>
                      <a:lnTo>
                        <a:pt x="24" y="1"/>
                      </a:lnTo>
                      <a:lnTo>
                        <a:pt x="20" y="3"/>
                      </a:lnTo>
                      <a:lnTo>
                        <a:pt x="18" y="5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7"/>
                      </a:lnTo>
                      <a:lnTo>
                        <a:pt x="3" y="24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4"/>
                      </a:lnTo>
                      <a:lnTo>
                        <a:pt x="6" y="61"/>
                      </a:lnTo>
                      <a:lnTo>
                        <a:pt x="10" y="68"/>
                      </a:lnTo>
                      <a:lnTo>
                        <a:pt x="15" y="72"/>
                      </a:lnTo>
                      <a:lnTo>
                        <a:pt x="20" y="76"/>
                      </a:lnTo>
                      <a:lnTo>
                        <a:pt x="24" y="77"/>
                      </a:lnTo>
                      <a:lnTo>
                        <a:pt x="27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7" y="76"/>
                      </a:lnTo>
                      <a:lnTo>
                        <a:pt x="52" y="72"/>
                      </a:lnTo>
                      <a:lnTo>
                        <a:pt x="57" y="68"/>
                      </a:lnTo>
                      <a:lnTo>
                        <a:pt x="61" y="61"/>
                      </a:lnTo>
                      <a:lnTo>
                        <a:pt x="64" y="54"/>
                      </a:lnTo>
                      <a:lnTo>
                        <a:pt x="67" y="48"/>
                      </a:lnTo>
                      <a:lnTo>
                        <a:pt x="67" y="44"/>
                      </a:lnTo>
                      <a:lnTo>
                        <a:pt x="67" y="40"/>
                      </a:lnTo>
                      <a:lnTo>
                        <a:pt x="67" y="36"/>
                      </a:lnTo>
                      <a:lnTo>
                        <a:pt x="67" y="32"/>
                      </a:lnTo>
                      <a:lnTo>
                        <a:pt x="64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5"/>
                      </a:lnTo>
                      <a:lnTo>
                        <a:pt x="47" y="3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" name="Freeform 75"/>
                <p:cNvSpPr>
                  <a:spLocks/>
                </p:cNvSpPr>
                <p:nvPr/>
              </p:nvSpPr>
              <p:spPr bwMode="auto">
                <a:xfrm>
                  <a:off x="1106" y="1479"/>
                  <a:ext cx="33" cy="40"/>
                </a:xfrm>
                <a:custGeom>
                  <a:avLst/>
                  <a:gdLst>
                    <a:gd name="T0" fmla="*/ 33 w 67"/>
                    <a:gd name="T1" fmla="*/ 0 h 78"/>
                    <a:gd name="T2" fmla="*/ 30 w 67"/>
                    <a:gd name="T3" fmla="*/ 0 h 78"/>
                    <a:gd name="T4" fmla="*/ 27 w 67"/>
                    <a:gd name="T5" fmla="*/ 1 h 78"/>
                    <a:gd name="T6" fmla="*/ 24 w 67"/>
                    <a:gd name="T7" fmla="*/ 1 h 78"/>
                    <a:gd name="T8" fmla="*/ 20 w 67"/>
                    <a:gd name="T9" fmla="*/ 3 h 78"/>
                    <a:gd name="T10" fmla="*/ 18 w 67"/>
                    <a:gd name="T11" fmla="*/ 5 h 78"/>
                    <a:gd name="T12" fmla="*/ 15 w 67"/>
                    <a:gd name="T13" fmla="*/ 7 h 78"/>
                    <a:gd name="T14" fmla="*/ 10 w 67"/>
                    <a:gd name="T15" fmla="*/ 12 h 78"/>
                    <a:gd name="T16" fmla="*/ 6 w 67"/>
                    <a:gd name="T17" fmla="*/ 17 h 78"/>
                    <a:gd name="T18" fmla="*/ 3 w 67"/>
                    <a:gd name="T19" fmla="*/ 24 h 78"/>
                    <a:gd name="T20" fmla="*/ 2 w 67"/>
                    <a:gd name="T21" fmla="*/ 32 h 78"/>
                    <a:gd name="T22" fmla="*/ 0 w 67"/>
                    <a:gd name="T23" fmla="*/ 36 h 78"/>
                    <a:gd name="T24" fmla="*/ 0 w 67"/>
                    <a:gd name="T25" fmla="*/ 40 h 78"/>
                    <a:gd name="T26" fmla="*/ 0 w 67"/>
                    <a:gd name="T27" fmla="*/ 44 h 78"/>
                    <a:gd name="T28" fmla="*/ 2 w 67"/>
                    <a:gd name="T29" fmla="*/ 48 h 78"/>
                    <a:gd name="T30" fmla="*/ 3 w 67"/>
                    <a:gd name="T31" fmla="*/ 54 h 78"/>
                    <a:gd name="T32" fmla="*/ 6 w 67"/>
                    <a:gd name="T33" fmla="*/ 61 h 78"/>
                    <a:gd name="T34" fmla="*/ 10 w 67"/>
                    <a:gd name="T35" fmla="*/ 68 h 78"/>
                    <a:gd name="T36" fmla="*/ 15 w 67"/>
                    <a:gd name="T37" fmla="*/ 72 h 78"/>
                    <a:gd name="T38" fmla="*/ 20 w 67"/>
                    <a:gd name="T39" fmla="*/ 76 h 78"/>
                    <a:gd name="T40" fmla="*/ 24 w 67"/>
                    <a:gd name="T41" fmla="*/ 77 h 78"/>
                    <a:gd name="T42" fmla="*/ 27 w 67"/>
                    <a:gd name="T43" fmla="*/ 77 h 78"/>
                    <a:gd name="T44" fmla="*/ 30 w 67"/>
                    <a:gd name="T45" fmla="*/ 78 h 78"/>
                    <a:gd name="T46" fmla="*/ 33 w 67"/>
                    <a:gd name="T47" fmla="*/ 78 h 78"/>
                    <a:gd name="T48" fmla="*/ 37 w 67"/>
                    <a:gd name="T49" fmla="*/ 78 h 78"/>
                    <a:gd name="T50" fmla="*/ 40 w 67"/>
                    <a:gd name="T51" fmla="*/ 77 h 78"/>
                    <a:gd name="T52" fmla="*/ 44 w 67"/>
                    <a:gd name="T53" fmla="*/ 77 h 78"/>
                    <a:gd name="T54" fmla="*/ 47 w 67"/>
                    <a:gd name="T55" fmla="*/ 76 h 78"/>
                    <a:gd name="T56" fmla="*/ 52 w 67"/>
                    <a:gd name="T57" fmla="*/ 72 h 78"/>
                    <a:gd name="T58" fmla="*/ 57 w 67"/>
                    <a:gd name="T59" fmla="*/ 68 h 78"/>
                    <a:gd name="T60" fmla="*/ 61 w 67"/>
                    <a:gd name="T61" fmla="*/ 61 h 78"/>
                    <a:gd name="T62" fmla="*/ 64 w 67"/>
                    <a:gd name="T63" fmla="*/ 54 h 78"/>
                    <a:gd name="T64" fmla="*/ 67 w 67"/>
                    <a:gd name="T65" fmla="*/ 48 h 78"/>
                    <a:gd name="T66" fmla="*/ 67 w 67"/>
                    <a:gd name="T67" fmla="*/ 44 h 78"/>
                    <a:gd name="T68" fmla="*/ 67 w 67"/>
                    <a:gd name="T69" fmla="*/ 40 h 78"/>
                    <a:gd name="T70" fmla="*/ 67 w 67"/>
                    <a:gd name="T71" fmla="*/ 36 h 78"/>
                    <a:gd name="T72" fmla="*/ 67 w 67"/>
                    <a:gd name="T73" fmla="*/ 32 h 78"/>
                    <a:gd name="T74" fmla="*/ 64 w 67"/>
                    <a:gd name="T75" fmla="*/ 24 h 78"/>
                    <a:gd name="T76" fmla="*/ 61 w 67"/>
                    <a:gd name="T77" fmla="*/ 17 h 78"/>
                    <a:gd name="T78" fmla="*/ 57 w 67"/>
                    <a:gd name="T79" fmla="*/ 12 h 78"/>
                    <a:gd name="T80" fmla="*/ 52 w 67"/>
                    <a:gd name="T81" fmla="*/ 7 h 78"/>
                    <a:gd name="T82" fmla="*/ 49 w 67"/>
                    <a:gd name="T83" fmla="*/ 5 h 78"/>
                    <a:gd name="T84" fmla="*/ 47 w 67"/>
                    <a:gd name="T85" fmla="*/ 3 h 78"/>
                    <a:gd name="T86" fmla="*/ 44 w 67"/>
                    <a:gd name="T87" fmla="*/ 1 h 78"/>
                    <a:gd name="T88" fmla="*/ 40 w 67"/>
                    <a:gd name="T89" fmla="*/ 1 h 78"/>
                    <a:gd name="T90" fmla="*/ 37 w 67"/>
                    <a:gd name="T91" fmla="*/ 0 h 78"/>
                    <a:gd name="T92" fmla="*/ 33 w 67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7"/>
                    <a:gd name="T142" fmla="*/ 0 h 78"/>
                    <a:gd name="T143" fmla="*/ 67 w 67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7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7" y="1"/>
                      </a:lnTo>
                      <a:lnTo>
                        <a:pt x="24" y="1"/>
                      </a:lnTo>
                      <a:lnTo>
                        <a:pt x="20" y="3"/>
                      </a:lnTo>
                      <a:lnTo>
                        <a:pt x="18" y="5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7"/>
                      </a:lnTo>
                      <a:lnTo>
                        <a:pt x="3" y="24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4"/>
                      </a:lnTo>
                      <a:lnTo>
                        <a:pt x="6" y="61"/>
                      </a:lnTo>
                      <a:lnTo>
                        <a:pt x="10" y="68"/>
                      </a:lnTo>
                      <a:lnTo>
                        <a:pt x="15" y="72"/>
                      </a:lnTo>
                      <a:lnTo>
                        <a:pt x="20" y="76"/>
                      </a:lnTo>
                      <a:lnTo>
                        <a:pt x="24" y="77"/>
                      </a:lnTo>
                      <a:lnTo>
                        <a:pt x="27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7" y="76"/>
                      </a:lnTo>
                      <a:lnTo>
                        <a:pt x="52" y="72"/>
                      </a:lnTo>
                      <a:lnTo>
                        <a:pt x="57" y="68"/>
                      </a:lnTo>
                      <a:lnTo>
                        <a:pt x="61" y="61"/>
                      </a:lnTo>
                      <a:lnTo>
                        <a:pt x="64" y="54"/>
                      </a:lnTo>
                      <a:lnTo>
                        <a:pt x="67" y="48"/>
                      </a:lnTo>
                      <a:lnTo>
                        <a:pt x="67" y="44"/>
                      </a:lnTo>
                      <a:lnTo>
                        <a:pt x="67" y="40"/>
                      </a:lnTo>
                      <a:lnTo>
                        <a:pt x="67" y="36"/>
                      </a:lnTo>
                      <a:lnTo>
                        <a:pt x="67" y="32"/>
                      </a:lnTo>
                      <a:lnTo>
                        <a:pt x="64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5"/>
                      </a:lnTo>
                      <a:lnTo>
                        <a:pt x="47" y="3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" name="Freeform 76"/>
                <p:cNvSpPr>
                  <a:spLocks/>
                </p:cNvSpPr>
                <p:nvPr/>
              </p:nvSpPr>
              <p:spPr bwMode="auto">
                <a:xfrm>
                  <a:off x="1048" y="1420"/>
                  <a:ext cx="33" cy="40"/>
                </a:xfrm>
                <a:custGeom>
                  <a:avLst/>
                  <a:gdLst>
                    <a:gd name="T0" fmla="*/ 33 w 66"/>
                    <a:gd name="T1" fmla="*/ 0 h 78"/>
                    <a:gd name="T2" fmla="*/ 30 w 66"/>
                    <a:gd name="T3" fmla="*/ 0 h 78"/>
                    <a:gd name="T4" fmla="*/ 26 w 66"/>
                    <a:gd name="T5" fmla="*/ 1 h 78"/>
                    <a:gd name="T6" fmla="*/ 24 w 66"/>
                    <a:gd name="T7" fmla="*/ 1 h 78"/>
                    <a:gd name="T8" fmla="*/ 21 w 66"/>
                    <a:gd name="T9" fmla="*/ 2 h 78"/>
                    <a:gd name="T10" fmla="*/ 15 w 66"/>
                    <a:gd name="T11" fmla="*/ 6 h 78"/>
                    <a:gd name="T12" fmla="*/ 11 w 66"/>
                    <a:gd name="T13" fmla="*/ 12 h 78"/>
                    <a:gd name="T14" fmla="*/ 7 w 66"/>
                    <a:gd name="T15" fmla="*/ 17 h 78"/>
                    <a:gd name="T16" fmla="*/ 3 w 66"/>
                    <a:gd name="T17" fmla="*/ 24 h 78"/>
                    <a:gd name="T18" fmla="*/ 1 w 66"/>
                    <a:gd name="T19" fmla="*/ 30 h 78"/>
                    <a:gd name="T20" fmla="*/ 0 w 66"/>
                    <a:gd name="T21" fmla="*/ 34 h 78"/>
                    <a:gd name="T22" fmla="*/ 0 w 66"/>
                    <a:gd name="T23" fmla="*/ 38 h 78"/>
                    <a:gd name="T24" fmla="*/ 0 w 66"/>
                    <a:gd name="T25" fmla="*/ 42 h 78"/>
                    <a:gd name="T26" fmla="*/ 1 w 66"/>
                    <a:gd name="T27" fmla="*/ 46 h 78"/>
                    <a:gd name="T28" fmla="*/ 3 w 66"/>
                    <a:gd name="T29" fmla="*/ 54 h 78"/>
                    <a:gd name="T30" fmla="*/ 7 w 66"/>
                    <a:gd name="T31" fmla="*/ 61 h 78"/>
                    <a:gd name="T32" fmla="*/ 11 w 66"/>
                    <a:gd name="T33" fmla="*/ 66 h 78"/>
                    <a:gd name="T34" fmla="*/ 15 w 66"/>
                    <a:gd name="T35" fmla="*/ 71 h 78"/>
                    <a:gd name="T36" fmla="*/ 17 w 66"/>
                    <a:gd name="T37" fmla="*/ 73 h 78"/>
                    <a:gd name="T38" fmla="*/ 21 w 66"/>
                    <a:gd name="T39" fmla="*/ 75 h 78"/>
                    <a:gd name="T40" fmla="*/ 24 w 66"/>
                    <a:gd name="T41" fmla="*/ 77 h 78"/>
                    <a:gd name="T42" fmla="*/ 26 w 66"/>
                    <a:gd name="T43" fmla="*/ 77 h 78"/>
                    <a:gd name="T44" fmla="*/ 30 w 66"/>
                    <a:gd name="T45" fmla="*/ 78 h 78"/>
                    <a:gd name="T46" fmla="*/ 33 w 66"/>
                    <a:gd name="T47" fmla="*/ 78 h 78"/>
                    <a:gd name="T48" fmla="*/ 37 w 66"/>
                    <a:gd name="T49" fmla="*/ 78 h 78"/>
                    <a:gd name="T50" fmla="*/ 40 w 66"/>
                    <a:gd name="T51" fmla="*/ 77 h 78"/>
                    <a:gd name="T52" fmla="*/ 44 w 66"/>
                    <a:gd name="T53" fmla="*/ 77 h 78"/>
                    <a:gd name="T54" fmla="*/ 46 w 66"/>
                    <a:gd name="T55" fmla="*/ 75 h 78"/>
                    <a:gd name="T56" fmla="*/ 49 w 66"/>
                    <a:gd name="T57" fmla="*/ 73 h 78"/>
                    <a:gd name="T58" fmla="*/ 52 w 66"/>
                    <a:gd name="T59" fmla="*/ 71 h 78"/>
                    <a:gd name="T60" fmla="*/ 57 w 66"/>
                    <a:gd name="T61" fmla="*/ 66 h 78"/>
                    <a:gd name="T62" fmla="*/ 61 w 66"/>
                    <a:gd name="T63" fmla="*/ 61 h 78"/>
                    <a:gd name="T64" fmla="*/ 63 w 66"/>
                    <a:gd name="T65" fmla="*/ 54 h 78"/>
                    <a:gd name="T66" fmla="*/ 66 w 66"/>
                    <a:gd name="T67" fmla="*/ 46 h 78"/>
                    <a:gd name="T68" fmla="*/ 66 w 66"/>
                    <a:gd name="T69" fmla="*/ 42 h 78"/>
                    <a:gd name="T70" fmla="*/ 66 w 66"/>
                    <a:gd name="T71" fmla="*/ 38 h 78"/>
                    <a:gd name="T72" fmla="*/ 66 w 66"/>
                    <a:gd name="T73" fmla="*/ 34 h 78"/>
                    <a:gd name="T74" fmla="*/ 66 w 66"/>
                    <a:gd name="T75" fmla="*/ 30 h 78"/>
                    <a:gd name="T76" fmla="*/ 63 w 66"/>
                    <a:gd name="T77" fmla="*/ 24 h 78"/>
                    <a:gd name="T78" fmla="*/ 61 w 66"/>
                    <a:gd name="T79" fmla="*/ 17 h 78"/>
                    <a:gd name="T80" fmla="*/ 57 w 66"/>
                    <a:gd name="T81" fmla="*/ 12 h 78"/>
                    <a:gd name="T82" fmla="*/ 52 w 66"/>
                    <a:gd name="T83" fmla="*/ 6 h 78"/>
                    <a:gd name="T84" fmla="*/ 46 w 66"/>
                    <a:gd name="T85" fmla="*/ 2 h 78"/>
                    <a:gd name="T86" fmla="*/ 44 w 66"/>
                    <a:gd name="T87" fmla="*/ 1 h 78"/>
                    <a:gd name="T88" fmla="*/ 40 w 66"/>
                    <a:gd name="T89" fmla="*/ 1 h 78"/>
                    <a:gd name="T90" fmla="*/ 37 w 66"/>
                    <a:gd name="T91" fmla="*/ 0 h 78"/>
                    <a:gd name="T92" fmla="*/ 33 w 66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6"/>
                    <a:gd name="T142" fmla="*/ 0 h 78"/>
                    <a:gd name="T143" fmla="*/ 66 w 66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6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4" y="1"/>
                      </a:lnTo>
                      <a:lnTo>
                        <a:pt x="21" y="2"/>
                      </a:lnTo>
                      <a:lnTo>
                        <a:pt x="15" y="6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0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2"/>
                      </a:lnTo>
                      <a:lnTo>
                        <a:pt x="1" y="46"/>
                      </a:lnTo>
                      <a:lnTo>
                        <a:pt x="3" y="54"/>
                      </a:lnTo>
                      <a:lnTo>
                        <a:pt x="7" y="61"/>
                      </a:lnTo>
                      <a:lnTo>
                        <a:pt x="11" y="66"/>
                      </a:lnTo>
                      <a:lnTo>
                        <a:pt x="15" y="71"/>
                      </a:lnTo>
                      <a:lnTo>
                        <a:pt x="17" y="73"/>
                      </a:lnTo>
                      <a:lnTo>
                        <a:pt x="21" y="75"/>
                      </a:lnTo>
                      <a:lnTo>
                        <a:pt x="24" y="77"/>
                      </a:lnTo>
                      <a:lnTo>
                        <a:pt x="26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6" y="75"/>
                      </a:lnTo>
                      <a:lnTo>
                        <a:pt x="49" y="73"/>
                      </a:lnTo>
                      <a:lnTo>
                        <a:pt x="52" y="71"/>
                      </a:lnTo>
                      <a:lnTo>
                        <a:pt x="57" y="66"/>
                      </a:lnTo>
                      <a:lnTo>
                        <a:pt x="61" y="61"/>
                      </a:lnTo>
                      <a:lnTo>
                        <a:pt x="63" y="54"/>
                      </a:lnTo>
                      <a:lnTo>
                        <a:pt x="66" y="46"/>
                      </a:lnTo>
                      <a:lnTo>
                        <a:pt x="66" y="42"/>
                      </a:lnTo>
                      <a:lnTo>
                        <a:pt x="66" y="38"/>
                      </a:lnTo>
                      <a:lnTo>
                        <a:pt x="66" y="34"/>
                      </a:lnTo>
                      <a:lnTo>
                        <a:pt x="66" y="30"/>
                      </a:lnTo>
                      <a:lnTo>
                        <a:pt x="63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6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8" name="Freeform 77"/>
                <p:cNvSpPr>
                  <a:spLocks/>
                </p:cNvSpPr>
                <p:nvPr/>
              </p:nvSpPr>
              <p:spPr bwMode="auto">
                <a:xfrm>
                  <a:off x="1048" y="1420"/>
                  <a:ext cx="33" cy="40"/>
                </a:xfrm>
                <a:custGeom>
                  <a:avLst/>
                  <a:gdLst>
                    <a:gd name="T0" fmla="*/ 33 w 66"/>
                    <a:gd name="T1" fmla="*/ 0 h 78"/>
                    <a:gd name="T2" fmla="*/ 30 w 66"/>
                    <a:gd name="T3" fmla="*/ 0 h 78"/>
                    <a:gd name="T4" fmla="*/ 26 w 66"/>
                    <a:gd name="T5" fmla="*/ 1 h 78"/>
                    <a:gd name="T6" fmla="*/ 24 w 66"/>
                    <a:gd name="T7" fmla="*/ 1 h 78"/>
                    <a:gd name="T8" fmla="*/ 21 w 66"/>
                    <a:gd name="T9" fmla="*/ 2 h 78"/>
                    <a:gd name="T10" fmla="*/ 15 w 66"/>
                    <a:gd name="T11" fmla="*/ 6 h 78"/>
                    <a:gd name="T12" fmla="*/ 11 w 66"/>
                    <a:gd name="T13" fmla="*/ 12 h 78"/>
                    <a:gd name="T14" fmla="*/ 7 w 66"/>
                    <a:gd name="T15" fmla="*/ 17 h 78"/>
                    <a:gd name="T16" fmla="*/ 3 w 66"/>
                    <a:gd name="T17" fmla="*/ 24 h 78"/>
                    <a:gd name="T18" fmla="*/ 1 w 66"/>
                    <a:gd name="T19" fmla="*/ 30 h 78"/>
                    <a:gd name="T20" fmla="*/ 0 w 66"/>
                    <a:gd name="T21" fmla="*/ 34 h 78"/>
                    <a:gd name="T22" fmla="*/ 0 w 66"/>
                    <a:gd name="T23" fmla="*/ 38 h 78"/>
                    <a:gd name="T24" fmla="*/ 0 w 66"/>
                    <a:gd name="T25" fmla="*/ 42 h 78"/>
                    <a:gd name="T26" fmla="*/ 1 w 66"/>
                    <a:gd name="T27" fmla="*/ 46 h 78"/>
                    <a:gd name="T28" fmla="*/ 3 w 66"/>
                    <a:gd name="T29" fmla="*/ 54 h 78"/>
                    <a:gd name="T30" fmla="*/ 7 w 66"/>
                    <a:gd name="T31" fmla="*/ 61 h 78"/>
                    <a:gd name="T32" fmla="*/ 11 w 66"/>
                    <a:gd name="T33" fmla="*/ 66 h 78"/>
                    <a:gd name="T34" fmla="*/ 15 w 66"/>
                    <a:gd name="T35" fmla="*/ 71 h 78"/>
                    <a:gd name="T36" fmla="*/ 17 w 66"/>
                    <a:gd name="T37" fmla="*/ 73 h 78"/>
                    <a:gd name="T38" fmla="*/ 21 w 66"/>
                    <a:gd name="T39" fmla="*/ 75 h 78"/>
                    <a:gd name="T40" fmla="*/ 24 w 66"/>
                    <a:gd name="T41" fmla="*/ 77 h 78"/>
                    <a:gd name="T42" fmla="*/ 26 w 66"/>
                    <a:gd name="T43" fmla="*/ 77 h 78"/>
                    <a:gd name="T44" fmla="*/ 30 w 66"/>
                    <a:gd name="T45" fmla="*/ 78 h 78"/>
                    <a:gd name="T46" fmla="*/ 33 w 66"/>
                    <a:gd name="T47" fmla="*/ 78 h 78"/>
                    <a:gd name="T48" fmla="*/ 37 w 66"/>
                    <a:gd name="T49" fmla="*/ 78 h 78"/>
                    <a:gd name="T50" fmla="*/ 40 w 66"/>
                    <a:gd name="T51" fmla="*/ 77 h 78"/>
                    <a:gd name="T52" fmla="*/ 44 w 66"/>
                    <a:gd name="T53" fmla="*/ 77 h 78"/>
                    <a:gd name="T54" fmla="*/ 46 w 66"/>
                    <a:gd name="T55" fmla="*/ 75 h 78"/>
                    <a:gd name="T56" fmla="*/ 49 w 66"/>
                    <a:gd name="T57" fmla="*/ 73 h 78"/>
                    <a:gd name="T58" fmla="*/ 52 w 66"/>
                    <a:gd name="T59" fmla="*/ 71 h 78"/>
                    <a:gd name="T60" fmla="*/ 57 w 66"/>
                    <a:gd name="T61" fmla="*/ 66 h 78"/>
                    <a:gd name="T62" fmla="*/ 61 w 66"/>
                    <a:gd name="T63" fmla="*/ 61 h 78"/>
                    <a:gd name="T64" fmla="*/ 63 w 66"/>
                    <a:gd name="T65" fmla="*/ 54 h 78"/>
                    <a:gd name="T66" fmla="*/ 66 w 66"/>
                    <a:gd name="T67" fmla="*/ 46 h 78"/>
                    <a:gd name="T68" fmla="*/ 66 w 66"/>
                    <a:gd name="T69" fmla="*/ 42 h 78"/>
                    <a:gd name="T70" fmla="*/ 66 w 66"/>
                    <a:gd name="T71" fmla="*/ 38 h 78"/>
                    <a:gd name="T72" fmla="*/ 66 w 66"/>
                    <a:gd name="T73" fmla="*/ 34 h 78"/>
                    <a:gd name="T74" fmla="*/ 66 w 66"/>
                    <a:gd name="T75" fmla="*/ 30 h 78"/>
                    <a:gd name="T76" fmla="*/ 63 w 66"/>
                    <a:gd name="T77" fmla="*/ 24 h 78"/>
                    <a:gd name="T78" fmla="*/ 61 w 66"/>
                    <a:gd name="T79" fmla="*/ 17 h 78"/>
                    <a:gd name="T80" fmla="*/ 57 w 66"/>
                    <a:gd name="T81" fmla="*/ 12 h 78"/>
                    <a:gd name="T82" fmla="*/ 52 w 66"/>
                    <a:gd name="T83" fmla="*/ 6 h 78"/>
                    <a:gd name="T84" fmla="*/ 46 w 66"/>
                    <a:gd name="T85" fmla="*/ 2 h 78"/>
                    <a:gd name="T86" fmla="*/ 44 w 66"/>
                    <a:gd name="T87" fmla="*/ 1 h 78"/>
                    <a:gd name="T88" fmla="*/ 40 w 66"/>
                    <a:gd name="T89" fmla="*/ 1 h 78"/>
                    <a:gd name="T90" fmla="*/ 37 w 66"/>
                    <a:gd name="T91" fmla="*/ 0 h 78"/>
                    <a:gd name="T92" fmla="*/ 33 w 66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6"/>
                    <a:gd name="T142" fmla="*/ 0 h 78"/>
                    <a:gd name="T143" fmla="*/ 66 w 66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6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4" y="1"/>
                      </a:lnTo>
                      <a:lnTo>
                        <a:pt x="21" y="2"/>
                      </a:lnTo>
                      <a:lnTo>
                        <a:pt x="15" y="6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0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2"/>
                      </a:lnTo>
                      <a:lnTo>
                        <a:pt x="1" y="46"/>
                      </a:lnTo>
                      <a:lnTo>
                        <a:pt x="3" y="54"/>
                      </a:lnTo>
                      <a:lnTo>
                        <a:pt x="7" y="61"/>
                      </a:lnTo>
                      <a:lnTo>
                        <a:pt x="11" y="66"/>
                      </a:lnTo>
                      <a:lnTo>
                        <a:pt x="15" y="71"/>
                      </a:lnTo>
                      <a:lnTo>
                        <a:pt x="17" y="73"/>
                      </a:lnTo>
                      <a:lnTo>
                        <a:pt x="21" y="75"/>
                      </a:lnTo>
                      <a:lnTo>
                        <a:pt x="24" y="77"/>
                      </a:lnTo>
                      <a:lnTo>
                        <a:pt x="26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6" y="75"/>
                      </a:lnTo>
                      <a:lnTo>
                        <a:pt x="49" y="73"/>
                      </a:lnTo>
                      <a:lnTo>
                        <a:pt x="52" y="71"/>
                      </a:lnTo>
                      <a:lnTo>
                        <a:pt x="57" y="66"/>
                      </a:lnTo>
                      <a:lnTo>
                        <a:pt x="61" y="61"/>
                      </a:lnTo>
                      <a:lnTo>
                        <a:pt x="63" y="54"/>
                      </a:lnTo>
                      <a:lnTo>
                        <a:pt x="66" y="46"/>
                      </a:lnTo>
                      <a:lnTo>
                        <a:pt x="66" y="42"/>
                      </a:lnTo>
                      <a:lnTo>
                        <a:pt x="66" y="38"/>
                      </a:lnTo>
                      <a:lnTo>
                        <a:pt x="66" y="34"/>
                      </a:lnTo>
                      <a:lnTo>
                        <a:pt x="66" y="30"/>
                      </a:lnTo>
                      <a:lnTo>
                        <a:pt x="63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6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" name="Freeform 78"/>
                <p:cNvSpPr>
                  <a:spLocks/>
                </p:cNvSpPr>
                <p:nvPr/>
              </p:nvSpPr>
              <p:spPr bwMode="auto">
                <a:xfrm>
                  <a:off x="1090" y="1182"/>
                  <a:ext cx="33" cy="41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8 w 66"/>
                    <a:gd name="T11" fmla="*/ 6 h 81"/>
                    <a:gd name="T12" fmla="*/ 15 w 66"/>
                    <a:gd name="T13" fmla="*/ 7 h 81"/>
                    <a:gd name="T14" fmla="*/ 10 w 66"/>
                    <a:gd name="T15" fmla="*/ 12 h 81"/>
                    <a:gd name="T16" fmla="*/ 6 w 66"/>
                    <a:gd name="T17" fmla="*/ 18 h 81"/>
                    <a:gd name="T18" fmla="*/ 3 w 66"/>
                    <a:gd name="T19" fmla="*/ 26 h 81"/>
                    <a:gd name="T20" fmla="*/ 2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2 w 66"/>
                    <a:gd name="T29" fmla="*/ 48 h 81"/>
                    <a:gd name="T30" fmla="*/ 3 w 66"/>
                    <a:gd name="T31" fmla="*/ 56 h 81"/>
                    <a:gd name="T32" fmla="*/ 6 w 66"/>
                    <a:gd name="T33" fmla="*/ 63 h 81"/>
                    <a:gd name="T34" fmla="*/ 10 w 66"/>
                    <a:gd name="T35" fmla="*/ 69 h 81"/>
                    <a:gd name="T36" fmla="*/ 15 w 66"/>
                    <a:gd name="T37" fmla="*/ 75 h 81"/>
                    <a:gd name="T38" fmla="*/ 18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7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7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8" y="6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8"/>
                      </a:lnTo>
                      <a:lnTo>
                        <a:pt x="3" y="26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6"/>
                      </a:lnTo>
                      <a:lnTo>
                        <a:pt x="6" y="63"/>
                      </a:lnTo>
                      <a:lnTo>
                        <a:pt x="10" y="69"/>
                      </a:lnTo>
                      <a:lnTo>
                        <a:pt x="15" y="75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7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7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0" name="Freeform 79"/>
                <p:cNvSpPr>
                  <a:spLocks/>
                </p:cNvSpPr>
                <p:nvPr/>
              </p:nvSpPr>
              <p:spPr bwMode="auto">
                <a:xfrm>
                  <a:off x="1090" y="1182"/>
                  <a:ext cx="33" cy="41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8 w 66"/>
                    <a:gd name="T11" fmla="*/ 6 h 81"/>
                    <a:gd name="T12" fmla="*/ 15 w 66"/>
                    <a:gd name="T13" fmla="*/ 7 h 81"/>
                    <a:gd name="T14" fmla="*/ 10 w 66"/>
                    <a:gd name="T15" fmla="*/ 12 h 81"/>
                    <a:gd name="T16" fmla="*/ 6 w 66"/>
                    <a:gd name="T17" fmla="*/ 18 h 81"/>
                    <a:gd name="T18" fmla="*/ 3 w 66"/>
                    <a:gd name="T19" fmla="*/ 26 h 81"/>
                    <a:gd name="T20" fmla="*/ 2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2 w 66"/>
                    <a:gd name="T29" fmla="*/ 48 h 81"/>
                    <a:gd name="T30" fmla="*/ 3 w 66"/>
                    <a:gd name="T31" fmla="*/ 56 h 81"/>
                    <a:gd name="T32" fmla="*/ 6 w 66"/>
                    <a:gd name="T33" fmla="*/ 63 h 81"/>
                    <a:gd name="T34" fmla="*/ 10 w 66"/>
                    <a:gd name="T35" fmla="*/ 69 h 81"/>
                    <a:gd name="T36" fmla="*/ 15 w 66"/>
                    <a:gd name="T37" fmla="*/ 75 h 81"/>
                    <a:gd name="T38" fmla="*/ 18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7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7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8" y="6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8"/>
                      </a:lnTo>
                      <a:lnTo>
                        <a:pt x="3" y="26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6"/>
                      </a:lnTo>
                      <a:lnTo>
                        <a:pt x="6" y="63"/>
                      </a:lnTo>
                      <a:lnTo>
                        <a:pt x="10" y="69"/>
                      </a:lnTo>
                      <a:lnTo>
                        <a:pt x="15" y="75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7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7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1" name="Rectangle 80"/>
                <p:cNvSpPr>
                  <a:spLocks noChangeArrowheads="1"/>
                </p:cNvSpPr>
                <p:nvPr/>
              </p:nvSpPr>
              <p:spPr bwMode="auto">
                <a:xfrm>
                  <a:off x="1024" y="1292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2" name="Rectangle 81"/>
                <p:cNvSpPr>
                  <a:spLocks noChangeArrowheads="1"/>
                </p:cNvSpPr>
                <p:nvPr/>
              </p:nvSpPr>
              <p:spPr bwMode="auto">
                <a:xfrm>
                  <a:off x="760" y="1210"/>
                  <a:ext cx="305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SZOLNOK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" name="Rectangle 82"/>
                <p:cNvSpPr>
                  <a:spLocks noChangeArrowheads="1"/>
                </p:cNvSpPr>
                <p:nvPr/>
              </p:nvSpPr>
              <p:spPr bwMode="auto">
                <a:xfrm>
                  <a:off x="1133" y="1370"/>
                  <a:ext cx="511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TISZAVARKONY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4" name="Rectangle 83"/>
                <p:cNvSpPr>
                  <a:spLocks noChangeArrowheads="1"/>
                </p:cNvSpPr>
                <p:nvPr/>
              </p:nvSpPr>
              <p:spPr bwMode="auto">
                <a:xfrm>
                  <a:off x="1165" y="1494"/>
                  <a:ext cx="29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VEZSENY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5" name="Rectangle 84"/>
                <p:cNvSpPr>
                  <a:spLocks noChangeArrowheads="1"/>
                </p:cNvSpPr>
                <p:nvPr/>
              </p:nvSpPr>
              <p:spPr bwMode="auto">
                <a:xfrm>
                  <a:off x="627" y="1465"/>
                  <a:ext cx="33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TISZAJENE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6" name="Rectangle 85"/>
                <p:cNvSpPr>
                  <a:spLocks noChangeArrowheads="1"/>
                </p:cNvSpPr>
                <p:nvPr/>
              </p:nvSpPr>
              <p:spPr bwMode="auto">
                <a:xfrm>
                  <a:off x="875" y="1776"/>
                  <a:ext cx="306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TISZASAS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7" name="Rectangle 86"/>
                <p:cNvSpPr>
                  <a:spLocks noChangeArrowheads="1"/>
                </p:cNvSpPr>
                <p:nvPr/>
              </p:nvSpPr>
              <p:spPr bwMode="auto">
                <a:xfrm rot="2640000">
                  <a:off x="1003" y="1884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8" name="Freeform 87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9" name="Freeform 88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" name="Rectangle 89"/>
                <p:cNvSpPr>
                  <a:spLocks noChangeArrowheads="1"/>
                </p:cNvSpPr>
                <p:nvPr/>
              </p:nvSpPr>
              <p:spPr bwMode="auto">
                <a:xfrm>
                  <a:off x="1024" y="1292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" name="Rectangle 90"/>
                <p:cNvSpPr>
                  <a:spLocks noChangeArrowheads="1"/>
                </p:cNvSpPr>
                <p:nvPr/>
              </p:nvSpPr>
              <p:spPr bwMode="auto">
                <a:xfrm>
                  <a:off x="760" y="1210"/>
                  <a:ext cx="305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SZOLNOK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" name="Rectangle 91"/>
                <p:cNvSpPr>
                  <a:spLocks noChangeArrowheads="1"/>
                </p:cNvSpPr>
                <p:nvPr/>
              </p:nvSpPr>
              <p:spPr bwMode="auto">
                <a:xfrm>
                  <a:off x="1133" y="1370"/>
                  <a:ext cx="511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TISZAVARKONY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3" name="Rectangle 92"/>
                <p:cNvSpPr>
                  <a:spLocks noChangeArrowheads="1"/>
                </p:cNvSpPr>
                <p:nvPr/>
              </p:nvSpPr>
              <p:spPr bwMode="auto">
                <a:xfrm>
                  <a:off x="1165" y="1494"/>
                  <a:ext cx="29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VEZSENY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" name="Rectangle 93"/>
                <p:cNvSpPr>
                  <a:spLocks noChangeArrowheads="1"/>
                </p:cNvSpPr>
                <p:nvPr/>
              </p:nvSpPr>
              <p:spPr bwMode="auto">
                <a:xfrm>
                  <a:off x="627" y="1465"/>
                  <a:ext cx="33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TISZAJENE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" name="Rectangle 94"/>
                <p:cNvSpPr>
                  <a:spLocks noChangeArrowheads="1"/>
                </p:cNvSpPr>
                <p:nvPr/>
              </p:nvSpPr>
              <p:spPr bwMode="auto">
                <a:xfrm>
                  <a:off x="875" y="1776"/>
                  <a:ext cx="306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TISZASAS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6" name="Rectangle 95"/>
                <p:cNvSpPr>
                  <a:spLocks noChangeArrowheads="1"/>
                </p:cNvSpPr>
                <p:nvPr/>
              </p:nvSpPr>
              <p:spPr bwMode="auto">
                <a:xfrm rot="2640000">
                  <a:off x="1003" y="1884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7" name="Rectangle 96"/>
                <p:cNvSpPr>
                  <a:spLocks noChangeArrowheads="1"/>
                </p:cNvSpPr>
                <p:nvPr/>
              </p:nvSpPr>
              <p:spPr bwMode="auto">
                <a:xfrm>
                  <a:off x="1024" y="1292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" name="Rectangle 97"/>
                <p:cNvSpPr>
                  <a:spLocks noChangeArrowheads="1"/>
                </p:cNvSpPr>
                <p:nvPr/>
              </p:nvSpPr>
              <p:spPr bwMode="auto">
                <a:xfrm>
                  <a:off x="760" y="1210"/>
                  <a:ext cx="305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SZOLNOK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" name="Rectangle 98"/>
                <p:cNvSpPr>
                  <a:spLocks noChangeArrowheads="1"/>
                </p:cNvSpPr>
                <p:nvPr/>
              </p:nvSpPr>
              <p:spPr bwMode="auto">
                <a:xfrm>
                  <a:off x="1133" y="1370"/>
                  <a:ext cx="511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TISZAVARKONY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0" name="Rectangle 99"/>
                <p:cNvSpPr>
                  <a:spLocks noChangeArrowheads="1"/>
                </p:cNvSpPr>
                <p:nvPr/>
              </p:nvSpPr>
              <p:spPr bwMode="auto">
                <a:xfrm>
                  <a:off x="1165" y="1494"/>
                  <a:ext cx="29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VEZSENY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1" name="Rectangle 100"/>
                <p:cNvSpPr>
                  <a:spLocks noChangeArrowheads="1"/>
                </p:cNvSpPr>
                <p:nvPr/>
              </p:nvSpPr>
              <p:spPr bwMode="auto">
                <a:xfrm>
                  <a:off x="627" y="1465"/>
                  <a:ext cx="337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TISZAJENE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" name="Rectangle 101"/>
                <p:cNvSpPr>
                  <a:spLocks noChangeArrowheads="1"/>
                </p:cNvSpPr>
                <p:nvPr/>
              </p:nvSpPr>
              <p:spPr bwMode="auto">
                <a:xfrm>
                  <a:off x="875" y="1776"/>
                  <a:ext cx="306" cy="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80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TISZASAS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" name="Rectangle 102"/>
                <p:cNvSpPr>
                  <a:spLocks noChangeArrowheads="1"/>
                </p:cNvSpPr>
                <p:nvPr/>
              </p:nvSpPr>
              <p:spPr bwMode="auto">
                <a:xfrm rot="2640000">
                  <a:off x="1003" y="1884"/>
                  <a:ext cx="271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it-IT" sz="1100" b="1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TISZA</a:t>
                  </a:r>
                  <a:endParaRPr lang="en-US" alt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4" name="Freeform 103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5" name="Freeform 104"/>
                <p:cNvSpPr>
                  <a:spLocks/>
                </p:cNvSpPr>
                <p:nvPr/>
              </p:nvSpPr>
              <p:spPr bwMode="auto">
                <a:xfrm>
                  <a:off x="873" y="1880"/>
                  <a:ext cx="32" cy="23"/>
                </a:xfrm>
                <a:custGeom>
                  <a:avLst/>
                  <a:gdLst>
                    <a:gd name="T0" fmla="*/ 31 w 63"/>
                    <a:gd name="T1" fmla="*/ 0 h 47"/>
                    <a:gd name="T2" fmla="*/ 25 w 63"/>
                    <a:gd name="T3" fmla="*/ 0 h 47"/>
                    <a:gd name="T4" fmla="*/ 19 w 63"/>
                    <a:gd name="T5" fmla="*/ 2 h 47"/>
                    <a:gd name="T6" fmla="*/ 14 w 63"/>
                    <a:gd name="T7" fmla="*/ 4 h 47"/>
                    <a:gd name="T8" fmla="*/ 9 w 63"/>
                    <a:gd name="T9" fmla="*/ 7 h 47"/>
                    <a:gd name="T10" fmla="*/ 5 w 63"/>
                    <a:gd name="T11" fmla="*/ 11 h 47"/>
                    <a:gd name="T12" fmla="*/ 2 w 63"/>
                    <a:gd name="T13" fmla="*/ 15 h 47"/>
                    <a:gd name="T14" fmla="*/ 1 w 63"/>
                    <a:gd name="T15" fmla="*/ 19 h 47"/>
                    <a:gd name="T16" fmla="*/ 0 w 63"/>
                    <a:gd name="T17" fmla="*/ 20 h 47"/>
                    <a:gd name="T18" fmla="*/ 0 w 63"/>
                    <a:gd name="T19" fmla="*/ 23 h 47"/>
                    <a:gd name="T20" fmla="*/ 0 w 63"/>
                    <a:gd name="T21" fmla="*/ 26 h 47"/>
                    <a:gd name="T22" fmla="*/ 1 w 63"/>
                    <a:gd name="T23" fmla="*/ 28 h 47"/>
                    <a:gd name="T24" fmla="*/ 2 w 63"/>
                    <a:gd name="T25" fmla="*/ 32 h 47"/>
                    <a:gd name="T26" fmla="*/ 5 w 63"/>
                    <a:gd name="T27" fmla="*/ 36 h 47"/>
                    <a:gd name="T28" fmla="*/ 9 w 63"/>
                    <a:gd name="T29" fmla="*/ 40 h 47"/>
                    <a:gd name="T30" fmla="*/ 14 w 63"/>
                    <a:gd name="T31" fmla="*/ 43 h 47"/>
                    <a:gd name="T32" fmla="*/ 19 w 63"/>
                    <a:gd name="T33" fmla="*/ 45 h 47"/>
                    <a:gd name="T34" fmla="*/ 25 w 63"/>
                    <a:gd name="T35" fmla="*/ 47 h 47"/>
                    <a:gd name="T36" fmla="*/ 31 w 63"/>
                    <a:gd name="T37" fmla="*/ 47 h 47"/>
                    <a:gd name="T38" fmla="*/ 38 w 63"/>
                    <a:gd name="T39" fmla="*/ 47 h 47"/>
                    <a:gd name="T40" fmla="*/ 43 w 63"/>
                    <a:gd name="T41" fmla="*/ 45 h 47"/>
                    <a:gd name="T42" fmla="*/ 49 w 63"/>
                    <a:gd name="T43" fmla="*/ 43 h 47"/>
                    <a:gd name="T44" fmla="*/ 54 w 63"/>
                    <a:gd name="T45" fmla="*/ 40 h 47"/>
                    <a:gd name="T46" fmla="*/ 58 w 63"/>
                    <a:gd name="T47" fmla="*/ 36 h 47"/>
                    <a:gd name="T48" fmla="*/ 60 w 63"/>
                    <a:gd name="T49" fmla="*/ 32 h 47"/>
                    <a:gd name="T50" fmla="*/ 63 w 63"/>
                    <a:gd name="T51" fmla="*/ 28 h 47"/>
                    <a:gd name="T52" fmla="*/ 63 w 63"/>
                    <a:gd name="T53" fmla="*/ 26 h 47"/>
                    <a:gd name="T54" fmla="*/ 63 w 63"/>
                    <a:gd name="T55" fmla="*/ 23 h 47"/>
                    <a:gd name="T56" fmla="*/ 63 w 63"/>
                    <a:gd name="T57" fmla="*/ 20 h 47"/>
                    <a:gd name="T58" fmla="*/ 63 w 63"/>
                    <a:gd name="T59" fmla="*/ 19 h 47"/>
                    <a:gd name="T60" fmla="*/ 60 w 63"/>
                    <a:gd name="T61" fmla="*/ 15 h 47"/>
                    <a:gd name="T62" fmla="*/ 58 w 63"/>
                    <a:gd name="T63" fmla="*/ 11 h 47"/>
                    <a:gd name="T64" fmla="*/ 54 w 63"/>
                    <a:gd name="T65" fmla="*/ 7 h 47"/>
                    <a:gd name="T66" fmla="*/ 49 w 63"/>
                    <a:gd name="T67" fmla="*/ 4 h 47"/>
                    <a:gd name="T68" fmla="*/ 43 w 63"/>
                    <a:gd name="T69" fmla="*/ 2 h 47"/>
                    <a:gd name="T70" fmla="*/ 38 w 63"/>
                    <a:gd name="T71" fmla="*/ 0 h 47"/>
                    <a:gd name="T72" fmla="*/ 31 w 63"/>
                    <a:gd name="T73" fmla="*/ 0 h 4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3"/>
                    <a:gd name="T112" fmla="*/ 0 h 47"/>
                    <a:gd name="T113" fmla="*/ 63 w 63"/>
                    <a:gd name="T114" fmla="*/ 47 h 4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3" h="47">
                      <a:moveTo>
                        <a:pt x="31" y="0"/>
                      </a:moveTo>
                      <a:lnTo>
                        <a:pt x="25" y="0"/>
                      </a:lnTo>
                      <a:lnTo>
                        <a:pt x="19" y="2"/>
                      </a:lnTo>
                      <a:lnTo>
                        <a:pt x="14" y="4"/>
                      </a:lnTo>
                      <a:lnTo>
                        <a:pt x="9" y="7"/>
                      </a:lnTo>
                      <a:lnTo>
                        <a:pt x="5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2" y="32"/>
                      </a:lnTo>
                      <a:lnTo>
                        <a:pt x="5" y="36"/>
                      </a:lnTo>
                      <a:lnTo>
                        <a:pt x="9" y="40"/>
                      </a:lnTo>
                      <a:lnTo>
                        <a:pt x="14" y="43"/>
                      </a:lnTo>
                      <a:lnTo>
                        <a:pt x="19" y="45"/>
                      </a:lnTo>
                      <a:lnTo>
                        <a:pt x="25" y="47"/>
                      </a:lnTo>
                      <a:lnTo>
                        <a:pt x="31" y="47"/>
                      </a:lnTo>
                      <a:lnTo>
                        <a:pt x="38" y="47"/>
                      </a:lnTo>
                      <a:lnTo>
                        <a:pt x="43" y="45"/>
                      </a:lnTo>
                      <a:lnTo>
                        <a:pt x="49" y="43"/>
                      </a:lnTo>
                      <a:lnTo>
                        <a:pt x="54" y="40"/>
                      </a:lnTo>
                      <a:lnTo>
                        <a:pt x="58" y="36"/>
                      </a:lnTo>
                      <a:lnTo>
                        <a:pt x="60" y="32"/>
                      </a:lnTo>
                      <a:lnTo>
                        <a:pt x="63" y="28"/>
                      </a:lnTo>
                      <a:lnTo>
                        <a:pt x="63" y="26"/>
                      </a:lnTo>
                      <a:lnTo>
                        <a:pt x="63" y="23"/>
                      </a:lnTo>
                      <a:lnTo>
                        <a:pt x="63" y="20"/>
                      </a:lnTo>
                      <a:lnTo>
                        <a:pt x="63" y="19"/>
                      </a:lnTo>
                      <a:lnTo>
                        <a:pt x="60" y="15"/>
                      </a:lnTo>
                      <a:lnTo>
                        <a:pt x="58" y="11"/>
                      </a:lnTo>
                      <a:lnTo>
                        <a:pt x="54" y="7"/>
                      </a:lnTo>
                      <a:lnTo>
                        <a:pt x="49" y="4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" name="Freeform 105"/>
                <p:cNvSpPr>
                  <a:spLocks/>
                </p:cNvSpPr>
                <p:nvPr/>
              </p:nvSpPr>
              <p:spPr bwMode="auto">
                <a:xfrm>
                  <a:off x="993" y="1499"/>
                  <a:ext cx="33" cy="40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7 w 66"/>
                    <a:gd name="T11" fmla="*/ 6 h 81"/>
                    <a:gd name="T12" fmla="*/ 15 w 66"/>
                    <a:gd name="T13" fmla="*/ 7 h 81"/>
                    <a:gd name="T14" fmla="*/ 9 w 66"/>
                    <a:gd name="T15" fmla="*/ 12 h 81"/>
                    <a:gd name="T16" fmla="*/ 5 w 66"/>
                    <a:gd name="T17" fmla="*/ 18 h 81"/>
                    <a:gd name="T18" fmla="*/ 3 w 66"/>
                    <a:gd name="T19" fmla="*/ 26 h 81"/>
                    <a:gd name="T20" fmla="*/ 1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1 w 66"/>
                    <a:gd name="T29" fmla="*/ 48 h 81"/>
                    <a:gd name="T30" fmla="*/ 3 w 66"/>
                    <a:gd name="T31" fmla="*/ 56 h 81"/>
                    <a:gd name="T32" fmla="*/ 5 w 66"/>
                    <a:gd name="T33" fmla="*/ 63 h 81"/>
                    <a:gd name="T34" fmla="*/ 9 w 66"/>
                    <a:gd name="T35" fmla="*/ 69 h 81"/>
                    <a:gd name="T36" fmla="*/ 15 w 66"/>
                    <a:gd name="T37" fmla="*/ 75 h 81"/>
                    <a:gd name="T38" fmla="*/ 17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6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6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7" y="6"/>
                      </a:lnTo>
                      <a:lnTo>
                        <a:pt x="15" y="7"/>
                      </a:lnTo>
                      <a:lnTo>
                        <a:pt x="9" y="12"/>
                      </a:lnTo>
                      <a:lnTo>
                        <a:pt x="5" y="18"/>
                      </a:lnTo>
                      <a:lnTo>
                        <a:pt x="3" y="26"/>
                      </a:lnTo>
                      <a:lnTo>
                        <a:pt x="1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1" y="48"/>
                      </a:lnTo>
                      <a:lnTo>
                        <a:pt x="3" y="56"/>
                      </a:lnTo>
                      <a:lnTo>
                        <a:pt x="5" y="63"/>
                      </a:lnTo>
                      <a:lnTo>
                        <a:pt x="9" y="69"/>
                      </a:lnTo>
                      <a:lnTo>
                        <a:pt x="15" y="75"/>
                      </a:lnTo>
                      <a:lnTo>
                        <a:pt x="17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6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6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" name="Freeform 106"/>
                <p:cNvSpPr>
                  <a:spLocks/>
                </p:cNvSpPr>
                <p:nvPr/>
              </p:nvSpPr>
              <p:spPr bwMode="auto">
                <a:xfrm>
                  <a:off x="993" y="1499"/>
                  <a:ext cx="33" cy="40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7 w 66"/>
                    <a:gd name="T11" fmla="*/ 6 h 81"/>
                    <a:gd name="T12" fmla="*/ 15 w 66"/>
                    <a:gd name="T13" fmla="*/ 7 h 81"/>
                    <a:gd name="T14" fmla="*/ 9 w 66"/>
                    <a:gd name="T15" fmla="*/ 12 h 81"/>
                    <a:gd name="T16" fmla="*/ 5 w 66"/>
                    <a:gd name="T17" fmla="*/ 18 h 81"/>
                    <a:gd name="T18" fmla="*/ 3 w 66"/>
                    <a:gd name="T19" fmla="*/ 26 h 81"/>
                    <a:gd name="T20" fmla="*/ 1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1 w 66"/>
                    <a:gd name="T29" fmla="*/ 48 h 81"/>
                    <a:gd name="T30" fmla="*/ 3 w 66"/>
                    <a:gd name="T31" fmla="*/ 56 h 81"/>
                    <a:gd name="T32" fmla="*/ 5 w 66"/>
                    <a:gd name="T33" fmla="*/ 63 h 81"/>
                    <a:gd name="T34" fmla="*/ 9 w 66"/>
                    <a:gd name="T35" fmla="*/ 69 h 81"/>
                    <a:gd name="T36" fmla="*/ 15 w 66"/>
                    <a:gd name="T37" fmla="*/ 75 h 81"/>
                    <a:gd name="T38" fmla="*/ 17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6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6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7" y="6"/>
                      </a:lnTo>
                      <a:lnTo>
                        <a:pt x="15" y="7"/>
                      </a:lnTo>
                      <a:lnTo>
                        <a:pt x="9" y="12"/>
                      </a:lnTo>
                      <a:lnTo>
                        <a:pt x="5" y="18"/>
                      </a:lnTo>
                      <a:lnTo>
                        <a:pt x="3" y="26"/>
                      </a:lnTo>
                      <a:lnTo>
                        <a:pt x="1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1" y="48"/>
                      </a:lnTo>
                      <a:lnTo>
                        <a:pt x="3" y="56"/>
                      </a:lnTo>
                      <a:lnTo>
                        <a:pt x="5" y="63"/>
                      </a:lnTo>
                      <a:lnTo>
                        <a:pt x="9" y="69"/>
                      </a:lnTo>
                      <a:lnTo>
                        <a:pt x="15" y="75"/>
                      </a:lnTo>
                      <a:lnTo>
                        <a:pt x="17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6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6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" name="Freeform 107"/>
                <p:cNvSpPr>
                  <a:spLocks/>
                </p:cNvSpPr>
                <p:nvPr/>
              </p:nvSpPr>
              <p:spPr bwMode="auto">
                <a:xfrm>
                  <a:off x="1106" y="1479"/>
                  <a:ext cx="33" cy="40"/>
                </a:xfrm>
                <a:custGeom>
                  <a:avLst/>
                  <a:gdLst>
                    <a:gd name="T0" fmla="*/ 33 w 67"/>
                    <a:gd name="T1" fmla="*/ 0 h 78"/>
                    <a:gd name="T2" fmla="*/ 30 w 67"/>
                    <a:gd name="T3" fmla="*/ 0 h 78"/>
                    <a:gd name="T4" fmla="*/ 27 w 67"/>
                    <a:gd name="T5" fmla="*/ 1 h 78"/>
                    <a:gd name="T6" fmla="*/ 24 w 67"/>
                    <a:gd name="T7" fmla="*/ 1 h 78"/>
                    <a:gd name="T8" fmla="*/ 20 w 67"/>
                    <a:gd name="T9" fmla="*/ 3 h 78"/>
                    <a:gd name="T10" fmla="*/ 18 w 67"/>
                    <a:gd name="T11" fmla="*/ 5 h 78"/>
                    <a:gd name="T12" fmla="*/ 15 w 67"/>
                    <a:gd name="T13" fmla="*/ 7 h 78"/>
                    <a:gd name="T14" fmla="*/ 10 w 67"/>
                    <a:gd name="T15" fmla="*/ 12 h 78"/>
                    <a:gd name="T16" fmla="*/ 6 w 67"/>
                    <a:gd name="T17" fmla="*/ 17 h 78"/>
                    <a:gd name="T18" fmla="*/ 3 w 67"/>
                    <a:gd name="T19" fmla="*/ 24 h 78"/>
                    <a:gd name="T20" fmla="*/ 2 w 67"/>
                    <a:gd name="T21" fmla="*/ 32 h 78"/>
                    <a:gd name="T22" fmla="*/ 0 w 67"/>
                    <a:gd name="T23" fmla="*/ 36 h 78"/>
                    <a:gd name="T24" fmla="*/ 0 w 67"/>
                    <a:gd name="T25" fmla="*/ 40 h 78"/>
                    <a:gd name="T26" fmla="*/ 0 w 67"/>
                    <a:gd name="T27" fmla="*/ 44 h 78"/>
                    <a:gd name="T28" fmla="*/ 2 w 67"/>
                    <a:gd name="T29" fmla="*/ 48 h 78"/>
                    <a:gd name="T30" fmla="*/ 3 w 67"/>
                    <a:gd name="T31" fmla="*/ 54 h 78"/>
                    <a:gd name="T32" fmla="*/ 6 w 67"/>
                    <a:gd name="T33" fmla="*/ 61 h 78"/>
                    <a:gd name="T34" fmla="*/ 10 w 67"/>
                    <a:gd name="T35" fmla="*/ 68 h 78"/>
                    <a:gd name="T36" fmla="*/ 15 w 67"/>
                    <a:gd name="T37" fmla="*/ 72 h 78"/>
                    <a:gd name="T38" fmla="*/ 20 w 67"/>
                    <a:gd name="T39" fmla="*/ 76 h 78"/>
                    <a:gd name="T40" fmla="*/ 24 w 67"/>
                    <a:gd name="T41" fmla="*/ 77 h 78"/>
                    <a:gd name="T42" fmla="*/ 27 w 67"/>
                    <a:gd name="T43" fmla="*/ 77 h 78"/>
                    <a:gd name="T44" fmla="*/ 30 w 67"/>
                    <a:gd name="T45" fmla="*/ 78 h 78"/>
                    <a:gd name="T46" fmla="*/ 33 w 67"/>
                    <a:gd name="T47" fmla="*/ 78 h 78"/>
                    <a:gd name="T48" fmla="*/ 37 w 67"/>
                    <a:gd name="T49" fmla="*/ 78 h 78"/>
                    <a:gd name="T50" fmla="*/ 40 w 67"/>
                    <a:gd name="T51" fmla="*/ 77 h 78"/>
                    <a:gd name="T52" fmla="*/ 44 w 67"/>
                    <a:gd name="T53" fmla="*/ 77 h 78"/>
                    <a:gd name="T54" fmla="*/ 47 w 67"/>
                    <a:gd name="T55" fmla="*/ 76 h 78"/>
                    <a:gd name="T56" fmla="*/ 52 w 67"/>
                    <a:gd name="T57" fmla="*/ 72 h 78"/>
                    <a:gd name="T58" fmla="*/ 57 w 67"/>
                    <a:gd name="T59" fmla="*/ 68 h 78"/>
                    <a:gd name="T60" fmla="*/ 61 w 67"/>
                    <a:gd name="T61" fmla="*/ 61 h 78"/>
                    <a:gd name="T62" fmla="*/ 64 w 67"/>
                    <a:gd name="T63" fmla="*/ 54 h 78"/>
                    <a:gd name="T64" fmla="*/ 67 w 67"/>
                    <a:gd name="T65" fmla="*/ 48 h 78"/>
                    <a:gd name="T66" fmla="*/ 67 w 67"/>
                    <a:gd name="T67" fmla="*/ 44 h 78"/>
                    <a:gd name="T68" fmla="*/ 67 w 67"/>
                    <a:gd name="T69" fmla="*/ 40 h 78"/>
                    <a:gd name="T70" fmla="*/ 67 w 67"/>
                    <a:gd name="T71" fmla="*/ 36 h 78"/>
                    <a:gd name="T72" fmla="*/ 67 w 67"/>
                    <a:gd name="T73" fmla="*/ 32 h 78"/>
                    <a:gd name="T74" fmla="*/ 64 w 67"/>
                    <a:gd name="T75" fmla="*/ 24 h 78"/>
                    <a:gd name="T76" fmla="*/ 61 w 67"/>
                    <a:gd name="T77" fmla="*/ 17 h 78"/>
                    <a:gd name="T78" fmla="*/ 57 w 67"/>
                    <a:gd name="T79" fmla="*/ 12 h 78"/>
                    <a:gd name="T80" fmla="*/ 52 w 67"/>
                    <a:gd name="T81" fmla="*/ 7 h 78"/>
                    <a:gd name="T82" fmla="*/ 49 w 67"/>
                    <a:gd name="T83" fmla="*/ 5 h 78"/>
                    <a:gd name="T84" fmla="*/ 47 w 67"/>
                    <a:gd name="T85" fmla="*/ 3 h 78"/>
                    <a:gd name="T86" fmla="*/ 44 w 67"/>
                    <a:gd name="T87" fmla="*/ 1 h 78"/>
                    <a:gd name="T88" fmla="*/ 40 w 67"/>
                    <a:gd name="T89" fmla="*/ 1 h 78"/>
                    <a:gd name="T90" fmla="*/ 37 w 67"/>
                    <a:gd name="T91" fmla="*/ 0 h 78"/>
                    <a:gd name="T92" fmla="*/ 33 w 67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7"/>
                    <a:gd name="T142" fmla="*/ 0 h 78"/>
                    <a:gd name="T143" fmla="*/ 67 w 67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7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7" y="1"/>
                      </a:lnTo>
                      <a:lnTo>
                        <a:pt x="24" y="1"/>
                      </a:lnTo>
                      <a:lnTo>
                        <a:pt x="20" y="3"/>
                      </a:lnTo>
                      <a:lnTo>
                        <a:pt x="18" y="5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7"/>
                      </a:lnTo>
                      <a:lnTo>
                        <a:pt x="3" y="24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4"/>
                      </a:lnTo>
                      <a:lnTo>
                        <a:pt x="6" y="61"/>
                      </a:lnTo>
                      <a:lnTo>
                        <a:pt x="10" y="68"/>
                      </a:lnTo>
                      <a:lnTo>
                        <a:pt x="15" y="72"/>
                      </a:lnTo>
                      <a:lnTo>
                        <a:pt x="20" y="76"/>
                      </a:lnTo>
                      <a:lnTo>
                        <a:pt x="24" y="77"/>
                      </a:lnTo>
                      <a:lnTo>
                        <a:pt x="27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7" y="76"/>
                      </a:lnTo>
                      <a:lnTo>
                        <a:pt x="52" y="72"/>
                      </a:lnTo>
                      <a:lnTo>
                        <a:pt x="57" y="68"/>
                      </a:lnTo>
                      <a:lnTo>
                        <a:pt x="61" y="61"/>
                      </a:lnTo>
                      <a:lnTo>
                        <a:pt x="64" y="54"/>
                      </a:lnTo>
                      <a:lnTo>
                        <a:pt x="67" y="48"/>
                      </a:lnTo>
                      <a:lnTo>
                        <a:pt x="67" y="44"/>
                      </a:lnTo>
                      <a:lnTo>
                        <a:pt x="67" y="40"/>
                      </a:lnTo>
                      <a:lnTo>
                        <a:pt x="67" y="36"/>
                      </a:lnTo>
                      <a:lnTo>
                        <a:pt x="67" y="32"/>
                      </a:lnTo>
                      <a:lnTo>
                        <a:pt x="64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5"/>
                      </a:lnTo>
                      <a:lnTo>
                        <a:pt x="47" y="3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9" name="Freeform 108"/>
                <p:cNvSpPr>
                  <a:spLocks/>
                </p:cNvSpPr>
                <p:nvPr/>
              </p:nvSpPr>
              <p:spPr bwMode="auto">
                <a:xfrm>
                  <a:off x="1106" y="1479"/>
                  <a:ext cx="33" cy="40"/>
                </a:xfrm>
                <a:custGeom>
                  <a:avLst/>
                  <a:gdLst>
                    <a:gd name="T0" fmla="*/ 33 w 67"/>
                    <a:gd name="T1" fmla="*/ 0 h 78"/>
                    <a:gd name="T2" fmla="*/ 30 w 67"/>
                    <a:gd name="T3" fmla="*/ 0 h 78"/>
                    <a:gd name="T4" fmla="*/ 27 w 67"/>
                    <a:gd name="T5" fmla="*/ 1 h 78"/>
                    <a:gd name="T6" fmla="*/ 24 w 67"/>
                    <a:gd name="T7" fmla="*/ 1 h 78"/>
                    <a:gd name="T8" fmla="*/ 20 w 67"/>
                    <a:gd name="T9" fmla="*/ 3 h 78"/>
                    <a:gd name="T10" fmla="*/ 18 w 67"/>
                    <a:gd name="T11" fmla="*/ 5 h 78"/>
                    <a:gd name="T12" fmla="*/ 15 w 67"/>
                    <a:gd name="T13" fmla="*/ 7 h 78"/>
                    <a:gd name="T14" fmla="*/ 10 w 67"/>
                    <a:gd name="T15" fmla="*/ 12 h 78"/>
                    <a:gd name="T16" fmla="*/ 6 w 67"/>
                    <a:gd name="T17" fmla="*/ 17 h 78"/>
                    <a:gd name="T18" fmla="*/ 3 w 67"/>
                    <a:gd name="T19" fmla="*/ 24 h 78"/>
                    <a:gd name="T20" fmla="*/ 2 w 67"/>
                    <a:gd name="T21" fmla="*/ 32 h 78"/>
                    <a:gd name="T22" fmla="*/ 0 w 67"/>
                    <a:gd name="T23" fmla="*/ 36 h 78"/>
                    <a:gd name="T24" fmla="*/ 0 w 67"/>
                    <a:gd name="T25" fmla="*/ 40 h 78"/>
                    <a:gd name="T26" fmla="*/ 0 w 67"/>
                    <a:gd name="T27" fmla="*/ 44 h 78"/>
                    <a:gd name="T28" fmla="*/ 2 w 67"/>
                    <a:gd name="T29" fmla="*/ 48 h 78"/>
                    <a:gd name="T30" fmla="*/ 3 w 67"/>
                    <a:gd name="T31" fmla="*/ 54 h 78"/>
                    <a:gd name="T32" fmla="*/ 6 w 67"/>
                    <a:gd name="T33" fmla="*/ 61 h 78"/>
                    <a:gd name="T34" fmla="*/ 10 w 67"/>
                    <a:gd name="T35" fmla="*/ 68 h 78"/>
                    <a:gd name="T36" fmla="*/ 15 w 67"/>
                    <a:gd name="T37" fmla="*/ 72 h 78"/>
                    <a:gd name="T38" fmla="*/ 20 w 67"/>
                    <a:gd name="T39" fmla="*/ 76 h 78"/>
                    <a:gd name="T40" fmla="*/ 24 w 67"/>
                    <a:gd name="T41" fmla="*/ 77 h 78"/>
                    <a:gd name="T42" fmla="*/ 27 w 67"/>
                    <a:gd name="T43" fmla="*/ 77 h 78"/>
                    <a:gd name="T44" fmla="*/ 30 w 67"/>
                    <a:gd name="T45" fmla="*/ 78 h 78"/>
                    <a:gd name="T46" fmla="*/ 33 w 67"/>
                    <a:gd name="T47" fmla="*/ 78 h 78"/>
                    <a:gd name="T48" fmla="*/ 37 w 67"/>
                    <a:gd name="T49" fmla="*/ 78 h 78"/>
                    <a:gd name="T50" fmla="*/ 40 w 67"/>
                    <a:gd name="T51" fmla="*/ 77 h 78"/>
                    <a:gd name="T52" fmla="*/ 44 w 67"/>
                    <a:gd name="T53" fmla="*/ 77 h 78"/>
                    <a:gd name="T54" fmla="*/ 47 w 67"/>
                    <a:gd name="T55" fmla="*/ 76 h 78"/>
                    <a:gd name="T56" fmla="*/ 52 w 67"/>
                    <a:gd name="T57" fmla="*/ 72 h 78"/>
                    <a:gd name="T58" fmla="*/ 57 w 67"/>
                    <a:gd name="T59" fmla="*/ 68 h 78"/>
                    <a:gd name="T60" fmla="*/ 61 w 67"/>
                    <a:gd name="T61" fmla="*/ 61 h 78"/>
                    <a:gd name="T62" fmla="*/ 64 w 67"/>
                    <a:gd name="T63" fmla="*/ 54 h 78"/>
                    <a:gd name="T64" fmla="*/ 67 w 67"/>
                    <a:gd name="T65" fmla="*/ 48 h 78"/>
                    <a:gd name="T66" fmla="*/ 67 w 67"/>
                    <a:gd name="T67" fmla="*/ 44 h 78"/>
                    <a:gd name="T68" fmla="*/ 67 w 67"/>
                    <a:gd name="T69" fmla="*/ 40 h 78"/>
                    <a:gd name="T70" fmla="*/ 67 w 67"/>
                    <a:gd name="T71" fmla="*/ 36 h 78"/>
                    <a:gd name="T72" fmla="*/ 67 w 67"/>
                    <a:gd name="T73" fmla="*/ 32 h 78"/>
                    <a:gd name="T74" fmla="*/ 64 w 67"/>
                    <a:gd name="T75" fmla="*/ 24 h 78"/>
                    <a:gd name="T76" fmla="*/ 61 w 67"/>
                    <a:gd name="T77" fmla="*/ 17 h 78"/>
                    <a:gd name="T78" fmla="*/ 57 w 67"/>
                    <a:gd name="T79" fmla="*/ 12 h 78"/>
                    <a:gd name="T80" fmla="*/ 52 w 67"/>
                    <a:gd name="T81" fmla="*/ 7 h 78"/>
                    <a:gd name="T82" fmla="*/ 49 w 67"/>
                    <a:gd name="T83" fmla="*/ 5 h 78"/>
                    <a:gd name="T84" fmla="*/ 47 w 67"/>
                    <a:gd name="T85" fmla="*/ 3 h 78"/>
                    <a:gd name="T86" fmla="*/ 44 w 67"/>
                    <a:gd name="T87" fmla="*/ 1 h 78"/>
                    <a:gd name="T88" fmla="*/ 40 w 67"/>
                    <a:gd name="T89" fmla="*/ 1 h 78"/>
                    <a:gd name="T90" fmla="*/ 37 w 67"/>
                    <a:gd name="T91" fmla="*/ 0 h 78"/>
                    <a:gd name="T92" fmla="*/ 33 w 67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7"/>
                    <a:gd name="T142" fmla="*/ 0 h 78"/>
                    <a:gd name="T143" fmla="*/ 67 w 67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7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7" y="1"/>
                      </a:lnTo>
                      <a:lnTo>
                        <a:pt x="24" y="1"/>
                      </a:lnTo>
                      <a:lnTo>
                        <a:pt x="20" y="3"/>
                      </a:lnTo>
                      <a:lnTo>
                        <a:pt x="18" y="5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7"/>
                      </a:lnTo>
                      <a:lnTo>
                        <a:pt x="3" y="24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4"/>
                      </a:lnTo>
                      <a:lnTo>
                        <a:pt x="6" y="61"/>
                      </a:lnTo>
                      <a:lnTo>
                        <a:pt x="10" y="68"/>
                      </a:lnTo>
                      <a:lnTo>
                        <a:pt x="15" y="72"/>
                      </a:lnTo>
                      <a:lnTo>
                        <a:pt x="20" y="76"/>
                      </a:lnTo>
                      <a:lnTo>
                        <a:pt x="24" y="77"/>
                      </a:lnTo>
                      <a:lnTo>
                        <a:pt x="27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7" y="76"/>
                      </a:lnTo>
                      <a:lnTo>
                        <a:pt x="52" y="72"/>
                      </a:lnTo>
                      <a:lnTo>
                        <a:pt x="57" y="68"/>
                      </a:lnTo>
                      <a:lnTo>
                        <a:pt x="61" y="61"/>
                      </a:lnTo>
                      <a:lnTo>
                        <a:pt x="64" y="54"/>
                      </a:lnTo>
                      <a:lnTo>
                        <a:pt x="67" y="48"/>
                      </a:lnTo>
                      <a:lnTo>
                        <a:pt x="67" y="44"/>
                      </a:lnTo>
                      <a:lnTo>
                        <a:pt x="67" y="40"/>
                      </a:lnTo>
                      <a:lnTo>
                        <a:pt x="67" y="36"/>
                      </a:lnTo>
                      <a:lnTo>
                        <a:pt x="67" y="32"/>
                      </a:lnTo>
                      <a:lnTo>
                        <a:pt x="64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5"/>
                      </a:lnTo>
                      <a:lnTo>
                        <a:pt x="47" y="3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" name="Freeform 109"/>
                <p:cNvSpPr>
                  <a:spLocks/>
                </p:cNvSpPr>
                <p:nvPr/>
              </p:nvSpPr>
              <p:spPr bwMode="auto">
                <a:xfrm>
                  <a:off x="1048" y="1420"/>
                  <a:ext cx="33" cy="40"/>
                </a:xfrm>
                <a:custGeom>
                  <a:avLst/>
                  <a:gdLst>
                    <a:gd name="T0" fmla="*/ 33 w 66"/>
                    <a:gd name="T1" fmla="*/ 0 h 78"/>
                    <a:gd name="T2" fmla="*/ 30 w 66"/>
                    <a:gd name="T3" fmla="*/ 0 h 78"/>
                    <a:gd name="T4" fmla="*/ 26 w 66"/>
                    <a:gd name="T5" fmla="*/ 1 h 78"/>
                    <a:gd name="T6" fmla="*/ 24 w 66"/>
                    <a:gd name="T7" fmla="*/ 1 h 78"/>
                    <a:gd name="T8" fmla="*/ 21 w 66"/>
                    <a:gd name="T9" fmla="*/ 2 h 78"/>
                    <a:gd name="T10" fmla="*/ 15 w 66"/>
                    <a:gd name="T11" fmla="*/ 6 h 78"/>
                    <a:gd name="T12" fmla="*/ 11 w 66"/>
                    <a:gd name="T13" fmla="*/ 12 h 78"/>
                    <a:gd name="T14" fmla="*/ 7 w 66"/>
                    <a:gd name="T15" fmla="*/ 17 h 78"/>
                    <a:gd name="T16" fmla="*/ 3 w 66"/>
                    <a:gd name="T17" fmla="*/ 24 h 78"/>
                    <a:gd name="T18" fmla="*/ 1 w 66"/>
                    <a:gd name="T19" fmla="*/ 30 h 78"/>
                    <a:gd name="T20" fmla="*/ 0 w 66"/>
                    <a:gd name="T21" fmla="*/ 34 h 78"/>
                    <a:gd name="T22" fmla="*/ 0 w 66"/>
                    <a:gd name="T23" fmla="*/ 38 h 78"/>
                    <a:gd name="T24" fmla="*/ 0 w 66"/>
                    <a:gd name="T25" fmla="*/ 42 h 78"/>
                    <a:gd name="T26" fmla="*/ 1 w 66"/>
                    <a:gd name="T27" fmla="*/ 46 h 78"/>
                    <a:gd name="T28" fmla="*/ 3 w 66"/>
                    <a:gd name="T29" fmla="*/ 54 h 78"/>
                    <a:gd name="T30" fmla="*/ 7 w 66"/>
                    <a:gd name="T31" fmla="*/ 61 h 78"/>
                    <a:gd name="T32" fmla="*/ 11 w 66"/>
                    <a:gd name="T33" fmla="*/ 66 h 78"/>
                    <a:gd name="T34" fmla="*/ 15 w 66"/>
                    <a:gd name="T35" fmla="*/ 71 h 78"/>
                    <a:gd name="T36" fmla="*/ 17 w 66"/>
                    <a:gd name="T37" fmla="*/ 73 h 78"/>
                    <a:gd name="T38" fmla="*/ 21 w 66"/>
                    <a:gd name="T39" fmla="*/ 75 h 78"/>
                    <a:gd name="T40" fmla="*/ 24 w 66"/>
                    <a:gd name="T41" fmla="*/ 77 h 78"/>
                    <a:gd name="T42" fmla="*/ 26 w 66"/>
                    <a:gd name="T43" fmla="*/ 77 h 78"/>
                    <a:gd name="T44" fmla="*/ 30 w 66"/>
                    <a:gd name="T45" fmla="*/ 78 h 78"/>
                    <a:gd name="T46" fmla="*/ 33 w 66"/>
                    <a:gd name="T47" fmla="*/ 78 h 78"/>
                    <a:gd name="T48" fmla="*/ 37 w 66"/>
                    <a:gd name="T49" fmla="*/ 78 h 78"/>
                    <a:gd name="T50" fmla="*/ 40 w 66"/>
                    <a:gd name="T51" fmla="*/ 77 h 78"/>
                    <a:gd name="T52" fmla="*/ 44 w 66"/>
                    <a:gd name="T53" fmla="*/ 77 h 78"/>
                    <a:gd name="T54" fmla="*/ 46 w 66"/>
                    <a:gd name="T55" fmla="*/ 75 h 78"/>
                    <a:gd name="T56" fmla="*/ 49 w 66"/>
                    <a:gd name="T57" fmla="*/ 73 h 78"/>
                    <a:gd name="T58" fmla="*/ 52 w 66"/>
                    <a:gd name="T59" fmla="*/ 71 h 78"/>
                    <a:gd name="T60" fmla="*/ 57 w 66"/>
                    <a:gd name="T61" fmla="*/ 66 h 78"/>
                    <a:gd name="T62" fmla="*/ 61 w 66"/>
                    <a:gd name="T63" fmla="*/ 61 h 78"/>
                    <a:gd name="T64" fmla="*/ 63 w 66"/>
                    <a:gd name="T65" fmla="*/ 54 h 78"/>
                    <a:gd name="T66" fmla="*/ 66 w 66"/>
                    <a:gd name="T67" fmla="*/ 46 h 78"/>
                    <a:gd name="T68" fmla="*/ 66 w 66"/>
                    <a:gd name="T69" fmla="*/ 42 h 78"/>
                    <a:gd name="T70" fmla="*/ 66 w 66"/>
                    <a:gd name="T71" fmla="*/ 38 h 78"/>
                    <a:gd name="T72" fmla="*/ 66 w 66"/>
                    <a:gd name="T73" fmla="*/ 34 h 78"/>
                    <a:gd name="T74" fmla="*/ 66 w 66"/>
                    <a:gd name="T75" fmla="*/ 30 h 78"/>
                    <a:gd name="T76" fmla="*/ 63 w 66"/>
                    <a:gd name="T77" fmla="*/ 24 h 78"/>
                    <a:gd name="T78" fmla="*/ 61 w 66"/>
                    <a:gd name="T79" fmla="*/ 17 h 78"/>
                    <a:gd name="T80" fmla="*/ 57 w 66"/>
                    <a:gd name="T81" fmla="*/ 12 h 78"/>
                    <a:gd name="T82" fmla="*/ 52 w 66"/>
                    <a:gd name="T83" fmla="*/ 6 h 78"/>
                    <a:gd name="T84" fmla="*/ 46 w 66"/>
                    <a:gd name="T85" fmla="*/ 2 h 78"/>
                    <a:gd name="T86" fmla="*/ 44 w 66"/>
                    <a:gd name="T87" fmla="*/ 1 h 78"/>
                    <a:gd name="T88" fmla="*/ 40 w 66"/>
                    <a:gd name="T89" fmla="*/ 1 h 78"/>
                    <a:gd name="T90" fmla="*/ 37 w 66"/>
                    <a:gd name="T91" fmla="*/ 0 h 78"/>
                    <a:gd name="T92" fmla="*/ 33 w 66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6"/>
                    <a:gd name="T142" fmla="*/ 0 h 78"/>
                    <a:gd name="T143" fmla="*/ 66 w 66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6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4" y="1"/>
                      </a:lnTo>
                      <a:lnTo>
                        <a:pt x="21" y="2"/>
                      </a:lnTo>
                      <a:lnTo>
                        <a:pt x="15" y="6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0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2"/>
                      </a:lnTo>
                      <a:lnTo>
                        <a:pt x="1" y="46"/>
                      </a:lnTo>
                      <a:lnTo>
                        <a:pt x="3" y="54"/>
                      </a:lnTo>
                      <a:lnTo>
                        <a:pt x="7" y="61"/>
                      </a:lnTo>
                      <a:lnTo>
                        <a:pt x="11" y="66"/>
                      </a:lnTo>
                      <a:lnTo>
                        <a:pt x="15" y="71"/>
                      </a:lnTo>
                      <a:lnTo>
                        <a:pt x="17" y="73"/>
                      </a:lnTo>
                      <a:lnTo>
                        <a:pt x="21" y="75"/>
                      </a:lnTo>
                      <a:lnTo>
                        <a:pt x="24" y="77"/>
                      </a:lnTo>
                      <a:lnTo>
                        <a:pt x="26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6" y="75"/>
                      </a:lnTo>
                      <a:lnTo>
                        <a:pt x="49" y="73"/>
                      </a:lnTo>
                      <a:lnTo>
                        <a:pt x="52" y="71"/>
                      </a:lnTo>
                      <a:lnTo>
                        <a:pt x="57" y="66"/>
                      </a:lnTo>
                      <a:lnTo>
                        <a:pt x="61" y="61"/>
                      </a:lnTo>
                      <a:lnTo>
                        <a:pt x="63" y="54"/>
                      </a:lnTo>
                      <a:lnTo>
                        <a:pt x="66" y="46"/>
                      </a:lnTo>
                      <a:lnTo>
                        <a:pt x="66" y="42"/>
                      </a:lnTo>
                      <a:lnTo>
                        <a:pt x="66" y="38"/>
                      </a:lnTo>
                      <a:lnTo>
                        <a:pt x="66" y="34"/>
                      </a:lnTo>
                      <a:lnTo>
                        <a:pt x="66" y="30"/>
                      </a:lnTo>
                      <a:lnTo>
                        <a:pt x="63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6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" name="Freeform 110"/>
                <p:cNvSpPr>
                  <a:spLocks/>
                </p:cNvSpPr>
                <p:nvPr/>
              </p:nvSpPr>
              <p:spPr bwMode="auto">
                <a:xfrm>
                  <a:off x="1048" y="1420"/>
                  <a:ext cx="33" cy="40"/>
                </a:xfrm>
                <a:custGeom>
                  <a:avLst/>
                  <a:gdLst>
                    <a:gd name="T0" fmla="*/ 33 w 66"/>
                    <a:gd name="T1" fmla="*/ 0 h 78"/>
                    <a:gd name="T2" fmla="*/ 30 w 66"/>
                    <a:gd name="T3" fmla="*/ 0 h 78"/>
                    <a:gd name="T4" fmla="*/ 26 w 66"/>
                    <a:gd name="T5" fmla="*/ 1 h 78"/>
                    <a:gd name="T6" fmla="*/ 24 w 66"/>
                    <a:gd name="T7" fmla="*/ 1 h 78"/>
                    <a:gd name="T8" fmla="*/ 21 w 66"/>
                    <a:gd name="T9" fmla="*/ 2 h 78"/>
                    <a:gd name="T10" fmla="*/ 15 w 66"/>
                    <a:gd name="T11" fmla="*/ 6 h 78"/>
                    <a:gd name="T12" fmla="*/ 11 w 66"/>
                    <a:gd name="T13" fmla="*/ 12 h 78"/>
                    <a:gd name="T14" fmla="*/ 7 w 66"/>
                    <a:gd name="T15" fmla="*/ 17 h 78"/>
                    <a:gd name="T16" fmla="*/ 3 w 66"/>
                    <a:gd name="T17" fmla="*/ 24 h 78"/>
                    <a:gd name="T18" fmla="*/ 1 w 66"/>
                    <a:gd name="T19" fmla="*/ 30 h 78"/>
                    <a:gd name="T20" fmla="*/ 0 w 66"/>
                    <a:gd name="T21" fmla="*/ 34 h 78"/>
                    <a:gd name="T22" fmla="*/ 0 w 66"/>
                    <a:gd name="T23" fmla="*/ 38 h 78"/>
                    <a:gd name="T24" fmla="*/ 0 w 66"/>
                    <a:gd name="T25" fmla="*/ 42 h 78"/>
                    <a:gd name="T26" fmla="*/ 1 w 66"/>
                    <a:gd name="T27" fmla="*/ 46 h 78"/>
                    <a:gd name="T28" fmla="*/ 3 w 66"/>
                    <a:gd name="T29" fmla="*/ 54 h 78"/>
                    <a:gd name="T30" fmla="*/ 7 w 66"/>
                    <a:gd name="T31" fmla="*/ 61 h 78"/>
                    <a:gd name="T32" fmla="*/ 11 w 66"/>
                    <a:gd name="T33" fmla="*/ 66 h 78"/>
                    <a:gd name="T34" fmla="*/ 15 w 66"/>
                    <a:gd name="T35" fmla="*/ 71 h 78"/>
                    <a:gd name="T36" fmla="*/ 17 w 66"/>
                    <a:gd name="T37" fmla="*/ 73 h 78"/>
                    <a:gd name="T38" fmla="*/ 21 w 66"/>
                    <a:gd name="T39" fmla="*/ 75 h 78"/>
                    <a:gd name="T40" fmla="*/ 24 w 66"/>
                    <a:gd name="T41" fmla="*/ 77 h 78"/>
                    <a:gd name="T42" fmla="*/ 26 w 66"/>
                    <a:gd name="T43" fmla="*/ 77 h 78"/>
                    <a:gd name="T44" fmla="*/ 30 w 66"/>
                    <a:gd name="T45" fmla="*/ 78 h 78"/>
                    <a:gd name="T46" fmla="*/ 33 w 66"/>
                    <a:gd name="T47" fmla="*/ 78 h 78"/>
                    <a:gd name="T48" fmla="*/ 37 w 66"/>
                    <a:gd name="T49" fmla="*/ 78 h 78"/>
                    <a:gd name="T50" fmla="*/ 40 w 66"/>
                    <a:gd name="T51" fmla="*/ 77 h 78"/>
                    <a:gd name="T52" fmla="*/ 44 w 66"/>
                    <a:gd name="T53" fmla="*/ 77 h 78"/>
                    <a:gd name="T54" fmla="*/ 46 w 66"/>
                    <a:gd name="T55" fmla="*/ 75 h 78"/>
                    <a:gd name="T56" fmla="*/ 49 w 66"/>
                    <a:gd name="T57" fmla="*/ 73 h 78"/>
                    <a:gd name="T58" fmla="*/ 52 w 66"/>
                    <a:gd name="T59" fmla="*/ 71 h 78"/>
                    <a:gd name="T60" fmla="*/ 57 w 66"/>
                    <a:gd name="T61" fmla="*/ 66 h 78"/>
                    <a:gd name="T62" fmla="*/ 61 w 66"/>
                    <a:gd name="T63" fmla="*/ 61 h 78"/>
                    <a:gd name="T64" fmla="*/ 63 w 66"/>
                    <a:gd name="T65" fmla="*/ 54 h 78"/>
                    <a:gd name="T66" fmla="*/ 66 w 66"/>
                    <a:gd name="T67" fmla="*/ 46 h 78"/>
                    <a:gd name="T68" fmla="*/ 66 w 66"/>
                    <a:gd name="T69" fmla="*/ 42 h 78"/>
                    <a:gd name="T70" fmla="*/ 66 w 66"/>
                    <a:gd name="T71" fmla="*/ 38 h 78"/>
                    <a:gd name="T72" fmla="*/ 66 w 66"/>
                    <a:gd name="T73" fmla="*/ 34 h 78"/>
                    <a:gd name="T74" fmla="*/ 66 w 66"/>
                    <a:gd name="T75" fmla="*/ 30 h 78"/>
                    <a:gd name="T76" fmla="*/ 63 w 66"/>
                    <a:gd name="T77" fmla="*/ 24 h 78"/>
                    <a:gd name="T78" fmla="*/ 61 w 66"/>
                    <a:gd name="T79" fmla="*/ 17 h 78"/>
                    <a:gd name="T80" fmla="*/ 57 w 66"/>
                    <a:gd name="T81" fmla="*/ 12 h 78"/>
                    <a:gd name="T82" fmla="*/ 52 w 66"/>
                    <a:gd name="T83" fmla="*/ 6 h 78"/>
                    <a:gd name="T84" fmla="*/ 46 w 66"/>
                    <a:gd name="T85" fmla="*/ 2 h 78"/>
                    <a:gd name="T86" fmla="*/ 44 w 66"/>
                    <a:gd name="T87" fmla="*/ 1 h 78"/>
                    <a:gd name="T88" fmla="*/ 40 w 66"/>
                    <a:gd name="T89" fmla="*/ 1 h 78"/>
                    <a:gd name="T90" fmla="*/ 37 w 66"/>
                    <a:gd name="T91" fmla="*/ 0 h 78"/>
                    <a:gd name="T92" fmla="*/ 33 w 66"/>
                    <a:gd name="T93" fmla="*/ 0 h 7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6"/>
                    <a:gd name="T142" fmla="*/ 0 h 78"/>
                    <a:gd name="T143" fmla="*/ 66 w 66"/>
                    <a:gd name="T144" fmla="*/ 78 h 7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6" h="78">
                      <a:moveTo>
                        <a:pt x="33" y="0"/>
                      </a:move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4" y="1"/>
                      </a:lnTo>
                      <a:lnTo>
                        <a:pt x="21" y="2"/>
                      </a:lnTo>
                      <a:lnTo>
                        <a:pt x="15" y="6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0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2"/>
                      </a:lnTo>
                      <a:lnTo>
                        <a:pt x="1" y="46"/>
                      </a:lnTo>
                      <a:lnTo>
                        <a:pt x="3" y="54"/>
                      </a:lnTo>
                      <a:lnTo>
                        <a:pt x="7" y="61"/>
                      </a:lnTo>
                      <a:lnTo>
                        <a:pt x="11" y="66"/>
                      </a:lnTo>
                      <a:lnTo>
                        <a:pt x="15" y="71"/>
                      </a:lnTo>
                      <a:lnTo>
                        <a:pt x="17" y="73"/>
                      </a:lnTo>
                      <a:lnTo>
                        <a:pt x="21" y="75"/>
                      </a:lnTo>
                      <a:lnTo>
                        <a:pt x="24" y="77"/>
                      </a:lnTo>
                      <a:lnTo>
                        <a:pt x="26" y="77"/>
                      </a:lnTo>
                      <a:lnTo>
                        <a:pt x="30" y="78"/>
                      </a:lnTo>
                      <a:lnTo>
                        <a:pt x="33" y="78"/>
                      </a:lnTo>
                      <a:lnTo>
                        <a:pt x="37" y="78"/>
                      </a:lnTo>
                      <a:lnTo>
                        <a:pt x="40" y="77"/>
                      </a:lnTo>
                      <a:lnTo>
                        <a:pt x="44" y="77"/>
                      </a:lnTo>
                      <a:lnTo>
                        <a:pt x="46" y="75"/>
                      </a:lnTo>
                      <a:lnTo>
                        <a:pt x="49" y="73"/>
                      </a:lnTo>
                      <a:lnTo>
                        <a:pt x="52" y="71"/>
                      </a:lnTo>
                      <a:lnTo>
                        <a:pt x="57" y="66"/>
                      </a:lnTo>
                      <a:lnTo>
                        <a:pt x="61" y="61"/>
                      </a:lnTo>
                      <a:lnTo>
                        <a:pt x="63" y="54"/>
                      </a:lnTo>
                      <a:lnTo>
                        <a:pt x="66" y="46"/>
                      </a:lnTo>
                      <a:lnTo>
                        <a:pt x="66" y="42"/>
                      </a:lnTo>
                      <a:lnTo>
                        <a:pt x="66" y="38"/>
                      </a:lnTo>
                      <a:lnTo>
                        <a:pt x="66" y="34"/>
                      </a:lnTo>
                      <a:lnTo>
                        <a:pt x="66" y="30"/>
                      </a:lnTo>
                      <a:lnTo>
                        <a:pt x="63" y="24"/>
                      </a:lnTo>
                      <a:lnTo>
                        <a:pt x="61" y="17"/>
                      </a:lnTo>
                      <a:lnTo>
                        <a:pt x="57" y="12"/>
                      </a:lnTo>
                      <a:lnTo>
                        <a:pt x="52" y="6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0" y="1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2" name="Freeform 111"/>
                <p:cNvSpPr>
                  <a:spLocks/>
                </p:cNvSpPr>
                <p:nvPr/>
              </p:nvSpPr>
              <p:spPr bwMode="auto">
                <a:xfrm>
                  <a:off x="1090" y="1182"/>
                  <a:ext cx="33" cy="41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8 w 66"/>
                    <a:gd name="T11" fmla="*/ 6 h 81"/>
                    <a:gd name="T12" fmla="*/ 15 w 66"/>
                    <a:gd name="T13" fmla="*/ 7 h 81"/>
                    <a:gd name="T14" fmla="*/ 10 w 66"/>
                    <a:gd name="T15" fmla="*/ 12 h 81"/>
                    <a:gd name="T16" fmla="*/ 6 w 66"/>
                    <a:gd name="T17" fmla="*/ 18 h 81"/>
                    <a:gd name="T18" fmla="*/ 3 w 66"/>
                    <a:gd name="T19" fmla="*/ 26 h 81"/>
                    <a:gd name="T20" fmla="*/ 2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2 w 66"/>
                    <a:gd name="T29" fmla="*/ 48 h 81"/>
                    <a:gd name="T30" fmla="*/ 3 w 66"/>
                    <a:gd name="T31" fmla="*/ 56 h 81"/>
                    <a:gd name="T32" fmla="*/ 6 w 66"/>
                    <a:gd name="T33" fmla="*/ 63 h 81"/>
                    <a:gd name="T34" fmla="*/ 10 w 66"/>
                    <a:gd name="T35" fmla="*/ 69 h 81"/>
                    <a:gd name="T36" fmla="*/ 15 w 66"/>
                    <a:gd name="T37" fmla="*/ 75 h 81"/>
                    <a:gd name="T38" fmla="*/ 18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7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7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8" y="6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8"/>
                      </a:lnTo>
                      <a:lnTo>
                        <a:pt x="3" y="26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6"/>
                      </a:lnTo>
                      <a:lnTo>
                        <a:pt x="6" y="63"/>
                      </a:lnTo>
                      <a:lnTo>
                        <a:pt x="10" y="69"/>
                      </a:lnTo>
                      <a:lnTo>
                        <a:pt x="15" y="75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7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7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3" name="Freeform 112"/>
                <p:cNvSpPr>
                  <a:spLocks/>
                </p:cNvSpPr>
                <p:nvPr/>
              </p:nvSpPr>
              <p:spPr bwMode="auto">
                <a:xfrm>
                  <a:off x="1090" y="1182"/>
                  <a:ext cx="33" cy="41"/>
                </a:xfrm>
                <a:custGeom>
                  <a:avLst/>
                  <a:gdLst>
                    <a:gd name="T0" fmla="*/ 33 w 66"/>
                    <a:gd name="T1" fmla="*/ 0 h 81"/>
                    <a:gd name="T2" fmla="*/ 29 w 66"/>
                    <a:gd name="T3" fmla="*/ 0 h 81"/>
                    <a:gd name="T4" fmla="*/ 27 w 66"/>
                    <a:gd name="T5" fmla="*/ 2 h 81"/>
                    <a:gd name="T6" fmla="*/ 24 w 66"/>
                    <a:gd name="T7" fmla="*/ 2 h 81"/>
                    <a:gd name="T8" fmla="*/ 20 w 66"/>
                    <a:gd name="T9" fmla="*/ 3 h 81"/>
                    <a:gd name="T10" fmla="*/ 18 w 66"/>
                    <a:gd name="T11" fmla="*/ 6 h 81"/>
                    <a:gd name="T12" fmla="*/ 15 w 66"/>
                    <a:gd name="T13" fmla="*/ 7 h 81"/>
                    <a:gd name="T14" fmla="*/ 10 w 66"/>
                    <a:gd name="T15" fmla="*/ 12 h 81"/>
                    <a:gd name="T16" fmla="*/ 6 w 66"/>
                    <a:gd name="T17" fmla="*/ 18 h 81"/>
                    <a:gd name="T18" fmla="*/ 3 w 66"/>
                    <a:gd name="T19" fmla="*/ 26 h 81"/>
                    <a:gd name="T20" fmla="*/ 2 w 66"/>
                    <a:gd name="T21" fmla="*/ 32 h 81"/>
                    <a:gd name="T22" fmla="*/ 0 w 66"/>
                    <a:gd name="T23" fmla="*/ 36 h 81"/>
                    <a:gd name="T24" fmla="*/ 0 w 66"/>
                    <a:gd name="T25" fmla="*/ 40 h 81"/>
                    <a:gd name="T26" fmla="*/ 0 w 66"/>
                    <a:gd name="T27" fmla="*/ 44 h 81"/>
                    <a:gd name="T28" fmla="*/ 2 w 66"/>
                    <a:gd name="T29" fmla="*/ 48 h 81"/>
                    <a:gd name="T30" fmla="*/ 3 w 66"/>
                    <a:gd name="T31" fmla="*/ 56 h 81"/>
                    <a:gd name="T32" fmla="*/ 6 w 66"/>
                    <a:gd name="T33" fmla="*/ 63 h 81"/>
                    <a:gd name="T34" fmla="*/ 10 w 66"/>
                    <a:gd name="T35" fmla="*/ 69 h 81"/>
                    <a:gd name="T36" fmla="*/ 15 w 66"/>
                    <a:gd name="T37" fmla="*/ 75 h 81"/>
                    <a:gd name="T38" fmla="*/ 18 w 66"/>
                    <a:gd name="T39" fmla="*/ 76 h 81"/>
                    <a:gd name="T40" fmla="*/ 20 w 66"/>
                    <a:gd name="T41" fmla="*/ 79 h 81"/>
                    <a:gd name="T42" fmla="*/ 24 w 66"/>
                    <a:gd name="T43" fmla="*/ 80 h 81"/>
                    <a:gd name="T44" fmla="*/ 27 w 66"/>
                    <a:gd name="T45" fmla="*/ 80 h 81"/>
                    <a:gd name="T46" fmla="*/ 29 w 66"/>
                    <a:gd name="T47" fmla="*/ 81 h 81"/>
                    <a:gd name="T48" fmla="*/ 33 w 66"/>
                    <a:gd name="T49" fmla="*/ 81 h 81"/>
                    <a:gd name="T50" fmla="*/ 37 w 66"/>
                    <a:gd name="T51" fmla="*/ 81 h 81"/>
                    <a:gd name="T52" fmla="*/ 40 w 66"/>
                    <a:gd name="T53" fmla="*/ 80 h 81"/>
                    <a:gd name="T54" fmla="*/ 44 w 66"/>
                    <a:gd name="T55" fmla="*/ 80 h 81"/>
                    <a:gd name="T56" fmla="*/ 47 w 66"/>
                    <a:gd name="T57" fmla="*/ 79 h 81"/>
                    <a:gd name="T58" fmla="*/ 49 w 66"/>
                    <a:gd name="T59" fmla="*/ 76 h 81"/>
                    <a:gd name="T60" fmla="*/ 52 w 66"/>
                    <a:gd name="T61" fmla="*/ 75 h 81"/>
                    <a:gd name="T62" fmla="*/ 57 w 66"/>
                    <a:gd name="T63" fmla="*/ 69 h 81"/>
                    <a:gd name="T64" fmla="*/ 61 w 66"/>
                    <a:gd name="T65" fmla="*/ 63 h 81"/>
                    <a:gd name="T66" fmla="*/ 64 w 66"/>
                    <a:gd name="T67" fmla="*/ 56 h 81"/>
                    <a:gd name="T68" fmla="*/ 66 w 66"/>
                    <a:gd name="T69" fmla="*/ 48 h 81"/>
                    <a:gd name="T70" fmla="*/ 66 w 66"/>
                    <a:gd name="T71" fmla="*/ 44 h 81"/>
                    <a:gd name="T72" fmla="*/ 66 w 66"/>
                    <a:gd name="T73" fmla="*/ 40 h 81"/>
                    <a:gd name="T74" fmla="*/ 66 w 66"/>
                    <a:gd name="T75" fmla="*/ 36 h 81"/>
                    <a:gd name="T76" fmla="*/ 66 w 66"/>
                    <a:gd name="T77" fmla="*/ 32 h 81"/>
                    <a:gd name="T78" fmla="*/ 64 w 66"/>
                    <a:gd name="T79" fmla="*/ 26 h 81"/>
                    <a:gd name="T80" fmla="*/ 61 w 66"/>
                    <a:gd name="T81" fmla="*/ 18 h 81"/>
                    <a:gd name="T82" fmla="*/ 57 w 66"/>
                    <a:gd name="T83" fmla="*/ 12 h 81"/>
                    <a:gd name="T84" fmla="*/ 52 w 66"/>
                    <a:gd name="T85" fmla="*/ 7 h 81"/>
                    <a:gd name="T86" fmla="*/ 49 w 66"/>
                    <a:gd name="T87" fmla="*/ 6 h 81"/>
                    <a:gd name="T88" fmla="*/ 47 w 66"/>
                    <a:gd name="T89" fmla="*/ 3 h 81"/>
                    <a:gd name="T90" fmla="*/ 44 w 66"/>
                    <a:gd name="T91" fmla="*/ 2 h 81"/>
                    <a:gd name="T92" fmla="*/ 40 w 66"/>
                    <a:gd name="T93" fmla="*/ 2 h 81"/>
                    <a:gd name="T94" fmla="*/ 37 w 66"/>
                    <a:gd name="T95" fmla="*/ 0 h 81"/>
                    <a:gd name="T96" fmla="*/ 33 w 66"/>
                    <a:gd name="T97" fmla="*/ 0 h 8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6"/>
                    <a:gd name="T148" fmla="*/ 0 h 81"/>
                    <a:gd name="T149" fmla="*/ 66 w 66"/>
                    <a:gd name="T150" fmla="*/ 81 h 8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6" h="81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4" y="2"/>
                      </a:lnTo>
                      <a:lnTo>
                        <a:pt x="20" y="3"/>
                      </a:lnTo>
                      <a:lnTo>
                        <a:pt x="18" y="6"/>
                      </a:ln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6" y="18"/>
                      </a:lnTo>
                      <a:lnTo>
                        <a:pt x="3" y="26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0" y="44"/>
                      </a:lnTo>
                      <a:lnTo>
                        <a:pt x="2" y="48"/>
                      </a:lnTo>
                      <a:lnTo>
                        <a:pt x="3" y="56"/>
                      </a:lnTo>
                      <a:lnTo>
                        <a:pt x="6" y="63"/>
                      </a:lnTo>
                      <a:lnTo>
                        <a:pt x="10" y="69"/>
                      </a:lnTo>
                      <a:lnTo>
                        <a:pt x="15" y="75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4" y="80"/>
                      </a:lnTo>
                      <a:lnTo>
                        <a:pt x="27" y="80"/>
                      </a:lnTo>
                      <a:lnTo>
                        <a:pt x="29" y="81"/>
                      </a:lnTo>
                      <a:lnTo>
                        <a:pt x="33" y="81"/>
                      </a:lnTo>
                      <a:lnTo>
                        <a:pt x="37" y="81"/>
                      </a:lnTo>
                      <a:lnTo>
                        <a:pt x="40" y="80"/>
                      </a:lnTo>
                      <a:lnTo>
                        <a:pt x="44" y="80"/>
                      </a:lnTo>
                      <a:lnTo>
                        <a:pt x="47" y="79"/>
                      </a:lnTo>
                      <a:lnTo>
                        <a:pt x="49" y="76"/>
                      </a:lnTo>
                      <a:lnTo>
                        <a:pt x="52" y="75"/>
                      </a:lnTo>
                      <a:lnTo>
                        <a:pt x="57" y="69"/>
                      </a:lnTo>
                      <a:lnTo>
                        <a:pt x="61" y="63"/>
                      </a:lnTo>
                      <a:lnTo>
                        <a:pt x="64" y="56"/>
                      </a:lnTo>
                      <a:lnTo>
                        <a:pt x="66" y="48"/>
                      </a:lnTo>
                      <a:lnTo>
                        <a:pt x="66" y="44"/>
                      </a:lnTo>
                      <a:lnTo>
                        <a:pt x="66" y="40"/>
                      </a:lnTo>
                      <a:lnTo>
                        <a:pt x="66" y="36"/>
                      </a:lnTo>
                      <a:lnTo>
                        <a:pt x="66" y="32"/>
                      </a:lnTo>
                      <a:lnTo>
                        <a:pt x="64" y="26"/>
                      </a:lnTo>
                      <a:lnTo>
                        <a:pt x="61" y="18"/>
                      </a:lnTo>
                      <a:lnTo>
                        <a:pt x="57" y="12"/>
                      </a:lnTo>
                      <a:lnTo>
                        <a:pt x="52" y="7"/>
                      </a:lnTo>
                      <a:lnTo>
                        <a:pt x="49" y="6"/>
                      </a:lnTo>
                      <a:lnTo>
                        <a:pt x="47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4" name="Rectangle 113"/>
              <p:cNvSpPr>
                <a:spLocks noChangeArrowheads="1"/>
              </p:cNvSpPr>
              <p:nvPr/>
            </p:nvSpPr>
            <p:spPr bwMode="auto">
              <a:xfrm>
                <a:off x="3988" y="1154"/>
                <a:ext cx="145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1000" b="1" smtClean="0">
                    <a:solidFill>
                      <a:srgbClr val="000000"/>
                    </a:solidFill>
                  </a:rPr>
                  <a:t>e.g. Ungary flood, April 2002</a:t>
                </a:r>
              </a:p>
            </p:txBody>
          </p:sp>
        </p:grpSp>
      </p:grpSp>
      <p:grpSp>
        <p:nvGrpSpPr>
          <p:cNvPr id="94" name="Group 84"/>
          <p:cNvGrpSpPr>
            <a:grpSpLocks/>
          </p:cNvGrpSpPr>
          <p:nvPr/>
        </p:nvGrpSpPr>
        <p:grpSpPr bwMode="auto">
          <a:xfrm>
            <a:off x="-36514" y="1104900"/>
            <a:ext cx="3027363" cy="2574925"/>
            <a:chOff x="192" y="946"/>
            <a:chExt cx="1907" cy="1622"/>
          </a:xfrm>
        </p:grpSpPr>
        <p:sp>
          <p:nvSpPr>
            <p:cNvPr id="95" name="Rectangle 38"/>
            <p:cNvSpPr>
              <a:spLocks noChangeArrowheads="1"/>
            </p:cNvSpPr>
            <p:nvPr/>
          </p:nvSpPr>
          <p:spPr bwMode="auto">
            <a:xfrm>
              <a:off x="192" y="1165"/>
              <a:ext cx="1537" cy="138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96" name="Text Box 130"/>
            <p:cNvSpPr txBox="1">
              <a:spLocks noChangeArrowheads="1"/>
            </p:cNvSpPr>
            <p:nvPr/>
          </p:nvSpPr>
          <p:spPr bwMode="auto">
            <a:xfrm>
              <a:off x="380" y="946"/>
              <a:ext cx="12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t-IT" b="1" smtClean="0">
                  <a:solidFill>
                    <a:srgbClr val="FF9900"/>
                  </a:solidFill>
                </a:rPr>
                <a:t>Forest fires</a:t>
              </a:r>
            </a:p>
          </p:txBody>
        </p:sp>
        <p:grpSp>
          <p:nvGrpSpPr>
            <p:cNvPr id="97" name="Group 87"/>
            <p:cNvGrpSpPr>
              <a:grpSpLocks/>
            </p:cNvGrpSpPr>
            <p:nvPr/>
          </p:nvGrpSpPr>
          <p:grpSpPr bwMode="auto">
            <a:xfrm>
              <a:off x="235" y="1164"/>
              <a:ext cx="1864" cy="1404"/>
              <a:chOff x="235" y="1164"/>
              <a:chExt cx="1864" cy="1404"/>
            </a:xfrm>
          </p:grpSpPr>
          <p:grpSp>
            <p:nvGrpSpPr>
              <p:cNvPr id="98" name="Group 114"/>
              <p:cNvGrpSpPr>
                <a:grpSpLocks/>
              </p:cNvGrpSpPr>
              <p:nvPr/>
            </p:nvGrpSpPr>
            <p:grpSpPr bwMode="auto">
              <a:xfrm>
                <a:off x="235" y="1338"/>
                <a:ext cx="1864" cy="1077"/>
                <a:chOff x="1868" y="1288"/>
                <a:chExt cx="1637" cy="852"/>
              </a:xfrm>
            </p:grpSpPr>
            <p:pic>
              <p:nvPicPr>
                <p:cNvPr id="102" name="Picture 11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4" t="13765" r="954" b="5325"/>
                <a:stretch>
                  <a:fillRect/>
                </a:stretch>
              </p:blipFill>
              <p:spPr bwMode="auto">
                <a:xfrm>
                  <a:off x="1869" y="1288"/>
                  <a:ext cx="1263" cy="852"/>
                </a:xfrm>
                <a:prstGeom prst="rect">
                  <a:avLst/>
                </a:prstGeom>
                <a:noFill/>
                <a:ln w="3175" algn="ctr">
                  <a:solidFill>
                    <a:srgbClr val="00008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2798" y="1448"/>
                  <a:ext cx="75" cy="5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it-IT" sz="32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77" y="1703"/>
                  <a:ext cx="75" cy="5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it-IT" sz="32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830"/>
                  <a:ext cx="74" cy="5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it-IT" sz="32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Text Box 1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464" y="1432"/>
                  <a:ext cx="323" cy="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it-IT" sz="1600" i="1" smtClean="0">
                    <a:solidFill>
                      <a:srgbClr val="000000"/>
                    </a:solidFill>
                    <a:latin typeface="Garamond" pitchFamily="18" charset="0"/>
                  </a:endParaRPr>
                </a:p>
              </p:txBody>
            </p:sp>
            <p:sp>
              <p:nvSpPr>
                <p:cNvPr id="107" name="Text Box 1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82" y="1585"/>
                  <a:ext cx="464" cy="1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it-IT" sz="1600" i="1" smtClean="0">
                    <a:solidFill>
                      <a:srgbClr val="000000"/>
                    </a:solidFill>
                    <a:latin typeface="Garamond" pitchFamily="18" charset="0"/>
                  </a:endParaRPr>
                </a:p>
              </p:txBody>
            </p:sp>
            <p:sp>
              <p:nvSpPr>
                <p:cNvPr id="108" name="Text Box 1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333" y="1839"/>
                  <a:ext cx="427" cy="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it-IT" sz="1600" i="1" smtClean="0">
                    <a:solidFill>
                      <a:srgbClr val="000000"/>
                    </a:solidFill>
                    <a:latin typeface="Garamond" pitchFamily="18" charset="0"/>
                  </a:endParaRPr>
                </a:p>
              </p:txBody>
            </p:sp>
            <p:sp>
              <p:nvSpPr>
                <p:cNvPr id="109" name="Text Box 12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68" y="1865"/>
                  <a:ext cx="465" cy="1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it-IT" sz="1600" i="1" smtClean="0">
                    <a:solidFill>
                      <a:srgbClr val="000000"/>
                    </a:solidFill>
                    <a:latin typeface="Garamond" pitchFamily="18" charset="0"/>
                  </a:endParaRPr>
                </a:p>
              </p:txBody>
            </p:sp>
            <p:sp>
              <p:nvSpPr>
                <p:cNvPr id="110" name="Text Box 12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96" y="1566"/>
                  <a:ext cx="565" cy="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it-IT" sz="1200" b="1" i="1" smtClean="0">
                      <a:solidFill>
                        <a:srgbClr val="000000"/>
                      </a:solidFill>
                      <a:latin typeface="Garamond" pitchFamily="18" charset="0"/>
                    </a:rPr>
                    <a:t>Erli</a:t>
                  </a:r>
                </a:p>
              </p:txBody>
            </p:sp>
            <p:sp>
              <p:nvSpPr>
                <p:cNvPr id="111" name="Text Box 12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95" y="1853"/>
                  <a:ext cx="688" cy="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it-IT" sz="1200" b="1" i="1" smtClean="0">
                      <a:solidFill>
                        <a:srgbClr val="000000"/>
                      </a:solidFill>
                      <a:latin typeface="Garamond" pitchFamily="18" charset="0"/>
                    </a:rPr>
                    <a:t>Carpasio</a:t>
                  </a:r>
                </a:p>
              </p:txBody>
            </p:sp>
            <p:sp>
              <p:nvSpPr>
                <p:cNvPr id="112" name="Text Box 12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81" y="1740"/>
                  <a:ext cx="1224" cy="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it-IT" sz="1200" b="1" i="1" smtClean="0">
                      <a:solidFill>
                        <a:srgbClr val="000000"/>
                      </a:solidFill>
                      <a:latin typeface="Garamond" pitchFamily="18" charset="0"/>
                    </a:rPr>
                    <a:t>Casanova Lerrone</a:t>
                  </a:r>
                </a:p>
              </p:txBody>
            </p:sp>
            <p:sp>
              <p:nvSpPr>
                <p:cNvPr id="113" name="Text Box 1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471" y="1354"/>
                  <a:ext cx="406" cy="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it-IT" sz="1200" b="1" i="1" smtClean="0">
                      <a:solidFill>
                        <a:srgbClr val="000000"/>
                      </a:solidFill>
                      <a:latin typeface="Garamond" pitchFamily="18" charset="0"/>
                    </a:rPr>
                    <a:t>Voltri</a:t>
                  </a:r>
                </a:p>
              </p:txBody>
            </p:sp>
            <p:sp>
              <p:nvSpPr>
                <p:cNvPr id="114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258" y="1789"/>
                  <a:ext cx="75" cy="5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altLang="it-IT" sz="32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99" name="Rectangle 128"/>
              <p:cNvSpPr>
                <a:spLocks noChangeArrowheads="1"/>
              </p:cNvSpPr>
              <p:nvPr/>
            </p:nvSpPr>
            <p:spPr bwMode="auto">
              <a:xfrm>
                <a:off x="254" y="2438"/>
                <a:ext cx="113" cy="9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Text Box 129"/>
              <p:cNvSpPr txBox="1">
                <a:spLocks noChangeArrowheads="1"/>
              </p:cNvSpPr>
              <p:nvPr/>
            </p:nvSpPr>
            <p:spPr bwMode="auto">
              <a:xfrm>
                <a:off x="385" y="2395"/>
                <a:ext cx="2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1200" smtClean="0">
                    <a:solidFill>
                      <a:srgbClr val="000000"/>
                    </a:solidFill>
                    <a:latin typeface="Times New Roman" pitchFamily="18" charset="0"/>
                  </a:rPr>
                  <a:t>fires</a:t>
                </a:r>
              </a:p>
            </p:txBody>
          </p:sp>
          <p:sp>
            <p:nvSpPr>
              <p:cNvPr id="101" name="Rectangle 131"/>
              <p:cNvSpPr>
                <a:spLocks noChangeArrowheads="1"/>
              </p:cNvSpPr>
              <p:nvPr/>
            </p:nvSpPr>
            <p:spPr bwMode="auto">
              <a:xfrm>
                <a:off x="247" y="1164"/>
                <a:ext cx="151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1000" b="1" smtClean="0">
                    <a:solidFill>
                      <a:srgbClr val="000000"/>
                    </a:solidFill>
                  </a:rPr>
                  <a:t>e.g. Fires in Italy, February 2005</a:t>
                </a:r>
              </a:p>
            </p:txBody>
          </p:sp>
        </p:grpSp>
      </p:grpSp>
      <p:grpSp>
        <p:nvGrpSpPr>
          <p:cNvPr id="115" name="Group 105"/>
          <p:cNvGrpSpPr>
            <a:grpSpLocks/>
          </p:cNvGrpSpPr>
          <p:nvPr/>
        </p:nvGrpSpPr>
        <p:grpSpPr bwMode="auto">
          <a:xfrm>
            <a:off x="34924" y="3687763"/>
            <a:ext cx="2555875" cy="2578100"/>
            <a:chOff x="68" y="2563"/>
            <a:chExt cx="1610" cy="1624"/>
          </a:xfrm>
        </p:grpSpPr>
        <p:sp>
          <p:nvSpPr>
            <p:cNvPr id="116" name="Rectangle 132"/>
            <p:cNvSpPr>
              <a:spLocks noChangeArrowheads="1"/>
            </p:cNvSpPr>
            <p:nvPr/>
          </p:nvSpPr>
          <p:spPr bwMode="auto">
            <a:xfrm>
              <a:off x="68" y="2779"/>
              <a:ext cx="1537" cy="138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117" name="Rectangle 133"/>
            <p:cNvSpPr>
              <a:spLocks noChangeArrowheads="1"/>
            </p:cNvSpPr>
            <p:nvPr/>
          </p:nvSpPr>
          <p:spPr bwMode="auto">
            <a:xfrm>
              <a:off x="130" y="4059"/>
              <a:ext cx="113" cy="9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118" name="Text Box 134"/>
            <p:cNvSpPr txBox="1">
              <a:spLocks noChangeArrowheads="1"/>
            </p:cNvSpPr>
            <p:nvPr/>
          </p:nvSpPr>
          <p:spPr bwMode="auto">
            <a:xfrm>
              <a:off x="261" y="4014"/>
              <a:ext cx="4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200" smtClean="0">
                  <a:solidFill>
                    <a:srgbClr val="000000"/>
                  </a:solidFill>
                </a:rPr>
                <a:t>Oil spill</a:t>
              </a:r>
            </a:p>
          </p:txBody>
        </p:sp>
        <p:sp>
          <p:nvSpPr>
            <p:cNvPr id="119" name="Text Box 135"/>
            <p:cNvSpPr txBox="1">
              <a:spLocks noChangeArrowheads="1"/>
            </p:cNvSpPr>
            <p:nvPr/>
          </p:nvSpPr>
          <p:spPr bwMode="auto">
            <a:xfrm>
              <a:off x="113" y="2563"/>
              <a:ext cx="13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t-IT" b="1" smtClean="0">
                  <a:solidFill>
                    <a:srgbClr val="FF9900"/>
                  </a:solidFill>
                </a:rPr>
                <a:t>Oil spills</a:t>
              </a:r>
            </a:p>
          </p:txBody>
        </p:sp>
        <p:sp>
          <p:nvSpPr>
            <p:cNvPr id="120" name="Rectangle 136"/>
            <p:cNvSpPr>
              <a:spLocks noChangeArrowheads="1"/>
            </p:cNvSpPr>
            <p:nvPr/>
          </p:nvSpPr>
          <p:spPr bwMode="auto">
            <a:xfrm>
              <a:off x="118" y="2803"/>
              <a:ext cx="15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000" b="1" smtClean="0">
                  <a:solidFill>
                    <a:srgbClr val="000000"/>
                  </a:solidFill>
                </a:rPr>
                <a:t>e.g. Oil spill in the Persic Gulf, January 1991</a:t>
              </a:r>
            </a:p>
          </p:txBody>
        </p:sp>
        <p:pic>
          <p:nvPicPr>
            <p:cNvPr id="121" name="Picture 1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" y="3058"/>
              <a:ext cx="1424" cy="97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2" name="Rectangle 39"/>
          <p:cNvSpPr>
            <a:spLocks noChangeArrowheads="1"/>
          </p:cNvSpPr>
          <p:nvPr/>
        </p:nvSpPr>
        <p:spPr bwMode="auto">
          <a:xfrm>
            <a:off x="6740524" y="1425575"/>
            <a:ext cx="2439988" cy="2198688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it-IT" sz="3200" smtClean="0">
              <a:solidFill>
                <a:srgbClr val="000000"/>
              </a:solidFill>
            </a:endParaRPr>
          </a:p>
        </p:txBody>
      </p:sp>
      <p:sp>
        <p:nvSpPr>
          <p:cNvPr id="123" name="Text Box 42"/>
          <p:cNvSpPr txBox="1">
            <a:spLocks noChangeArrowheads="1"/>
          </p:cNvSpPr>
          <p:nvPr/>
        </p:nvSpPr>
        <p:spPr bwMode="auto">
          <a:xfrm>
            <a:off x="7280274" y="1103313"/>
            <a:ext cx="1878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it-IT" b="1" smtClean="0">
                <a:solidFill>
                  <a:srgbClr val="FF9900"/>
                </a:solidFill>
              </a:rPr>
              <a:t>Dust storms</a:t>
            </a:r>
          </a:p>
        </p:txBody>
      </p:sp>
      <p:sp>
        <p:nvSpPr>
          <p:cNvPr id="124" name="Rectangle 40"/>
          <p:cNvSpPr>
            <a:spLocks noChangeArrowheads="1"/>
          </p:cNvSpPr>
          <p:nvPr/>
        </p:nvSpPr>
        <p:spPr bwMode="auto">
          <a:xfrm>
            <a:off x="6857999" y="3446463"/>
            <a:ext cx="179388" cy="1492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it-IT" sz="3200" smtClean="0">
              <a:solidFill>
                <a:srgbClr val="000000"/>
              </a:solidFill>
            </a:endParaRPr>
          </a:p>
        </p:txBody>
      </p:sp>
      <p:sp>
        <p:nvSpPr>
          <p:cNvPr id="125" name="Text Box 41"/>
          <p:cNvSpPr txBox="1">
            <a:spLocks noChangeArrowheads="1"/>
          </p:cNvSpPr>
          <p:nvPr/>
        </p:nvSpPr>
        <p:spPr bwMode="auto">
          <a:xfrm>
            <a:off x="7019924" y="335915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200" smtClean="0">
                <a:solidFill>
                  <a:srgbClr val="000000"/>
                </a:solidFill>
                <a:latin typeface="Times New Roman" pitchFamily="18" charset="0"/>
              </a:rPr>
              <a:t>Dust clouds </a:t>
            </a:r>
          </a:p>
        </p:txBody>
      </p:sp>
      <p:sp>
        <p:nvSpPr>
          <p:cNvPr id="126" name="Rectangle 113"/>
          <p:cNvSpPr>
            <a:spLocks noChangeArrowheads="1"/>
          </p:cNvSpPr>
          <p:nvPr/>
        </p:nvSpPr>
        <p:spPr bwMode="auto">
          <a:xfrm>
            <a:off x="6808787" y="1417638"/>
            <a:ext cx="23034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000" b="1" smtClean="0">
                <a:solidFill>
                  <a:srgbClr val="000000"/>
                </a:solidFill>
              </a:rPr>
              <a:t>e.g.Libia 13 May 2004</a:t>
            </a:r>
          </a:p>
        </p:txBody>
      </p:sp>
      <p:grpSp>
        <p:nvGrpSpPr>
          <p:cNvPr id="127" name="Group 117"/>
          <p:cNvGrpSpPr>
            <a:grpSpLocks/>
          </p:cNvGrpSpPr>
          <p:nvPr/>
        </p:nvGrpSpPr>
        <p:grpSpPr bwMode="auto">
          <a:xfrm>
            <a:off x="2268537" y="3703638"/>
            <a:ext cx="2555875" cy="2516187"/>
            <a:chOff x="1429" y="2573"/>
            <a:chExt cx="1610" cy="1585"/>
          </a:xfrm>
        </p:grpSpPr>
        <p:grpSp>
          <p:nvGrpSpPr>
            <p:cNvPr id="128" name="Group 118"/>
            <p:cNvGrpSpPr>
              <a:grpSpLocks/>
            </p:cNvGrpSpPr>
            <p:nvPr/>
          </p:nvGrpSpPr>
          <p:grpSpPr bwMode="auto">
            <a:xfrm>
              <a:off x="1429" y="2573"/>
              <a:ext cx="1610" cy="1585"/>
              <a:chOff x="2023" y="2573"/>
              <a:chExt cx="1610" cy="1585"/>
            </a:xfrm>
          </p:grpSpPr>
          <p:sp>
            <p:nvSpPr>
              <p:cNvPr id="139" name="Rectangle 33"/>
              <p:cNvSpPr>
                <a:spLocks noChangeArrowheads="1"/>
              </p:cNvSpPr>
              <p:nvPr/>
            </p:nvSpPr>
            <p:spPr bwMode="auto">
              <a:xfrm>
                <a:off x="2023" y="2773"/>
                <a:ext cx="1537" cy="1385"/>
              </a:xfrm>
              <a:prstGeom prst="rect">
                <a:avLst/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Text Box 34"/>
              <p:cNvSpPr txBox="1">
                <a:spLocks noChangeArrowheads="1"/>
              </p:cNvSpPr>
              <p:nvPr/>
            </p:nvSpPr>
            <p:spPr bwMode="auto">
              <a:xfrm>
                <a:off x="2098" y="2573"/>
                <a:ext cx="132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it-IT" b="1" smtClean="0">
                    <a:solidFill>
                      <a:srgbClr val="FF9900"/>
                    </a:solidFill>
                  </a:rPr>
                  <a:t>Soil wetness</a:t>
                </a:r>
              </a:p>
            </p:txBody>
          </p:sp>
          <p:sp>
            <p:nvSpPr>
              <p:cNvPr id="141" name="Rectangle 35"/>
              <p:cNvSpPr>
                <a:spLocks noChangeArrowheads="1"/>
              </p:cNvSpPr>
              <p:nvPr/>
            </p:nvSpPr>
            <p:spPr bwMode="auto">
              <a:xfrm>
                <a:off x="2073" y="2787"/>
                <a:ext cx="156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1000" b="1" smtClean="0">
                    <a:solidFill>
                      <a:srgbClr val="000000"/>
                    </a:solidFill>
                  </a:rPr>
                  <a:t>e.g. Carpathian Basin, April 2000</a:t>
                </a:r>
              </a:p>
            </p:txBody>
          </p:sp>
          <p:pic>
            <p:nvPicPr>
              <p:cNvPr id="142" name="Picture 3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62" t="28929" r="6824" b="19286"/>
              <a:stretch>
                <a:fillRect/>
              </a:stretch>
            </p:blipFill>
            <p:spPr bwMode="auto">
              <a:xfrm>
                <a:off x="2058" y="2927"/>
                <a:ext cx="752" cy="121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38"/>
            <p:cNvGrpSpPr>
              <a:grpSpLocks/>
            </p:cNvGrpSpPr>
            <p:nvPr/>
          </p:nvGrpSpPr>
          <p:grpSpPr bwMode="auto">
            <a:xfrm>
              <a:off x="1904" y="3677"/>
              <a:ext cx="976" cy="479"/>
              <a:chOff x="2286" y="2768"/>
              <a:chExt cx="857" cy="379"/>
            </a:xfrm>
          </p:grpSpPr>
          <p:sp>
            <p:nvSpPr>
              <p:cNvPr id="130" name="Rectangle 139"/>
              <p:cNvSpPr>
                <a:spLocks noChangeArrowheads="1"/>
              </p:cNvSpPr>
              <p:nvPr/>
            </p:nvSpPr>
            <p:spPr bwMode="auto">
              <a:xfrm>
                <a:off x="2286" y="2784"/>
                <a:ext cx="681" cy="3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Text Box 140"/>
              <p:cNvSpPr txBox="1">
                <a:spLocks noChangeArrowheads="1"/>
              </p:cNvSpPr>
              <p:nvPr/>
            </p:nvSpPr>
            <p:spPr bwMode="auto">
              <a:xfrm>
                <a:off x="2420" y="2940"/>
                <a:ext cx="696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 smtClean="0">
                    <a:solidFill>
                      <a:srgbClr val="000000"/>
                    </a:solidFill>
                    <a:sym typeface="Symbol" pitchFamily="18" charset="2"/>
                  </a:rPr>
                  <a:t>Moderately wet</a:t>
                </a:r>
                <a:endParaRPr lang="en-US" altLang="it-IT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Text Box 141"/>
              <p:cNvSpPr txBox="1">
                <a:spLocks noChangeArrowheads="1"/>
              </p:cNvSpPr>
              <p:nvPr/>
            </p:nvSpPr>
            <p:spPr bwMode="auto">
              <a:xfrm>
                <a:off x="2423" y="2768"/>
                <a:ext cx="68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 smtClean="0">
                    <a:solidFill>
                      <a:srgbClr val="000000"/>
                    </a:solidFill>
                  </a:rPr>
                  <a:t>Raining Clouds</a:t>
                </a:r>
              </a:p>
            </p:txBody>
          </p:sp>
          <p:sp>
            <p:nvSpPr>
              <p:cNvPr id="133" name="Rectangle 142"/>
              <p:cNvSpPr>
                <a:spLocks noChangeArrowheads="1"/>
              </p:cNvSpPr>
              <p:nvPr/>
            </p:nvSpPr>
            <p:spPr bwMode="auto">
              <a:xfrm>
                <a:off x="2301" y="2895"/>
                <a:ext cx="153" cy="54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43"/>
              <p:cNvSpPr>
                <a:spLocks noChangeArrowheads="1"/>
              </p:cNvSpPr>
              <p:nvPr/>
            </p:nvSpPr>
            <p:spPr bwMode="auto">
              <a:xfrm>
                <a:off x="2301" y="2972"/>
                <a:ext cx="153" cy="54"/>
              </a:xfrm>
              <a:prstGeom prst="rect">
                <a:avLst/>
              </a:prstGeom>
              <a:solidFill>
                <a:srgbClr val="00B4EB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144"/>
              <p:cNvSpPr>
                <a:spLocks noChangeArrowheads="1"/>
              </p:cNvSpPr>
              <p:nvPr/>
            </p:nvSpPr>
            <p:spPr bwMode="auto">
              <a:xfrm>
                <a:off x="2301" y="3053"/>
                <a:ext cx="153" cy="5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Text Box 145"/>
              <p:cNvSpPr txBox="1">
                <a:spLocks noChangeArrowheads="1"/>
              </p:cNvSpPr>
              <p:nvPr/>
            </p:nvSpPr>
            <p:spPr bwMode="auto">
              <a:xfrm>
                <a:off x="2420" y="2854"/>
                <a:ext cx="621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 smtClean="0">
                    <a:solidFill>
                      <a:srgbClr val="000000"/>
                    </a:solidFill>
                  </a:rPr>
                  <a:t>Weakly wet</a:t>
                </a:r>
              </a:p>
            </p:txBody>
          </p:sp>
          <p:sp>
            <p:nvSpPr>
              <p:cNvPr id="137" name="Text Box 146"/>
              <p:cNvSpPr txBox="1">
                <a:spLocks noChangeArrowheads="1"/>
              </p:cNvSpPr>
              <p:nvPr/>
            </p:nvSpPr>
            <p:spPr bwMode="auto">
              <a:xfrm>
                <a:off x="2426" y="3017"/>
                <a:ext cx="717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it-IT" sz="900" smtClean="0">
                    <a:solidFill>
                      <a:srgbClr val="000000"/>
                    </a:solidFill>
                    <a:sym typeface="Symbol" pitchFamily="18" charset="2"/>
                  </a:rPr>
                  <a:t>Extremely wet</a:t>
                </a:r>
                <a:endParaRPr lang="en-US" altLang="it-IT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147"/>
              <p:cNvSpPr>
                <a:spLocks noChangeArrowheads="1"/>
              </p:cNvSpPr>
              <p:nvPr/>
            </p:nvSpPr>
            <p:spPr bwMode="auto">
              <a:xfrm>
                <a:off x="2302" y="2818"/>
                <a:ext cx="153" cy="54"/>
              </a:xfrm>
              <a:prstGeom prst="rect">
                <a:avLst/>
              </a:prstGeom>
              <a:solidFill>
                <a:srgbClr val="FF96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altLang="it-IT" sz="320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3" name="Group 133"/>
          <p:cNvGrpSpPr>
            <a:grpSpLocks/>
          </p:cNvGrpSpPr>
          <p:nvPr/>
        </p:nvGrpSpPr>
        <p:grpSpPr bwMode="auto">
          <a:xfrm>
            <a:off x="4395787" y="3673475"/>
            <a:ext cx="2555875" cy="2587625"/>
            <a:chOff x="2699" y="2554"/>
            <a:chExt cx="1610" cy="1630"/>
          </a:xfrm>
        </p:grpSpPr>
        <p:sp>
          <p:nvSpPr>
            <p:cNvPr id="144" name="Rectangle 30"/>
            <p:cNvSpPr>
              <a:spLocks noChangeArrowheads="1"/>
            </p:cNvSpPr>
            <p:nvPr/>
          </p:nvSpPr>
          <p:spPr bwMode="auto">
            <a:xfrm>
              <a:off x="2699" y="2770"/>
              <a:ext cx="1537" cy="138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145" name="Text Box 31"/>
            <p:cNvSpPr txBox="1">
              <a:spLocks noChangeArrowheads="1"/>
            </p:cNvSpPr>
            <p:nvPr/>
          </p:nvSpPr>
          <p:spPr bwMode="auto">
            <a:xfrm>
              <a:off x="2774" y="2554"/>
              <a:ext cx="13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t-IT" b="1" smtClean="0">
                  <a:solidFill>
                    <a:srgbClr val="FF9900"/>
                  </a:solidFill>
                </a:rPr>
                <a:t>Earthquakes</a:t>
              </a:r>
            </a:p>
          </p:txBody>
        </p:sp>
        <p:sp>
          <p:nvSpPr>
            <p:cNvPr id="146" name="Rectangle 32"/>
            <p:cNvSpPr>
              <a:spLocks noChangeArrowheads="1"/>
            </p:cNvSpPr>
            <p:nvPr/>
          </p:nvSpPr>
          <p:spPr bwMode="auto">
            <a:xfrm>
              <a:off x="2749" y="2759"/>
              <a:ext cx="15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000" b="1" smtClean="0">
                  <a:solidFill>
                    <a:srgbClr val="000000"/>
                  </a:solidFill>
                </a:rPr>
                <a:t>e.g. 7 September 1999 Athens Earthquake</a:t>
              </a:r>
            </a:p>
          </p:txBody>
        </p:sp>
        <p:pic>
          <p:nvPicPr>
            <p:cNvPr id="147" name="Picture 160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8" t="21371" r="9763" b="20338"/>
            <a:stretch>
              <a:fillRect/>
            </a:stretch>
          </p:blipFill>
          <p:spPr bwMode="auto">
            <a:xfrm>
              <a:off x="2703" y="3027"/>
              <a:ext cx="935" cy="990"/>
            </a:xfrm>
            <a:prstGeom prst="rect">
              <a:avLst/>
            </a:prstGeom>
            <a:solidFill>
              <a:srgbClr val="FFFFE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8" name="Picture 161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0" t="21472" r="8832" b="21227"/>
            <a:stretch>
              <a:fillRect/>
            </a:stretch>
          </p:blipFill>
          <p:spPr bwMode="auto">
            <a:xfrm>
              <a:off x="3431" y="3032"/>
              <a:ext cx="760" cy="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Rectangle 162"/>
            <p:cNvSpPr>
              <a:spLocks noChangeArrowheads="1"/>
            </p:cNvSpPr>
            <p:nvPr/>
          </p:nvSpPr>
          <p:spPr bwMode="auto">
            <a:xfrm>
              <a:off x="3067" y="3412"/>
              <a:ext cx="229" cy="181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150" name="Line 163"/>
            <p:cNvSpPr>
              <a:spLocks noChangeShapeType="1"/>
            </p:cNvSpPr>
            <p:nvPr/>
          </p:nvSpPr>
          <p:spPr bwMode="auto">
            <a:xfrm flipV="1">
              <a:off x="3080" y="3071"/>
              <a:ext cx="351" cy="3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" name="Line 164"/>
            <p:cNvSpPr>
              <a:spLocks noChangeShapeType="1"/>
            </p:cNvSpPr>
            <p:nvPr/>
          </p:nvSpPr>
          <p:spPr bwMode="auto">
            <a:xfrm>
              <a:off x="3060" y="3583"/>
              <a:ext cx="357" cy="2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2" name="Rectangle 165"/>
            <p:cNvSpPr>
              <a:spLocks noChangeArrowheads="1"/>
            </p:cNvSpPr>
            <p:nvPr/>
          </p:nvSpPr>
          <p:spPr bwMode="auto">
            <a:xfrm>
              <a:off x="2763" y="4046"/>
              <a:ext cx="113" cy="9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153" name="Text Box 166"/>
            <p:cNvSpPr txBox="1">
              <a:spLocks noChangeArrowheads="1"/>
            </p:cNvSpPr>
            <p:nvPr/>
          </p:nvSpPr>
          <p:spPr bwMode="auto">
            <a:xfrm>
              <a:off x="2865" y="4011"/>
              <a:ext cx="8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200" smtClean="0">
                  <a:solidFill>
                    <a:srgbClr val="000000"/>
                  </a:solidFill>
                  <a:latin typeface="Times New Roman" pitchFamily="18" charset="0"/>
                </a:rPr>
                <a:t>Thermal anomalies</a:t>
              </a:r>
            </a:p>
          </p:txBody>
        </p:sp>
        <p:sp>
          <p:nvSpPr>
            <p:cNvPr id="154" name="Rectangle 167"/>
            <p:cNvSpPr>
              <a:spLocks noChangeArrowheads="1"/>
            </p:cNvSpPr>
            <p:nvPr/>
          </p:nvSpPr>
          <p:spPr bwMode="auto">
            <a:xfrm>
              <a:off x="3421" y="3025"/>
              <a:ext cx="779" cy="160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000" b="1" smtClean="0">
                  <a:solidFill>
                    <a:srgbClr val="000000"/>
                  </a:solidFill>
                </a:rPr>
                <a:t>3 days before EQ</a:t>
              </a:r>
            </a:p>
          </p:txBody>
        </p:sp>
      </p:grpSp>
      <p:pic>
        <p:nvPicPr>
          <p:cNvPr id="155" name="Picture 145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13553" r="653" b="4823"/>
          <a:stretch>
            <a:fillRect/>
          </a:stretch>
        </p:blipFill>
        <p:spPr bwMode="auto">
          <a:xfrm>
            <a:off x="6799262" y="1746250"/>
            <a:ext cx="2325687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" name="Picture 146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13797" r="653" b="5067"/>
          <a:stretch>
            <a:fillRect/>
          </a:stretch>
        </p:blipFill>
        <p:spPr bwMode="auto">
          <a:xfrm>
            <a:off x="6808787" y="1746250"/>
            <a:ext cx="2325687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" name="Picture 147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13736" r="653" b="4762"/>
          <a:stretch>
            <a:fillRect/>
          </a:stretch>
        </p:blipFill>
        <p:spPr bwMode="auto">
          <a:xfrm>
            <a:off x="6797674" y="1749425"/>
            <a:ext cx="2325688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" name="Picture 148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13736" r="926" b="4762"/>
          <a:stretch>
            <a:fillRect/>
          </a:stretch>
        </p:blipFill>
        <p:spPr bwMode="auto">
          <a:xfrm>
            <a:off x="6796087" y="1752600"/>
            <a:ext cx="2325687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" name="Picture 149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13736" r="653" b="5006"/>
          <a:stretch>
            <a:fillRect/>
          </a:stretch>
        </p:blipFill>
        <p:spPr bwMode="auto">
          <a:xfrm>
            <a:off x="6797674" y="1746250"/>
            <a:ext cx="2325688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" name="Picture 150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13736" r="653" b="4762"/>
          <a:stretch>
            <a:fillRect/>
          </a:stretch>
        </p:blipFill>
        <p:spPr bwMode="auto">
          <a:xfrm>
            <a:off x="6797674" y="1752600"/>
            <a:ext cx="2325688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" name="Rectangle 151"/>
          <p:cNvSpPr>
            <a:spLocks noChangeArrowheads="1"/>
          </p:cNvSpPr>
          <p:nvPr/>
        </p:nvSpPr>
        <p:spPr bwMode="auto">
          <a:xfrm>
            <a:off x="6805612" y="2124075"/>
            <a:ext cx="2332037" cy="12112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2" name="Group 152"/>
          <p:cNvGrpSpPr>
            <a:grpSpLocks/>
          </p:cNvGrpSpPr>
          <p:nvPr/>
        </p:nvGrpSpPr>
        <p:grpSpPr bwMode="auto">
          <a:xfrm>
            <a:off x="6815137" y="3671888"/>
            <a:ext cx="2328862" cy="2544762"/>
            <a:chOff x="4293" y="2553"/>
            <a:chExt cx="1467" cy="1603"/>
          </a:xfrm>
        </p:grpSpPr>
        <p:sp>
          <p:nvSpPr>
            <p:cNvPr id="163" name="Text Box 31"/>
            <p:cNvSpPr txBox="1">
              <a:spLocks noChangeArrowheads="1"/>
            </p:cNvSpPr>
            <p:nvPr/>
          </p:nvSpPr>
          <p:spPr bwMode="auto">
            <a:xfrm>
              <a:off x="4293" y="2553"/>
              <a:ext cx="13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t-IT" b="1" smtClean="0">
                  <a:solidFill>
                    <a:srgbClr val="FF9900"/>
                  </a:solidFill>
                </a:rPr>
                <a:t>Security</a:t>
              </a:r>
              <a:r>
                <a:rPr lang="en-US" altLang="it-IT" sz="800" b="1" smtClean="0">
                  <a:solidFill>
                    <a:srgbClr val="FF9900"/>
                  </a:solidFill>
                </a:rPr>
                <a:t>  </a:t>
              </a:r>
              <a:r>
                <a:rPr lang="en-US" altLang="it-IT" sz="1200" b="1" smtClean="0">
                  <a:solidFill>
                    <a:srgbClr val="FF9900"/>
                  </a:solidFill>
                </a:rPr>
                <a:t>(pipelines))</a:t>
              </a:r>
              <a:endParaRPr lang="en-US" altLang="it-IT" b="1" smtClean="0">
                <a:solidFill>
                  <a:srgbClr val="FF9900"/>
                </a:solidFill>
              </a:endParaRPr>
            </a:p>
          </p:txBody>
        </p:sp>
        <p:sp>
          <p:nvSpPr>
            <p:cNvPr id="164" name="Rectangle 154"/>
            <p:cNvSpPr>
              <a:spLocks noChangeArrowheads="1"/>
            </p:cNvSpPr>
            <p:nvPr/>
          </p:nvSpPr>
          <p:spPr bwMode="auto">
            <a:xfrm>
              <a:off x="4387" y="2742"/>
              <a:ext cx="12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200" smtClean="0">
                  <a:solidFill>
                    <a:srgbClr val="000000"/>
                  </a:solidFill>
                  <a:latin typeface="Arial" pitchFamily="34" charset="0"/>
                </a:rPr>
                <a:t>e.g. 18 October 2005 IRAQ</a:t>
              </a:r>
            </a:p>
          </p:txBody>
        </p:sp>
        <p:pic>
          <p:nvPicPr>
            <p:cNvPr id="165" name="Picture 15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" t="26761" r="40562" b="14494"/>
            <a:stretch>
              <a:fillRect/>
            </a:stretch>
          </p:blipFill>
          <p:spPr bwMode="auto">
            <a:xfrm>
              <a:off x="4332" y="2976"/>
              <a:ext cx="1254" cy="1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6" name="Picture 15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3" t="44092" r="44807" b="27470"/>
            <a:stretch>
              <a:fillRect/>
            </a:stretch>
          </p:blipFill>
          <p:spPr bwMode="auto">
            <a:xfrm>
              <a:off x="5103" y="3460"/>
              <a:ext cx="657" cy="63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7" name="Picture 15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2888"/>
              <a:ext cx="1439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8" name="Rectangle 158"/>
            <p:cNvSpPr>
              <a:spLocks noChangeArrowheads="1"/>
            </p:cNvSpPr>
            <p:nvPr/>
          </p:nvSpPr>
          <p:spPr bwMode="auto">
            <a:xfrm>
              <a:off x="4986" y="3475"/>
              <a:ext cx="71" cy="9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" name="Rectangle 165"/>
            <p:cNvSpPr>
              <a:spLocks noChangeArrowheads="1"/>
            </p:cNvSpPr>
            <p:nvPr/>
          </p:nvSpPr>
          <p:spPr bwMode="auto">
            <a:xfrm>
              <a:off x="4367" y="4018"/>
              <a:ext cx="113" cy="9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it-IT" sz="3200" smtClean="0">
                <a:solidFill>
                  <a:srgbClr val="000000"/>
                </a:solidFill>
              </a:endParaRPr>
            </a:p>
          </p:txBody>
        </p:sp>
        <p:sp>
          <p:nvSpPr>
            <p:cNvPr id="170" name="Text Box 166"/>
            <p:cNvSpPr txBox="1">
              <a:spLocks noChangeArrowheads="1"/>
            </p:cNvSpPr>
            <p:nvPr/>
          </p:nvSpPr>
          <p:spPr bwMode="auto">
            <a:xfrm>
              <a:off x="4469" y="3983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200" smtClean="0">
                  <a:solidFill>
                    <a:srgbClr val="000000"/>
                  </a:solidFill>
                  <a:latin typeface="Times New Roman" pitchFamily="18" charset="0"/>
                </a:rPr>
                <a:t>Explosions</a:t>
              </a:r>
            </a:p>
          </p:txBody>
        </p:sp>
      </p:grpSp>
      <p:pic>
        <p:nvPicPr>
          <p:cNvPr id="171" name="Picture 161"/>
          <p:cNvPicPr>
            <a:picLocks noChangeArrowheads="1"/>
          </p:cNvPicPr>
          <p:nvPr/>
        </p:nvPicPr>
        <p:blipFill>
          <a:blip r:embed="rId17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1706563"/>
            <a:ext cx="1876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62"/>
          <p:cNvPicPr>
            <a:picLocks noChangeArrowheads="1"/>
          </p:cNvPicPr>
          <p:nvPr/>
        </p:nvPicPr>
        <p:blipFill>
          <a:blip r:embed="rId18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22414" r="4741" b="16893"/>
          <a:stretch>
            <a:fillRect/>
          </a:stretch>
        </p:blipFill>
        <p:spPr bwMode="auto">
          <a:xfrm>
            <a:off x="2528887" y="1703388"/>
            <a:ext cx="18764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Picture 163"/>
          <p:cNvPicPr>
            <a:picLocks noChangeArrowheads="1"/>
          </p:cNvPicPr>
          <p:nvPr/>
        </p:nvPicPr>
        <p:blipFill>
          <a:blip r:embed="rId19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4" y="1706563"/>
            <a:ext cx="1876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164"/>
          <p:cNvPicPr>
            <a:picLocks noChangeArrowheads="1"/>
          </p:cNvPicPr>
          <p:nvPr/>
        </p:nvPicPr>
        <p:blipFill>
          <a:blip r:embed="rId20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22414" r="4741" b="16893"/>
          <a:stretch>
            <a:fillRect/>
          </a:stretch>
        </p:blipFill>
        <p:spPr bwMode="auto">
          <a:xfrm>
            <a:off x="2528887" y="1706563"/>
            <a:ext cx="1876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165"/>
          <p:cNvPicPr>
            <a:picLocks noChangeArrowheads="1"/>
          </p:cNvPicPr>
          <p:nvPr/>
        </p:nvPicPr>
        <p:blipFill>
          <a:blip r:embed="rId21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2" y="1706563"/>
            <a:ext cx="1876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166"/>
          <p:cNvPicPr>
            <a:picLocks noChangeArrowheads="1"/>
          </p:cNvPicPr>
          <p:nvPr/>
        </p:nvPicPr>
        <p:blipFill>
          <a:blip r:embed="rId2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22414" r="4741" b="16893"/>
          <a:stretch>
            <a:fillRect/>
          </a:stretch>
        </p:blipFill>
        <p:spPr bwMode="auto">
          <a:xfrm>
            <a:off x="2532062" y="1706563"/>
            <a:ext cx="1876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67"/>
          <p:cNvPicPr>
            <a:picLocks noChangeArrowheads="1"/>
          </p:cNvPicPr>
          <p:nvPr/>
        </p:nvPicPr>
        <p:blipFill>
          <a:blip r:embed="rId2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2" y="1706563"/>
            <a:ext cx="1876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68"/>
          <p:cNvPicPr>
            <a:picLocks noChangeAspect="1" noChangeArrowheads="1"/>
          </p:cNvPicPr>
          <p:nvPr/>
        </p:nvPicPr>
        <p:blipFill>
          <a:blip r:embed="rId24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22414" r="4741" b="16893"/>
          <a:stretch>
            <a:fillRect/>
          </a:stretch>
        </p:blipFill>
        <p:spPr bwMode="auto">
          <a:xfrm>
            <a:off x="2501899" y="1630363"/>
            <a:ext cx="196373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" name="Text Box 42"/>
          <p:cNvSpPr txBox="1">
            <a:spLocks noChangeArrowheads="1"/>
          </p:cNvSpPr>
          <p:nvPr/>
        </p:nvSpPr>
        <p:spPr bwMode="auto">
          <a:xfrm>
            <a:off x="2392362" y="1128713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it-IT" b="1" smtClean="0">
                <a:solidFill>
                  <a:srgbClr val="FF9900"/>
                </a:solidFill>
              </a:rPr>
              <a:t>Volcanic Eruptions</a:t>
            </a:r>
          </a:p>
        </p:txBody>
      </p:sp>
      <p:sp>
        <p:nvSpPr>
          <p:cNvPr id="180" name="Rectangle 170"/>
          <p:cNvSpPr>
            <a:spLocks noChangeArrowheads="1"/>
          </p:cNvSpPr>
          <p:nvPr/>
        </p:nvSpPr>
        <p:spPr bwMode="auto">
          <a:xfrm>
            <a:off x="2625724" y="1449388"/>
            <a:ext cx="18145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000" b="1" smtClean="0">
                <a:solidFill>
                  <a:srgbClr val="000000"/>
                </a:solidFill>
                <a:latin typeface="Arial" pitchFamily="34" charset="0"/>
              </a:rPr>
              <a:t>e.g. Etna eruption Oct 2002</a:t>
            </a:r>
          </a:p>
        </p:txBody>
      </p:sp>
      <p:grpSp>
        <p:nvGrpSpPr>
          <p:cNvPr id="181" name="Group 171"/>
          <p:cNvGrpSpPr>
            <a:grpSpLocks/>
          </p:cNvGrpSpPr>
          <p:nvPr/>
        </p:nvGrpSpPr>
        <p:grpSpPr bwMode="auto">
          <a:xfrm>
            <a:off x="2541587" y="3368675"/>
            <a:ext cx="1436687" cy="274638"/>
            <a:chOff x="387" y="1817"/>
            <a:chExt cx="905" cy="173"/>
          </a:xfrm>
        </p:grpSpPr>
        <p:sp>
          <p:nvSpPr>
            <p:cNvPr id="182" name="Rectangle 172"/>
            <p:cNvSpPr>
              <a:spLocks noChangeArrowheads="1"/>
            </p:cNvSpPr>
            <p:nvPr/>
          </p:nvSpPr>
          <p:spPr bwMode="auto">
            <a:xfrm>
              <a:off x="387" y="1866"/>
              <a:ext cx="117" cy="1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3" name="Text Box 173"/>
            <p:cNvSpPr txBox="1">
              <a:spLocks noChangeArrowheads="1"/>
            </p:cNvSpPr>
            <p:nvPr/>
          </p:nvSpPr>
          <p:spPr bwMode="auto">
            <a:xfrm>
              <a:off x="520" y="1817"/>
              <a:ext cx="7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Ash Clouds</a:t>
              </a:r>
            </a:p>
          </p:txBody>
        </p:sp>
      </p:grpSp>
      <p:pic>
        <p:nvPicPr>
          <p:cNvPr id="184" name="Picture 9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6450703"/>
            <a:ext cx="727075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" name="Рисунок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9" b="-11842"/>
          <a:stretch>
            <a:fillRect/>
          </a:stretch>
        </p:blipFill>
        <p:spPr bwMode="auto">
          <a:xfrm>
            <a:off x="4759324" y="6423026"/>
            <a:ext cx="41910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9632" y="836712"/>
            <a:ext cx="673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Development of </a:t>
            </a:r>
            <a:r>
              <a:rPr lang="it-IT" sz="2400" b="1" dirty="0" err="1" smtClean="0">
                <a:solidFill>
                  <a:srgbClr val="002060"/>
                </a:solidFill>
              </a:rPr>
              <a:t>advanced</a:t>
            </a:r>
            <a:r>
              <a:rPr lang="it-IT" sz="2400" b="1" dirty="0" smtClean="0">
                <a:solidFill>
                  <a:srgbClr val="002060"/>
                </a:solidFill>
              </a:rPr>
              <a:t> satellite </a:t>
            </a:r>
            <a:r>
              <a:rPr lang="it-IT" sz="2400" b="1" dirty="0" err="1" smtClean="0">
                <a:solidFill>
                  <a:srgbClr val="002060"/>
                </a:solidFill>
              </a:rPr>
              <a:t>techniques</a:t>
            </a:r>
            <a:r>
              <a:rPr lang="it-IT" sz="2400" b="1" dirty="0" smtClean="0">
                <a:solidFill>
                  <a:srgbClr val="002060"/>
                </a:solidFill>
              </a:rPr>
              <a:t> for: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1874</Words>
  <Application>Microsoft Office PowerPoint</Application>
  <PresentationFormat>Presentazione su schermo (4:3)</PresentationFormat>
  <Paragraphs>536</Paragraphs>
  <Slides>35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35</vt:i4>
      </vt:variant>
    </vt:vector>
  </HeadingPairs>
  <TitlesOfParts>
    <vt:vector size="38" baseType="lpstr">
      <vt:lpstr>Office Theme</vt:lpstr>
      <vt:lpstr>CorelDRAW</vt:lpstr>
      <vt:lpstr>Immagine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European Space Agency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ESA</dc:creator>
  <cp:lastModifiedBy>Valerio</cp:lastModifiedBy>
  <cp:revision>42</cp:revision>
  <dcterms:created xsi:type="dcterms:W3CDTF">2014-04-15T13:42:27Z</dcterms:created>
  <dcterms:modified xsi:type="dcterms:W3CDTF">2014-05-13T13:25:12Z</dcterms:modified>
</cp:coreProperties>
</file>