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handoutMasterIdLst>
    <p:handoutMasterId r:id="rId22"/>
  </p:handoutMasterIdLst>
  <p:sldIdLst>
    <p:sldId id="257" r:id="rId2"/>
    <p:sldId id="291" r:id="rId3"/>
    <p:sldId id="329" r:id="rId4"/>
    <p:sldId id="326" r:id="rId5"/>
    <p:sldId id="344" r:id="rId6"/>
    <p:sldId id="334" r:id="rId7"/>
    <p:sldId id="336" r:id="rId8"/>
    <p:sldId id="335" r:id="rId9"/>
    <p:sldId id="345" r:id="rId10"/>
    <p:sldId id="342" r:id="rId11"/>
    <p:sldId id="337" r:id="rId12"/>
    <p:sldId id="338" r:id="rId13"/>
    <p:sldId id="321" r:id="rId14"/>
    <p:sldId id="340" r:id="rId15"/>
    <p:sldId id="339" r:id="rId16"/>
    <p:sldId id="332" r:id="rId17"/>
    <p:sldId id="343" r:id="rId18"/>
    <p:sldId id="310" r:id="rId19"/>
    <p:sldId id="331" r:id="rId20"/>
  </p:sldIdLst>
  <p:sldSz cx="12192000" cy="6858000"/>
  <p:notesSz cx="6858000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laria d'Auria" initials="ID" lastIdx="5" clrIdx="0">
    <p:extLst>
      <p:ext uri="{19B8F6BF-5375-455C-9EA6-DF929625EA0E}">
        <p15:presenceInfo xmlns:p15="http://schemas.microsoft.com/office/powerpoint/2012/main" userId="Ilaria d'Auri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B8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40" autoAdjust="0"/>
    <p:restoredTop sz="96433" autoAdjust="0"/>
  </p:normalViewPr>
  <p:slideViewPr>
    <p:cSldViewPr snapToGrid="0">
      <p:cViewPr varScale="1">
        <p:scale>
          <a:sx n="85" d="100"/>
          <a:sy n="85" d="100"/>
        </p:scale>
        <p:origin x="542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6E89FC-5DE9-4190-9F71-3A85F8D4670C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4"/>
            <a:ext cx="2971800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51DA1-7F47-4EDC-8EDE-22DD8D3EAB6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50730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DB0CF8-AD84-4852-85AD-9D8332412AF6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52438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776788"/>
            <a:ext cx="5486400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9429750"/>
            <a:ext cx="29718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33714-BF50-45B1-AADA-F5521B32295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95795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56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European Commission </a:t>
            </a:r>
            <a:r>
              <a:rPr lang="it-IT" dirty="0" smtClean="0">
                <a:sym typeface="Wingdings" panose="05000000000000000000" pitchFamily="2" charset="2"/>
              </a:rPr>
              <a:t> Copernicus</a:t>
            </a:r>
            <a:r>
              <a:rPr lang="it-IT" baseline="0" dirty="0" smtClean="0">
                <a:sym typeface="Wingdings" panose="05000000000000000000" pitchFamily="2" charset="2"/>
              </a:rPr>
              <a:t> Uptake Framework Contract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5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-In 2006 in Midi/Pyrénées Region Workshop </a:t>
            </a:r>
            <a:r>
              <a:rPr lang="en-GB" dirty="0" smtClean="0"/>
              <a:t>around the</a:t>
            </a:r>
            <a:r>
              <a:rPr lang="en-GB" baseline="0" dirty="0" smtClean="0"/>
              <a:t> </a:t>
            </a:r>
            <a:r>
              <a:rPr lang="en-GB" dirty="0" smtClean="0"/>
              <a:t>question : “What could be the role of European regions in the GMES programme?”</a:t>
            </a:r>
          </a:p>
          <a:p>
            <a:r>
              <a:rPr lang="de-DE" dirty="0" smtClean="0"/>
              <a:t>-18th December 2007 signature of Political Charta in Toulouse</a:t>
            </a:r>
            <a:r>
              <a:rPr lang="de-DE" baseline="0" dirty="0" smtClean="0"/>
              <a:t> </a:t>
            </a:r>
            <a:r>
              <a:rPr lang="en-GB" baseline="0" dirty="0" smtClean="0"/>
              <a:t>Martin </a:t>
            </a:r>
            <a:r>
              <a:rPr lang="en-GB" baseline="0" dirty="0" err="1" smtClean="0"/>
              <a:t>Malvy</a:t>
            </a:r>
            <a:r>
              <a:rPr lang="en-GB" baseline="0" dirty="0" smtClean="0"/>
              <a:t>, President of the Midi-Pyrénées Region, Michel </a:t>
            </a:r>
            <a:r>
              <a:rPr lang="en-GB" baseline="0" dirty="0" err="1" smtClean="0"/>
              <a:t>Delebarre</a:t>
            </a:r>
            <a:r>
              <a:rPr lang="en-GB" baseline="0" dirty="0" smtClean="0"/>
              <a:t>,</a:t>
            </a:r>
          </a:p>
          <a:p>
            <a:r>
              <a:rPr lang="en-GB" baseline="0" dirty="0" smtClean="0"/>
              <a:t>then President of the Committee of the Regions, Jean-Jacques </a:t>
            </a:r>
            <a:r>
              <a:rPr lang="en-GB" baseline="0" dirty="0" err="1" smtClean="0"/>
              <a:t>Dordain</a:t>
            </a:r>
            <a:r>
              <a:rPr lang="en-GB" baseline="0" dirty="0" smtClean="0"/>
              <a:t>, Director General of ESA and representatives of the EC  and of the different regions involved. 23 regions from 9 countries were represented;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2082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50770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9399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0756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3452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1129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European Commission </a:t>
            </a:r>
            <a:r>
              <a:rPr lang="it-IT" dirty="0" smtClean="0">
                <a:sym typeface="Wingdings" panose="05000000000000000000" pitchFamily="2" charset="2"/>
              </a:rPr>
              <a:t> Copernicus</a:t>
            </a:r>
            <a:r>
              <a:rPr lang="it-IT" baseline="0" dirty="0" smtClean="0">
                <a:sym typeface="Wingdings" panose="05000000000000000000" pitchFamily="2" charset="2"/>
              </a:rPr>
              <a:t> Uptake Framework Contract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1011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 smtClean="0"/>
              <a:t>European Commission </a:t>
            </a:r>
            <a:r>
              <a:rPr lang="it-IT" dirty="0" smtClean="0">
                <a:sym typeface="Wingdings" panose="05000000000000000000" pitchFamily="2" charset="2"/>
              </a:rPr>
              <a:t> Copernicus</a:t>
            </a:r>
            <a:r>
              <a:rPr lang="it-IT" baseline="0" dirty="0" smtClean="0">
                <a:sym typeface="Wingdings" panose="05000000000000000000" pitchFamily="2" charset="2"/>
              </a:rPr>
              <a:t> Uptake Framework Contract </a:t>
            </a:r>
            <a:endParaRPr lang="it-IT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233714-BF50-45B1-AADA-F5521B32295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828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9759025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1122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758670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10568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885893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24003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54984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2376752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67324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619540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47731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r-B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r-B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72D4-B1E9-4D79-8517-C146CB986AB3}" type="datetimeFigureOut">
              <a:rPr lang="fr-BE" smtClean="0"/>
              <a:t>18/05/2017</a:t>
            </a:fld>
            <a:endParaRPr lang="fr-B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E6956F-A7C5-4EA2-A8A2-F3CB8F24DC8D}" type="slidenum">
              <a:rPr lang="fr-BE" smtClean="0"/>
              <a:t>‹#›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99385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1.png"/><Relationship Id="rId7" Type="http://schemas.openxmlformats.org/officeDocument/2006/relationships/image" Target="../media/image3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30.jpeg"/><Relationship Id="rId9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mailto:rayazi.nereus@euroinbox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emf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3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0.emf"/><Relationship Id="rId4" Type="http://schemas.openxmlformats.org/officeDocument/2006/relationships/image" Target="../media/image15.emf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20.jpe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209691" cy="683358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0" y="220157"/>
            <a:ext cx="2469637" cy="11406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0416" y="3433313"/>
            <a:ext cx="3823855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it-IT" sz="4000" dirty="0" smtClean="0">
                <a:solidFill>
                  <a:srgbClr val="E3B803"/>
                </a:solidFill>
              </a:rPr>
              <a:t>Bringing </a:t>
            </a:r>
          </a:p>
          <a:p>
            <a:pPr algn="r"/>
            <a:r>
              <a:rPr lang="it-IT" sz="4000" dirty="0" smtClean="0">
                <a:solidFill>
                  <a:srgbClr val="E3B803"/>
                </a:solidFill>
              </a:rPr>
              <a:t>the benefits </a:t>
            </a:r>
          </a:p>
          <a:p>
            <a:pPr algn="r"/>
            <a:r>
              <a:rPr lang="it-IT" sz="4000" dirty="0" smtClean="0">
                <a:solidFill>
                  <a:srgbClr val="E3B803"/>
                </a:solidFill>
              </a:rPr>
              <a:t>of space uses </a:t>
            </a:r>
          </a:p>
          <a:p>
            <a:pPr algn="r"/>
            <a:r>
              <a:rPr lang="it-IT" sz="4000" dirty="0" smtClean="0">
                <a:solidFill>
                  <a:srgbClr val="E3B803"/>
                </a:solidFill>
              </a:rPr>
              <a:t>to regions </a:t>
            </a:r>
          </a:p>
          <a:p>
            <a:pPr algn="r"/>
            <a:r>
              <a:rPr lang="it-IT" sz="4000" dirty="0" smtClean="0">
                <a:solidFill>
                  <a:srgbClr val="E3B803"/>
                </a:solidFill>
              </a:rPr>
              <a:t>and their citizens</a:t>
            </a:r>
            <a:endParaRPr lang="fr-BE" sz="4000" dirty="0">
              <a:solidFill>
                <a:srgbClr val="E3B803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941455" y="4351533"/>
            <a:ext cx="6733308" cy="1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473834" y="3829168"/>
            <a:ext cx="76685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Activity Report 2016/2017 and Outlook </a:t>
            </a:r>
            <a:r>
              <a:rPr lang="en-US" sz="2400" b="1" dirty="0" smtClean="0"/>
              <a:t>2017/2018</a:t>
            </a:r>
            <a:r>
              <a:rPr lang="en-US" sz="2400" b="1" i="1" dirty="0" smtClean="0"/>
              <a:t> </a:t>
            </a:r>
            <a:endParaRPr lang="en-GB" sz="2400" dirty="0"/>
          </a:p>
          <a:p>
            <a:pPr algn="ctr"/>
            <a:endParaRPr lang="en-GB" sz="24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91" y="0"/>
            <a:ext cx="7982309" cy="284603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34946" y="4720865"/>
            <a:ext cx="63317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/>
              <a:t>By Roya Ayazi, Secretary General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311326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3298"/>
            <a:ext cx="25043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22725"/>
            <a:ext cx="1873250" cy="8651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11957" y="635453"/>
            <a:ext cx="938143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de-DE" sz="2800" dirty="0" smtClean="0">
                <a:solidFill>
                  <a:srgbClr val="002060"/>
                </a:solidFill>
              </a:rPr>
              <a:t>Impact of involvement in EU and ESA-funded activities </a:t>
            </a:r>
          </a:p>
          <a:p>
            <a:pPr algn="ctr"/>
            <a:endParaRPr lang="de-DE" sz="2800" b="1" dirty="0">
              <a:solidFill>
                <a:srgbClr val="00206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15153" y="2133600"/>
            <a:ext cx="20798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FFC000"/>
                </a:solidFill>
              </a:rPr>
              <a:t>Involvement in EU and ESA-funded activities</a:t>
            </a:r>
            <a:endParaRPr lang="en-GB" sz="2400" dirty="0">
              <a:solidFill>
                <a:srgbClr val="FFC000"/>
              </a:solidFill>
            </a:endParaRPr>
          </a:p>
        </p:txBody>
      </p:sp>
      <p:sp>
        <p:nvSpPr>
          <p:cNvPr id="24" name="Content Placeholder 1"/>
          <p:cNvSpPr txBox="1">
            <a:spLocks/>
          </p:cNvSpPr>
          <p:nvPr/>
        </p:nvSpPr>
        <p:spPr>
          <a:xfrm>
            <a:off x="3024227" y="2547103"/>
            <a:ext cx="3168352" cy="28435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dirty="0" smtClean="0">
                <a:solidFill>
                  <a:srgbClr val="002060"/>
                </a:solidFill>
              </a:rPr>
              <a:t>Impacts of project activities for the network on different levels</a:t>
            </a:r>
            <a:endParaRPr lang="en-GB" dirty="0">
              <a:solidFill>
                <a:srgbClr val="00206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802791" y="1568826"/>
            <a:ext cx="266429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</a:rPr>
              <a:t>Networking and Visibility impact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761716" y="4187386"/>
            <a:ext cx="2684833" cy="461665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</a:rPr>
              <a:t>Tangible outcomes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8782254" y="5266257"/>
            <a:ext cx="2664295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</a:rPr>
              <a:t>Additional Resources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92522" y="2794588"/>
            <a:ext cx="2664296" cy="830997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>
                <a:solidFill>
                  <a:srgbClr val="002060"/>
                </a:solidFill>
              </a:rPr>
              <a:t>Community Building</a:t>
            </a:r>
            <a:endParaRPr lang="en-GB" sz="2400" dirty="0">
              <a:solidFill>
                <a:srgbClr val="00206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6192579" y="2133600"/>
            <a:ext cx="2485256" cy="10764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 flipV="1">
            <a:off x="6234519" y="3325906"/>
            <a:ext cx="2358934" cy="797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6255740" y="3625585"/>
            <a:ext cx="2269695" cy="7926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stCxn id="24" idx="3"/>
          </p:cNvCxnSpPr>
          <p:nvPr/>
        </p:nvCxnSpPr>
        <p:spPr>
          <a:xfrm>
            <a:off x="6192579" y="3968895"/>
            <a:ext cx="2485256" cy="17128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3810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" y="-1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732" y="1942129"/>
            <a:ext cx="23836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E3B803"/>
                </a:solidFill>
              </a:rPr>
              <a:t>NEREUS/ESA-Partnership with respect to promoting Copernicus at regional level</a:t>
            </a:r>
          </a:p>
          <a:p>
            <a:pPr algn="ctr"/>
            <a:r>
              <a:rPr lang="de-DE" sz="2400" dirty="0" smtClean="0">
                <a:solidFill>
                  <a:srgbClr val="E3B803"/>
                </a:solidFill>
              </a:rPr>
              <a:t>(1)</a:t>
            </a:r>
            <a:endParaRPr lang="en-GB" sz="2400" dirty="0">
              <a:solidFill>
                <a:srgbClr val="E3B80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7167" t="48667" r="15952" b="22767"/>
          <a:stretch/>
        </p:blipFill>
        <p:spPr>
          <a:xfrm>
            <a:off x="2902999" y="4545624"/>
            <a:ext cx="9163496" cy="220158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7259" t="22000" r="26932" b="20359"/>
          <a:stretch/>
        </p:blipFill>
        <p:spPr>
          <a:xfrm>
            <a:off x="8291231" y="407957"/>
            <a:ext cx="3831365" cy="27117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100" y="0"/>
            <a:ext cx="5482131" cy="333487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57887" y="3632325"/>
            <a:ext cx="77687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 smtClean="0">
                <a:solidFill>
                  <a:srgbClr val="002060"/>
                </a:solidFill>
              </a:rPr>
              <a:t>NEREUS/ESA-Parliament Event – SENTINELS4REGIONS</a:t>
            </a:r>
          </a:p>
          <a:p>
            <a:pPr algn="ctr"/>
            <a:r>
              <a:rPr lang="de-DE" sz="2400" b="1" dirty="0" smtClean="0">
                <a:solidFill>
                  <a:srgbClr val="002060"/>
                </a:solidFill>
              </a:rPr>
              <a:t>June 2016</a:t>
            </a:r>
            <a:endParaRPr lang="en-GB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305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" y="-1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704" y="1951318"/>
            <a:ext cx="238368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E3B803"/>
                </a:solidFill>
              </a:rPr>
              <a:t>Copernicus-User-Uptake (1)</a:t>
            </a:r>
          </a:p>
          <a:p>
            <a:pPr algn="ctr"/>
            <a:r>
              <a:rPr lang="de-DE" sz="2800" dirty="0" smtClean="0">
                <a:solidFill>
                  <a:srgbClr val="E3B803"/>
                </a:solidFill>
              </a:rPr>
              <a:t>Partnership with ESA/ESTEC</a:t>
            </a:r>
            <a:endParaRPr lang="en-GB" sz="2800" dirty="0">
              <a:solidFill>
                <a:srgbClr val="E3B80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50491" t="13130" r="19234" b="10177"/>
          <a:stretch/>
        </p:blipFill>
        <p:spPr>
          <a:xfrm>
            <a:off x="3214309" y="2210301"/>
            <a:ext cx="2275308" cy="3242143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5917890" y="3233629"/>
            <a:ext cx="1267107" cy="791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8643395" y="443883"/>
            <a:ext cx="2393576" cy="1200329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New Publication/</a:t>
            </a:r>
          </a:p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Up-date planned for 2017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1026" name="Picture 2" descr="Bild zu Nehmen Sie teil! - Aufruf „Tresiba für Patienten“: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809" y="1566515"/>
            <a:ext cx="1919171" cy="942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235007" y="1963300"/>
            <a:ext cx="23402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Call for abstracts across Europe</a:t>
            </a:r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7635405" y="3308375"/>
            <a:ext cx="3814482" cy="177747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880186" y="3629198"/>
            <a:ext cx="32631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Focus of user-expriences of public user – local and regional authorities</a:t>
            </a:r>
            <a:endParaRPr lang="en-GB" dirty="0"/>
          </a:p>
        </p:txBody>
      </p:sp>
      <p:sp>
        <p:nvSpPr>
          <p:cNvPr id="10" name="Oval 9"/>
          <p:cNvSpPr/>
          <p:nvPr/>
        </p:nvSpPr>
        <p:spPr>
          <a:xfrm>
            <a:off x="6355241" y="4337419"/>
            <a:ext cx="1876358" cy="122481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6797535" y="4773595"/>
            <a:ext cx="112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EP-Event</a:t>
            </a:r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8455661" y="5168407"/>
            <a:ext cx="1810871" cy="13437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8865716" y="5655621"/>
            <a:ext cx="8426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Videos</a:t>
            </a:r>
            <a:endParaRPr lang="en-GB" dirty="0"/>
          </a:p>
        </p:txBody>
      </p:sp>
      <p:sp>
        <p:nvSpPr>
          <p:cNvPr id="17" name="Oval 16"/>
          <p:cNvSpPr/>
          <p:nvPr/>
        </p:nvSpPr>
        <p:spPr>
          <a:xfrm>
            <a:off x="9904493" y="5024922"/>
            <a:ext cx="2264956" cy="155048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/>
          <p:cNvSpPr txBox="1"/>
          <p:nvPr/>
        </p:nvSpPr>
        <p:spPr>
          <a:xfrm>
            <a:off x="10496415" y="5199999"/>
            <a:ext cx="18436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Thematic interregional</a:t>
            </a:r>
          </a:p>
          <a:p>
            <a:r>
              <a:rPr lang="de-DE" dirty="0" smtClean="0"/>
              <a:t>Working </a:t>
            </a:r>
          </a:p>
          <a:p>
            <a:r>
              <a:rPr lang="de-DE" dirty="0" smtClean="0"/>
              <a:t>Sessions </a:t>
            </a:r>
            <a:endParaRPr lang="en-GB" dirty="0"/>
          </a:p>
        </p:txBody>
      </p:sp>
      <p:sp>
        <p:nvSpPr>
          <p:cNvPr id="19" name="Oval 18"/>
          <p:cNvSpPr/>
          <p:nvPr/>
        </p:nvSpPr>
        <p:spPr>
          <a:xfrm>
            <a:off x="7071684" y="5221531"/>
            <a:ext cx="1808915" cy="12181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7464032" y="5562238"/>
            <a:ext cx="1171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Language support</a:t>
            </a:r>
            <a:endParaRPr lang="en-GB" dirty="0"/>
          </a:p>
        </p:txBody>
      </p:sp>
      <p:sp>
        <p:nvSpPr>
          <p:cNvPr id="21" name="Rectangle 20"/>
          <p:cNvSpPr/>
          <p:nvPr/>
        </p:nvSpPr>
        <p:spPr>
          <a:xfrm>
            <a:off x="4305157" y="363991"/>
            <a:ext cx="38893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800">
              <a:lnSpc>
                <a:spcPct val="90000"/>
              </a:lnSpc>
              <a:spcAft>
                <a:spcPct val="20000"/>
              </a:spcAft>
              <a:defRPr/>
            </a:pPr>
            <a:r>
              <a:rPr lang="de-DE" altLang="de-DE" sz="2400" dirty="0">
                <a:solidFill>
                  <a:srgbClr val="002060"/>
                </a:solidFill>
                <a:sym typeface="Wingdings" pitchFamily="2" charset="2"/>
              </a:rPr>
              <a:t>Ambitious approach: </a:t>
            </a:r>
          </a:p>
          <a:p>
            <a:pPr marL="541338" indent="-363538">
              <a:lnSpc>
                <a:spcPct val="90000"/>
              </a:lnSpc>
              <a:spcAft>
                <a:spcPct val="20000"/>
              </a:spcAft>
              <a:buFont typeface="Wingdings" pitchFamily="2" charset="2"/>
              <a:buChar char="§"/>
              <a:defRPr/>
            </a:pPr>
            <a:r>
              <a:rPr lang="de-DE" altLang="de-DE" sz="2400" dirty="0">
                <a:solidFill>
                  <a:srgbClr val="002060"/>
                </a:solidFill>
                <a:sym typeface="Wingdings" pitchFamily="2" charset="2"/>
              </a:rPr>
              <a:t>67 Uses in 2012  </a:t>
            </a:r>
            <a:endParaRPr lang="de-DE" altLang="de-DE" sz="2400" dirty="0" smtClean="0">
              <a:solidFill>
                <a:srgbClr val="002060"/>
              </a:solidFill>
              <a:sym typeface="Wingdings" pitchFamily="2" charset="2"/>
            </a:endParaRPr>
          </a:p>
          <a:p>
            <a:pPr marL="520700" indent="-342900">
              <a:lnSpc>
                <a:spcPct val="90000"/>
              </a:lnSpc>
              <a:spcAft>
                <a:spcPct val="20000"/>
              </a:spcAft>
              <a:buFont typeface="Wingdings" panose="05000000000000000000" pitchFamily="2" charset="2"/>
              <a:buChar char="§"/>
              <a:defRPr/>
            </a:pPr>
            <a:r>
              <a:rPr lang="de-DE" altLang="de-DE" sz="2400" dirty="0" smtClean="0">
                <a:solidFill>
                  <a:srgbClr val="002060"/>
                </a:solidFill>
                <a:sym typeface="Wingdings" pitchFamily="2" charset="2"/>
              </a:rPr>
              <a:t>  </a:t>
            </a:r>
            <a:r>
              <a:rPr lang="de-DE" altLang="de-DE" sz="2400" dirty="0">
                <a:solidFill>
                  <a:srgbClr val="002060"/>
                </a:solidFill>
                <a:sym typeface="Wingdings" pitchFamily="2" charset="2"/>
              </a:rPr>
              <a:t>Target: </a:t>
            </a:r>
            <a:r>
              <a:rPr lang="de-DE" altLang="de-DE" sz="2400" dirty="0" smtClean="0">
                <a:solidFill>
                  <a:srgbClr val="002060"/>
                </a:solidFill>
                <a:sym typeface="Wingdings" pitchFamily="2" charset="2"/>
              </a:rPr>
              <a:t>min.100 </a:t>
            </a:r>
            <a:r>
              <a:rPr lang="de-DE" altLang="de-DE" sz="2400" dirty="0">
                <a:solidFill>
                  <a:srgbClr val="002060"/>
                </a:solidFill>
                <a:sym typeface="Wingdings" pitchFamily="2" charset="2"/>
              </a:rPr>
              <a:t>Uses in 2017</a:t>
            </a:r>
          </a:p>
        </p:txBody>
      </p:sp>
    </p:spTree>
    <p:extLst>
      <p:ext uri="{BB962C8B-B14F-4D97-AF65-F5344CB8AC3E}">
        <p14:creationId xmlns:p14="http://schemas.microsoft.com/office/powerpoint/2010/main" val="3052830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" y="-1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732" y="2596552"/>
            <a:ext cx="2383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E3B803"/>
                </a:solidFill>
              </a:rPr>
              <a:t>COPERNICUS UPTAKE FRAMEWORK CONTRACT (1)</a:t>
            </a:r>
          </a:p>
          <a:p>
            <a:pPr algn="ctr"/>
            <a:endParaRPr lang="de-DE" sz="2000" dirty="0">
              <a:solidFill>
                <a:srgbClr val="E3B803"/>
              </a:solidFill>
            </a:endParaRPr>
          </a:p>
          <a:p>
            <a:pPr algn="ctr"/>
            <a:r>
              <a:rPr lang="de-DE" dirty="0" smtClean="0">
                <a:solidFill>
                  <a:srgbClr val="E3B803"/>
                </a:solidFill>
              </a:rPr>
              <a:t>By European Commission</a:t>
            </a:r>
            <a:endParaRPr lang="en-GB" dirty="0">
              <a:solidFill>
                <a:srgbClr val="E3B80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976" y="950259"/>
            <a:ext cx="847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</p:txBody>
      </p:sp>
      <p:pic>
        <p:nvPicPr>
          <p:cNvPr id="19" name="Picture 18"/>
          <p:cNvPicPr/>
          <p:nvPr/>
        </p:nvPicPr>
        <p:blipFill rotWithShape="1">
          <a:blip r:embed="rId4"/>
          <a:srcRect l="18880" t="26630" r="36539" b="13648"/>
          <a:stretch/>
        </p:blipFill>
        <p:spPr bwMode="auto">
          <a:xfrm>
            <a:off x="7491347" y="1319591"/>
            <a:ext cx="4787153" cy="380166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2978835" y="1120675"/>
            <a:ext cx="4186518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400" dirty="0" smtClean="0"/>
              <a:t>Multiannual (4 years) Framework contract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400" dirty="0" smtClean="0"/>
              <a:t>NEREUS is in successuf consortia lead by Consultancy SPACETEC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400" dirty="0" smtClean="0"/>
              <a:t>Implementation of Framework Contract via Specific Contracts</a:t>
            </a:r>
          </a:p>
          <a:p>
            <a:pPr marL="285750" indent="-285750">
              <a:spcAft>
                <a:spcPts val="1200"/>
              </a:spcAft>
              <a:buFont typeface="Wingdings" panose="05000000000000000000" pitchFamily="2" charset="2"/>
              <a:buChar char="§"/>
            </a:pPr>
            <a:r>
              <a:rPr lang="de-DE" sz="2400" dirty="0" smtClean="0"/>
              <a:t>12 NEREUS-partner involved in activitiy (many former RCO-partner)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884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" y="-1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732" y="2596552"/>
            <a:ext cx="2383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E3B803"/>
                </a:solidFill>
              </a:rPr>
              <a:t>COPERNICUS UPTAKE FRAMEWORK CONTRACT (2)</a:t>
            </a:r>
          </a:p>
          <a:p>
            <a:pPr algn="ctr"/>
            <a:endParaRPr lang="de-DE" sz="2000" dirty="0">
              <a:solidFill>
                <a:srgbClr val="E3B803"/>
              </a:solidFill>
            </a:endParaRPr>
          </a:p>
          <a:p>
            <a:pPr algn="ctr"/>
            <a:r>
              <a:rPr lang="de-DE" dirty="0" smtClean="0">
                <a:solidFill>
                  <a:srgbClr val="E3B803"/>
                </a:solidFill>
              </a:rPr>
              <a:t>By European Commission</a:t>
            </a:r>
            <a:endParaRPr lang="en-GB" dirty="0">
              <a:solidFill>
                <a:srgbClr val="E3B80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307976" y="950259"/>
            <a:ext cx="8471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endParaRPr lang="en-GB" dirty="0"/>
          </a:p>
        </p:txBody>
      </p:sp>
      <p:sp>
        <p:nvSpPr>
          <p:cNvPr id="20" name="TextBox 19"/>
          <p:cNvSpPr txBox="1"/>
          <p:nvPr/>
        </p:nvSpPr>
        <p:spPr>
          <a:xfrm>
            <a:off x="2978835" y="1595805"/>
            <a:ext cx="784156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de-DE" sz="2400" dirty="0" smtClean="0"/>
              <a:t>Framework Contract is implemented via specific contracts: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e-DE" sz="2400" dirty="0" smtClean="0"/>
              <a:t>Specific Contract: Study on Copernicus-Uptake in Europe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e-DE" sz="2400" dirty="0" smtClean="0"/>
              <a:t>Specific Contract: - 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e-DE" sz="2400" dirty="0" smtClean="0"/>
              <a:t>Specific Contract: Coperncius-Value Chain WS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r>
              <a:rPr lang="de-DE" sz="2400" b="1" dirty="0" smtClean="0"/>
              <a:t>Specific Contract: Training and Info Session in EU-28 MS</a:t>
            </a:r>
          </a:p>
          <a:p>
            <a:pPr marL="457200" indent="-457200">
              <a:spcAft>
                <a:spcPts val="1200"/>
              </a:spcAft>
              <a:buFont typeface="+mj-lt"/>
              <a:buAutoNum type="arabicPeriod"/>
            </a:pP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57557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3" y="-1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9732" y="2596552"/>
            <a:ext cx="238368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E3B803"/>
                </a:solidFill>
              </a:rPr>
              <a:t>COPERNICUS UPTAKE FRAMEWORK CONTRACT</a:t>
            </a:r>
          </a:p>
          <a:p>
            <a:pPr algn="ctr"/>
            <a:endParaRPr lang="de-DE" sz="2000" dirty="0">
              <a:solidFill>
                <a:srgbClr val="E3B803"/>
              </a:solidFill>
            </a:endParaRPr>
          </a:p>
          <a:p>
            <a:pPr algn="ctr"/>
            <a:r>
              <a:rPr lang="de-DE" dirty="0" smtClean="0">
                <a:solidFill>
                  <a:srgbClr val="E3B803"/>
                </a:solidFill>
              </a:rPr>
              <a:t>By European Commission</a:t>
            </a:r>
            <a:endParaRPr lang="en-GB" dirty="0">
              <a:solidFill>
                <a:srgbClr val="E3B803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778"/>
          <a:stretch/>
        </p:blipFill>
        <p:spPr>
          <a:xfrm>
            <a:off x="3578408" y="515477"/>
            <a:ext cx="3121495" cy="180902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02"/>
          <a:stretch/>
        </p:blipFill>
        <p:spPr>
          <a:xfrm>
            <a:off x="7851271" y="515477"/>
            <a:ext cx="3283900" cy="1598006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3101585" y="2472296"/>
            <a:ext cx="4280685" cy="3836156"/>
            <a:chOff x="3204228" y="2902602"/>
            <a:chExt cx="4280685" cy="383615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0264" y="2902602"/>
              <a:ext cx="3209925" cy="1419225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238" y="4169502"/>
              <a:ext cx="3495675" cy="1304925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4228" y="5433833"/>
              <a:ext cx="3495675" cy="1304925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8024501" y="2596552"/>
            <a:ext cx="3992497" cy="4142206"/>
            <a:chOff x="7637666" y="2278610"/>
            <a:chExt cx="4136957" cy="446014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37666" y="2278610"/>
              <a:ext cx="2526816" cy="141922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93623" y="3697835"/>
              <a:ext cx="2981000" cy="1423542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00067" y="5158898"/>
              <a:ext cx="2852216" cy="15798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069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57" y="-419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32" y="1863911"/>
            <a:ext cx="233099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SPACE GIRLS/</a:t>
            </a:r>
          </a:p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SPACE WOMEN</a:t>
            </a:r>
          </a:p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Mobile Photo-exposition</a:t>
            </a:r>
          </a:p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(1)</a:t>
            </a:r>
            <a:endParaRPr lang="en-GB" sz="2800" dirty="0">
              <a:solidFill>
                <a:srgbClr val="FFC000"/>
              </a:solidFill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09100" y="0"/>
            <a:ext cx="4643327" cy="3093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56741" y="-419"/>
            <a:ext cx="4635259" cy="3094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3036498" y="3429000"/>
            <a:ext cx="8833449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>
                <a:solidFill>
                  <a:srgbClr val="002060"/>
                </a:solidFill>
              </a:rPr>
              <a:t>40 </a:t>
            </a:r>
            <a:r>
              <a:rPr lang="de-DE" sz="2400" dirty="0" smtClean="0">
                <a:solidFill>
                  <a:srgbClr val="002060"/>
                </a:solidFill>
              </a:rPr>
              <a:t>photo portrays of girls and women of three different generations and different continents with their heads in the stars who choose space as a career, work or study option</a:t>
            </a:r>
            <a:endParaRPr lang="de-DE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de-DE" sz="2400" dirty="0" smtClean="0">
                <a:solidFill>
                  <a:srgbClr val="002060"/>
                </a:solidFill>
              </a:rPr>
              <a:t>Supported by Sipa-Press and </a:t>
            </a:r>
            <a:r>
              <a:rPr lang="de-DE" sz="2400" dirty="0">
                <a:solidFill>
                  <a:srgbClr val="002060"/>
                </a:solidFill>
              </a:rPr>
              <a:t>ESA (NEREUS </a:t>
            </a:r>
            <a:r>
              <a:rPr lang="de-DE" sz="2400" dirty="0" smtClean="0">
                <a:solidFill>
                  <a:srgbClr val="002060"/>
                </a:solidFill>
              </a:rPr>
              <a:t>is together with </a:t>
            </a:r>
            <a:r>
              <a:rPr lang="fr-FR" sz="2400" dirty="0" smtClean="0">
                <a:solidFill>
                  <a:srgbClr val="002060"/>
                </a:solidFill>
              </a:rPr>
              <a:t>CNES</a:t>
            </a:r>
            <a:r>
              <a:rPr lang="fr-FR" sz="2400" dirty="0">
                <a:solidFill>
                  <a:srgbClr val="002060"/>
                </a:solidFill>
              </a:rPr>
              <a:t>, Cité de l'Espace, </a:t>
            </a:r>
            <a:r>
              <a:rPr lang="fr-FR" sz="2400" dirty="0" err="1">
                <a:solidFill>
                  <a:srgbClr val="002060"/>
                </a:solidFill>
              </a:rPr>
              <a:t>Universpace</a:t>
            </a:r>
            <a:r>
              <a:rPr lang="fr-FR" sz="2400" dirty="0">
                <a:solidFill>
                  <a:srgbClr val="002060"/>
                </a:solidFill>
              </a:rPr>
              <a:t> </a:t>
            </a:r>
            <a:r>
              <a:rPr lang="fr-FR" sz="2400" dirty="0" smtClean="0">
                <a:solidFill>
                  <a:srgbClr val="002060"/>
                </a:solidFill>
              </a:rPr>
              <a:t>and </a:t>
            </a:r>
            <a:r>
              <a:rPr lang="fr-FR" sz="2400" dirty="0">
                <a:solidFill>
                  <a:srgbClr val="002060"/>
                </a:solidFill>
              </a:rPr>
              <a:t>GSA </a:t>
            </a:r>
            <a:r>
              <a:rPr lang="fr-FR" sz="2400" dirty="0" smtClean="0">
                <a:solidFill>
                  <a:srgbClr val="002060"/>
                </a:solidFill>
              </a:rPr>
              <a:t>sponsoring </a:t>
            </a:r>
            <a:r>
              <a:rPr lang="fr-FR" sz="2400" dirty="0" err="1" smtClean="0">
                <a:solidFill>
                  <a:srgbClr val="002060"/>
                </a:solidFill>
              </a:rPr>
              <a:t>partner</a:t>
            </a:r>
            <a:r>
              <a:rPr lang="fr-FR" sz="2400" dirty="0" smtClean="0">
                <a:solidFill>
                  <a:srgbClr val="002060"/>
                </a:solidFill>
              </a:rPr>
              <a:t>);  </a:t>
            </a:r>
            <a:endParaRPr lang="fr-FR" sz="2400" dirty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fr-FR" sz="2400" dirty="0" err="1" smtClean="0">
                <a:solidFill>
                  <a:srgbClr val="002060"/>
                </a:solidFill>
              </a:rPr>
              <a:t>Following</a:t>
            </a:r>
            <a:r>
              <a:rPr lang="fr-FR" sz="2400" dirty="0" smtClean="0">
                <a:solidFill>
                  <a:srgbClr val="002060"/>
                </a:solidFill>
              </a:rPr>
              <a:t> events in Brussels and Paris exhibition tours </a:t>
            </a:r>
            <a:r>
              <a:rPr lang="fr-FR" sz="2400" dirty="0" err="1" smtClean="0">
                <a:solidFill>
                  <a:srgbClr val="002060"/>
                </a:solidFill>
              </a:rPr>
              <a:t>through</a:t>
            </a:r>
            <a:r>
              <a:rPr lang="fr-FR" sz="2400" dirty="0" smtClean="0">
                <a:solidFill>
                  <a:srgbClr val="002060"/>
                </a:solidFill>
              </a:rPr>
              <a:t> NEREUS-</a:t>
            </a:r>
            <a:r>
              <a:rPr lang="fr-FR" sz="2400" dirty="0" err="1" smtClean="0">
                <a:solidFill>
                  <a:srgbClr val="002060"/>
                </a:solidFill>
              </a:rPr>
              <a:t>regions</a:t>
            </a:r>
            <a:endParaRPr lang="en-GB" sz="2400" dirty="0">
              <a:solidFill>
                <a:srgbClr val="002060"/>
              </a:solidFill>
            </a:endParaRPr>
          </a:p>
          <a:p>
            <a:endParaRPr lang="en-GB" dirty="0"/>
          </a:p>
        </p:txBody>
      </p:sp>
      <p:pic>
        <p:nvPicPr>
          <p:cNvPr id="8" name="Picture 7"/>
          <p:cNvPicPr/>
          <p:nvPr/>
        </p:nvPicPr>
        <p:blipFill rotWithShape="1">
          <a:blip r:embed="rId5"/>
          <a:srcRect l="4909" t="1467" r="4999" b="80229"/>
          <a:stretch/>
        </p:blipFill>
        <p:spPr bwMode="auto">
          <a:xfrm>
            <a:off x="169732" y="4611229"/>
            <a:ext cx="2415396" cy="115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8103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57" y="-419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9732" y="1863911"/>
            <a:ext cx="23309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SPACE GIRLS/</a:t>
            </a:r>
          </a:p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SPACE WOMEN</a:t>
            </a:r>
          </a:p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Mobile Photo-exposition</a:t>
            </a:r>
            <a:endParaRPr lang="en-GB" sz="2800" dirty="0">
              <a:solidFill>
                <a:srgbClr val="FFC000"/>
              </a:solidFill>
            </a:endParaRPr>
          </a:p>
        </p:txBody>
      </p:sp>
      <p:pic>
        <p:nvPicPr>
          <p:cNvPr id="8" name="Picture 7"/>
          <p:cNvPicPr/>
          <p:nvPr/>
        </p:nvPicPr>
        <p:blipFill rotWithShape="1">
          <a:blip r:embed="rId3"/>
          <a:srcRect l="4909" t="1467" r="4999" b="80229"/>
          <a:stretch/>
        </p:blipFill>
        <p:spPr bwMode="auto">
          <a:xfrm>
            <a:off x="196852" y="4611229"/>
            <a:ext cx="2415396" cy="11543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005955" y="733244"/>
            <a:ext cx="5179255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</a:rPr>
              <a:t>In 2016 the SPACE GIRLS/SPACE WOMEN exposition toured through several NEREUS-Regions: </a:t>
            </a:r>
            <a:endParaRPr lang="en-GB" sz="2800" dirty="0" smtClean="0">
              <a:solidFill>
                <a:srgbClr val="002060"/>
              </a:solidFill>
            </a:endParaRPr>
          </a:p>
          <a:p>
            <a:endParaRPr lang="en-GB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 smtClean="0">
                <a:solidFill>
                  <a:srgbClr val="002060"/>
                </a:solidFill>
              </a:rPr>
              <a:t>Leicester</a:t>
            </a:r>
            <a:r>
              <a:rPr lang="en-GB" sz="2400" dirty="0">
                <a:solidFill>
                  <a:srgbClr val="002060"/>
                </a:solidFill>
              </a:rPr>
              <a:t>, East Midlands (8-18 March 2016, University of Leicester)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</a:rPr>
              <a:t>Santa Maria, Azores (20 April 2016, Vila do Porto)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dirty="0">
                <a:solidFill>
                  <a:srgbClr val="002060"/>
                </a:solidFill>
              </a:rPr>
              <a:t>Matera (14-15 November 2016, Matera</a:t>
            </a:r>
            <a:r>
              <a:rPr lang="en-GB" sz="2400" dirty="0" smtClean="0">
                <a:solidFill>
                  <a:srgbClr val="002060"/>
                </a:solidFill>
              </a:rPr>
              <a:t>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sz="2400" dirty="0" smtClean="0">
              <a:solidFill>
                <a:srgbClr val="00206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ð"/>
            </a:pPr>
            <a:r>
              <a:rPr lang="en-GB" sz="2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Bring the exposition also to your    </a:t>
            </a:r>
          </a:p>
          <a:p>
            <a:r>
              <a:rPr lang="en-GB" sz="2400" dirty="0" smtClean="0">
                <a:solidFill>
                  <a:srgbClr val="002060"/>
                </a:solidFill>
                <a:sym typeface="Wingdings" panose="05000000000000000000" pitchFamily="2" charset="2"/>
              </a:rPr>
              <a:t>     region!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5210" y="1152004"/>
            <a:ext cx="4032890" cy="424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286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4209691" cy="6833584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60" y="220157"/>
            <a:ext cx="2469637" cy="114063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668717" y="4581946"/>
            <a:ext cx="51837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002060"/>
                </a:solidFill>
              </a:rPr>
              <a:t>Roya Ayazi</a:t>
            </a:r>
          </a:p>
          <a:p>
            <a:pPr algn="ctr"/>
            <a:r>
              <a:rPr lang="en-GB" sz="2000" b="1" dirty="0" smtClean="0">
                <a:solidFill>
                  <a:srgbClr val="002060"/>
                </a:solidFill>
                <a:hlinkClick r:id="rId3"/>
              </a:rPr>
              <a:t>rayazi.nereus@euroinbox.com</a:t>
            </a:r>
            <a:endParaRPr lang="en-GB" sz="2000" b="1" dirty="0" smtClean="0">
              <a:solidFill>
                <a:srgbClr val="00206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941455" y="4351533"/>
            <a:ext cx="6733308" cy="138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4366571" y="3488644"/>
            <a:ext cx="76685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 smtClean="0">
                <a:solidFill>
                  <a:srgbClr val="002060"/>
                </a:solidFill>
              </a:rPr>
              <a:t>THANK YOU!</a:t>
            </a:r>
            <a:endParaRPr lang="en-GB" sz="3600" b="1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691" y="0"/>
            <a:ext cx="7982309" cy="2846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307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8870" y="0"/>
            <a:ext cx="3528447" cy="685800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829777" y="2603538"/>
            <a:ext cx="7790004" cy="4131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it-IT" sz="2500" dirty="0" smtClean="0">
                <a:solidFill>
                  <a:srgbClr val="002060"/>
                </a:solidFill>
              </a:rPr>
              <a:t>A JOINT PLATFORM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500" dirty="0" smtClean="0">
                <a:solidFill>
                  <a:srgbClr val="002060"/>
                </a:solidFill>
              </a:rPr>
              <a:t>for developing </a:t>
            </a:r>
            <a:r>
              <a:rPr lang="it-IT" sz="2500" b="1" dirty="0" smtClean="0">
                <a:solidFill>
                  <a:srgbClr val="002060"/>
                </a:solidFill>
              </a:rPr>
              <a:t>joint positions </a:t>
            </a:r>
            <a:r>
              <a:rPr lang="it-IT" sz="2500" dirty="0" smtClean="0">
                <a:solidFill>
                  <a:srgbClr val="002060"/>
                </a:solidFill>
              </a:rPr>
              <a:t>and voice them</a:t>
            </a:r>
            <a:endParaRPr lang="it-IT" sz="2500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500" dirty="0">
                <a:solidFill>
                  <a:srgbClr val="002060"/>
                </a:solidFill>
              </a:rPr>
              <a:t>f</a:t>
            </a:r>
            <a:r>
              <a:rPr lang="it-IT" sz="2500" dirty="0" smtClean="0">
                <a:solidFill>
                  <a:srgbClr val="002060"/>
                </a:solidFill>
              </a:rPr>
              <a:t>or building </a:t>
            </a:r>
            <a:r>
              <a:rPr lang="it-IT" sz="2500" b="1" dirty="0" smtClean="0">
                <a:solidFill>
                  <a:srgbClr val="002060"/>
                </a:solidFill>
              </a:rPr>
              <a:t>partnerships</a:t>
            </a:r>
            <a:r>
              <a:rPr lang="it-IT" sz="2500" dirty="0" smtClean="0">
                <a:solidFill>
                  <a:srgbClr val="002060"/>
                </a:solidFill>
              </a:rPr>
              <a:t> and networking at a European scale</a:t>
            </a:r>
            <a:r>
              <a:rPr lang="it-IT" sz="2500" dirty="0">
                <a:solidFill>
                  <a:srgbClr val="002060"/>
                </a:solidFill>
              </a:rPr>
              <a:t> </a:t>
            </a:r>
            <a:endParaRPr lang="it-IT" sz="2500" dirty="0" smtClean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500" dirty="0">
                <a:solidFill>
                  <a:srgbClr val="002060"/>
                </a:solidFill>
              </a:rPr>
              <a:t>f</a:t>
            </a:r>
            <a:r>
              <a:rPr lang="it-IT" sz="2500" dirty="0" smtClean="0">
                <a:solidFill>
                  <a:srgbClr val="002060"/>
                </a:solidFill>
              </a:rPr>
              <a:t>or facilitating the </a:t>
            </a:r>
            <a:r>
              <a:rPr lang="it-IT" sz="2500" b="1" dirty="0" smtClean="0">
                <a:solidFill>
                  <a:srgbClr val="002060"/>
                </a:solidFill>
              </a:rPr>
              <a:t>involvement</a:t>
            </a:r>
            <a:r>
              <a:rPr lang="it-IT" sz="2500" dirty="0" smtClean="0">
                <a:solidFill>
                  <a:srgbClr val="002060"/>
                </a:solidFill>
              </a:rPr>
              <a:t> in EU/ESA-funded activities </a:t>
            </a:r>
            <a:endParaRPr lang="it-IT" sz="2500" dirty="0">
              <a:solidFill>
                <a:srgbClr val="002060"/>
              </a:solidFill>
            </a:endParaRP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500" dirty="0">
                <a:solidFill>
                  <a:srgbClr val="002060"/>
                </a:solidFill>
              </a:rPr>
              <a:t>f</a:t>
            </a:r>
            <a:r>
              <a:rPr lang="it-IT" sz="2500" dirty="0" smtClean="0">
                <a:solidFill>
                  <a:srgbClr val="002060"/>
                </a:solidFill>
              </a:rPr>
              <a:t>or accessing crucial </a:t>
            </a:r>
            <a:r>
              <a:rPr lang="it-IT" sz="2500" b="1" dirty="0">
                <a:solidFill>
                  <a:srgbClr val="002060"/>
                </a:solidFill>
              </a:rPr>
              <a:t>information</a:t>
            </a:r>
            <a:r>
              <a:rPr lang="it-IT" sz="2500" dirty="0">
                <a:solidFill>
                  <a:srgbClr val="002060"/>
                </a:solidFill>
              </a:rPr>
              <a:t> in </a:t>
            </a:r>
            <a:r>
              <a:rPr lang="it-IT" sz="2500" dirty="0" smtClean="0">
                <a:solidFill>
                  <a:srgbClr val="002060"/>
                </a:solidFill>
              </a:rPr>
              <a:t>advance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it-IT" sz="2500" dirty="0" smtClean="0">
                <a:solidFill>
                  <a:srgbClr val="002060"/>
                </a:solidFill>
              </a:rPr>
              <a:t>providing enhanced </a:t>
            </a:r>
            <a:r>
              <a:rPr lang="it-IT" sz="2500" b="1" dirty="0" smtClean="0">
                <a:solidFill>
                  <a:srgbClr val="002060"/>
                </a:solidFill>
              </a:rPr>
              <a:t>visibility</a:t>
            </a:r>
            <a:r>
              <a:rPr lang="it-IT" sz="2500" dirty="0" smtClean="0">
                <a:solidFill>
                  <a:srgbClr val="002060"/>
                </a:solidFill>
              </a:rPr>
              <a:t> of the Region at European level</a:t>
            </a:r>
          </a:p>
          <a:p>
            <a:pPr marL="342900" indent="-342900" algn="just">
              <a:lnSpc>
                <a:spcPct val="125000"/>
              </a:lnSpc>
              <a:buFont typeface="Arial" panose="020B0604020202020204" pitchFamily="34" charset="0"/>
              <a:buChar char="•"/>
            </a:pPr>
            <a:endParaRPr lang="it-IT" sz="2500" dirty="0">
              <a:solidFill>
                <a:srgbClr val="00206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9732" y="2528595"/>
            <a:ext cx="3219636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dirty="0" smtClean="0">
                <a:solidFill>
                  <a:srgbClr val="E3B803"/>
                </a:solidFill>
              </a:rPr>
              <a:t>WHAT DOES NEREUES OFFER ITS MEMBERS</a:t>
            </a:r>
            <a:r>
              <a:rPr lang="it-IT" sz="3600" dirty="0" smtClean="0">
                <a:solidFill>
                  <a:srgbClr val="E3B803"/>
                </a:solidFill>
              </a:rPr>
              <a:t>?</a:t>
            </a:r>
            <a:endParaRPr lang="fr-BE" sz="3600" dirty="0">
              <a:solidFill>
                <a:srgbClr val="E3B80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9577" y="0"/>
            <a:ext cx="8672423" cy="2478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141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-10080"/>
            <a:ext cx="38009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22725"/>
            <a:ext cx="1873250" cy="8651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13869" t="26860" r="38777" b="4463"/>
          <a:stretch/>
        </p:blipFill>
        <p:spPr>
          <a:xfrm>
            <a:off x="3834341" y="37926"/>
            <a:ext cx="8391096" cy="68479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02682" y="2167422"/>
            <a:ext cx="2383687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3200" dirty="0" smtClean="0">
                <a:solidFill>
                  <a:srgbClr val="E3B803"/>
                </a:solidFill>
              </a:rPr>
              <a:t>NEREUS </a:t>
            </a:r>
          </a:p>
          <a:p>
            <a:pPr algn="r"/>
            <a:endParaRPr lang="de-DE" sz="3200" dirty="0" smtClean="0">
              <a:solidFill>
                <a:srgbClr val="E3B803"/>
              </a:solidFill>
            </a:endParaRPr>
          </a:p>
          <a:p>
            <a:pPr algn="r"/>
            <a:r>
              <a:rPr lang="de-DE" sz="2500" dirty="0" smtClean="0">
                <a:solidFill>
                  <a:srgbClr val="E3B803"/>
                </a:solidFill>
              </a:rPr>
              <a:t>Network of European Regions </a:t>
            </a:r>
          </a:p>
          <a:p>
            <a:pPr algn="r"/>
            <a:r>
              <a:rPr lang="de-DE" sz="2500" dirty="0" smtClean="0">
                <a:solidFill>
                  <a:srgbClr val="E3B803"/>
                </a:solidFill>
              </a:rPr>
              <a:t>Using </a:t>
            </a:r>
          </a:p>
          <a:p>
            <a:pPr algn="r"/>
            <a:r>
              <a:rPr lang="de-DE" sz="2500" dirty="0" smtClean="0">
                <a:solidFill>
                  <a:srgbClr val="E3B803"/>
                </a:solidFill>
              </a:rPr>
              <a:t>Space Technologies</a:t>
            </a:r>
            <a:endParaRPr lang="en-GB" sz="2500" dirty="0">
              <a:solidFill>
                <a:srgbClr val="E3B803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127112" y="1168594"/>
            <a:ext cx="246529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chemeClr val="accent1">
                    <a:lumMod val="50000"/>
                  </a:schemeClr>
                </a:solidFill>
              </a:rPr>
              <a:t>26 Regions and </a:t>
            </a:r>
          </a:p>
          <a:p>
            <a:pPr algn="ctr"/>
            <a:r>
              <a:rPr lang="de-DE" sz="2800" dirty="0" smtClean="0">
                <a:solidFill>
                  <a:schemeClr val="accent1">
                    <a:lumMod val="50000"/>
                  </a:schemeClr>
                </a:solidFill>
              </a:rPr>
              <a:t>36 Associate Members</a:t>
            </a:r>
            <a:endParaRPr lang="en-GB" sz="28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26541" y="4787153"/>
            <a:ext cx="1622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chemeClr val="accent1">
                    <a:lumMod val="50000"/>
                  </a:schemeClr>
                </a:solidFill>
              </a:rPr>
              <a:t>Podkarpackie region (PL)</a:t>
            </a:r>
            <a:endParaRPr lang="en-GB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805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28091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9099" y="16666"/>
            <a:ext cx="9382901" cy="69088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011" y="2061713"/>
            <a:ext cx="257035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srgbClr val="FFC000"/>
                </a:solidFill>
              </a:rPr>
              <a:t>10th Anniversary of Signature of Political Charta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9099" y="16666"/>
            <a:ext cx="5688448" cy="319236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09097" y="3184542"/>
            <a:ext cx="5688449" cy="19791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TextBox 8"/>
          <p:cNvSpPr txBox="1"/>
          <p:nvPr/>
        </p:nvSpPr>
        <p:spPr>
          <a:xfrm>
            <a:off x="4264529" y="3279693"/>
            <a:ext cx="27073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SAVE-THE-DATE: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29th November 2017</a:t>
            </a:r>
          </a:p>
          <a:p>
            <a:pPr algn="ctr"/>
            <a:r>
              <a:rPr lang="de-DE" sz="2400" dirty="0" smtClean="0">
                <a:solidFill>
                  <a:schemeClr val="bg1"/>
                </a:solidFill>
              </a:rPr>
              <a:t>Large festive Event</a:t>
            </a:r>
            <a:endParaRPr lang="en-GB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913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3298"/>
            <a:ext cx="25043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22725"/>
            <a:ext cx="1873250" cy="86518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6541" y="2205318"/>
            <a:ext cx="2312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Annual Report 2016</a:t>
            </a:r>
            <a:endParaRPr lang="en-GB" sz="2800" dirty="0">
              <a:solidFill>
                <a:srgbClr val="FFC000"/>
              </a:solidFill>
            </a:endParaRPr>
          </a:p>
        </p:txBody>
      </p:sp>
      <p:pic>
        <p:nvPicPr>
          <p:cNvPr id="15" name="Picture 14" descr="https://gallery.mailchimp.com/a98ef6b55af2c979120ecec62/images/d1def8a9-ce1e-444d-8d72-4666fb4b9c5f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751" y="655318"/>
            <a:ext cx="5011273" cy="6050282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5"/>
          <p:cNvSpPr/>
          <p:nvPr/>
        </p:nvSpPr>
        <p:spPr>
          <a:xfrm>
            <a:off x="8238565" y="2572870"/>
            <a:ext cx="3639671" cy="236668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/>
          <p:cNvSpPr txBox="1"/>
          <p:nvPr/>
        </p:nvSpPr>
        <p:spPr>
          <a:xfrm>
            <a:off x="8919882" y="3272119"/>
            <a:ext cx="24652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Look into your hand-out!</a:t>
            </a:r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202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3298"/>
            <a:ext cx="25043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22725"/>
            <a:ext cx="1873250" cy="8651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35932" y="682212"/>
            <a:ext cx="938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002060"/>
                </a:solidFill>
              </a:rPr>
              <a:t>Regional Workshops in NEREUS-Member Regions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6541" y="2205318"/>
            <a:ext cx="2312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Regional Workshops </a:t>
            </a:r>
            <a:endParaRPr lang="en-GB" sz="2800" dirty="0">
              <a:solidFill>
                <a:srgbClr val="FFC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829" r="-2634"/>
          <a:stretch/>
        </p:blipFill>
        <p:spPr>
          <a:xfrm>
            <a:off x="5647764" y="2741625"/>
            <a:ext cx="6696636" cy="927157"/>
          </a:xfrm>
          <a:prstGeom prst="rect">
            <a:avLst/>
          </a:prstGeom>
        </p:spPr>
      </p:pic>
      <p:pic>
        <p:nvPicPr>
          <p:cNvPr id="7" name="Picture 6" descr="\\NEREUS1\Shared\Events\2016\Space4Agri_Basilicata\Communication\WSMA Eventbrite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8" b="64537"/>
          <a:stretch/>
        </p:blipFill>
        <p:spPr bwMode="auto">
          <a:xfrm>
            <a:off x="5576047" y="1519051"/>
            <a:ext cx="6541316" cy="11633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735932" y="3770703"/>
            <a:ext cx="32435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Space Industry Policy Dialogue in Bavaria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5932" y="4632032"/>
            <a:ext cx="1743558" cy="6643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57695" y="4632032"/>
            <a:ext cx="1441740" cy="7663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917614" y="4347086"/>
            <a:ext cx="32810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NEREUS-Workshop in Podkarpackie/Poland </a:t>
            </a:r>
          </a:p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09th May 2017</a:t>
            </a:r>
            <a:endParaRPr lang="en-GB" sz="2400" dirty="0">
              <a:solidFill>
                <a:srgbClr val="00206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76691" y="5517400"/>
            <a:ext cx="1438781" cy="768163"/>
          </a:xfrm>
          <a:prstGeom prst="rect">
            <a:avLst/>
          </a:prstGeom>
        </p:spPr>
      </p:pic>
      <p:pic>
        <p:nvPicPr>
          <p:cNvPr id="1026" name="Obraz 1" descr="znak przestrzeń otwarta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0978" y="5517399"/>
            <a:ext cx="1494459" cy="76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80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61" y="-2"/>
            <a:ext cx="267463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655" y="1951093"/>
            <a:ext cx="238368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E3B803"/>
                </a:solidFill>
              </a:rPr>
              <a:t>Space4Agri</a:t>
            </a:r>
          </a:p>
          <a:p>
            <a:pPr algn="ctr"/>
            <a:r>
              <a:rPr lang="de-DE" sz="2800" dirty="0" smtClean="0">
                <a:solidFill>
                  <a:srgbClr val="E3B803"/>
                </a:solidFill>
              </a:rPr>
              <a:t>WS in Basilicata/Italy November 2016</a:t>
            </a:r>
            <a:endParaRPr lang="en-GB" sz="2800" dirty="0">
              <a:solidFill>
                <a:srgbClr val="E3B803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32836" t="10343" r="33698" b="5883"/>
          <a:stretch/>
        </p:blipFill>
        <p:spPr>
          <a:xfrm>
            <a:off x="2893002" y="1483406"/>
            <a:ext cx="2583847" cy="3643166"/>
          </a:xfrm>
          <a:prstGeom prst="rect">
            <a:avLst/>
          </a:prstGeom>
        </p:spPr>
      </p:pic>
      <p:sp>
        <p:nvSpPr>
          <p:cNvPr id="5" name="Right Arrow 4"/>
          <p:cNvSpPr/>
          <p:nvPr/>
        </p:nvSpPr>
        <p:spPr>
          <a:xfrm>
            <a:off x="5812945" y="2876924"/>
            <a:ext cx="1240753" cy="85613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7695327" y="331378"/>
            <a:ext cx="4150659" cy="92333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Regional Worskhop </a:t>
            </a:r>
          </a:p>
          <a:p>
            <a:pPr algn="ctr"/>
            <a:r>
              <a:rPr lang="de-DE" dirty="0" smtClean="0"/>
              <a:t>in Basilicata/Italy </a:t>
            </a:r>
          </a:p>
          <a:p>
            <a:pPr algn="ctr"/>
            <a:r>
              <a:rPr lang="de-DE" dirty="0" smtClean="0"/>
              <a:t>in 2016</a:t>
            </a:r>
            <a:endParaRPr lang="en-GB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801583" y="5097294"/>
            <a:ext cx="0" cy="38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8102" y="1363362"/>
            <a:ext cx="4545107" cy="53659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950700" y="4898261"/>
            <a:ext cx="5414682" cy="646331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de-DE" dirty="0" smtClean="0"/>
              <a:t>Building </a:t>
            </a:r>
            <a:r>
              <a:rPr lang="de-DE" sz="1600" dirty="0" smtClean="0"/>
              <a:t>partnerships</a:t>
            </a:r>
            <a:r>
              <a:rPr lang="de-DE" dirty="0" smtClean="0"/>
              <a:t> with relevant regional and sectorial player: Copageca, ERIAFF, Farmer Association etc.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28404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61" y="-2"/>
            <a:ext cx="267463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732" y="222725"/>
            <a:ext cx="2469637" cy="114063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9655" y="1951093"/>
            <a:ext cx="23836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E3B803"/>
                </a:solidFill>
              </a:rPr>
              <a:t>Next Steps</a:t>
            </a:r>
          </a:p>
          <a:p>
            <a:pPr algn="ctr"/>
            <a:endParaRPr lang="en-GB" sz="2800" dirty="0">
              <a:solidFill>
                <a:srgbClr val="E3B803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64899" y="447309"/>
            <a:ext cx="4150659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Planned Regional Worskhop </a:t>
            </a:r>
          </a:p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in Veneto /Italy </a:t>
            </a:r>
          </a:p>
          <a:p>
            <a:pPr algn="ctr"/>
            <a:r>
              <a:rPr lang="de-DE" sz="2400" dirty="0" smtClean="0">
                <a:solidFill>
                  <a:srgbClr val="002060"/>
                </a:solidFill>
              </a:rPr>
              <a:t>in October 2017</a:t>
            </a:r>
            <a:endParaRPr lang="en-GB" sz="2400" dirty="0">
              <a:solidFill>
                <a:srgbClr val="002060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801583" y="5097294"/>
            <a:ext cx="0" cy="38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039415" y="2041569"/>
            <a:ext cx="3640243" cy="830997"/>
          </a:xfrm>
          <a:prstGeom prst="rect">
            <a:avLst/>
          </a:prstGeom>
          <a:noFill/>
          <a:ln w="158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Copernicus for Coastal Zone Management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95074" y="1926893"/>
            <a:ext cx="3429478" cy="830997"/>
          </a:xfrm>
          <a:prstGeom prst="rect">
            <a:avLst/>
          </a:prstGeom>
          <a:noFill/>
          <a:ln w="158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Copernicus for Land Monitoring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39414" y="3497891"/>
            <a:ext cx="3640243" cy="830997"/>
          </a:xfrm>
          <a:prstGeom prst="rect">
            <a:avLst/>
          </a:prstGeom>
          <a:noFill/>
          <a:ln w="158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Copernicus </a:t>
            </a:r>
            <a:r>
              <a:rPr lang="en-GB" sz="2400" dirty="0" smtClean="0">
                <a:solidFill>
                  <a:srgbClr val="002060"/>
                </a:solidFill>
              </a:rPr>
              <a:t>for </a:t>
            </a:r>
          </a:p>
          <a:p>
            <a:pPr algn="ctr"/>
            <a:r>
              <a:rPr lang="en-GB" sz="2400" dirty="0" smtClean="0">
                <a:solidFill>
                  <a:srgbClr val="002060"/>
                </a:solidFill>
              </a:rPr>
              <a:t>Cultural </a:t>
            </a:r>
            <a:r>
              <a:rPr lang="en-GB" sz="2400" dirty="0">
                <a:solidFill>
                  <a:srgbClr val="002060"/>
                </a:solidFill>
              </a:rPr>
              <a:t>Heritage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95074" y="3532908"/>
            <a:ext cx="3640243" cy="830997"/>
          </a:xfrm>
          <a:prstGeom prst="rect">
            <a:avLst/>
          </a:prstGeom>
          <a:noFill/>
          <a:ln w="158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Copernicus for </a:t>
            </a:r>
            <a:r>
              <a:rPr lang="en-GB" sz="2400" dirty="0" smtClean="0">
                <a:solidFill>
                  <a:srgbClr val="002060"/>
                </a:solidFill>
              </a:rPr>
              <a:t>Agriculture</a:t>
            </a:r>
          </a:p>
          <a:p>
            <a:pPr algn="ctr"/>
            <a:endParaRPr lang="en-GB" sz="2400" dirty="0">
              <a:solidFill>
                <a:srgbClr val="00206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620108" y="5116749"/>
            <a:ext cx="3640243" cy="1200329"/>
          </a:xfrm>
          <a:prstGeom prst="rect">
            <a:avLst/>
          </a:prstGeom>
          <a:noFill/>
          <a:ln w="15875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Copernicus for Emergency Management Service</a:t>
            </a:r>
            <a:endParaRPr lang="en-GB" sz="2400" dirty="0" smtClean="0">
              <a:solidFill>
                <a:srgbClr val="002060"/>
              </a:solidFill>
            </a:endParaRPr>
          </a:p>
          <a:p>
            <a:pPr algn="ctr"/>
            <a:endParaRPr lang="en-GB" sz="2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88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3298"/>
            <a:ext cx="250430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76" y="222725"/>
            <a:ext cx="1873250" cy="8651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10569" y="321688"/>
            <a:ext cx="93814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b="1" dirty="0" smtClean="0">
                <a:solidFill>
                  <a:srgbClr val="002060"/>
                </a:solidFill>
              </a:rPr>
              <a:t>Space Industry Policy Dialogue</a:t>
            </a:r>
            <a:endParaRPr lang="de-DE" sz="2800" b="1" dirty="0">
              <a:solidFill>
                <a:srgbClr val="00206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09096" y="1333935"/>
            <a:ext cx="178543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Space Industry Policy Dialogue</a:t>
            </a:r>
          </a:p>
          <a:p>
            <a:pPr algn="ctr"/>
            <a:endParaRPr lang="de-DE" sz="2800" dirty="0" smtClean="0">
              <a:solidFill>
                <a:srgbClr val="FFC000"/>
              </a:solidFill>
            </a:endParaRPr>
          </a:p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SPID 2016</a:t>
            </a:r>
          </a:p>
          <a:p>
            <a:pPr algn="ctr"/>
            <a:r>
              <a:rPr lang="de-DE" sz="2800" dirty="0" smtClean="0">
                <a:solidFill>
                  <a:srgbClr val="FFC000"/>
                </a:solidFill>
              </a:rPr>
              <a:t>SPID 2017</a:t>
            </a:r>
            <a:endParaRPr lang="en-GB" sz="2800" dirty="0">
              <a:solidFill>
                <a:srgbClr val="FFC0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056118" y="3401658"/>
            <a:ext cx="3875905" cy="9708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8056118" y="4533533"/>
            <a:ext cx="3968215" cy="10670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/>
          <p:cNvSpPr/>
          <p:nvPr/>
        </p:nvSpPr>
        <p:spPr>
          <a:xfrm>
            <a:off x="8040419" y="2083109"/>
            <a:ext cx="3875906" cy="114750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82725" y="850676"/>
            <a:ext cx="3026772" cy="11539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8979" y="898668"/>
            <a:ext cx="2214408" cy="1176983"/>
          </a:xfrm>
          <a:prstGeom prst="rect">
            <a:avLst/>
          </a:prstGeom>
        </p:spPr>
      </p:pic>
      <p:pic>
        <p:nvPicPr>
          <p:cNvPr id="15" name="Picture 14" descr="Bildergebnis für tripel helix struktur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486" b="28221"/>
          <a:stretch/>
        </p:blipFill>
        <p:spPr bwMode="auto">
          <a:xfrm>
            <a:off x="3825763" y="2519083"/>
            <a:ext cx="3419242" cy="309259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169241" y="5636888"/>
            <a:ext cx="10757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Politicans</a:t>
            </a:r>
            <a:endParaRPr lang="en-GB" dirty="0"/>
          </a:p>
        </p:txBody>
      </p:sp>
      <p:sp>
        <p:nvSpPr>
          <p:cNvPr id="17" name="TextBox 16"/>
          <p:cNvSpPr txBox="1"/>
          <p:nvPr/>
        </p:nvSpPr>
        <p:spPr>
          <a:xfrm>
            <a:off x="4582725" y="5656264"/>
            <a:ext cx="19114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Local space community</a:t>
            </a:r>
            <a:r>
              <a:rPr lang="en-GB" dirty="0" smtClean="0"/>
              <a:t>-</a:t>
            </a:r>
          </a:p>
          <a:p>
            <a:r>
              <a:rPr lang="de-DE" dirty="0" smtClean="0"/>
              <a:t>Industry, SME, cluster, start-ups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881064" y="5637869"/>
            <a:ext cx="1687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Administration</a:t>
            </a:r>
            <a:endParaRPr lang="en-GB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2110" y="2093172"/>
            <a:ext cx="1719914" cy="1147506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322891" y="2656862"/>
            <a:ext cx="15113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SPID 2014</a:t>
            </a:r>
            <a:endParaRPr lang="en-GB" dirty="0"/>
          </a:p>
        </p:txBody>
      </p:sp>
      <p:sp>
        <p:nvSpPr>
          <p:cNvPr id="21" name="TextBox 20"/>
          <p:cNvSpPr txBox="1"/>
          <p:nvPr/>
        </p:nvSpPr>
        <p:spPr>
          <a:xfrm>
            <a:off x="8233245" y="3884858"/>
            <a:ext cx="1341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SPID 2015</a:t>
            </a:r>
            <a:endParaRPr lang="en-GB" dirty="0"/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06" r="9573"/>
          <a:stretch/>
        </p:blipFill>
        <p:spPr>
          <a:xfrm>
            <a:off x="10174940" y="3384102"/>
            <a:ext cx="1757083" cy="97795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8322891" y="4943321"/>
            <a:ext cx="15113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SPID 2016 </a:t>
            </a:r>
            <a:endParaRPr lang="en-GB" dirty="0"/>
          </a:p>
        </p:txBody>
      </p:sp>
      <p:sp>
        <p:nvSpPr>
          <p:cNvPr id="25" name="Right Arrow 24"/>
          <p:cNvSpPr/>
          <p:nvPr/>
        </p:nvSpPr>
        <p:spPr>
          <a:xfrm>
            <a:off x="7826188" y="6006220"/>
            <a:ext cx="1252397" cy="57374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/>
          <p:cNvSpPr txBox="1"/>
          <p:nvPr/>
        </p:nvSpPr>
        <p:spPr>
          <a:xfrm>
            <a:off x="9251576" y="5831425"/>
            <a:ext cx="249441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/>
              <a:t>SPID 2017 :</a:t>
            </a:r>
          </a:p>
          <a:p>
            <a:pPr algn="ctr"/>
            <a:r>
              <a:rPr lang="de-DE" dirty="0" smtClean="0"/>
              <a:t>24th May 2017 in Taufkirchen</a:t>
            </a:r>
            <a:endParaRPr lang="en-GB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4306" y="4568117"/>
            <a:ext cx="2555659" cy="103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228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5261" y="-2"/>
            <a:ext cx="2674633" cy="6858000"/>
          </a:xfrm>
          <a:prstGeom prst="rect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8" name="TextBox 7"/>
          <p:cNvSpPr txBox="1"/>
          <p:nvPr/>
        </p:nvSpPr>
        <p:spPr>
          <a:xfrm>
            <a:off x="255682" y="2041569"/>
            <a:ext cx="23836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800" dirty="0" smtClean="0">
                <a:solidFill>
                  <a:srgbClr val="E3B803"/>
                </a:solidFill>
              </a:rPr>
              <a:t>SPACE4 Development Cooperation</a:t>
            </a:r>
            <a:endParaRPr lang="en-GB" sz="2800" dirty="0">
              <a:solidFill>
                <a:srgbClr val="E3B803"/>
              </a:solidFill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7801583" y="5097294"/>
            <a:ext cx="0" cy="389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4222377" y="694432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400" dirty="0">
                <a:solidFill>
                  <a:srgbClr val="002060"/>
                </a:solidFill>
              </a:rPr>
              <a:t>Earth Observation for Sustainable Development -Building of partnerships between Europe and Africa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876" y="4220408"/>
            <a:ext cx="3363914" cy="2494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3876" y="1714467"/>
            <a:ext cx="3249188" cy="240909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759984" y="2126421"/>
            <a:ext cx="42492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 smtClean="0">
                <a:solidFill>
                  <a:srgbClr val="002060"/>
                </a:solidFill>
              </a:rPr>
              <a:t>8th December 2016: Working Breakfast with interested network partners</a:t>
            </a:r>
            <a:endParaRPr lang="en-GB" sz="2000" dirty="0">
              <a:solidFill>
                <a:srgbClr val="00206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859790" y="3291930"/>
            <a:ext cx="42134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02060"/>
                </a:solidFill>
              </a:rPr>
              <a:t>Workshop Earth Observation for Sustainable </a:t>
            </a:r>
            <a:r>
              <a:rPr lang="en-GB" sz="2000" dirty="0" smtClean="0">
                <a:solidFill>
                  <a:srgbClr val="002060"/>
                </a:solidFill>
              </a:rPr>
              <a:t>Development, </a:t>
            </a:r>
            <a:r>
              <a:rPr lang="en-GB" sz="2000" dirty="0">
                <a:solidFill>
                  <a:srgbClr val="002060"/>
                </a:solidFill>
              </a:rPr>
              <a:t>BREMEN, 13-16 February 2016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89257" y="4805766"/>
            <a:ext cx="39199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rgbClr val="002060"/>
                </a:solidFill>
                <a:sym typeface="Wingdings" panose="05000000000000000000" pitchFamily="2" charset="2"/>
              </a:rPr>
              <a:t> </a:t>
            </a:r>
            <a:r>
              <a:rPr lang="de-DE" sz="2000" dirty="0" smtClean="0">
                <a:solidFill>
                  <a:srgbClr val="002060"/>
                </a:solidFill>
              </a:rPr>
              <a:t>Follow-up Meeting in Brussels for interested network partners and Brussels-based community on 15th June 2017</a:t>
            </a:r>
            <a:endParaRPr lang="en-GB" sz="2000" dirty="0">
              <a:solidFill>
                <a:srgbClr val="002060"/>
              </a:solidFill>
            </a:endParaRPr>
          </a:p>
        </p:txBody>
      </p:sp>
      <p:pic>
        <p:nvPicPr>
          <p:cNvPr id="24" name="Bild 1" descr="gizlogo-unternehmen-de-4c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6" b="-2582"/>
          <a:stretch>
            <a:fillRect/>
          </a:stretch>
        </p:blipFill>
        <p:spPr bwMode="auto">
          <a:xfrm>
            <a:off x="6923247" y="2355424"/>
            <a:ext cx="1910629" cy="9577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rafik 7" descr="Bremer Wappe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7887" y="3799761"/>
            <a:ext cx="1227392" cy="863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58" y="409791"/>
            <a:ext cx="2469637" cy="114063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7140" y="5358859"/>
            <a:ext cx="1222841" cy="64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439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4136</TotalTime>
  <Words>742</Words>
  <Application>Microsoft Office PowerPoint</Application>
  <PresentationFormat>Widescreen</PresentationFormat>
  <Paragraphs>149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Ilaria d'Auria</dc:creator>
  <cp:lastModifiedBy>Roya Ayazi</cp:lastModifiedBy>
  <cp:revision>171</cp:revision>
  <cp:lastPrinted>2016-01-20T17:08:01Z</cp:lastPrinted>
  <dcterms:created xsi:type="dcterms:W3CDTF">2015-10-15T09:31:05Z</dcterms:created>
  <dcterms:modified xsi:type="dcterms:W3CDTF">2017-05-18T10:56:16Z</dcterms:modified>
</cp:coreProperties>
</file>