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handoutMasterIdLst>
    <p:handoutMasterId r:id="rId24"/>
  </p:handoutMasterIdLst>
  <p:sldIdLst>
    <p:sldId id="952" r:id="rId2"/>
    <p:sldId id="819" r:id="rId3"/>
    <p:sldId id="871" r:id="rId4"/>
    <p:sldId id="935" r:id="rId5"/>
    <p:sldId id="930" r:id="rId6"/>
    <p:sldId id="958" r:id="rId7"/>
    <p:sldId id="962" r:id="rId8"/>
    <p:sldId id="959" r:id="rId9"/>
    <p:sldId id="961" r:id="rId10"/>
    <p:sldId id="957" r:id="rId11"/>
    <p:sldId id="936" r:id="rId12"/>
    <p:sldId id="938" r:id="rId13"/>
    <p:sldId id="939" r:id="rId14"/>
    <p:sldId id="941" r:id="rId15"/>
    <p:sldId id="940" r:id="rId16"/>
    <p:sldId id="946" r:id="rId17"/>
    <p:sldId id="943" r:id="rId18"/>
    <p:sldId id="949" r:id="rId19"/>
    <p:sldId id="944" r:id="rId20"/>
    <p:sldId id="951" r:id="rId21"/>
    <p:sldId id="953" r:id="rId22"/>
  </p:sldIdLst>
  <p:sldSz cx="9144000" cy="6858000" type="screen4x3"/>
  <p:notesSz cx="6797675" cy="9926638"/>
  <p:kinsoku lang="ja-JP" invalStChars="、。，．・：；？！゛゜ヽヾゝゞ々ー’”）〕］｝〉》」』】°‰′″℃￠％ぁぃぅぇぉっゃゅょゎァィゥェォッャュョヮヵヶ!%),.:;?]}｡｣､･ｧｨｩｪｫｬｭｮｯｰﾞﾟ" invalEndChars="‘“（〔［｛〈《「『【￥＄$([\{｢￡"/>
  <p:defaultTextStyle>
    <a:defPPr>
      <a:defRPr lang="fr-FR"/>
    </a:defPPr>
    <a:lvl1pPr algn="l" rtl="0" fontAlgn="base">
      <a:spcBef>
        <a:spcPct val="0"/>
      </a:spcBef>
      <a:spcAft>
        <a:spcPct val="0"/>
      </a:spcAft>
      <a:defRPr sz="1400" kern="1200">
        <a:solidFill>
          <a:srgbClr val="FAFD00"/>
        </a:solidFill>
        <a:latin typeface="Helvetica" pitchFamily="34" charset="0"/>
        <a:ea typeface="+mn-ea"/>
        <a:cs typeface="+mn-cs"/>
      </a:defRPr>
    </a:lvl1pPr>
    <a:lvl2pPr marL="457200" algn="l" rtl="0" fontAlgn="base">
      <a:spcBef>
        <a:spcPct val="0"/>
      </a:spcBef>
      <a:spcAft>
        <a:spcPct val="0"/>
      </a:spcAft>
      <a:defRPr sz="1400" kern="1200">
        <a:solidFill>
          <a:srgbClr val="FAFD00"/>
        </a:solidFill>
        <a:latin typeface="Helvetica" pitchFamily="34" charset="0"/>
        <a:ea typeface="+mn-ea"/>
        <a:cs typeface="+mn-cs"/>
      </a:defRPr>
    </a:lvl2pPr>
    <a:lvl3pPr marL="914400" algn="l" rtl="0" fontAlgn="base">
      <a:spcBef>
        <a:spcPct val="0"/>
      </a:spcBef>
      <a:spcAft>
        <a:spcPct val="0"/>
      </a:spcAft>
      <a:defRPr sz="1400" kern="1200">
        <a:solidFill>
          <a:srgbClr val="FAFD00"/>
        </a:solidFill>
        <a:latin typeface="Helvetica" pitchFamily="34" charset="0"/>
        <a:ea typeface="+mn-ea"/>
        <a:cs typeface="+mn-cs"/>
      </a:defRPr>
    </a:lvl3pPr>
    <a:lvl4pPr marL="1371600" algn="l" rtl="0" fontAlgn="base">
      <a:spcBef>
        <a:spcPct val="0"/>
      </a:spcBef>
      <a:spcAft>
        <a:spcPct val="0"/>
      </a:spcAft>
      <a:defRPr sz="1400" kern="1200">
        <a:solidFill>
          <a:srgbClr val="FAFD00"/>
        </a:solidFill>
        <a:latin typeface="Helvetica" pitchFamily="34" charset="0"/>
        <a:ea typeface="+mn-ea"/>
        <a:cs typeface="+mn-cs"/>
      </a:defRPr>
    </a:lvl4pPr>
    <a:lvl5pPr marL="1828800" algn="l" rtl="0" fontAlgn="base">
      <a:spcBef>
        <a:spcPct val="0"/>
      </a:spcBef>
      <a:spcAft>
        <a:spcPct val="0"/>
      </a:spcAft>
      <a:defRPr sz="1400" kern="1200">
        <a:solidFill>
          <a:srgbClr val="FAFD00"/>
        </a:solidFill>
        <a:latin typeface="Helvetica" pitchFamily="34" charset="0"/>
        <a:ea typeface="+mn-ea"/>
        <a:cs typeface="+mn-cs"/>
      </a:defRPr>
    </a:lvl5pPr>
    <a:lvl6pPr marL="2286000" algn="l" defTabSz="914400" rtl="0" eaLnBrk="1" latinLnBrk="0" hangingPunct="1">
      <a:defRPr sz="1400" kern="1200">
        <a:solidFill>
          <a:srgbClr val="FAFD00"/>
        </a:solidFill>
        <a:latin typeface="Helvetica" pitchFamily="34" charset="0"/>
        <a:ea typeface="+mn-ea"/>
        <a:cs typeface="+mn-cs"/>
      </a:defRPr>
    </a:lvl6pPr>
    <a:lvl7pPr marL="2743200" algn="l" defTabSz="914400" rtl="0" eaLnBrk="1" latinLnBrk="0" hangingPunct="1">
      <a:defRPr sz="1400" kern="1200">
        <a:solidFill>
          <a:srgbClr val="FAFD00"/>
        </a:solidFill>
        <a:latin typeface="Helvetica" pitchFamily="34" charset="0"/>
        <a:ea typeface="+mn-ea"/>
        <a:cs typeface="+mn-cs"/>
      </a:defRPr>
    </a:lvl7pPr>
    <a:lvl8pPr marL="3200400" algn="l" defTabSz="914400" rtl="0" eaLnBrk="1" latinLnBrk="0" hangingPunct="1">
      <a:defRPr sz="1400" kern="1200">
        <a:solidFill>
          <a:srgbClr val="FAFD00"/>
        </a:solidFill>
        <a:latin typeface="Helvetica" pitchFamily="34" charset="0"/>
        <a:ea typeface="+mn-ea"/>
        <a:cs typeface="+mn-cs"/>
      </a:defRPr>
    </a:lvl8pPr>
    <a:lvl9pPr marL="3657600" algn="l" defTabSz="914400" rtl="0" eaLnBrk="1" latinLnBrk="0" hangingPunct="1">
      <a:defRPr sz="1400" kern="1200">
        <a:solidFill>
          <a:srgbClr val="FAFD00"/>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5353"/>
    <a:srgbClr val="CC3300"/>
    <a:srgbClr val="FFCC00"/>
    <a:srgbClr val="DC0081"/>
    <a:srgbClr val="85FF85"/>
    <a:srgbClr val="D8D8D8"/>
    <a:srgbClr val="81FFFF"/>
    <a:srgbClr val="3737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4" autoAdjust="0"/>
    <p:restoredTop sz="84004" autoAdjust="0"/>
  </p:normalViewPr>
  <p:slideViewPr>
    <p:cSldViewPr snapToGrid="0">
      <p:cViewPr>
        <p:scale>
          <a:sx n="100" d="100"/>
          <a:sy n="100" d="100"/>
        </p:scale>
        <p:origin x="-136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196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050" y="4730750"/>
            <a:ext cx="4981575" cy="4494213"/>
          </a:xfrm>
          <a:prstGeom prst="rect">
            <a:avLst/>
          </a:prstGeom>
          <a:noFill/>
          <a:ln w="12700">
            <a:noFill/>
            <a:miter lim="800000"/>
            <a:headEnd/>
            <a:tailEnd/>
          </a:ln>
          <a:effectLst/>
        </p:spPr>
        <p:txBody>
          <a:bodyPr vert="horz" wrap="square" lIns="91010" tIns="44706" rIns="91010" bIns="44706" numCol="1" anchor="t" anchorCtr="0" compatLnSpc="1">
            <a:prstTxWarp prst="textNoShape">
              <a:avLst/>
            </a:prstTxWarp>
          </a:bodyPr>
          <a:lstStyle/>
          <a:p>
            <a:pPr lvl="0"/>
            <a:r>
              <a:rPr lang="fr-FR" noProof="0" smtClean="0"/>
              <a:t>Cliquez pour modifier les styles de texte du masque</a:t>
            </a:r>
          </a:p>
          <a:p>
            <a:pPr lvl="1"/>
            <a:r>
              <a:rPr lang="fr-FR" noProof="0" smtClean="0"/>
              <a:t>Second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4339" name="Rectangle 3"/>
          <p:cNvSpPr>
            <a:spLocks noGrp="1" noRot="1" noChangeAspect="1" noChangeArrowheads="1" noTextEdit="1"/>
          </p:cNvSpPr>
          <p:nvPr>
            <p:ph type="sldImg" idx="2"/>
          </p:nvPr>
        </p:nvSpPr>
        <p:spPr bwMode="auto">
          <a:xfrm>
            <a:off x="1084263" y="866775"/>
            <a:ext cx="4629150" cy="347027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674688" indent="-217488" algn="l" defTabSz="762000" rtl="0" eaLnBrk="0" fontAlgn="base" hangingPunct="0">
      <a:spcBef>
        <a:spcPct val="30000"/>
      </a:spcBef>
      <a:spcAft>
        <a:spcPct val="0"/>
      </a:spcAft>
      <a:buFont typeface="Wingdings" pitchFamily="2" charset="2"/>
      <a:buChar char="ü"/>
      <a:defRPr sz="1200" kern="1200">
        <a:solidFill>
          <a:schemeClr val="tx1"/>
        </a:solidFill>
        <a:latin typeface="Times New Roman" pitchFamily="18" charset="0"/>
        <a:ea typeface="+mn-ea"/>
        <a:cs typeface="+mn-cs"/>
      </a:defRPr>
    </a:lvl2pPr>
    <a:lvl3pPr marL="1143000" indent="-228600" algn="l" defTabSz="762000"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a:xfrm>
            <a:off x="1085850" y="866775"/>
            <a:ext cx="4625975" cy="3470275"/>
          </a:xfrm>
          <a:ln/>
        </p:spPr>
      </p:sp>
      <p:sp>
        <p:nvSpPr>
          <p:cNvPr id="3" name="Espace réservé des commentaires 2"/>
          <p:cNvSpPr>
            <a:spLocks noGrp="1"/>
          </p:cNvSpPr>
          <p:nvPr>
            <p:ph type="body" idx="1"/>
          </p:nvPr>
        </p:nvSpPr>
        <p:spPr/>
        <p:txBody>
          <a:bodyPr>
            <a:normAutofit/>
          </a:bodyPr>
          <a:lstStyle/>
          <a:p>
            <a:pPr>
              <a:defRPr/>
            </a:pPr>
            <a:r>
              <a:rPr lang="fr-FR" sz="1600" dirty="0" err="1" smtClean="0">
                <a:latin typeface="+mn-lt"/>
              </a:rPr>
              <a:t>We</a:t>
            </a:r>
            <a:r>
              <a:rPr lang="fr-FR" sz="1600" dirty="0" smtClean="0">
                <a:latin typeface="+mn-lt"/>
              </a:rPr>
              <a:t> have </a:t>
            </a:r>
            <a:r>
              <a:rPr lang="fr-FR" sz="1600" dirty="0" err="1" smtClean="0">
                <a:latin typeface="+mn-lt"/>
              </a:rPr>
              <a:t>looked</a:t>
            </a:r>
            <a:r>
              <a:rPr lang="fr-FR" sz="1600" dirty="0" smtClean="0">
                <a:latin typeface="+mn-lt"/>
              </a:rPr>
              <a:t> </a:t>
            </a:r>
            <a:r>
              <a:rPr lang="fr-FR" sz="1600" dirty="0" err="1" smtClean="0">
                <a:latin typeface="+mn-lt"/>
              </a:rPr>
              <a:t>at</a:t>
            </a:r>
            <a:r>
              <a:rPr lang="fr-FR" sz="1600" dirty="0" smtClean="0">
                <a:latin typeface="+mn-lt"/>
              </a:rPr>
              <a:t> the </a:t>
            </a:r>
            <a:r>
              <a:rPr lang="fr-FR" sz="1600" dirty="0" err="1" smtClean="0">
                <a:latin typeface="+mn-lt"/>
              </a:rPr>
              <a:t>specific</a:t>
            </a:r>
            <a:r>
              <a:rPr lang="fr-FR" sz="1600" dirty="0" smtClean="0">
                <a:latin typeface="+mn-lt"/>
              </a:rPr>
              <a:t> </a:t>
            </a:r>
            <a:r>
              <a:rPr lang="fr-FR" sz="1600" dirty="0" err="1" smtClean="0">
                <a:latin typeface="+mn-lt"/>
              </a:rPr>
              <a:t>features</a:t>
            </a:r>
            <a:r>
              <a:rPr lang="fr-FR" sz="1600" dirty="0" smtClean="0">
                <a:latin typeface="+mn-lt"/>
              </a:rPr>
              <a:t> of the </a:t>
            </a:r>
            <a:r>
              <a:rPr lang="fr-FR" sz="1600" dirty="0" err="1" smtClean="0">
                <a:latin typeface="+mn-lt"/>
              </a:rPr>
              <a:t>downstream</a:t>
            </a:r>
            <a:r>
              <a:rPr lang="fr-FR" sz="1600" dirty="0" smtClean="0">
                <a:latin typeface="+mn-lt"/>
              </a:rPr>
              <a:t> business </a:t>
            </a:r>
            <a:r>
              <a:rPr lang="fr-FR" sz="1600" dirty="0" err="1" smtClean="0">
                <a:latin typeface="+mn-lt"/>
              </a:rPr>
              <a:t>models</a:t>
            </a:r>
            <a:r>
              <a:rPr lang="fr-FR" sz="1600" dirty="0" smtClean="0">
                <a:latin typeface="+mn-lt"/>
              </a:rPr>
              <a:t>. </a:t>
            </a:r>
          </a:p>
          <a:p>
            <a:pPr>
              <a:defRPr/>
            </a:pPr>
            <a:r>
              <a:rPr lang="fr-FR" sz="1600" dirty="0" err="1" smtClean="0">
                <a:latin typeface="+mn-lt"/>
              </a:rPr>
              <a:t>Now</a:t>
            </a:r>
            <a:r>
              <a:rPr lang="fr-FR" sz="1600" dirty="0" smtClean="0">
                <a:latin typeface="+mn-lt"/>
              </a:rPr>
              <a:t>, </a:t>
            </a:r>
            <a:r>
              <a:rPr lang="fr-FR" sz="1600" dirty="0" err="1" smtClean="0">
                <a:latin typeface="+mn-lt"/>
              </a:rPr>
              <a:t>we</a:t>
            </a:r>
            <a:r>
              <a:rPr lang="fr-FR" sz="1600" dirty="0" smtClean="0">
                <a:latin typeface="+mn-lt"/>
              </a:rPr>
              <a:t> </a:t>
            </a:r>
            <a:r>
              <a:rPr lang="fr-FR" sz="1600" dirty="0" err="1" smtClean="0">
                <a:latin typeface="+mn-lt"/>
              </a:rPr>
              <a:t>need</a:t>
            </a:r>
            <a:r>
              <a:rPr lang="fr-FR" sz="1600" dirty="0" smtClean="0">
                <a:latin typeface="+mn-lt"/>
              </a:rPr>
              <a:t> to look </a:t>
            </a:r>
            <a:r>
              <a:rPr lang="fr-FR" sz="1600" dirty="0" err="1" smtClean="0">
                <a:latin typeface="+mn-lt"/>
              </a:rPr>
              <a:t>at</a:t>
            </a:r>
            <a:r>
              <a:rPr lang="fr-FR" sz="1600" dirty="0" smtClean="0">
                <a:latin typeface="+mn-lt"/>
              </a:rPr>
              <a:t> the </a:t>
            </a:r>
            <a:r>
              <a:rPr lang="fr-FR" sz="1600" dirty="0" err="1" smtClean="0">
                <a:latin typeface="+mn-lt"/>
              </a:rPr>
              <a:t>upstream</a:t>
            </a:r>
            <a:r>
              <a:rPr lang="fr-FR" sz="1600" dirty="0" smtClean="0">
                <a:latin typeface="+mn-lt"/>
              </a:rPr>
              <a:t> part of the </a:t>
            </a:r>
            <a:r>
              <a:rPr lang="fr-FR" sz="1600" dirty="0" err="1" smtClean="0">
                <a:latin typeface="+mn-lt"/>
              </a:rPr>
              <a:t>driving</a:t>
            </a:r>
            <a:r>
              <a:rPr lang="fr-FR" sz="1600" dirty="0" smtClean="0">
                <a:latin typeface="+mn-lt"/>
              </a:rPr>
              <a:t> </a:t>
            </a:r>
            <a:r>
              <a:rPr lang="fr-FR" sz="1600" dirty="0" err="1" smtClean="0">
                <a:latin typeface="+mn-lt"/>
              </a:rPr>
              <a:t>belt</a:t>
            </a:r>
            <a:r>
              <a:rPr lang="fr-FR" sz="1600" dirty="0" smtClean="0">
                <a:latin typeface="+mn-lt"/>
              </a:rPr>
              <a:t> !</a:t>
            </a:r>
          </a:p>
          <a:p>
            <a:pPr>
              <a:defRPr/>
            </a:pPr>
            <a:r>
              <a:rPr lang="fr-FR" sz="1600" dirty="0" err="1" smtClean="0">
                <a:latin typeface="+mn-lt"/>
              </a:rPr>
              <a:t>What</a:t>
            </a:r>
            <a:r>
              <a:rPr lang="fr-FR" sz="1600" dirty="0" smtClean="0">
                <a:latin typeface="+mn-lt"/>
              </a:rPr>
              <a:t> </a:t>
            </a:r>
            <a:r>
              <a:rPr lang="fr-FR" sz="1600" dirty="0" err="1" smtClean="0">
                <a:latin typeface="+mn-lt"/>
              </a:rPr>
              <a:t>should</a:t>
            </a:r>
            <a:r>
              <a:rPr lang="fr-FR" sz="1600" dirty="0" smtClean="0">
                <a:latin typeface="+mn-lt"/>
              </a:rPr>
              <a:t> </a:t>
            </a:r>
            <a:r>
              <a:rPr lang="fr-FR" sz="1600" dirty="0" err="1" smtClean="0">
                <a:latin typeface="+mn-lt"/>
              </a:rPr>
              <a:t>be</a:t>
            </a:r>
            <a:r>
              <a:rPr lang="fr-FR" sz="1600" dirty="0" smtClean="0">
                <a:latin typeface="+mn-lt"/>
              </a:rPr>
              <a:t> </a:t>
            </a:r>
            <a:r>
              <a:rPr lang="fr-FR" sz="1600" dirty="0" err="1" smtClean="0">
                <a:latin typeface="+mn-lt"/>
              </a:rPr>
              <a:t>done</a:t>
            </a:r>
            <a:r>
              <a:rPr lang="fr-FR" sz="1600" dirty="0" smtClean="0">
                <a:latin typeface="+mn-lt"/>
              </a:rPr>
              <a:t> by the </a:t>
            </a:r>
            <a:r>
              <a:rPr lang="fr-FR" sz="1600" dirty="0" err="1" smtClean="0">
                <a:latin typeface="+mn-lt"/>
              </a:rPr>
              <a:t>space</a:t>
            </a:r>
            <a:r>
              <a:rPr lang="fr-FR" sz="1600" dirty="0" smtClean="0">
                <a:latin typeface="+mn-lt"/>
              </a:rPr>
              <a:t> </a:t>
            </a:r>
            <a:r>
              <a:rPr lang="fr-FR" sz="1600" dirty="0" err="1" smtClean="0">
                <a:latin typeface="+mn-lt"/>
              </a:rPr>
              <a:t>community</a:t>
            </a:r>
            <a:r>
              <a:rPr lang="fr-FR" sz="1600" dirty="0" smtClean="0">
                <a:latin typeface="+mn-lt"/>
              </a:rPr>
              <a:t> </a:t>
            </a:r>
            <a:r>
              <a:rPr lang="fr-FR" sz="1600" dirty="0" err="1" smtClean="0">
                <a:latin typeface="+mn-lt"/>
              </a:rPr>
              <a:t>counterpart</a:t>
            </a:r>
            <a:r>
              <a:rPr lang="fr-FR" sz="1600" dirty="0" smtClean="0">
                <a:latin typeface="+mn-lt"/>
              </a:rPr>
              <a:t> of </a:t>
            </a:r>
            <a:r>
              <a:rPr lang="fr-FR" sz="1600" dirty="0" err="1" smtClean="0">
                <a:latin typeface="+mn-lt"/>
              </a:rPr>
              <a:t>stimulate</a:t>
            </a:r>
            <a:r>
              <a:rPr lang="fr-FR" sz="1600" dirty="0" smtClean="0">
                <a:latin typeface="+mn-lt"/>
              </a:rPr>
              <a:t> the </a:t>
            </a:r>
            <a:r>
              <a:rPr lang="fr-FR" sz="1600" dirty="0" err="1" smtClean="0">
                <a:latin typeface="+mn-lt"/>
              </a:rPr>
              <a:t>development</a:t>
            </a:r>
            <a:r>
              <a:rPr lang="fr-FR" sz="1600" dirty="0" smtClean="0">
                <a:latin typeface="+mn-lt"/>
              </a:rPr>
              <a:t> of </a:t>
            </a:r>
            <a:r>
              <a:rPr lang="fr-FR" sz="1600" dirty="0" err="1" smtClean="0">
                <a:latin typeface="+mn-lt"/>
              </a:rPr>
              <a:t>such</a:t>
            </a:r>
            <a:r>
              <a:rPr lang="fr-FR" sz="1600" dirty="0" smtClean="0">
                <a:latin typeface="+mn-lt"/>
              </a:rPr>
              <a:t> </a:t>
            </a:r>
            <a:r>
              <a:rPr lang="fr-FR" sz="1600" dirty="0" err="1" smtClean="0">
                <a:latin typeface="+mn-lt"/>
              </a:rPr>
              <a:t>downstream</a:t>
            </a:r>
            <a:r>
              <a:rPr lang="fr-FR" sz="1600" dirty="0" smtClean="0">
                <a:latin typeface="+mn-lt"/>
              </a:rPr>
              <a:t> </a:t>
            </a:r>
            <a:r>
              <a:rPr lang="fr-FR" sz="1600" dirty="0" err="1" smtClean="0">
                <a:latin typeface="+mn-lt"/>
              </a:rPr>
              <a:t>markets</a:t>
            </a:r>
            <a:r>
              <a:rPr lang="fr-FR" sz="1600" dirty="0" smtClean="0">
                <a:latin typeface="+mn-lt"/>
              </a:rPr>
              <a:t> ? </a:t>
            </a:r>
          </a:p>
          <a:p>
            <a:pPr>
              <a:defRPr/>
            </a:pPr>
            <a:endParaRPr lang="fr-FR" sz="1600" dirty="0" smtClean="0">
              <a:latin typeface="+mn-lt"/>
            </a:endParaRPr>
          </a:p>
          <a:p>
            <a:pPr>
              <a:defRPr/>
            </a:pPr>
            <a:endParaRPr lang="fr-FR" dirty="0"/>
          </a:p>
        </p:txBody>
      </p:sp>
      <p:sp>
        <p:nvSpPr>
          <p:cNvPr id="17411" name="Espace réservé du numéro de diapositive 3"/>
          <p:cNvSpPr>
            <a:spLocks noGrp="1"/>
          </p:cNvSpPr>
          <p:nvPr>
            <p:ph type="sldNum" sz="quarter" idx="4294967295"/>
          </p:nvPr>
        </p:nvSpPr>
        <p:spPr bwMode="auto">
          <a:xfrm>
            <a:off x="3851275" y="9428163"/>
            <a:ext cx="2944813" cy="496887"/>
          </a:xfrm>
          <a:prstGeom prst="rect">
            <a:avLst/>
          </a:prstGeom>
          <a:noFill/>
          <a:ln>
            <a:miter lim="800000"/>
            <a:headEnd/>
            <a:tailEnd/>
          </a:ln>
        </p:spPr>
        <p:txBody>
          <a:bodyPr lIns="90443" tIns="45222" rIns="90443" bIns="45222"/>
          <a:lstStyle/>
          <a:p>
            <a:pPr algn="ctr" eaLnBrk="0" hangingPunct="0"/>
            <a:fld id="{FBCA5973-52F3-4063-BCB3-2E2DB1BC5BCB}" type="slidenum">
              <a:rPr lang="fr-FR"/>
              <a:pPr algn="ctr" eaLnBrk="0" hangingPunct="0"/>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a:xfrm>
            <a:off x="1085850" y="866775"/>
            <a:ext cx="4625975" cy="3470275"/>
          </a:xfrm>
          <a:ln/>
        </p:spPr>
      </p:sp>
      <p:sp>
        <p:nvSpPr>
          <p:cNvPr id="3" name="Espace réservé des commentaires 2"/>
          <p:cNvSpPr>
            <a:spLocks noGrp="1"/>
          </p:cNvSpPr>
          <p:nvPr>
            <p:ph type="body" idx="1"/>
          </p:nvPr>
        </p:nvSpPr>
        <p:spPr/>
        <p:txBody>
          <a:bodyPr>
            <a:normAutofit/>
          </a:bodyPr>
          <a:lstStyle/>
          <a:p>
            <a:pPr>
              <a:defRPr/>
            </a:pPr>
            <a:r>
              <a:rPr lang="en-US" sz="1800" dirty="0" smtClean="0">
                <a:latin typeface="+mn-lt"/>
              </a:rPr>
              <a:t>In order to do so, one must understand what are the key specificities of Business Models at the downstream level. </a:t>
            </a:r>
          </a:p>
          <a:p>
            <a:pPr>
              <a:defRPr/>
            </a:pPr>
            <a:r>
              <a:rPr lang="en-US" sz="1800" dirty="0" smtClean="0">
                <a:latin typeface="+mn-lt"/>
              </a:rPr>
              <a:t>Indeed, the analysis of 30 business models of European companies created over the last 5 years in the satellite applications sector let us think that several specific features need to be taken into account </a:t>
            </a:r>
          </a:p>
          <a:p>
            <a:pPr>
              <a:defRPr/>
            </a:pPr>
            <a:endParaRPr lang="fr-FR" sz="1800" dirty="0" smtClean="0">
              <a:latin typeface="+mn-lt"/>
            </a:endParaRPr>
          </a:p>
          <a:p>
            <a:pPr>
              <a:defRPr/>
            </a:pPr>
            <a:endParaRPr lang="fr-FR" sz="1800" dirty="0">
              <a:latin typeface="+mn-lt"/>
            </a:endParaRPr>
          </a:p>
        </p:txBody>
      </p:sp>
      <p:sp>
        <p:nvSpPr>
          <p:cNvPr id="23555" name="Espace réservé du numéro de diapositive 3"/>
          <p:cNvSpPr>
            <a:spLocks noGrp="1"/>
          </p:cNvSpPr>
          <p:nvPr>
            <p:ph type="sldNum" sz="quarter" idx="4294967295"/>
          </p:nvPr>
        </p:nvSpPr>
        <p:spPr bwMode="auto">
          <a:xfrm>
            <a:off x="3851275" y="9428163"/>
            <a:ext cx="2944813" cy="496887"/>
          </a:xfrm>
          <a:prstGeom prst="rect">
            <a:avLst/>
          </a:prstGeom>
          <a:noFill/>
          <a:ln>
            <a:miter lim="800000"/>
            <a:headEnd/>
            <a:tailEnd/>
          </a:ln>
        </p:spPr>
        <p:txBody>
          <a:bodyPr lIns="90443" tIns="45222" rIns="90443" bIns="45222"/>
          <a:lstStyle/>
          <a:p>
            <a:pPr algn="ctr" eaLnBrk="0" hangingPunct="0"/>
            <a:fld id="{AEFADE2C-04B1-4026-A514-87A6D822B24F}" type="slidenum">
              <a:rPr lang="fr-FR"/>
              <a:pPr algn="ctr" eaLnBrk="0" hangingPunct="0"/>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a:xfrm>
            <a:off x="1085850" y="866775"/>
            <a:ext cx="4625975" cy="3470275"/>
          </a:xfrm>
          <a:ln/>
        </p:spPr>
      </p:sp>
      <p:sp>
        <p:nvSpPr>
          <p:cNvPr id="3" name="Espace réservé des commentaires 2"/>
          <p:cNvSpPr>
            <a:spLocks noGrp="1"/>
          </p:cNvSpPr>
          <p:nvPr>
            <p:ph type="body" idx="1"/>
          </p:nvPr>
        </p:nvSpPr>
        <p:spPr/>
        <p:txBody>
          <a:bodyPr>
            <a:normAutofit/>
          </a:bodyPr>
          <a:lstStyle/>
          <a:p>
            <a:pPr>
              <a:defRPr/>
            </a:pPr>
            <a:r>
              <a:rPr lang="en-US" sz="1800" dirty="0" smtClean="0">
                <a:latin typeface="+mn-lt"/>
              </a:rPr>
              <a:t>In order to do so, one must understand what are the key specificities of Business Models at the downstream level. </a:t>
            </a:r>
          </a:p>
          <a:p>
            <a:pPr>
              <a:defRPr/>
            </a:pPr>
            <a:r>
              <a:rPr lang="en-US" sz="1800" dirty="0" smtClean="0">
                <a:latin typeface="+mn-lt"/>
              </a:rPr>
              <a:t>Indeed, the analysis of 30 business models of European companies created over the last 5 years in the satellite applications sector let us think that several specific features need to be taken into account </a:t>
            </a:r>
          </a:p>
          <a:p>
            <a:pPr>
              <a:defRPr/>
            </a:pPr>
            <a:endParaRPr lang="fr-FR" sz="1800" dirty="0" smtClean="0">
              <a:latin typeface="+mn-lt"/>
            </a:endParaRPr>
          </a:p>
          <a:p>
            <a:pPr>
              <a:defRPr/>
            </a:pPr>
            <a:endParaRPr lang="fr-FR" sz="1800" dirty="0">
              <a:latin typeface="+mn-lt"/>
            </a:endParaRPr>
          </a:p>
        </p:txBody>
      </p:sp>
      <p:sp>
        <p:nvSpPr>
          <p:cNvPr id="28675" name="Espace réservé du numéro de diapositive 3"/>
          <p:cNvSpPr>
            <a:spLocks noGrp="1"/>
          </p:cNvSpPr>
          <p:nvPr>
            <p:ph type="sldNum" sz="quarter" idx="4294967295"/>
          </p:nvPr>
        </p:nvSpPr>
        <p:spPr bwMode="auto">
          <a:xfrm>
            <a:off x="3851275" y="9428163"/>
            <a:ext cx="2944813" cy="496887"/>
          </a:xfrm>
          <a:prstGeom prst="rect">
            <a:avLst/>
          </a:prstGeom>
          <a:noFill/>
          <a:ln>
            <a:miter lim="800000"/>
            <a:headEnd/>
            <a:tailEnd/>
          </a:ln>
        </p:spPr>
        <p:txBody>
          <a:bodyPr lIns="90443" tIns="45222" rIns="90443" bIns="45222"/>
          <a:lstStyle/>
          <a:p>
            <a:pPr algn="ctr" eaLnBrk="0" hangingPunct="0"/>
            <a:fld id="{2A9BD743-A6ED-4DD0-898F-397DA5735857}" type="slidenum">
              <a:rPr lang="fr-FR"/>
              <a:pPr algn="ctr" eaLnBrk="0" hangingPunct="0"/>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a:xfrm>
            <a:off x="1085850" y="866775"/>
            <a:ext cx="4625975" cy="3470275"/>
          </a:xfrm>
          <a:ln/>
        </p:spPr>
      </p:sp>
      <p:sp>
        <p:nvSpPr>
          <p:cNvPr id="3" name="Espace réservé des commentaires 2"/>
          <p:cNvSpPr>
            <a:spLocks noGrp="1"/>
          </p:cNvSpPr>
          <p:nvPr>
            <p:ph type="body" idx="1"/>
          </p:nvPr>
        </p:nvSpPr>
        <p:spPr/>
        <p:txBody>
          <a:bodyPr>
            <a:normAutofit/>
          </a:bodyPr>
          <a:lstStyle/>
          <a:p>
            <a:pPr>
              <a:defRPr/>
            </a:pPr>
            <a:r>
              <a:rPr lang="en-US" sz="1800" dirty="0" smtClean="0">
                <a:latin typeface="+mn-lt"/>
              </a:rPr>
              <a:t>In order to do so, one must understand what are the key specificities of Business Models at the downstream level. </a:t>
            </a:r>
          </a:p>
          <a:p>
            <a:pPr>
              <a:defRPr/>
            </a:pPr>
            <a:r>
              <a:rPr lang="en-US" sz="1800" dirty="0" smtClean="0">
                <a:latin typeface="+mn-lt"/>
              </a:rPr>
              <a:t>Indeed, the analysis of 30 business models of European companies created over the last 5 years in the satellite applications sector let us think that several specific features need to be taken into account </a:t>
            </a:r>
          </a:p>
          <a:p>
            <a:pPr>
              <a:defRPr/>
            </a:pPr>
            <a:endParaRPr lang="fr-FR" sz="1800" dirty="0" smtClean="0">
              <a:latin typeface="+mn-lt"/>
            </a:endParaRPr>
          </a:p>
          <a:p>
            <a:pPr>
              <a:defRPr/>
            </a:pPr>
            <a:endParaRPr lang="fr-FR" sz="1800" dirty="0">
              <a:latin typeface="+mn-lt"/>
            </a:endParaRPr>
          </a:p>
        </p:txBody>
      </p:sp>
      <p:sp>
        <p:nvSpPr>
          <p:cNvPr id="40963" name="Espace réservé du numéro de diapositive 3"/>
          <p:cNvSpPr>
            <a:spLocks noGrp="1"/>
          </p:cNvSpPr>
          <p:nvPr>
            <p:ph type="sldNum" sz="quarter" idx="4294967295"/>
          </p:nvPr>
        </p:nvSpPr>
        <p:spPr bwMode="auto">
          <a:xfrm>
            <a:off x="3851275" y="9428163"/>
            <a:ext cx="2944813" cy="496887"/>
          </a:xfrm>
          <a:prstGeom prst="rect">
            <a:avLst/>
          </a:prstGeom>
          <a:noFill/>
          <a:ln>
            <a:miter lim="800000"/>
            <a:headEnd/>
            <a:tailEnd/>
          </a:ln>
        </p:spPr>
        <p:txBody>
          <a:bodyPr lIns="90443" tIns="45222" rIns="90443" bIns="45222"/>
          <a:lstStyle/>
          <a:p>
            <a:pPr algn="ctr" eaLnBrk="0" hangingPunct="0"/>
            <a:fld id="{E48F985B-68BA-444D-8BB1-C8E3E892148A}" type="slidenum">
              <a:rPr lang="fr-FR"/>
              <a:pPr algn="ctr" eaLnBrk="0" hangingPunct="0"/>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7363" y="42863"/>
            <a:ext cx="2052637" cy="64055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74688" y="42863"/>
            <a:ext cx="6010275" cy="64055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639888" y="42863"/>
            <a:ext cx="6327775" cy="8128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74688" y="1144588"/>
            <a:ext cx="4030662" cy="53038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857750" y="1144588"/>
            <a:ext cx="4032250" cy="25749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857750" y="3871913"/>
            <a:ext cx="4032250" cy="25765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74688" y="1144588"/>
            <a:ext cx="4030662" cy="530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57750" y="1144588"/>
            <a:ext cx="4032250" cy="530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55" name="Rectangle 27"/>
          <p:cNvSpPr>
            <a:spLocks noChangeArrowheads="1"/>
          </p:cNvSpPr>
          <p:nvPr userDrawn="1"/>
        </p:nvSpPr>
        <p:spPr bwMode="auto">
          <a:xfrm>
            <a:off x="7137400" y="6499225"/>
            <a:ext cx="2006600" cy="360363"/>
          </a:xfrm>
          <a:prstGeom prst="rect">
            <a:avLst/>
          </a:prstGeom>
          <a:gradFill rotWithShape="0">
            <a:gsLst>
              <a:gs pos="0">
                <a:srgbClr val="D1D2EA"/>
              </a:gs>
              <a:gs pos="100000">
                <a:srgbClr val="004897"/>
              </a:gs>
            </a:gsLst>
            <a:lin ang="0" scaled="1"/>
          </a:gradFill>
          <a:ln w="12700">
            <a:noFill/>
            <a:miter lim="800000"/>
            <a:headEnd/>
            <a:tailEnd/>
          </a:ln>
          <a:effectLst/>
        </p:spPr>
        <p:txBody>
          <a:bodyPr wrap="none" anchor="ctr"/>
          <a:lstStyle/>
          <a:p>
            <a:pPr algn="ctr" eaLnBrk="0" hangingPunct="0">
              <a:defRPr/>
            </a:pPr>
            <a:endParaRPr lang="fr-FR"/>
          </a:p>
        </p:txBody>
      </p:sp>
      <p:sp>
        <p:nvSpPr>
          <p:cNvPr id="48150" name="Rectangle 22"/>
          <p:cNvSpPr>
            <a:spLocks noChangeArrowheads="1"/>
          </p:cNvSpPr>
          <p:nvPr userDrawn="1"/>
        </p:nvSpPr>
        <p:spPr bwMode="auto">
          <a:xfrm>
            <a:off x="279400" y="1063625"/>
            <a:ext cx="8493125" cy="42863"/>
          </a:xfrm>
          <a:prstGeom prst="rect">
            <a:avLst/>
          </a:prstGeom>
          <a:gradFill rotWithShape="0">
            <a:gsLst>
              <a:gs pos="0">
                <a:srgbClr val="004897"/>
              </a:gs>
              <a:gs pos="100000">
                <a:srgbClr val="D1D2EA"/>
              </a:gs>
            </a:gsLst>
            <a:lin ang="0" scaled="1"/>
          </a:gradFill>
          <a:ln w="12700">
            <a:noFill/>
            <a:miter lim="800000"/>
            <a:headEnd/>
            <a:tailEnd/>
          </a:ln>
          <a:effectLst/>
        </p:spPr>
        <p:txBody>
          <a:bodyPr wrap="none" anchor="ctr"/>
          <a:lstStyle/>
          <a:p>
            <a:pPr algn="ctr" eaLnBrk="0" hangingPunct="0">
              <a:defRPr/>
            </a:pPr>
            <a:endParaRPr lang="fr-FR"/>
          </a:p>
        </p:txBody>
      </p:sp>
      <p:sp>
        <p:nvSpPr>
          <p:cNvPr id="1030" name="Rectangle 2"/>
          <p:cNvSpPr>
            <a:spLocks noGrp="1" noChangeArrowheads="1"/>
          </p:cNvSpPr>
          <p:nvPr>
            <p:ph type="title"/>
          </p:nvPr>
        </p:nvSpPr>
        <p:spPr bwMode="auto">
          <a:xfrm>
            <a:off x="1639888" y="42863"/>
            <a:ext cx="6327775" cy="812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GB" smtClean="0"/>
              <a:t>TITRE </a:t>
            </a:r>
          </a:p>
        </p:txBody>
      </p:sp>
      <p:sp>
        <p:nvSpPr>
          <p:cNvPr id="48131" name="Rectangle 3"/>
          <p:cNvSpPr>
            <a:spLocks noChangeArrowheads="1"/>
          </p:cNvSpPr>
          <p:nvPr/>
        </p:nvSpPr>
        <p:spPr bwMode="auto">
          <a:xfrm>
            <a:off x="0" y="6616700"/>
            <a:ext cx="9144000" cy="211138"/>
          </a:xfrm>
          <a:prstGeom prst="rect">
            <a:avLst/>
          </a:prstGeom>
          <a:noFill/>
          <a:ln w="12700">
            <a:noFill/>
            <a:miter lim="800000"/>
            <a:headEnd/>
            <a:tailEnd/>
          </a:ln>
          <a:effectLst/>
        </p:spPr>
        <p:txBody>
          <a:bodyPr lIns="90488" tIns="44450" rIns="90488" bIns="44450">
            <a:spAutoFit/>
          </a:bodyPr>
          <a:lstStyle/>
          <a:p>
            <a:pPr algn="ctr" defTabSz="762000" eaLnBrk="0" hangingPunct="0">
              <a:spcBef>
                <a:spcPct val="50000"/>
              </a:spcBef>
              <a:defRPr/>
            </a:pPr>
            <a:r>
              <a:rPr lang="en-GB" sz="800">
                <a:solidFill>
                  <a:schemeClr val="tx1"/>
                </a:solidFill>
                <a:latin typeface="Arial" pitchFamily="34" charset="0"/>
              </a:rPr>
              <a:t>Reproduction forbidden without PEGASE Consortium's consent</a:t>
            </a:r>
          </a:p>
        </p:txBody>
      </p:sp>
      <p:sp>
        <p:nvSpPr>
          <p:cNvPr id="48132" name="Rectangle 4"/>
          <p:cNvSpPr>
            <a:spLocks noChangeArrowheads="1"/>
          </p:cNvSpPr>
          <p:nvPr/>
        </p:nvSpPr>
        <p:spPr bwMode="auto">
          <a:xfrm>
            <a:off x="109538" y="6616700"/>
            <a:ext cx="1566862" cy="212725"/>
          </a:xfrm>
          <a:prstGeom prst="rect">
            <a:avLst/>
          </a:prstGeom>
          <a:noFill/>
          <a:ln w="12700">
            <a:noFill/>
            <a:miter lim="800000"/>
            <a:headEnd/>
            <a:tailEnd/>
          </a:ln>
          <a:effectLst/>
        </p:spPr>
        <p:txBody>
          <a:bodyPr lIns="90488" tIns="44450" rIns="90488" bIns="44450">
            <a:spAutoFit/>
          </a:bodyPr>
          <a:lstStyle/>
          <a:p>
            <a:pPr defTabSz="762000" eaLnBrk="0" hangingPunct="0">
              <a:defRPr/>
            </a:pPr>
            <a:r>
              <a:rPr lang="en-GB" sz="800" dirty="0">
                <a:solidFill>
                  <a:schemeClr val="tx1"/>
                </a:solidFill>
                <a:latin typeface="Arial" pitchFamily="34" charset="0"/>
              </a:rPr>
              <a:t>Ref. FG CHTECH 230310</a:t>
            </a:r>
          </a:p>
        </p:txBody>
      </p:sp>
      <p:sp>
        <p:nvSpPr>
          <p:cNvPr id="1033" name="Rectangle 5"/>
          <p:cNvSpPr>
            <a:spLocks noGrp="1" noChangeArrowheads="1"/>
          </p:cNvSpPr>
          <p:nvPr>
            <p:ph type="body" idx="1"/>
          </p:nvPr>
        </p:nvSpPr>
        <p:spPr bwMode="auto">
          <a:xfrm>
            <a:off x="674688" y="1144588"/>
            <a:ext cx="8215312" cy="530383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smtClean="0"/>
              <a:t>Cliquez pour modifier les styles de texte du masque</a:t>
            </a:r>
          </a:p>
          <a:p>
            <a:pPr lvl="1"/>
            <a:r>
              <a:rPr lang="en-GB" smtClean="0"/>
              <a:t>Second niveau</a:t>
            </a:r>
          </a:p>
          <a:p>
            <a:pPr lvl="2"/>
            <a:r>
              <a:rPr lang="en-GB" smtClean="0"/>
              <a:t>Troisième niveau</a:t>
            </a:r>
          </a:p>
          <a:p>
            <a:pPr lvl="3"/>
            <a:r>
              <a:rPr lang="en-GB" smtClean="0"/>
              <a:t>Quatrième niveau</a:t>
            </a:r>
          </a:p>
          <a:p>
            <a:pPr lvl="4"/>
            <a:endParaRPr lang="en-GB" smtClean="0"/>
          </a:p>
        </p:txBody>
      </p:sp>
      <p:pic>
        <p:nvPicPr>
          <p:cNvPr id="1034" name="Picture 30"/>
          <p:cNvPicPr>
            <a:picLocks noChangeAspect="1" noChangeArrowheads="1"/>
          </p:cNvPicPr>
          <p:nvPr userDrawn="1"/>
        </p:nvPicPr>
        <p:blipFill>
          <a:blip r:embed="rId15"/>
          <a:srcRect r="48886" b="48907"/>
          <a:stretch>
            <a:fillRect/>
          </a:stretch>
        </p:blipFill>
        <p:spPr bwMode="auto">
          <a:xfrm>
            <a:off x="6775450" y="6496050"/>
            <a:ext cx="361950" cy="361950"/>
          </a:xfrm>
          <a:prstGeom prst="rect">
            <a:avLst/>
          </a:prstGeom>
          <a:noFill/>
          <a:ln w="12700">
            <a:noFill/>
            <a:miter lim="800000"/>
            <a:headEnd/>
            <a:tailEnd/>
          </a:ln>
        </p:spPr>
      </p:pic>
      <p:sp>
        <p:nvSpPr>
          <p:cNvPr id="48136" name="Text Box 8"/>
          <p:cNvSpPr txBox="1">
            <a:spLocks noChangeArrowheads="1"/>
          </p:cNvSpPr>
          <p:nvPr/>
        </p:nvSpPr>
        <p:spPr bwMode="auto">
          <a:xfrm>
            <a:off x="6780213" y="6613525"/>
            <a:ext cx="1119187" cy="214313"/>
          </a:xfrm>
          <a:prstGeom prst="rect">
            <a:avLst/>
          </a:prstGeom>
          <a:noFill/>
          <a:ln w="12700">
            <a:noFill/>
            <a:miter lim="800000"/>
            <a:headEnd/>
            <a:tailEnd/>
          </a:ln>
          <a:effectLst/>
        </p:spPr>
        <p:txBody>
          <a:bodyPr>
            <a:spAutoFit/>
          </a:bodyPr>
          <a:lstStyle/>
          <a:p>
            <a:pPr algn="ctr" defTabSz="762000" eaLnBrk="0" hangingPunct="0">
              <a:defRPr/>
            </a:pPr>
            <a:r>
              <a:rPr lang="en-GB" sz="800">
                <a:solidFill>
                  <a:schemeClr val="tx1"/>
                </a:solidFill>
                <a:latin typeface="Arial" pitchFamily="34" charset="0"/>
              </a:rPr>
              <a:t>Page  </a:t>
            </a:r>
            <a:fld id="{CEB6303D-BBBB-487B-B075-774D4C7397AD}" type="slidenum">
              <a:rPr lang="en-GB" sz="800">
                <a:solidFill>
                  <a:schemeClr val="tx1"/>
                </a:solidFill>
                <a:latin typeface="Arial" pitchFamily="34" charset="0"/>
              </a:rPr>
              <a:pPr algn="ctr" defTabSz="762000" eaLnBrk="0" hangingPunct="0">
                <a:defRPr/>
              </a:pPr>
              <a:t>‹#›</a:t>
            </a:fld>
            <a:endParaRPr lang="en-GB" sz="800">
              <a:solidFill>
                <a:schemeClr val="tx1"/>
              </a:solidFill>
              <a:latin typeface="Geneva" pitchFamily="34" charset="0"/>
            </a:endParaRPr>
          </a:p>
        </p:txBody>
      </p:sp>
      <p:graphicFrame>
        <p:nvGraphicFramePr>
          <p:cNvPr id="1026" name="Object 37"/>
          <p:cNvGraphicFramePr>
            <a:graphicFrameLocks noChangeAspect="1"/>
          </p:cNvGraphicFramePr>
          <p:nvPr/>
        </p:nvGraphicFramePr>
        <p:xfrm>
          <a:off x="19050" y="5819775"/>
          <a:ext cx="642938" cy="517525"/>
        </p:xfrm>
        <a:graphic>
          <a:graphicData uri="http://schemas.openxmlformats.org/presentationml/2006/ole">
            <p:oleObj spid="_x0000_s1026" name="Image" r:id="rId16" imgW="2153360" imgH="1734141" progId="Word.Picture.8">
              <p:embed/>
            </p:oleObj>
          </a:graphicData>
        </a:graphic>
      </p:graphicFrame>
      <p:sp>
        <p:nvSpPr>
          <p:cNvPr id="48166" name="Rectangle 38"/>
          <p:cNvSpPr>
            <a:spLocks noChangeArrowheads="1"/>
          </p:cNvSpPr>
          <p:nvPr userDrawn="1"/>
        </p:nvSpPr>
        <p:spPr bwMode="auto">
          <a:xfrm rot="5400000">
            <a:off x="-2001043" y="3339306"/>
            <a:ext cx="4679950" cy="46037"/>
          </a:xfrm>
          <a:prstGeom prst="rect">
            <a:avLst/>
          </a:prstGeom>
          <a:gradFill rotWithShape="0">
            <a:gsLst>
              <a:gs pos="0">
                <a:srgbClr val="004897"/>
              </a:gs>
              <a:gs pos="100000">
                <a:srgbClr val="D1D2EA"/>
              </a:gs>
            </a:gsLst>
            <a:lin ang="5400000" scaled="1"/>
          </a:gradFill>
          <a:ln w="12700">
            <a:noFill/>
            <a:miter lim="800000"/>
            <a:headEnd/>
            <a:tailEnd/>
          </a:ln>
          <a:effectLst/>
        </p:spPr>
        <p:txBody>
          <a:bodyPr wrap="none" anchor="ctr"/>
          <a:lstStyle/>
          <a:p>
            <a:pPr algn="ctr" eaLnBrk="0" hangingPunct="0">
              <a:defRPr/>
            </a:pPr>
            <a:endParaRPr lang="fr-FR"/>
          </a:p>
        </p:txBody>
      </p:sp>
      <p:pic>
        <p:nvPicPr>
          <p:cNvPr id="1037" name="Picture 41" descr="Satellite2"/>
          <p:cNvPicPr>
            <a:picLocks noChangeAspect="1" noChangeArrowheads="1"/>
          </p:cNvPicPr>
          <p:nvPr userDrawn="1"/>
        </p:nvPicPr>
        <p:blipFill>
          <a:blip r:embed="rId17"/>
          <a:srcRect/>
          <a:stretch>
            <a:fillRect/>
          </a:stretch>
        </p:blipFill>
        <p:spPr bwMode="auto">
          <a:xfrm>
            <a:off x="25400" y="12700"/>
            <a:ext cx="1339850" cy="1009650"/>
          </a:xfrm>
          <a:prstGeom prst="rect">
            <a:avLst/>
          </a:prstGeom>
          <a:noFill/>
          <a:ln w="9525">
            <a:noFill/>
            <a:miter lim="800000"/>
            <a:headEnd/>
            <a:tailEnd/>
          </a:ln>
        </p:spPr>
      </p:pic>
      <p:pic>
        <p:nvPicPr>
          <p:cNvPr id="1038" name="Image 1" descr="logos fond blanc"/>
          <p:cNvPicPr>
            <a:picLocks noChangeAspect="1" noChangeArrowheads="1"/>
          </p:cNvPicPr>
          <p:nvPr userDrawn="1"/>
        </p:nvPicPr>
        <p:blipFill>
          <a:blip r:embed="rId18"/>
          <a:srcRect/>
          <a:stretch>
            <a:fillRect/>
          </a:stretch>
        </p:blipFill>
        <p:spPr bwMode="auto">
          <a:xfrm>
            <a:off x="0" y="6457950"/>
            <a:ext cx="1549400" cy="196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iming>
    <p:tnLst>
      <p:par>
        <p:cTn id="1" dur="indefinite" restart="never" nodeType="tmRoot"/>
      </p:par>
    </p:tnLst>
  </p:timing>
  <p:txStyles>
    <p:titleStyle>
      <a:lvl1pPr algn="l" defTabSz="762000" rtl="0" eaLnBrk="0" fontAlgn="base" hangingPunct="0">
        <a:spcBef>
          <a:spcPct val="0"/>
        </a:spcBef>
        <a:spcAft>
          <a:spcPct val="0"/>
        </a:spcAft>
        <a:buClr>
          <a:schemeClr val="tx1"/>
        </a:buClr>
        <a:defRPr sz="2400" b="1">
          <a:solidFill>
            <a:srgbClr val="022380"/>
          </a:solidFill>
          <a:latin typeface="+mj-lt"/>
          <a:ea typeface="+mj-ea"/>
          <a:cs typeface="+mj-cs"/>
        </a:defRPr>
      </a:lvl1pPr>
      <a:lvl2pPr algn="l" defTabSz="762000" rtl="0" eaLnBrk="0" fontAlgn="base" hangingPunct="0">
        <a:spcBef>
          <a:spcPct val="0"/>
        </a:spcBef>
        <a:spcAft>
          <a:spcPct val="0"/>
        </a:spcAft>
        <a:buClr>
          <a:schemeClr val="tx1"/>
        </a:buClr>
        <a:defRPr sz="2400" b="1">
          <a:solidFill>
            <a:srgbClr val="022380"/>
          </a:solidFill>
          <a:latin typeface="Helvetica" pitchFamily="34" charset="0"/>
        </a:defRPr>
      </a:lvl2pPr>
      <a:lvl3pPr algn="l" defTabSz="762000" rtl="0" eaLnBrk="0" fontAlgn="base" hangingPunct="0">
        <a:spcBef>
          <a:spcPct val="0"/>
        </a:spcBef>
        <a:spcAft>
          <a:spcPct val="0"/>
        </a:spcAft>
        <a:buClr>
          <a:schemeClr val="tx1"/>
        </a:buClr>
        <a:defRPr sz="2400" b="1">
          <a:solidFill>
            <a:srgbClr val="022380"/>
          </a:solidFill>
          <a:latin typeface="Helvetica" pitchFamily="34" charset="0"/>
        </a:defRPr>
      </a:lvl3pPr>
      <a:lvl4pPr algn="l" defTabSz="762000" rtl="0" eaLnBrk="0" fontAlgn="base" hangingPunct="0">
        <a:spcBef>
          <a:spcPct val="0"/>
        </a:spcBef>
        <a:spcAft>
          <a:spcPct val="0"/>
        </a:spcAft>
        <a:buClr>
          <a:schemeClr val="tx1"/>
        </a:buClr>
        <a:defRPr sz="2400" b="1">
          <a:solidFill>
            <a:srgbClr val="022380"/>
          </a:solidFill>
          <a:latin typeface="Helvetica" pitchFamily="34" charset="0"/>
        </a:defRPr>
      </a:lvl4pPr>
      <a:lvl5pPr algn="l" defTabSz="762000" rtl="0" eaLnBrk="0" fontAlgn="base" hangingPunct="0">
        <a:spcBef>
          <a:spcPct val="0"/>
        </a:spcBef>
        <a:spcAft>
          <a:spcPct val="0"/>
        </a:spcAft>
        <a:buClr>
          <a:schemeClr val="tx1"/>
        </a:buClr>
        <a:defRPr sz="2400" b="1">
          <a:solidFill>
            <a:srgbClr val="022380"/>
          </a:solidFill>
          <a:latin typeface="Helvetica" pitchFamily="34" charset="0"/>
        </a:defRPr>
      </a:lvl5pPr>
      <a:lvl6pPr marL="457200" algn="l" defTabSz="762000" rtl="0" eaLnBrk="0" fontAlgn="base" hangingPunct="0">
        <a:spcBef>
          <a:spcPct val="0"/>
        </a:spcBef>
        <a:spcAft>
          <a:spcPct val="0"/>
        </a:spcAft>
        <a:buClr>
          <a:schemeClr val="tx1"/>
        </a:buClr>
        <a:defRPr sz="2400" b="1">
          <a:solidFill>
            <a:srgbClr val="022380"/>
          </a:solidFill>
          <a:latin typeface="Helvetica" pitchFamily="34" charset="0"/>
        </a:defRPr>
      </a:lvl6pPr>
      <a:lvl7pPr marL="914400" algn="l" defTabSz="762000" rtl="0" eaLnBrk="0" fontAlgn="base" hangingPunct="0">
        <a:spcBef>
          <a:spcPct val="0"/>
        </a:spcBef>
        <a:spcAft>
          <a:spcPct val="0"/>
        </a:spcAft>
        <a:buClr>
          <a:schemeClr val="tx1"/>
        </a:buClr>
        <a:defRPr sz="2400" b="1">
          <a:solidFill>
            <a:srgbClr val="022380"/>
          </a:solidFill>
          <a:latin typeface="Helvetica" pitchFamily="34" charset="0"/>
        </a:defRPr>
      </a:lvl7pPr>
      <a:lvl8pPr marL="1371600" algn="l" defTabSz="762000" rtl="0" eaLnBrk="0" fontAlgn="base" hangingPunct="0">
        <a:spcBef>
          <a:spcPct val="0"/>
        </a:spcBef>
        <a:spcAft>
          <a:spcPct val="0"/>
        </a:spcAft>
        <a:buClr>
          <a:schemeClr val="tx1"/>
        </a:buClr>
        <a:defRPr sz="2400" b="1">
          <a:solidFill>
            <a:srgbClr val="022380"/>
          </a:solidFill>
          <a:latin typeface="Helvetica" pitchFamily="34" charset="0"/>
        </a:defRPr>
      </a:lvl8pPr>
      <a:lvl9pPr marL="1828800" algn="l" defTabSz="762000" rtl="0" eaLnBrk="0" fontAlgn="base" hangingPunct="0">
        <a:spcBef>
          <a:spcPct val="0"/>
        </a:spcBef>
        <a:spcAft>
          <a:spcPct val="0"/>
        </a:spcAft>
        <a:buClr>
          <a:schemeClr val="tx1"/>
        </a:buClr>
        <a:defRPr sz="2400" b="1">
          <a:solidFill>
            <a:srgbClr val="022380"/>
          </a:solidFill>
          <a:latin typeface="Helvetica" pitchFamily="34" charset="0"/>
        </a:defRPr>
      </a:lvl9pPr>
    </p:titleStyle>
    <p:bodyStyle>
      <a:lvl1pPr marL="342900" indent="-342900" algn="l" defTabSz="762000" rtl="0" eaLnBrk="0" fontAlgn="base" hangingPunct="0">
        <a:lnSpc>
          <a:spcPct val="120000"/>
        </a:lnSpc>
        <a:spcBef>
          <a:spcPct val="20000"/>
        </a:spcBef>
        <a:spcAft>
          <a:spcPct val="30000"/>
        </a:spcAft>
        <a:buClr>
          <a:schemeClr val="tx1"/>
        </a:buClr>
        <a:defRPr b="1">
          <a:solidFill>
            <a:schemeClr val="tx1"/>
          </a:solidFill>
          <a:latin typeface="+mn-lt"/>
          <a:ea typeface="+mn-ea"/>
          <a:cs typeface="+mn-cs"/>
        </a:defRPr>
      </a:lvl1pPr>
      <a:lvl2pPr marL="571500" indent="-279400" algn="l" defTabSz="762000" rtl="0" eaLnBrk="0" fontAlgn="base" hangingPunct="0">
        <a:lnSpc>
          <a:spcPct val="120000"/>
        </a:lnSpc>
        <a:spcBef>
          <a:spcPct val="30000"/>
        </a:spcBef>
        <a:spcAft>
          <a:spcPct val="30000"/>
        </a:spcAft>
        <a:buClr>
          <a:schemeClr val="tx1"/>
        </a:buClr>
        <a:buFont typeface="Wingdings" pitchFamily="2" charset="2"/>
        <a:buChar char="ü"/>
        <a:defRPr b="1">
          <a:solidFill>
            <a:schemeClr val="tx1"/>
          </a:solidFill>
          <a:latin typeface="+mn-lt"/>
        </a:defRPr>
      </a:lvl2pPr>
      <a:lvl3pPr marL="1146175" indent="-282575" algn="l" defTabSz="762000" rtl="0" eaLnBrk="0" fontAlgn="base" hangingPunct="0">
        <a:lnSpc>
          <a:spcPct val="120000"/>
        </a:lnSpc>
        <a:spcBef>
          <a:spcPct val="10000"/>
        </a:spcBef>
        <a:spcAft>
          <a:spcPct val="0"/>
        </a:spcAft>
        <a:buClr>
          <a:schemeClr val="tx1"/>
        </a:buClr>
        <a:buChar char="•"/>
        <a:defRPr b="1">
          <a:solidFill>
            <a:schemeClr val="tx1"/>
          </a:solidFill>
          <a:latin typeface="+mn-lt"/>
        </a:defRPr>
      </a:lvl3pPr>
      <a:lvl4pPr marL="2138363" indent="-228600" algn="l" defTabSz="762000" rtl="0" eaLnBrk="0" fontAlgn="base" hangingPunct="0">
        <a:lnSpc>
          <a:spcPct val="120000"/>
        </a:lnSpc>
        <a:spcBef>
          <a:spcPct val="20000"/>
        </a:spcBef>
        <a:spcAft>
          <a:spcPct val="0"/>
        </a:spcAft>
        <a:buClr>
          <a:schemeClr val="tx1"/>
        </a:buClr>
        <a:buChar char="•"/>
        <a:defRPr sz="1400" b="1">
          <a:solidFill>
            <a:schemeClr val="tx1"/>
          </a:solidFill>
          <a:latin typeface="+mn-lt"/>
        </a:defRPr>
      </a:lvl4pPr>
      <a:lvl5pPr marL="2576513" indent="-228600" algn="l" defTabSz="762000" rtl="0" eaLnBrk="0" fontAlgn="base" hangingPunct="0">
        <a:lnSpc>
          <a:spcPct val="120000"/>
        </a:lnSpc>
        <a:spcBef>
          <a:spcPct val="20000"/>
        </a:spcBef>
        <a:spcAft>
          <a:spcPct val="0"/>
        </a:spcAft>
        <a:buClr>
          <a:schemeClr val="tx1"/>
        </a:buClr>
        <a:defRPr sz="2400">
          <a:solidFill>
            <a:schemeClr val="tx1"/>
          </a:solidFill>
          <a:latin typeface="Arial" pitchFamily="34" charset="0"/>
        </a:defRPr>
      </a:lvl5pPr>
      <a:lvl6pPr marL="3033713" indent="-228600" algn="l" defTabSz="762000" rtl="0" eaLnBrk="0" fontAlgn="base" hangingPunct="0">
        <a:lnSpc>
          <a:spcPct val="120000"/>
        </a:lnSpc>
        <a:spcBef>
          <a:spcPct val="20000"/>
        </a:spcBef>
        <a:spcAft>
          <a:spcPct val="0"/>
        </a:spcAft>
        <a:buClr>
          <a:schemeClr val="tx1"/>
        </a:buClr>
        <a:defRPr sz="2400">
          <a:solidFill>
            <a:schemeClr val="tx1"/>
          </a:solidFill>
          <a:latin typeface="Arial" pitchFamily="34" charset="0"/>
        </a:defRPr>
      </a:lvl6pPr>
      <a:lvl7pPr marL="3490913" indent="-228600" algn="l" defTabSz="762000" rtl="0" eaLnBrk="0" fontAlgn="base" hangingPunct="0">
        <a:lnSpc>
          <a:spcPct val="120000"/>
        </a:lnSpc>
        <a:spcBef>
          <a:spcPct val="20000"/>
        </a:spcBef>
        <a:spcAft>
          <a:spcPct val="0"/>
        </a:spcAft>
        <a:buClr>
          <a:schemeClr val="tx1"/>
        </a:buClr>
        <a:defRPr sz="2400">
          <a:solidFill>
            <a:schemeClr val="tx1"/>
          </a:solidFill>
          <a:latin typeface="Arial" pitchFamily="34" charset="0"/>
        </a:defRPr>
      </a:lvl7pPr>
      <a:lvl8pPr marL="3948113" indent="-228600" algn="l" defTabSz="762000" rtl="0" eaLnBrk="0" fontAlgn="base" hangingPunct="0">
        <a:lnSpc>
          <a:spcPct val="120000"/>
        </a:lnSpc>
        <a:spcBef>
          <a:spcPct val="20000"/>
        </a:spcBef>
        <a:spcAft>
          <a:spcPct val="0"/>
        </a:spcAft>
        <a:buClr>
          <a:schemeClr val="tx1"/>
        </a:buClr>
        <a:defRPr sz="2400">
          <a:solidFill>
            <a:schemeClr val="tx1"/>
          </a:solidFill>
          <a:latin typeface="Arial" pitchFamily="34" charset="0"/>
        </a:defRPr>
      </a:lvl8pPr>
      <a:lvl9pPr marL="4405313" indent="-228600" algn="l" defTabSz="762000" rtl="0" eaLnBrk="0" fontAlgn="base" hangingPunct="0">
        <a:lnSpc>
          <a:spcPct val="120000"/>
        </a:lnSpc>
        <a:spcBef>
          <a:spcPct val="20000"/>
        </a:spcBef>
        <a:spcAft>
          <a:spcPct val="0"/>
        </a:spcAft>
        <a:buClr>
          <a:schemeClr val="tx1"/>
        </a:buClr>
        <a:defRPr sz="2400">
          <a:solidFill>
            <a:schemeClr val="tx1"/>
          </a:solidFill>
          <a:latin typeface="Arial"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ghiron@chtech.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mailto:pascal.campagne@fdc.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642938" y="2081213"/>
            <a:ext cx="8201025" cy="419100"/>
          </a:xfrm>
        </p:spPr>
        <p:txBody>
          <a:bodyPr/>
          <a:lstStyle/>
          <a:p>
            <a:pPr>
              <a:defRPr/>
            </a:pPr>
            <a:r>
              <a:rPr lang="en-GB" sz="2800" cap="small" dirty="0" smtClean="0"/>
              <a:t>How Europe Could Help Increasing the Impact of Regional Investments</a:t>
            </a:r>
            <a:endParaRPr lang="fr-FR" sz="2800" cap="small" dirty="0"/>
          </a:p>
        </p:txBody>
      </p:sp>
      <p:pic>
        <p:nvPicPr>
          <p:cNvPr id="16386" name="Image 11" descr="bandeau3.jpg"/>
          <p:cNvPicPr>
            <a:picLocks noChangeAspect="1"/>
          </p:cNvPicPr>
          <p:nvPr/>
        </p:nvPicPr>
        <p:blipFill>
          <a:blip r:embed="rId3"/>
          <a:srcRect/>
          <a:stretch>
            <a:fillRect/>
          </a:stretch>
        </p:blipFill>
        <p:spPr bwMode="auto">
          <a:xfrm>
            <a:off x="714375" y="2857500"/>
            <a:ext cx="7821613" cy="1928813"/>
          </a:xfrm>
          <a:prstGeom prst="rect">
            <a:avLst/>
          </a:prstGeom>
          <a:noFill/>
          <a:ln w="9525">
            <a:noFill/>
            <a:miter lim="800000"/>
            <a:headEnd/>
            <a:tailEnd/>
          </a:ln>
        </p:spPr>
      </p:pic>
      <p:sp>
        <p:nvSpPr>
          <p:cNvPr id="4" name="Titre 1"/>
          <p:cNvSpPr txBox="1">
            <a:spLocks/>
          </p:cNvSpPr>
          <p:nvPr/>
        </p:nvSpPr>
        <p:spPr bwMode="auto">
          <a:xfrm>
            <a:off x="642938" y="5024438"/>
            <a:ext cx="8201025" cy="419100"/>
          </a:xfrm>
          <a:prstGeom prst="rect">
            <a:avLst/>
          </a:prstGeom>
          <a:noFill/>
          <a:ln w="12700">
            <a:noFill/>
            <a:miter lim="800000"/>
            <a:headEnd/>
            <a:tailEnd/>
          </a:ln>
        </p:spPr>
        <p:txBody>
          <a:bodyPr lIns="90488" tIns="44450" rIns="90488" bIns="44450" anchor="ctr"/>
          <a:lstStyle/>
          <a:p>
            <a:pPr defTabSz="762000" eaLnBrk="0" hangingPunct="0">
              <a:buClr>
                <a:schemeClr val="tx1"/>
              </a:buClr>
              <a:defRPr/>
            </a:pPr>
            <a:r>
              <a:rPr lang="en-GB" sz="2800" b="1" i="1" kern="0" cap="small" dirty="0">
                <a:solidFill>
                  <a:srgbClr val="022380"/>
                </a:solidFill>
                <a:latin typeface="+mj-lt"/>
                <a:ea typeface="+mj-ea"/>
                <a:cs typeface="+mj-cs"/>
              </a:rPr>
              <a:t>8 Major Recommendations</a:t>
            </a:r>
            <a:endParaRPr lang="fr-FR" sz="2800" b="1" i="1" kern="0" cap="small" dirty="0">
              <a:solidFill>
                <a:srgbClr val="02238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a:xfrm>
            <a:off x="642938" y="2105025"/>
            <a:ext cx="8201025" cy="419100"/>
          </a:xfrm>
        </p:spPr>
        <p:txBody>
          <a:bodyPr/>
          <a:lstStyle/>
          <a:p>
            <a:r>
              <a:rPr lang="fr-FR" smtClean="0"/>
              <a:t>AREAS FOR A BETTER COORDINATION / EXPLOITATION OF REGIONAL INITIATIVES</a:t>
            </a:r>
            <a:endParaRPr lang="fr-FR" smtClean="0">
              <a:solidFill>
                <a:srgbClr val="002060"/>
              </a:solidFill>
            </a:endParaRPr>
          </a:p>
        </p:txBody>
      </p:sp>
      <p:pic>
        <p:nvPicPr>
          <p:cNvPr id="27650" name="Image 9" descr="bandeau1.jpg"/>
          <p:cNvPicPr>
            <a:picLocks noChangeAspect="1"/>
          </p:cNvPicPr>
          <p:nvPr/>
        </p:nvPicPr>
        <p:blipFill>
          <a:blip r:embed="rId3"/>
          <a:srcRect/>
          <a:stretch>
            <a:fillRect/>
          </a:stretch>
        </p:blipFill>
        <p:spPr bwMode="auto">
          <a:xfrm>
            <a:off x="714375" y="2743200"/>
            <a:ext cx="8072438"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a:xfrm>
            <a:off x="1639888" y="128588"/>
            <a:ext cx="7075487" cy="812800"/>
          </a:xfrm>
        </p:spPr>
        <p:txBody>
          <a:bodyPr/>
          <a:lstStyle/>
          <a:p>
            <a:pPr marL="361950" indent="-361950">
              <a:buClr>
                <a:srgbClr val="002060"/>
              </a:buClr>
              <a:buFont typeface="Wingdings" pitchFamily="2" charset="2"/>
              <a:buChar char=""/>
            </a:pPr>
            <a:r>
              <a:rPr lang="en-GB" sz="2000" smtClean="0"/>
              <a:t>STIMULATING THE MARKET DEMAND</a:t>
            </a:r>
            <a:endParaRPr lang="fr-FR" sz="2000" smtClean="0"/>
          </a:p>
        </p:txBody>
      </p:sp>
      <p:sp>
        <p:nvSpPr>
          <p:cNvPr id="29698" name="Espace réservé du contenu 2"/>
          <p:cNvSpPr>
            <a:spLocks noGrp="1"/>
          </p:cNvSpPr>
          <p:nvPr>
            <p:ph idx="1"/>
          </p:nvPr>
        </p:nvSpPr>
        <p:spPr>
          <a:xfrm>
            <a:off x="674688" y="1438275"/>
            <a:ext cx="8215312" cy="5010150"/>
          </a:xfrm>
        </p:spPr>
        <p:txBody>
          <a:bodyPr/>
          <a:lstStyle/>
          <a:p>
            <a:pPr>
              <a:buClr>
                <a:srgbClr val="002060"/>
              </a:buClr>
            </a:pPr>
            <a:r>
              <a:rPr lang="en-GB" smtClean="0">
                <a:solidFill>
                  <a:srgbClr val="002060"/>
                </a:solidFill>
              </a:rPr>
              <a:t>Major challenges at stake</a:t>
            </a:r>
          </a:p>
          <a:p>
            <a:pPr>
              <a:buClr>
                <a:srgbClr val="002060"/>
              </a:buClr>
              <a:buFont typeface="Wingdings" pitchFamily="2" charset="2"/>
              <a:buChar char="§"/>
            </a:pPr>
            <a:r>
              <a:rPr lang="en-GB" smtClean="0"/>
              <a:t>In order to foster the development of GNSS applications, promotion, education and awareness raising are needed, not only as regards citizens, but also as regards industrial and innovation networks. </a:t>
            </a:r>
            <a:endParaRPr lang="fr-FR" smtClean="0"/>
          </a:p>
          <a:p>
            <a:pPr>
              <a:buClr>
                <a:srgbClr val="002060"/>
              </a:buClr>
              <a:buFont typeface="Wingdings" pitchFamily="2" charset="2"/>
              <a:buChar char="§"/>
            </a:pPr>
            <a:r>
              <a:rPr lang="en-GB" smtClean="0"/>
              <a:t>Regions insist on the importance </a:t>
            </a:r>
            <a:r>
              <a:rPr lang="en-GB" u="sng" smtClean="0"/>
              <a:t>to raise market demand </a:t>
            </a:r>
            <a:r>
              <a:rPr lang="en-GB" smtClean="0"/>
              <a:t>and to bridge the gap between GNSS applications providers and potential end-users in other industrial communities. </a:t>
            </a:r>
          </a:p>
          <a:p>
            <a:pPr>
              <a:buClr>
                <a:srgbClr val="002060"/>
              </a:buClr>
            </a:pPr>
            <a:r>
              <a:rPr lang="en-GB" smtClean="0">
                <a:solidFill>
                  <a:srgbClr val="002060"/>
                </a:solidFill>
              </a:rPr>
              <a:t>Regional added value</a:t>
            </a:r>
            <a:endParaRPr lang="fr-FR" smtClean="0">
              <a:solidFill>
                <a:srgbClr val="002060"/>
              </a:solidFill>
            </a:endParaRPr>
          </a:p>
          <a:p>
            <a:pPr>
              <a:buClr>
                <a:srgbClr val="002060"/>
              </a:buClr>
              <a:buFont typeface="Wingdings" pitchFamily="2" charset="2"/>
              <a:buChar char="§"/>
            </a:pPr>
            <a:r>
              <a:rPr lang="en-GB" smtClean="0"/>
              <a:t>The Regions represent the ideal geographical scale to implement such a promotion efficiently !</a:t>
            </a:r>
          </a:p>
          <a:p>
            <a:pPr marL="809625" lvl="1">
              <a:spcBef>
                <a:spcPct val="0"/>
              </a:spcBef>
              <a:spcAft>
                <a:spcPts val="300"/>
              </a:spcAft>
              <a:buClr>
                <a:srgbClr val="C00000"/>
              </a:buClr>
            </a:pPr>
            <a:r>
              <a:rPr lang="en-GB" smtClean="0"/>
              <a:t>organisation of road shows </a:t>
            </a:r>
          </a:p>
          <a:p>
            <a:pPr marL="809625" lvl="1">
              <a:spcBef>
                <a:spcPct val="0"/>
              </a:spcBef>
              <a:spcAft>
                <a:spcPts val="300"/>
              </a:spcAft>
              <a:buClr>
                <a:srgbClr val="C00000"/>
              </a:buClr>
            </a:pPr>
            <a:r>
              <a:rPr lang="en-GB" smtClean="0"/>
              <a:t>setting up of regional Satellite Applications Promotion Offices to educate end-users about the GNSS functionalities</a:t>
            </a:r>
            <a:endParaRPr lang="fr-FR" smtClean="0"/>
          </a:p>
          <a:p>
            <a:pPr>
              <a:buClr>
                <a:srgbClr val="002060"/>
              </a:buClr>
            </a:pPr>
            <a:endParaRPr lang="en-GB" smtClean="0"/>
          </a:p>
          <a:p>
            <a:pPr>
              <a:buClr>
                <a:srgbClr val="002060"/>
              </a:buClr>
            </a:pPr>
            <a:r>
              <a:rPr lang="en-GB" smtClean="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4688" y="1438275"/>
            <a:ext cx="8215312" cy="5010150"/>
          </a:xfrm>
        </p:spPr>
        <p:txBody>
          <a:bodyPr/>
          <a:lstStyle/>
          <a:p>
            <a:pPr>
              <a:defRPr/>
            </a:pPr>
            <a:r>
              <a:rPr lang="en-GB" dirty="0" smtClean="0">
                <a:solidFill>
                  <a:srgbClr val="002060"/>
                </a:solidFill>
              </a:rPr>
              <a:t>Recommendations / Major action lines expected from EUROPE</a:t>
            </a:r>
          </a:p>
          <a:p>
            <a:pPr>
              <a:defRPr/>
            </a:pPr>
            <a:endParaRPr lang="en-GB" sz="1050" dirty="0" smtClean="0">
              <a:solidFill>
                <a:srgbClr val="002060"/>
              </a:solidFill>
            </a:endParaRPr>
          </a:p>
          <a:p>
            <a:pPr marL="542925" indent="-542925">
              <a:defRPr/>
            </a:pPr>
            <a:r>
              <a:rPr lang="en-GB" dirty="0" smtClean="0">
                <a:solidFill>
                  <a:srgbClr val="C00000"/>
                </a:solidFill>
              </a:rPr>
              <a:t>R1</a:t>
            </a:r>
            <a:r>
              <a:rPr lang="en-GB" dirty="0" smtClean="0"/>
              <a:t> 	Europe should offer ‘harmonized communication materials and back-up office servicing</a:t>
            </a:r>
            <a:endParaRPr lang="fr-FR" dirty="0" smtClean="0"/>
          </a:p>
          <a:p>
            <a:pPr lvl="2">
              <a:spcBef>
                <a:spcPts val="0"/>
              </a:spcBef>
              <a:spcAft>
                <a:spcPts val="600"/>
              </a:spcAft>
              <a:buClr>
                <a:srgbClr val="002060"/>
              </a:buClr>
              <a:defRPr/>
            </a:pPr>
            <a:r>
              <a:rPr lang="en-GB" dirty="0" smtClean="0"/>
              <a:t>for promoting the GNSS capabilities in the non space clusters </a:t>
            </a:r>
            <a:endParaRPr lang="fr-FR" dirty="0" smtClean="0"/>
          </a:p>
          <a:p>
            <a:pPr lvl="2">
              <a:spcBef>
                <a:spcPts val="0"/>
              </a:spcBef>
              <a:spcAft>
                <a:spcPts val="600"/>
              </a:spcAft>
              <a:buClr>
                <a:srgbClr val="002060"/>
              </a:buClr>
              <a:defRPr/>
            </a:pPr>
            <a:r>
              <a:rPr lang="en-GB" dirty="0" smtClean="0"/>
              <a:t>for supporting the organization of road shows and the daily operations of local promotion offices.</a:t>
            </a:r>
          </a:p>
          <a:p>
            <a:pPr marL="542925" indent="-542925">
              <a:buClr>
                <a:srgbClr val="002060"/>
              </a:buClr>
              <a:defRPr/>
            </a:pPr>
            <a:endParaRPr lang="en-GB" sz="1000" dirty="0" smtClean="0">
              <a:solidFill>
                <a:srgbClr val="C00000"/>
              </a:solidFill>
            </a:endParaRPr>
          </a:p>
          <a:p>
            <a:pPr marL="542925" indent="-542925">
              <a:buClr>
                <a:srgbClr val="002060"/>
              </a:buClr>
              <a:defRPr/>
            </a:pPr>
            <a:r>
              <a:rPr lang="en-GB" dirty="0" smtClean="0">
                <a:solidFill>
                  <a:srgbClr val="C00000"/>
                </a:solidFill>
              </a:rPr>
              <a:t>R2	</a:t>
            </a:r>
            <a:r>
              <a:rPr lang="en-GB" dirty="0" smtClean="0"/>
              <a:t>Europe should communicate much more dynamically about the EGNOS and GALILEO programme on a mass market mode, with the ultimate objective to reach both the common citizens and the local politicians. </a:t>
            </a:r>
            <a:endParaRPr lang="fr-FR" dirty="0" smtClean="0"/>
          </a:p>
          <a:p>
            <a:pPr marL="542925" indent="-542925">
              <a:buClr>
                <a:srgbClr val="002060"/>
              </a:buClr>
              <a:defRPr/>
            </a:pPr>
            <a:r>
              <a:rPr lang="en-GB" dirty="0" smtClean="0"/>
              <a:t>’ </a:t>
            </a:r>
            <a:endParaRPr lang="fr-FR" dirty="0" smtClean="0"/>
          </a:p>
          <a:p>
            <a:pPr>
              <a:buClr>
                <a:srgbClr val="002060"/>
              </a:buClr>
              <a:defRPr/>
            </a:pPr>
            <a:endParaRPr lang="fr-FR" dirty="0"/>
          </a:p>
        </p:txBody>
      </p:sp>
      <p:sp>
        <p:nvSpPr>
          <p:cNvPr id="30722" name="Titre 1"/>
          <p:cNvSpPr>
            <a:spLocks noGrp="1"/>
          </p:cNvSpPr>
          <p:nvPr>
            <p:ph type="title"/>
          </p:nvPr>
        </p:nvSpPr>
        <p:spPr/>
        <p:txBody>
          <a:bodyPr/>
          <a:lstStyle/>
          <a:p>
            <a:pPr marL="361950" indent="-361950">
              <a:buClr>
                <a:srgbClr val="002060"/>
              </a:buClr>
              <a:buFont typeface="Wingdings" pitchFamily="2" charset="2"/>
              <a:buChar char=""/>
            </a:pPr>
            <a:r>
              <a:rPr lang="en-GB" sz="2000" smtClean="0"/>
              <a:t>STIMULATING THE MARKET DEMAND</a:t>
            </a:r>
            <a:endParaRPr lang="fr-FR" sz="20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contenu 2"/>
          <p:cNvSpPr>
            <a:spLocks noGrp="1"/>
          </p:cNvSpPr>
          <p:nvPr>
            <p:ph idx="1"/>
          </p:nvPr>
        </p:nvSpPr>
        <p:spPr>
          <a:xfrm>
            <a:off x="674688" y="1438275"/>
            <a:ext cx="8215312" cy="5010150"/>
          </a:xfrm>
        </p:spPr>
        <p:txBody>
          <a:bodyPr/>
          <a:lstStyle/>
          <a:p>
            <a:pPr>
              <a:buClr>
                <a:srgbClr val="002060"/>
              </a:buClr>
            </a:pPr>
            <a:r>
              <a:rPr lang="en-GB" smtClean="0">
                <a:solidFill>
                  <a:srgbClr val="002060"/>
                </a:solidFill>
              </a:rPr>
              <a:t>Major challenges at stake</a:t>
            </a:r>
          </a:p>
          <a:p>
            <a:pPr>
              <a:buClr>
                <a:srgbClr val="002060"/>
              </a:buClr>
              <a:buFont typeface="Wingdings" pitchFamily="2" charset="2"/>
              <a:buChar char="§"/>
            </a:pPr>
            <a:r>
              <a:rPr lang="en-GB" smtClean="0"/>
              <a:t>Once SMEs have developed a first proof of concept for an innovative GNSS application, their key next challenge is to access quickly to the market and to expand their services on a European if not global scale</a:t>
            </a:r>
            <a:endParaRPr lang="fr-FR" smtClean="0"/>
          </a:p>
          <a:p>
            <a:pPr>
              <a:buClr>
                <a:srgbClr val="002060"/>
              </a:buClr>
              <a:buFont typeface="Wingdings" pitchFamily="2" charset="2"/>
              <a:buChar char="§"/>
            </a:pPr>
            <a:r>
              <a:rPr lang="en-GB" smtClean="0"/>
              <a:t>Regions insist on the importance to create the best environment for the SME development and commercial exploitation of the new product or service, with the ultimate goal for them to build a </a:t>
            </a:r>
            <a:r>
              <a:rPr lang="en-GB" i="1" smtClean="0"/>
              <a:t>marketable</a:t>
            </a:r>
            <a:r>
              <a:rPr lang="en-GB" smtClean="0"/>
              <a:t>, </a:t>
            </a:r>
            <a:r>
              <a:rPr lang="en-GB" i="1" smtClean="0"/>
              <a:t>viable</a:t>
            </a:r>
            <a:r>
              <a:rPr lang="en-GB" smtClean="0"/>
              <a:t>, </a:t>
            </a:r>
            <a:r>
              <a:rPr lang="en-GB" i="1" smtClean="0"/>
              <a:t>trustworthy</a:t>
            </a:r>
            <a:r>
              <a:rPr lang="en-GB" smtClean="0"/>
              <a:t>, </a:t>
            </a:r>
            <a:r>
              <a:rPr lang="en-GB" i="1" smtClean="0"/>
              <a:t>stable and robust </a:t>
            </a:r>
            <a:r>
              <a:rPr lang="en-GB" smtClean="0"/>
              <a:t>business. </a:t>
            </a:r>
          </a:p>
          <a:p>
            <a:pPr>
              <a:buClr>
                <a:srgbClr val="002060"/>
              </a:buClr>
              <a:buFont typeface="Wingdings" pitchFamily="2" charset="2"/>
              <a:buChar char="§"/>
            </a:pPr>
            <a:endParaRPr lang="fr-FR" smtClean="0"/>
          </a:p>
          <a:p>
            <a:pPr>
              <a:buClr>
                <a:srgbClr val="002060"/>
              </a:buClr>
            </a:pPr>
            <a:endParaRPr lang="en-GB" smtClean="0"/>
          </a:p>
          <a:p>
            <a:pPr>
              <a:buClr>
                <a:srgbClr val="002060"/>
              </a:buClr>
            </a:pPr>
            <a:r>
              <a:rPr lang="en-GB" smtClean="0"/>
              <a:t>	</a:t>
            </a:r>
          </a:p>
        </p:txBody>
      </p:sp>
      <p:sp>
        <p:nvSpPr>
          <p:cNvPr id="5" name="Titre 1"/>
          <p:cNvSpPr txBox="1">
            <a:spLocks/>
          </p:cNvSpPr>
          <p:nvPr/>
        </p:nvSpPr>
        <p:spPr bwMode="auto">
          <a:xfrm>
            <a:off x="1792288" y="204788"/>
            <a:ext cx="7075487" cy="812800"/>
          </a:xfrm>
          <a:prstGeom prst="rect">
            <a:avLst/>
          </a:prstGeom>
          <a:noFill/>
          <a:ln w="12700">
            <a:noFill/>
            <a:miter lim="800000"/>
            <a:headEnd/>
            <a:tailEnd/>
          </a:ln>
        </p:spPr>
        <p:txBody>
          <a:bodyPr lIns="90488" tIns="44450" rIns="90488" bIns="44450" anchor="ctr"/>
          <a:lstStyle/>
          <a:p>
            <a:pPr marL="361950" indent="-361950" defTabSz="762000" eaLnBrk="0" hangingPunct="0">
              <a:buClr>
                <a:srgbClr val="002060"/>
              </a:buClr>
              <a:buFont typeface="Wingdings" pitchFamily="2" charset="2"/>
              <a:buChar char=""/>
              <a:defRPr/>
            </a:pPr>
            <a:r>
              <a:rPr lang="en-GB" sz="2000" b="1" kern="0" dirty="0">
                <a:solidFill>
                  <a:srgbClr val="022380"/>
                </a:solidFill>
                <a:latin typeface="Helvetica"/>
                <a:ea typeface="+mj-ea"/>
                <a:cs typeface="+mj-cs"/>
              </a:rPr>
              <a:t>FOSTERING SMEs DEVELOPMENT </a:t>
            </a:r>
            <a:endParaRPr lang="fr-FR" sz="2000" b="1" kern="0" dirty="0">
              <a:solidFill>
                <a:srgbClr val="02238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contenu 2"/>
          <p:cNvSpPr>
            <a:spLocks noGrp="1"/>
          </p:cNvSpPr>
          <p:nvPr>
            <p:ph idx="1"/>
          </p:nvPr>
        </p:nvSpPr>
        <p:spPr>
          <a:xfrm>
            <a:off x="674688" y="1438275"/>
            <a:ext cx="8215312" cy="5010150"/>
          </a:xfrm>
        </p:spPr>
        <p:txBody>
          <a:bodyPr/>
          <a:lstStyle/>
          <a:p>
            <a:pPr>
              <a:buClr>
                <a:srgbClr val="002060"/>
              </a:buClr>
            </a:pPr>
            <a:r>
              <a:rPr lang="en-GB" smtClean="0">
                <a:solidFill>
                  <a:srgbClr val="002060"/>
                </a:solidFill>
              </a:rPr>
              <a:t>Regional Added Value</a:t>
            </a:r>
          </a:p>
          <a:p>
            <a:pPr>
              <a:buClr>
                <a:srgbClr val="002060"/>
              </a:buClr>
              <a:buFont typeface="Wingdings" pitchFamily="2" charset="2"/>
              <a:buChar char="§"/>
            </a:pPr>
            <a:r>
              <a:rPr lang="en-GB" smtClean="0"/>
              <a:t>Regions have invested in the development of one or several of the following instruments </a:t>
            </a:r>
            <a:endParaRPr lang="fr-FR" smtClean="0"/>
          </a:p>
          <a:p>
            <a:pPr lvl="2">
              <a:buClr>
                <a:srgbClr val="C00000"/>
              </a:buClr>
              <a:buFont typeface="Wingdings" pitchFamily="2" charset="2"/>
              <a:buChar char="ü"/>
            </a:pPr>
            <a:r>
              <a:rPr lang="en-GB" smtClean="0"/>
              <a:t>GNSS specialised clusters </a:t>
            </a:r>
            <a:endParaRPr lang="fr-FR" smtClean="0"/>
          </a:p>
          <a:p>
            <a:pPr lvl="2">
              <a:buClr>
                <a:srgbClr val="C00000"/>
              </a:buClr>
              <a:buFont typeface="Wingdings" pitchFamily="2" charset="2"/>
              <a:buChar char="ü"/>
            </a:pPr>
            <a:r>
              <a:rPr lang="en-GB" smtClean="0"/>
              <a:t>Dedicated SATNAV incubators</a:t>
            </a:r>
            <a:endParaRPr lang="fr-FR" smtClean="0"/>
          </a:p>
          <a:p>
            <a:pPr lvl="2">
              <a:buClr>
                <a:srgbClr val="C00000"/>
              </a:buClr>
              <a:buFont typeface="Wingdings" pitchFamily="2" charset="2"/>
              <a:buChar char="ü"/>
            </a:pPr>
            <a:r>
              <a:rPr lang="en-GB" smtClean="0"/>
              <a:t>Business models contests</a:t>
            </a:r>
            <a:endParaRPr lang="fr-FR" smtClean="0"/>
          </a:p>
          <a:p>
            <a:pPr lvl="2">
              <a:buClr>
                <a:srgbClr val="C00000"/>
              </a:buClr>
              <a:buFont typeface="Wingdings" pitchFamily="2" charset="2"/>
              <a:buChar char="ü"/>
            </a:pPr>
            <a:r>
              <a:rPr lang="en-GB" smtClean="0"/>
              <a:t>Demonstration areas or living labs</a:t>
            </a:r>
            <a:endParaRPr lang="fr-FR" smtClean="0"/>
          </a:p>
          <a:p>
            <a:pPr lvl="2">
              <a:buClr>
                <a:srgbClr val="C00000"/>
              </a:buClr>
              <a:buFont typeface="Wingdings" pitchFamily="2" charset="2"/>
              <a:buChar char="ü"/>
            </a:pPr>
            <a:r>
              <a:rPr lang="en-GB" smtClean="0"/>
              <a:t>Expertise centre</a:t>
            </a:r>
            <a:endParaRPr lang="fr-FR" smtClean="0"/>
          </a:p>
          <a:p>
            <a:pPr lvl="2">
              <a:buClr>
                <a:srgbClr val="C00000"/>
              </a:buClr>
              <a:buFont typeface="Wingdings" pitchFamily="2" charset="2"/>
              <a:buChar char="ü"/>
            </a:pPr>
            <a:r>
              <a:rPr lang="en-GB" smtClean="0"/>
              <a:t>Regional R&amp;D financing lines </a:t>
            </a:r>
          </a:p>
          <a:p>
            <a:pPr lvl="2">
              <a:buClr>
                <a:srgbClr val="C00000"/>
              </a:buClr>
              <a:buFontTx/>
              <a:buNone/>
            </a:pPr>
            <a:endParaRPr lang="en-GB" smtClean="0"/>
          </a:p>
          <a:p>
            <a:pPr>
              <a:buClr>
                <a:srgbClr val="002060"/>
              </a:buClr>
            </a:pPr>
            <a:endParaRPr lang="en-GB" smtClean="0"/>
          </a:p>
          <a:p>
            <a:pPr>
              <a:buClr>
                <a:srgbClr val="002060"/>
              </a:buClr>
            </a:pPr>
            <a:r>
              <a:rPr lang="en-GB" smtClean="0"/>
              <a:t>	</a:t>
            </a:r>
          </a:p>
        </p:txBody>
      </p:sp>
      <p:sp>
        <p:nvSpPr>
          <p:cNvPr id="5" name="Titre 1"/>
          <p:cNvSpPr txBox="1">
            <a:spLocks/>
          </p:cNvSpPr>
          <p:nvPr/>
        </p:nvSpPr>
        <p:spPr bwMode="auto">
          <a:xfrm>
            <a:off x="1792288" y="204788"/>
            <a:ext cx="7075487" cy="812800"/>
          </a:xfrm>
          <a:prstGeom prst="rect">
            <a:avLst/>
          </a:prstGeom>
          <a:noFill/>
          <a:ln w="12700">
            <a:noFill/>
            <a:miter lim="800000"/>
            <a:headEnd/>
            <a:tailEnd/>
          </a:ln>
        </p:spPr>
        <p:txBody>
          <a:bodyPr lIns="90488" tIns="44450" rIns="90488" bIns="44450" anchor="ctr"/>
          <a:lstStyle/>
          <a:p>
            <a:pPr marL="361950" indent="-361950" defTabSz="762000" eaLnBrk="0" hangingPunct="0">
              <a:buClr>
                <a:srgbClr val="002060"/>
              </a:buClr>
              <a:buFont typeface="Wingdings" pitchFamily="2" charset="2"/>
              <a:buChar char=""/>
              <a:defRPr/>
            </a:pPr>
            <a:r>
              <a:rPr lang="en-GB" sz="2000" b="1" kern="0" dirty="0">
                <a:solidFill>
                  <a:srgbClr val="022380"/>
                </a:solidFill>
                <a:latin typeface="Helvetica"/>
                <a:ea typeface="+mj-ea"/>
                <a:cs typeface="+mj-cs"/>
              </a:rPr>
              <a:t>FOSTERING SMEs DEVELOPMENT </a:t>
            </a:r>
            <a:endParaRPr lang="fr-FR" sz="2000" b="1" kern="0" dirty="0">
              <a:solidFill>
                <a:srgbClr val="02238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4688" y="1438275"/>
            <a:ext cx="8215312" cy="5010150"/>
          </a:xfrm>
        </p:spPr>
        <p:txBody>
          <a:bodyPr/>
          <a:lstStyle/>
          <a:p>
            <a:pPr>
              <a:defRPr/>
            </a:pPr>
            <a:r>
              <a:rPr lang="en-GB" dirty="0" smtClean="0">
                <a:solidFill>
                  <a:srgbClr val="002060"/>
                </a:solidFill>
              </a:rPr>
              <a:t>Recommendations / Major action lines expected from EUROPE</a:t>
            </a:r>
          </a:p>
          <a:p>
            <a:pPr>
              <a:defRPr/>
            </a:pPr>
            <a:endParaRPr lang="en-GB" sz="1050" dirty="0" smtClean="0">
              <a:solidFill>
                <a:srgbClr val="002060"/>
              </a:solidFill>
            </a:endParaRPr>
          </a:p>
          <a:p>
            <a:pPr marL="628650" indent="-628650">
              <a:defRPr/>
            </a:pPr>
            <a:r>
              <a:rPr lang="en-GB" dirty="0" smtClean="0">
                <a:solidFill>
                  <a:srgbClr val="C00000"/>
                </a:solidFill>
              </a:rPr>
              <a:t>R3</a:t>
            </a:r>
            <a:r>
              <a:rPr lang="en-GB" dirty="0" smtClean="0"/>
              <a:t> 	Europe would multiply the efficiency of GNSS regional initiatives if it could make them more visible and accessible to SMEs and to other Regions  through </a:t>
            </a:r>
          </a:p>
          <a:p>
            <a:pPr marL="993775" lvl="2" indent="-279400">
              <a:buClr>
                <a:srgbClr val="002060"/>
              </a:buClr>
              <a:defRPr/>
            </a:pPr>
            <a:r>
              <a:rPr lang="en-GB" b="0" dirty="0" smtClean="0"/>
              <a:t>The set-up of a regional GNSS web portal</a:t>
            </a:r>
            <a:endParaRPr lang="fr-FR" sz="2400" i="1" dirty="0" smtClean="0"/>
          </a:p>
          <a:p>
            <a:pPr marL="993775" lvl="2" indent="-279400">
              <a:buClr>
                <a:srgbClr val="002060"/>
              </a:buClr>
              <a:defRPr/>
            </a:pPr>
            <a:r>
              <a:rPr lang="en-GB" b="0" dirty="0" smtClean="0"/>
              <a:t>GSA Stamped Quality Labels For Regional Initiatives</a:t>
            </a:r>
            <a:endParaRPr lang="fr-FR" sz="2400" i="1" dirty="0" smtClean="0"/>
          </a:p>
          <a:p>
            <a:pPr marL="993775" lvl="2" indent="-279400">
              <a:buClr>
                <a:srgbClr val="002060"/>
              </a:buClr>
              <a:defRPr/>
            </a:pPr>
            <a:r>
              <a:rPr lang="fr-FR" b="0" dirty="0" smtClean="0"/>
              <a:t>Compilation of </a:t>
            </a:r>
            <a:r>
              <a:rPr lang="fr-FR" b="0" dirty="0" err="1" smtClean="0"/>
              <a:t>regional</a:t>
            </a:r>
            <a:r>
              <a:rPr lang="fr-FR" b="0" dirty="0" smtClean="0"/>
              <a:t> good practices</a:t>
            </a:r>
            <a:endParaRPr lang="fr-FR" dirty="0" smtClean="0"/>
          </a:p>
          <a:p>
            <a:pPr marL="542925" indent="-542925">
              <a:buClr>
                <a:srgbClr val="002060"/>
              </a:buClr>
              <a:defRPr/>
            </a:pPr>
            <a:endParaRPr lang="en-GB" sz="1000" dirty="0" smtClean="0">
              <a:solidFill>
                <a:srgbClr val="C00000"/>
              </a:solidFill>
            </a:endParaRPr>
          </a:p>
          <a:p>
            <a:pPr marL="628650" indent="12700">
              <a:defRPr/>
            </a:pPr>
            <a:r>
              <a:rPr lang="en-GB" dirty="0" smtClean="0"/>
              <a:t>In turn, this would allow to instigate pan-European fertilisation and to improve initiatives consistency</a:t>
            </a:r>
          </a:p>
          <a:p>
            <a:pPr>
              <a:defRPr/>
            </a:pPr>
            <a:endParaRPr lang="fr-FR" dirty="0" smtClean="0"/>
          </a:p>
          <a:p>
            <a:pPr marL="542925" indent="-542925">
              <a:buClr>
                <a:srgbClr val="002060"/>
              </a:buClr>
              <a:defRPr/>
            </a:pPr>
            <a:endParaRPr lang="fr-FR" dirty="0" smtClean="0"/>
          </a:p>
          <a:p>
            <a:pPr marL="542925" indent="-542925">
              <a:buClr>
                <a:srgbClr val="002060"/>
              </a:buClr>
              <a:defRPr/>
            </a:pPr>
            <a:r>
              <a:rPr lang="en-GB" dirty="0" smtClean="0"/>
              <a:t>’ </a:t>
            </a:r>
            <a:endParaRPr lang="fr-FR" dirty="0" smtClean="0"/>
          </a:p>
          <a:p>
            <a:pPr>
              <a:buClr>
                <a:srgbClr val="002060"/>
              </a:buClr>
              <a:defRPr/>
            </a:pPr>
            <a:endParaRPr lang="fr-FR" dirty="0"/>
          </a:p>
        </p:txBody>
      </p:sp>
      <p:sp>
        <p:nvSpPr>
          <p:cNvPr id="5" name="Titre 1"/>
          <p:cNvSpPr txBox="1">
            <a:spLocks/>
          </p:cNvSpPr>
          <p:nvPr/>
        </p:nvSpPr>
        <p:spPr bwMode="auto">
          <a:xfrm>
            <a:off x="1792288" y="204788"/>
            <a:ext cx="7075487" cy="812800"/>
          </a:xfrm>
          <a:prstGeom prst="rect">
            <a:avLst/>
          </a:prstGeom>
          <a:noFill/>
          <a:ln w="12700">
            <a:noFill/>
            <a:miter lim="800000"/>
            <a:headEnd/>
            <a:tailEnd/>
          </a:ln>
        </p:spPr>
        <p:txBody>
          <a:bodyPr lIns="90488" tIns="44450" rIns="90488" bIns="44450" anchor="ctr"/>
          <a:lstStyle/>
          <a:p>
            <a:pPr marL="361950" indent="-361950" defTabSz="762000" eaLnBrk="0" hangingPunct="0">
              <a:buClr>
                <a:srgbClr val="002060"/>
              </a:buClr>
              <a:buFont typeface="Wingdings" pitchFamily="2" charset="2"/>
              <a:buChar char=""/>
              <a:defRPr/>
            </a:pPr>
            <a:r>
              <a:rPr lang="en-GB" sz="2000" b="1" kern="0" dirty="0">
                <a:solidFill>
                  <a:srgbClr val="022380"/>
                </a:solidFill>
                <a:latin typeface="Helvetica"/>
                <a:ea typeface="+mj-ea"/>
                <a:cs typeface="+mj-cs"/>
              </a:rPr>
              <a:t>FOSTERING SMEs DEVELOPMENT </a:t>
            </a:r>
            <a:endParaRPr lang="fr-FR" sz="2000" b="1" kern="0" dirty="0">
              <a:solidFill>
                <a:srgbClr val="02238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4688" y="1438275"/>
            <a:ext cx="8215312" cy="5010150"/>
          </a:xfrm>
        </p:spPr>
        <p:txBody>
          <a:bodyPr/>
          <a:lstStyle/>
          <a:p>
            <a:pPr>
              <a:defRPr/>
            </a:pPr>
            <a:r>
              <a:rPr lang="en-GB" dirty="0" smtClean="0">
                <a:solidFill>
                  <a:srgbClr val="002060"/>
                </a:solidFill>
              </a:rPr>
              <a:t>Recommendations / Major action lines expected from EUROPE</a:t>
            </a:r>
          </a:p>
          <a:p>
            <a:pPr marL="542925" indent="-542925">
              <a:buClr>
                <a:srgbClr val="002060"/>
              </a:buClr>
              <a:defRPr/>
            </a:pPr>
            <a:endParaRPr lang="en-GB" sz="1000" dirty="0" smtClean="0">
              <a:solidFill>
                <a:srgbClr val="C00000"/>
              </a:solidFill>
            </a:endParaRPr>
          </a:p>
          <a:p>
            <a:pPr marL="447675" indent="-447675">
              <a:defRPr/>
            </a:pPr>
            <a:r>
              <a:rPr lang="en-GB" dirty="0" smtClean="0">
                <a:solidFill>
                  <a:srgbClr val="C00000"/>
                </a:solidFill>
              </a:rPr>
              <a:t>R4	</a:t>
            </a:r>
            <a:r>
              <a:rPr lang="en-GB" dirty="0" smtClean="0"/>
              <a:t>Europe should develop GNSS specific innovation methodologies and supporting mechanisms for SMEs to access quicker to the market. </a:t>
            </a:r>
            <a:endParaRPr lang="fr-FR" dirty="0" smtClean="0"/>
          </a:p>
          <a:p>
            <a:pPr marL="447675" indent="-447675">
              <a:defRPr/>
            </a:pPr>
            <a:r>
              <a:rPr lang="en-GB" dirty="0" smtClean="0"/>
              <a:t>	In line with the EGNOS GSA strategy, tool boxes should also be proposed to application developers.</a:t>
            </a:r>
            <a:endParaRPr lang="fr-FR" dirty="0" smtClean="0"/>
          </a:p>
          <a:p>
            <a:pPr marL="447675" indent="-447675">
              <a:defRPr/>
            </a:pPr>
            <a:r>
              <a:rPr lang="en-GB" dirty="0" smtClean="0"/>
              <a:t>	Regional innovation intermediaries should be educated and accredited to use these various tools.</a:t>
            </a:r>
            <a:endParaRPr lang="fr-FR" dirty="0" smtClean="0"/>
          </a:p>
          <a:p>
            <a:pPr marL="542925" indent="-542925">
              <a:buClr>
                <a:srgbClr val="002060"/>
              </a:buClr>
              <a:defRPr/>
            </a:pPr>
            <a:endParaRPr lang="fr-FR" dirty="0" smtClean="0"/>
          </a:p>
          <a:p>
            <a:pPr marL="542925" indent="-542925">
              <a:buClr>
                <a:srgbClr val="002060"/>
              </a:buClr>
              <a:defRPr/>
            </a:pPr>
            <a:r>
              <a:rPr lang="en-GB" dirty="0" smtClean="0"/>
              <a:t>’ </a:t>
            </a:r>
            <a:endParaRPr lang="fr-FR" dirty="0" smtClean="0"/>
          </a:p>
          <a:p>
            <a:pPr>
              <a:buClr>
                <a:srgbClr val="002060"/>
              </a:buClr>
              <a:defRPr/>
            </a:pPr>
            <a:endParaRPr lang="fr-FR" dirty="0"/>
          </a:p>
        </p:txBody>
      </p:sp>
      <p:sp>
        <p:nvSpPr>
          <p:cNvPr id="5" name="Titre 1"/>
          <p:cNvSpPr txBox="1">
            <a:spLocks/>
          </p:cNvSpPr>
          <p:nvPr/>
        </p:nvSpPr>
        <p:spPr bwMode="auto">
          <a:xfrm>
            <a:off x="1792288" y="204788"/>
            <a:ext cx="7075487" cy="812800"/>
          </a:xfrm>
          <a:prstGeom prst="rect">
            <a:avLst/>
          </a:prstGeom>
          <a:noFill/>
          <a:ln w="12700">
            <a:noFill/>
            <a:miter lim="800000"/>
            <a:headEnd/>
            <a:tailEnd/>
          </a:ln>
        </p:spPr>
        <p:txBody>
          <a:bodyPr lIns="90488" tIns="44450" rIns="90488" bIns="44450" anchor="ctr"/>
          <a:lstStyle/>
          <a:p>
            <a:pPr marL="361950" indent="-361950" defTabSz="762000" eaLnBrk="0" hangingPunct="0">
              <a:buClr>
                <a:srgbClr val="002060"/>
              </a:buClr>
              <a:buFont typeface="Wingdings" pitchFamily="2" charset="2"/>
              <a:buChar char=""/>
              <a:defRPr/>
            </a:pPr>
            <a:r>
              <a:rPr lang="en-GB" sz="2000" b="1" kern="0" dirty="0">
                <a:solidFill>
                  <a:srgbClr val="022380"/>
                </a:solidFill>
                <a:latin typeface="Helvetica"/>
                <a:ea typeface="+mj-ea"/>
                <a:cs typeface="+mj-cs"/>
              </a:rPr>
              <a:t>FOSTERING SMEs DEVELOPMENT </a:t>
            </a:r>
            <a:endParaRPr lang="fr-FR" sz="2000" b="1" kern="0" dirty="0">
              <a:solidFill>
                <a:srgbClr val="02238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a:xfrm>
            <a:off x="1639888" y="128588"/>
            <a:ext cx="7075487" cy="812800"/>
          </a:xfrm>
        </p:spPr>
        <p:txBody>
          <a:bodyPr/>
          <a:lstStyle/>
          <a:p>
            <a:pPr marL="542925" indent="-542925">
              <a:buClr>
                <a:srgbClr val="002060"/>
              </a:buClr>
              <a:buFont typeface="Wingdings" pitchFamily="2" charset="2"/>
              <a:buChar char=""/>
            </a:pPr>
            <a:r>
              <a:rPr lang="fr-FR" sz="2000" smtClean="0"/>
              <a:t>INSTIGATING </a:t>
            </a:r>
            <a:r>
              <a:rPr lang="en-GB" sz="2000" smtClean="0"/>
              <a:t>THE EMERGENCE </a:t>
            </a:r>
            <a:br>
              <a:rPr lang="en-GB" sz="2000" smtClean="0"/>
            </a:br>
            <a:r>
              <a:rPr lang="en-GB" sz="2000" smtClean="0"/>
              <a:t>OF EUROPEAN LEAD MARKETS</a:t>
            </a:r>
            <a:endParaRPr lang="fr-FR" sz="2000" smtClean="0"/>
          </a:p>
        </p:txBody>
      </p:sp>
      <p:sp>
        <p:nvSpPr>
          <p:cNvPr id="35842" name="Espace réservé du contenu 2"/>
          <p:cNvSpPr>
            <a:spLocks noGrp="1"/>
          </p:cNvSpPr>
          <p:nvPr>
            <p:ph idx="1"/>
          </p:nvPr>
        </p:nvSpPr>
        <p:spPr>
          <a:xfrm>
            <a:off x="674688" y="1266825"/>
            <a:ext cx="8215312" cy="5010150"/>
          </a:xfrm>
        </p:spPr>
        <p:txBody>
          <a:bodyPr/>
          <a:lstStyle/>
          <a:p>
            <a:pPr>
              <a:buClr>
                <a:srgbClr val="002060"/>
              </a:buClr>
            </a:pPr>
            <a:r>
              <a:rPr lang="en-GB" smtClean="0">
                <a:solidFill>
                  <a:srgbClr val="002060"/>
                </a:solidFill>
              </a:rPr>
              <a:t>Major challenges at stake</a:t>
            </a:r>
          </a:p>
          <a:p>
            <a:pPr>
              <a:buClr>
                <a:srgbClr val="002060"/>
              </a:buClr>
              <a:buFont typeface="Wingdings" pitchFamily="2" charset="2"/>
              <a:buChar char="§"/>
            </a:pPr>
            <a:r>
              <a:rPr lang="en-GB" smtClean="0"/>
              <a:t>Regions are often the first market stepping stones which local SMEs start their business development from : </a:t>
            </a:r>
          </a:p>
          <a:p>
            <a:pPr marL="714375" lvl="1" indent="-266700">
              <a:spcBef>
                <a:spcPct val="0"/>
              </a:spcBef>
              <a:buClr>
                <a:srgbClr val="002060"/>
              </a:buClr>
              <a:buFont typeface="Helvetica" pitchFamily="34" charset="0"/>
              <a:buAutoNum type="arabicPeriod"/>
            </a:pPr>
            <a:r>
              <a:rPr lang="en-GB" b="0" i="1" smtClean="0"/>
              <a:t>Regions implement applications demonstrations areas </a:t>
            </a:r>
            <a:r>
              <a:rPr lang="en-GB" b="0" smtClean="0"/>
              <a:t>on which the SMEs have the opportunity to demonstrate their application on the field towards potential customers. </a:t>
            </a:r>
          </a:p>
          <a:p>
            <a:pPr marL="714375" lvl="1" indent="-266700">
              <a:spcBef>
                <a:spcPct val="0"/>
              </a:spcBef>
              <a:buClr>
                <a:srgbClr val="002060"/>
              </a:buClr>
              <a:buFont typeface="Helvetica" pitchFamily="34" charset="0"/>
              <a:buAutoNum type="arabicPeriod"/>
            </a:pPr>
            <a:r>
              <a:rPr lang="en-GB" b="0" i="1" smtClean="0"/>
              <a:t>Regions per se are also potential GNSS service customers : s</a:t>
            </a:r>
            <a:r>
              <a:rPr lang="en-GB" b="0" smtClean="0"/>
              <a:t>ome of them have implemented procurement mechanisms to purchase the customised GNSS applications they need : tourism promotion, transport organisation, emergency services optimisation, monitoring of elderly persons, trash collection...</a:t>
            </a:r>
          </a:p>
          <a:p>
            <a:pPr>
              <a:buClr>
                <a:srgbClr val="002060"/>
              </a:buClr>
              <a:buFont typeface="Wingdings" pitchFamily="2" charset="2"/>
              <a:buChar char="§"/>
            </a:pPr>
            <a:r>
              <a:rPr lang="en-GB" smtClean="0"/>
              <a:t>Yet, regional markets are not large enough to sustain the development of new companies - SMEs need to exist also on the European if not global competition scene. </a:t>
            </a:r>
            <a:endParaRPr lang="fr-FR" smtClean="0"/>
          </a:p>
          <a:p>
            <a:pPr marL="714375" lvl="1" indent="-266700">
              <a:spcBef>
                <a:spcPct val="0"/>
              </a:spcBef>
              <a:buClr>
                <a:srgbClr val="002060"/>
              </a:buClr>
              <a:buFont typeface="Helvetica" pitchFamily="34" charset="0"/>
              <a:buAutoNum type="arabicPeriod"/>
            </a:pPr>
            <a:endParaRPr lang="en-GB" b="0" smtClean="0"/>
          </a:p>
          <a:p>
            <a:pPr>
              <a:buClr>
                <a:srgbClr val="002060"/>
              </a:buClr>
            </a:pPr>
            <a:endParaRPr lang="en-GB" smtClean="0"/>
          </a:p>
          <a:p>
            <a:pPr>
              <a:buClr>
                <a:srgbClr val="002060"/>
              </a:buClr>
            </a:pPr>
            <a:r>
              <a:rPr lang="en-GB" smtClean="0"/>
              <a:t>	</a:t>
            </a:r>
          </a:p>
        </p:txBody>
      </p:sp>
      <p:sp>
        <p:nvSpPr>
          <p:cNvPr id="5" name="AutoShape 2"/>
          <p:cNvSpPr>
            <a:spLocks noChangeArrowheads="1"/>
          </p:cNvSpPr>
          <p:nvPr/>
        </p:nvSpPr>
        <p:spPr bwMode="auto">
          <a:xfrm>
            <a:off x="681038" y="5465763"/>
            <a:ext cx="242887" cy="249237"/>
          </a:xfrm>
          <a:prstGeom prst="rightArrow">
            <a:avLst>
              <a:gd name="adj1" fmla="val 50000"/>
              <a:gd name="adj2" fmla="val 25000"/>
            </a:avLst>
          </a:prstGeom>
          <a:solidFill>
            <a:srgbClr val="C0504D"/>
          </a:solidFill>
          <a:ln w="38100">
            <a:solidFill>
              <a:srgbClr val="C00000"/>
            </a:solidFill>
            <a:miter lim="800000"/>
            <a:headEnd/>
            <a:tailEnd/>
          </a:ln>
          <a:effectLst>
            <a:outerShdw dist="28398" dir="3806097" algn="ctr" rotWithShape="0">
              <a:srgbClr val="622423">
                <a:alpha val="50000"/>
              </a:srgbClr>
            </a:outerShdw>
          </a:effectLst>
        </p:spPr>
        <p:txBody>
          <a:bodyPr/>
          <a:lstStyle/>
          <a:p>
            <a:pPr algn="ctr" eaLnBrk="0" hangingPunct="0">
              <a:defRPr/>
            </a:pPr>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4688" y="1438275"/>
            <a:ext cx="8215312" cy="5010150"/>
          </a:xfrm>
        </p:spPr>
        <p:txBody>
          <a:bodyPr/>
          <a:lstStyle/>
          <a:p>
            <a:pPr>
              <a:defRPr/>
            </a:pPr>
            <a:r>
              <a:rPr lang="en-GB" dirty="0" smtClean="0">
                <a:solidFill>
                  <a:srgbClr val="002060"/>
                </a:solidFill>
              </a:rPr>
              <a:t>Recommendations / Major action lines expected from EUROPE</a:t>
            </a:r>
          </a:p>
          <a:p>
            <a:pPr marL="542925" indent="-542925">
              <a:buClr>
                <a:srgbClr val="002060"/>
              </a:buClr>
              <a:defRPr/>
            </a:pPr>
            <a:endParaRPr lang="en-GB" sz="1000" dirty="0" smtClean="0">
              <a:solidFill>
                <a:srgbClr val="C00000"/>
              </a:solidFill>
            </a:endParaRPr>
          </a:p>
          <a:p>
            <a:pPr marL="447675" indent="-447675">
              <a:defRPr/>
            </a:pPr>
            <a:r>
              <a:rPr lang="en-GB" dirty="0" smtClean="0">
                <a:solidFill>
                  <a:srgbClr val="C00000"/>
                </a:solidFill>
              </a:rPr>
              <a:t>R5	</a:t>
            </a:r>
            <a:r>
              <a:rPr lang="en-GB" dirty="0" smtClean="0"/>
              <a:t>Europe should help instigate commercial domino effect from one Region </a:t>
            </a:r>
          </a:p>
          <a:p>
            <a:pPr marL="447675" indent="-447675">
              <a:spcBef>
                <a:spcPts val="0"/>
              </a:spcBef>
              <a:defRPr/>
            </a:pPr>
            <a:r>
              <a:rPr lang="en-GB" dirty="0" smtClean="0"/>
              <a:t>	Those GNSS applications which are already developed in one Region should be made visible at the European level. </a:t>
            </a:r>
          </a:p>
          <a:p>
            <a:pPr marL="447675" indent="-447675">
              <a:spcBef>
                <a:spcPts val="0"/>
              </a:spcBef>
              <a:defRPr/>
            </a:pPr>
            <a:endParaRPr lang="en-GB" sz="1100" dirty="0" smtClean="0"/>
          </a:p>
          <a:p>
            <a:pPr marL="447675" indent="-447675">
              <a:defRPr/>
            </a:pPr>
            <a:r>
              <a:rPr lang="en-GB" dirty="0" smtClean="0">
                <a:solidFill>
                  <a:srgbClr val="C00000"/>
                </a:solidFill>
              </a:rPr>
              <a:t>R6	</a:t>
            </a:r>
            <a:r>
              <a:rPr lang="en-GB" dirty="0" smtClean="0"/>
              <a:t>The harmonisation of the various regional procurement schemes would also boost the development of Lead Markets in Europe while stimulating the development of critical mass offers at the European level.</a:t>
            </a:r>
          </a:p>
          <a:p>
            <a:pPr marL="1250950" lvl="2" indent="-447675">
              <a:buFont typeface="Arial" pitchFamily="34" charset="0"/>
              <a:buChar char="•"/>
              <a:defRPr/>
            </a:pPr>
            <a:r>
              <a:rPr lang="en-GB" b="0" dirty="0" smtClean="0"/>
              <a:t>analysis of common needs </a:t>
            </a:r>
          </a:p>
          <a:p>
            <a:pPr marL="1250950" lvl="2" indent="-447675">
              <a:buFont typeface="Arial" pitchFamily="34" charset="0"/>
              <a:buChar char="•"/>
              <a:defRPr/>
            </a:pPr>
            <a:r>
              <a:rPr lang="en-GB" b="0" dirty="0" smtClean="0"/>
              <a:t>organisation of specific forum to debate about procurement specifications </a:t>
            </a:r>
            <a:endParaRPr lang="fr-FR" b="0" dirty="0" smtClean="0"/>
          </a:p>
          <a:p>
            <a:pPr marL="542925" indent="-542925">
              <a:buClr>
                <a:srgbClr val="002060"/>
              </a:buClr>
              <a:defRPr/>
            </a:pPr>
            <a:r>
              <a:rPr lang="en-GB" dirty="0" smtClean="0"/>
              <a:t>’ </a:t>
            </a:r>
            <a:endParaRPr lang="fr-FR" dirty="0" smtClean="0"/>
          </a:p>
          <a:p>
            <a:pPr>
              <a:buClr>
                <a:srgbClr val="002060"/>
              </a:buClr>
              <a:defRPr/>
            </a:pPr>
            <a:endParaRPr lang="fr-FR" dirty="0"/>
          </a:p>
        </p:txBody>
      </p:sp>
      <p:sp>
        <p:nvSpPr>
          <p:cNvPr id="7" name="Titre 1"/>
          <p:cNvSpPr txBox="1">
            <a:spLocks/>
          </p:cNvSpPr>
          <p:nvPr/>
        </p:nvSpPr>
        <p:spPr bwMode="auto">
          <a:xfrm>
            <a:off x="1639888" y="128588"/>
            <a:ext cx="7075487" cy="812800"/>
          </a:xfrm>
          <a:prstGeom prst="rect">
            <a:avLst/>
          </a:prstGeom>
          <a:noFill/>
          <a:ln w="12700">
            <a:noFill/>
            <a:miter lim="800000"/>
            <a:headEnd/>
            <a:tailEnd/>
          </a:ln>
        </p:spPr>
        <p:txBody>
          <a:bodyPr lIns="90488" tIns="44450" rIns="90488" bIns="44450" anchor="ctr"/>
          <a:lstStyle/>
          <a:p>
            <a:pPr marL="542925" indent="-542925" defTabSz="762000" eaLnBrk="0" hangingPunct="0">
              <a:buClr>
                <a:srgbClr val="002060"/>
              </a:buClr>
              <a:buFont typeface="Wingdings" pitchFamily="2" charset="2"/>
              <a:buChar char=""/>
              <a:defRPr/>
            </a:pPr>
            <a:r>
              <a:rPr lang="fr-FR" sz="2000" b="1" kern="0">
                <a:solidFill>
                  <a:srgbClr val="022380"/>
                </a:solidFill>
                <a:latin typeface="+mj-lt"/>
                <a:ea typeface="+mj-ea"/>
                <a:cs typeface="+mj-cs"/>
              </a:rPr>
              <a:t>INSTIGATING </a:t>
            </a:r>
            <a:r>
              <a:rPr lang="en-GB" sz="2000" b="1" kern="0">
                <a:solidFill>
                  <a:srgbClr val="022380"/>
                </a:solidFill>
                <a:latin typeface="+mj-lt"/>
                <a:ea typeface="+mj-ea"/>
                <a:cs typeface="+mj-cs"/>
              </a:rPr>
              <a:t>THE EMERGENCE </a:t>
            </a:r>
            <a:br>
              <a:rPr lang="en-GB" sz="2000" b="1" kern="0">
                <a:solidFill>
                  <a:srgbClr val="022380"/>
                </a:solidFill>
                <a:latin typeface="+mj-lt"/>
                <a:ea typeface="+mj-ea"/>
                <a:cs typeface="+mj-cs"/>
              </a:rPr>
            </a:br>
            <a:r>
              <a:rPr lang="en-GB" sz="2000" b="1" kern="0">
                <a:solidFill>
                  <a:srgbClr val="022380"/>
                </a:solidFill>
                <a:latin typeface="+mj-lt"/>
                <a:ea typeface="+mj-ea"/>
                <a:cs typeface="+mj-cs"/>
              </a:rPr>
              <a:t>OF EUROPEAN LEAD MARKETS</a:t>
            </a:r>
            <a:endParaRPr lang="fr-FR" sz="2000" b="1" kern="0" dirty="0">
              <a:solidFill>
                <a:srgbClr val="02238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a:xfrm>
            <a:off x="1639888" y="128588"/>
            <a:ext cx="7075487" cy="812800"/>
          </a:xfrm>
        </p:spPr>
        <p:txBody>
          <a:bodyPr/>
          <a:lstStyle/>
          <a:p>
            <a:pPr marL="447675" indent="-447675">
              <a:buClr>
                <a:srgbClr val="002060"/>
              </a:buClr>
              <a:buFont typeface="Wingdings" pitchFamily="2" charset="2"/>
              <a:buChar char=""/>
            </a:pPr>
            <a:r>
              <a:rPr lang="fr-FR" sz="2000" smtClean="0"/>
              <a:t>FINANCING</a:t>
            </a:r>
          </a:p>
        </p:txBody>
      </p:sp>
      <p:sp>
        <p:nvSpPr>
          <p:cNvPr id="3" name="Espace réservé du contenu 2"/>
          <p:cNvSpPr>
            <a:spLocks noGrp="1"/>
          </p:cNvSpPr>
          <p:nvPr>
            <p:ph idx="1"/>
          </p:nvPr>
        </p:nvSpPr>
        <p:spPr>
          <a:xfrm>
            <a:off x="674688" y="1438275"/>
            <a:ext cx="8215312" cy="5010150"/>
          </a:xfrm>
        </p:spPr>
        <p:txBody>
          <a:bodyPr/>
          <a:lstStyle/>
          <a:p>
            <a:pPr>
              <a:buClr>
                <a:srgbClr val="002060"/>
              </a:buClr>
              <a:defRPr/>
            </a:pPr>
            <a:r>
              <a:rPr lang="en-GB" dirty="0" smtClean="0">
                <a:solidFill>
                  <a:srgbClr val="002060"/>
                </a:solidFill>
              </a:rPr>
              <a:t>Major challenges at stake</a:t>
            </a:r>
          </a:p>
          <a:p>
            <a:pPr marL="447675" indent="-447675">
              <a:buClr>
                <a:srgbClr val="002060"/>
              </a:buClr>
              <a:buFont typeface="Wingdings" pitchFamily="2" charset="2"/>
              <a:buChar char="§"/>
              <a:defRPr/>
            </a:pPr>
            <a:r>
              <a:rPr lang="en-GB" dirty="0" smtClean="0"/>
              <a:t>10M€ is estimated as being the minimum entry ticket for any Region willing to stimulate the development of GNSS applications over its territory.</a:t>
            </a:r>
          </a:p>
          <a:p>
            <a:pPr marL="447675" indent="-447675">
              <a:buClr>
                <a:srgbClr val="002060"/>
              </a:buClr>
              <a:buFont typeface="Wingdings" pitchFamily="2" charset="2"/>
              <a:buChar char="§"/>
              <a:defRPr/>
            </a:pPr>
            <a:r>
              <a:rPr lang="en-GB" dirty="0" smtClean="0"/>
              <a:t>Although the Regional R&amp;D funds might be used by SMEs to develop first application prototypes, additional financing is needed to help them industrialise their offer and to sustain their commercial development. </a:t>
            </a:r>
          </a:p>
          <a:p>
            <a:pPr marL="447675" indent="-447675">
              <a:buClr>
                <a:srgbClr val="002060"/>
              </a:buClr>
              <a:defRPr/>
            </a:pPr>
            <a:r>
              <a:rPr lang="en-GB" dirty="0" smtClean="0"/>
              <a:t>	But Regions stress the difficulty for GNSS service providers to raise money from the private financing community.</a:t>
            </a:r>
          </a:p>
          <a:p>
            <a:pPr marL="447675" indent="-447675">
              <a:buClr>
                <a:srgbClr val="002060"/>
              </a:buClr>
              <a:buFont typeface="Wingdings" pitchFamily="2" charset="2"/>
              <a:buChar char="§"/>
              <a:defRPr/>
            </a:pPr>
            <a:endParaRPr lang="fr-FR" dirty="0" smtClean="0"/>
          </a:p>
          <a:p>
            <a:pPr marL="447675" indent="-447675">
              <a:buClr>
                <a:srgbClr val="002060"/>
              </a:buClr>
              <a:buFont typeface="Wingdings" pitchFamily="2" charset="2"/>
              <a:buChar char="§"/>
              <a:defRPr/>
            </a:pPr>
            <a:endParaRPr lang="en-GB" dirty="0" smtClean="0"/>
          </a:p>
          <a:p>
            <a:pPr marL="447675" indent="-447675">
              <a:buClr>
                <a:srgbClr val="002060"/>
              </a:buClr>
              <a:buFont typeface="Wingdings" pitchFamily="2" charset="2"/>
              <a:buChar char="§"/>
              <a:defRPr/>
            </a:pPr>
            <a:endParaRPr lang="en-GB" dirty="0" smtClean="0"/>
          </a:p>
          <a:p>
            <a:pPr>
              <a:buClr>
                <a:srgbClr val="002060"/>
              </a:buClr>
              <a:buFont typeface="Wingdings" pitchFamily="2" charset="2"/>
              <a:buChar char="§"/>
              <a:defRPr/>
            </a:pPr>
            <a:endParaRPr lang="en-GB" dirty="0" smtClean="0"/>
          </a:p>
          <a:p>
            <a:pPr>
              <a:buClr>
                <a:srgbClr val="002060"/>
              </a:buClr>
              <a:defRPr/>
            </a:pPr>
            <a:endParaRPr lang="en-GB" dirty="0" smtClean="0"/>
          </a:p>
          <a:p>
            <a:pPr>
              <a:buClr>
                <a:srgbClr val="002060"/>
              </a:buClr>
              <a:defRPr/>
            </a:pPr>
            <a:r>
              <a:rPr lang="en-GB" dirty="0" smtClean="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fr-FR" smtClean="0"/>
              <a:t>INTRODUCTION : PEGASE Project ID</a:t>
            </a:r>
          </a:p>
        </p:txBody>
      </p:sp>
      <p:sp>
        <p:nvSpPr>
          <p:cNvPr id="18434" name="Rectangle 3"/>
          <p:cNvSpPr>
            <a:spLocks noGrp="1" noChangeArrowheads="1"/>
          </p:cNvSpPr>
          <p:nvPr>
            <p:ph type="body" idx="1"/>
          </p:nvPr>
        </p:nvSpPr>
        <p:spPr/>
        <p:txBody>
          <a:bodyPr/>
          <a:lstStyle/>
          <a:p>
            <a:pPr lvl="1"/>
            <a:endParaRPr lang="fr-FR" smtClean="0"/>
          </a:p>
          <a:p>
            <a:pPr lvl="1"/>
            <a:r>
              <a:rPr lang="fr-FR" smtClean="0"/>
              <a:t>FP7 Coordination and Support Action ("Support" type) for the GSA</a:t>
            </a:r>
          </a:p>
          <a:p>
            <a:pPr lvl="1"/>
            <a:r>
              <a:rPr lang="fr-FR" smtClean="0"/>
              <a:t>Two partners  : France Développement Conseil &amp; Capital High Tech</a:t>
            </a:r>
          </a:p>
          <a:p>
            <a:pPr lvl="1"/>
            <a:r>
              <a:rPr lang="fr-FR" smtClean="0"/>
              <a:t>Started on 01/12/08 for 24 months duration</a:t>
            </a:r>
          </a:p>
          <a:p>
            <a:pPr lvl="1"/>
            <a:endParaRPr lang="fr-FR" smtClean="0"/>
          </a:p>
          <a:p>
            <a:pPr lvl="1"/>
            <a:r>
              <a:rPr lang="fr-FR" smtClean="0"/>
              <a:t>One of major PEGASE Objectives :</a:t>
            </a:r>
          </a:p>
          <a:p>
            <a:pPr lvl="2"/>
            <a:r>
              <a:rPr lang="en-GB" smtClean="0"/>
              <a:t>Elaborate "Guidelines for coordination and exploitation of regional initiatives” :</a:t>
            </a:r>
            <a:endParaRPr lang="fr-FR"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4688" y="1438275"/>
            <a:ext cx="8215312" cy="5010150"/>
          </a:xfrm>
        </p:spPr>
        <p:txBody>
          <a:bodyPr/>
          <a:lstStyle/>
          <a:p>
            <a:pPr>
              <a:buClr>
                <a:srgbClr val="002060"/>
              </a:buClr>
              <a:defRPr/>
            </a:pPr>
            <a:r>
              <a:rPr lang="en-GB" dirty="0" smtClean="0">
                <a:solidFill>
                  <a:srgbClr val="002060"/>
                </a:solidFill>
              </a:rPr>
              <a:t>Recommendations / Major action lines expected from EUROPE</a:t>
            </a:r>
          </a:p>
          <a:p>
            <a:pPr>
              <a:buClr>
                <a:srgbClr val="002060"/>
              </a:buClr>
              <a:defRPr/>
            </a:pPr>
            <a:endParaRPr lang="en-GB" dirty="0" smtClean="0">
              <a:solidFill>
                <a:srgbClr val="002060"/>
              </a:solidFill>
            </a:endParaRPr>
          </a:p>
          <a:p>
            <a:pPr marL="447675" indent="-447675">
              <a:buClr>
                <a:srgbClr val="002060"/>
              </a:buClr>
              <a:defRPr/>
            </a:pPr>
            <a:r>
              <a:rPr lang="en-GB" dirty="0" smtClean="0">
                <a:solidFill>
                  <a:srgbClr val="CC3300"/>
                </a:solidFill>
              </a:rPr>
              <a:t>R7	</a:t>
            </a:r>
            <a:r>
              <a:rPr lang="en-GB" dirty="0" smtClean="0"/>
              <a:t>Regions would welcome EU based capital funding instruments. </a:t>
            </a:r>
            <a:endParaRPr lang="fr-FR" dirty="0" smtClean="0"/>
          </a:p>
          <a:p>
            <a:pPr marL="447675" indent="-447675">
              <a:buClr>
                <a:srgbClr val="002060"/>
              </a:buClr>
              <a:defRPr/>
            </a:pPr>
            <a:r>
              <a:rPr lang="en-GB" dirty="0" smtClean="0"/>
              <a:t>	The involvement of the European Investment Bank should also be considered as a very valuable way to convince the regional financial communities to invest in GNSS areas while reducing their investment risk through adequate guarantee schemes.</a:t>
            </a:r>
            <a:endParaRPr lang="fr-FR" dirty="0" smtClean="0"/>
          </a:p>
          <a:p>
            <a:pPr>
              <a:buClr>
                <a:srgbClr val="002060"/>
              </a:buClr>
              <a:defRPr/>
            </a:pPr>
            <a:endParaRPr lang="en-GB" dirty="0" smtClean="0">
              <a:solidFill>
                <a:srgbClr val="002060"/>
              </a:solidFill>
            </a:endParaRPr>
          </a:p>
          <a:p>
            <a:pPr marL="447675" indent="-447675">
              <a:buClr>
                <a:srgbClr val="002060"/>
              </a:buClr>
              <a:tabLst>
                <a:tab pos="447675" algn="l"/>
              </a:tabLst>
              <a:defRPr/>
            </a:pPr>
            <a:r>
              <a:rPr lang="en-GB" dirty="0" smtClean="0">
                <a:solidFill>
                  <a:srgbClr val="C00000"/>
                </a:solidFill>
              </a:rPr>
              <a:t>R8	</a:t>
            </a:r>
            <a:r>
              <a:rPr lang="en-GB" dirty="0" smtClean="0">
                <a:solidFill>
                  <a:srgbClr val="000000"/>
                </a:solidFill>
              </a:rPr>
              <a:t>Lobbying as regards DG </a:t>
            </a:r>
            <a:r>
              <a:rPr lang="en-GB" dirty="0" err="1" smtClean="0">
                <a:solidFill>
                  <a:srgbClr val="000000"/>
                </a:solidFill>
              </a:rPr>
              <a:t>Regio</a:t>
            </a:r>
            <a:r>
              <a:rPr lang="en-GB" dirty="0" smtClean="0">
                <a:solidFill>
                  <a:srgbClr val="000000"/>
                </a:solidFill>
              </a:rPr>
              <a:t> is seen as a key priority and should be conducted at the European level.</a:t>
            </a:r>
            <a:endParaRPr lang="en-GB" dirty="0" smtClean="0">
              <a:solidFill>
                <a:srgbClr val="002060"/>
              </a:solidFill>
            </a:endParaRPr>
          </a:p>
          <a:p>
            <a:pPr>
              <a:buClr>
                <a:srgbClr val="002060"/>
              </a:buClr>
              <a:buFont typeface="Wingdings" pitchFamily="2" charset="2"/>
              <a:buChar char="§"/>
              <a:defRPr/>
            </a:pPr>
            <a:endParaRPr lang="en-GB" dirty="0" smtClean="0"/>
          </a:p>
          <a:p>
            <a:pPr>
              <a:buClr>
                <a:srgbClr val="002060"/>
              </a:buClr>
              <a:defRPr/>
            </a:pPr>
            <a:endParaRPr lang="en-GB" dirty="0" smtClean="0"/>
          </a:p>
          <a:p>
            <a:pPr>
              <a:buClr>
                <a:srgbClr val="002060"/>
              </a:buClr>
              <a:defRPr/>
            </a:pPr>
            <a:r>
              <a:rPr lang="en-GB" dirty="0" smtClean="0"/>
              <a:t>	</a:t>
            </a:r>
          </a:p>
        </p:txBody>
      </p:sp>
      <p:sp>
        <p:nvSpPr>
          <p:cNvPr id="38914" name="Titre 1"/>
          <p:cNvSpPr>
            <a:spLocks noGrp="1"/>
          </p:cNvSpPr>
          <p:nvPr>
            <p:ph type="title"/>
          </p:nvPr>
        </p:nvSpPr>
        <p:spPr>
          <a:xfrm>
            <a:off x="1639888" y="128588"/>
            <a:ext cx="7075487" cy="812800"/>
          </a:xfrm>
        </p:spPr>
        <p:txBody>
          <a:bodyPr/>
          <a:lstStyle/>
          <a:p>
            <a:pPr marL="447675" indent="-447675">
              <a:buClr>
                <a:srgbClr val="002060"/>
              </a:buClr>
              <a:buFont typeface="Wingdings" pitchFamily="2" charset="2"/>
              <a:buChar char=""/>
            </a:pPr>
            <a:r>
              <a:rPr lang="fr-FR" sz="2000" smtClean="0"/>
              <a:t>FINANCING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642938" y="4410075"/>
            <a:ext cx="8201025" cy="419100"/>
          </a:xfrm>
        </p:spPr>
        <p:txBody>
          <a:bodyPr/>
          <a:lstStyle/>
          <a:p>
            <a:r>
              <a:rPr lang="fr-FR" smtClean="0">
                <a:solidFill>
                  <a:schemeClr val="bg1"/>
                </a:solidFill>
              </a:rPr>
              <a:t>Florence Ghiron </a:t>
            </a:r>
            <a:br>
              <a:rPr lang="fr-FR" smtClean="0">
                <a:solidFill>
                  <a:schemeClr val="bg1"/>
                </a:solidFill>
              </a:rPr>
            </a:br>
            <a:r>
              <a:rPr lang="fr-FR" smtClean="0">
                <a:solidFill>
                  <a:schemeClr val="bg1"/>
                </a:solidFill>
                <a:hlinkClick r:id="rId3"/>
              </a:rPr>
              <a:t>f</a:t>
            </a:r>
            <a:r>
              <a:rPr lang="fr-FR" smtClean="0">
                <a:solidFill>
                  <a:srgbClr val="FF5353"/>
                </a:solidFill>
                <a:hlinkClick r:id="rId3"/>
              </a:rPr>
              <a:t>ghiron@chtech.fr</a:t>
            </a:r>
            <a:r>
              <a:rPr lang="fr-FR" smtClean="0">
                <a:solidFill>
                  <a:srgbClr val="FF5353"/>
                </a:solidFill>
              </a:rPr>
              <a:t/>
            </a:r>
            <a:br>
              <a:rPr lang="fr-FR" smtClean="0">
                <a:solidFill>
                  <a:srgbClr val="FF5353"/>
                </a:solidFill>
              </a:rPr>
            </a:br>
            <a:r>
              <a:rPr lang="fr-FR" smtClean="0">
                <a:solidFill>
                  <a:schemeClr val="bg1"/>
                </a:solidFill>
              </a:rPr>
              <a:t>CAPITAL HIGH TECH</a:t>
            </a:r>
            <a:br>
              <a:rPr lang="fr-FR" smtClean="0">
                <a:solidFill>
                  <a:schemeClr val="bg1"/>
                </a:solidFill>
              </a:rPr>
            </a:br>
            <a:r>
              <a:rPr lang="fr-FR" smtClean="0">
                <a:solidFill>
                  <a:schemeClr val="bg1"/>
                </a:solidFill>
              </a:rPr>
              <a:t/>
            </a:r>
            <a:br>
              <a:rPr lang="fr-FR" smtClean="0">
                <a:solidFill>
                  <a:schemeClr val="bg1"/>
                </a:solidFill>
              </a:rPr>
            </a:br>
            <a:r>
              <a:rPr lang="fr-FR" smtClean="0">
                <a:solidFill>
                  <a:schemeClr val="bg1"/>
                </a:solidFill>
              </a:rPr>
              <a:t>Pascal Campagne</a:t>
            </a:r>
            <a:br>
              <a:rPr lang="fr-FR" smtClean="0">
                <a:solidFill>
                  <a:schemeClr val="bg1"/>
                </a:solidFill>
              </a:rPr>
            </a:br>
            <a:r>
              <a:rPr lang="fr-FR" smtClean="0">
                <a:solidFill>
                  <a:schemeClr val="bg1"/>
                </a:solidFill>
                <a:hlinkClick r:id="rId4"/>
              </a:rPr>
              <a:t>pascal.campagne@fdc.eu</a:t>
            </a:r>
            <a:r>
              <a:rPr lang="fr-FR" smtClean="0">
                <a:solidFill>
                  <a:schemeClr val="bg1"/>
                </a:solidFill>
              </a:rPr>
              <a:t/>
            </a:r>
            <a:br>
              <a:rPr lang="fr-FR" smtClean="0">
                <a:solidFill>
                  <a:schemeClr val="bg1"/>
                </a:solidFill>
              </a:rPr>
            </a:br>
            <a:r>
              <a:rPr lang="fr-FR" smtClean="0">
                <a:solidFill>
                  <a:schemeClr val="bg1"/>
                </a:solidFill>
              </a:rPr>
              <a:t>France DEVELOPPEMENT CONSEIL</a:t>
            </a:r>
          </a:p>
        </p:txBody>
      </p:sp>
      <p:pic>
        <p:nvPicPr>
          <p:cNvPr id="39938" name="Image 9" descr="bandeau1.jpg"/>
          <p:cNvPicPr>
            <a:picLocks noChangeAspect="1"/>
          </p:cNvPicPr>
          <p:nvPr/>
        </p:nvPicPr>
        <p:blipFill>
          <a:blip r:embed="rId5"/>
          <a:srcRect/>
          <a:stretch>
            <a:fillRect/>
          </a:stretch>
        </p:blipFill>
        <p:spPr bwMode="auto">
          <a:xfrm>
            <a:off x="619125" y="390525"/>
            <a:ext cx="8072438"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r>
              <a:rPr lang="fr-FR" smtClean="0"/>
              <a:t>Strategic Background</a:t>
            </a:r>
          </a:p>
        </p:txBody>
      </p:sp>
      <p:sp>
        <p:nvSpPr>
          <p:cNvPr id="19458" name="Espace réservé du contenu 2"/>
          <p:cNvSpPr>
            <a:spLocks noGrp="1"/>
          </p:cNvSpPr>
          <p:nvPr>
            <p:ph idx="1"/>
          </p:nvPr>
        </p:nvSpPr>
        <p:spPr>
          <a:xfrm>
            <a:off x="584200" y="1144588"/>
            <a:ext cx="8178800" cy="1065212"/>
          </a:xfrm>
        </p:spPr>
        <p:txBody>
          <a:bodyPr/>
          <a:lstStyle/>
          <a:p>
            <a:pPr marL="0" indent="0"/>
            <a:r>
              <a:rPr lang="en-GB" smtClean="0"/>
              <a:t>Due to the high potential of the GNSS market, more and more national, regional or local actors have decided to launch proactive economic development policy in the field of GNSS. </a:t>
            </a:r>
          </a:p>
        </p:txBody>
      </p:sp>
      <p:sp>
        <p:nvSpPr>
          <p:cNvPr id="1392642" name="Rectangle 2"/>
          <p:cNvSpPr>
            <a:spLocks noChangeArrowheads="1"/>
          </p:cNvSpPr>
          <p:nvPr/>
        </p:nvSpPr>
        <p:spPr bwMode="auto">
          <a:xfrm>
            <a:off x="254000" y="304800"/>
            <a:ext cx="9144000" cy="45720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algn="ctr" eaLnBrk="0" hangingPunct="0">
              <a:defRPr/>
            </a:pPr>
            <a:endParaRPr lang="fr-FR"/>
          </a:p>
        </p:txBody>
      </p:sp>
      <p:sp>
        <p:nvSpPr>
          <p:cNvPr id="9" name="Espace réservé du contenu 2"/>
          <p:cNvSpPr txBox="1">
            <a:spLocks/>
          </p:cNvSpPr>
          <p:nvPr/>
        </p:nvSpPr>
        <p:spPr bwMode="auto">
          <a:xfrm>
            <a:off x="4622800" y="1971675"/>
            <a:ext cx="4241800" cy="915988"/>
          </a:xfrm>
          <a:prstGeom prst="rect">
            <a:avLst/>
          </a:prstGeom>
          <a:noFill/>
          <a:ln w="12700">
            <a:noFill/>
            <a:miter lim="800000"/>
            <a:headEnd/>
            <a:tailEnd/>
          </a:ln>
        </p:spPr>
        <p:txBody>
          <a:bodyPr lIns="90488" tIns="44450" rIns="90488" bIns="44450"/>
          <a:lstStyle/>
          <a:p>
            <a:pPr defTabSz="762000" eaLnBrk="0" hangingPunct="0">
              <a:lnSpc>
                <a:spcPct val="120000"/>
              </a:lnSpc>
              <a:spcBef>
                <a:spcPct val="20000"/>
              </a:spcBef>
              <a:spcAft>
                <a:spcPct val="30000"/>
              </a:spcAft>
              <a:buClr>
                <a:schemeClr val="tx1"/>
              </a:buClr>
              <a:defRPr/>
            </a:pPr>
            <a:endParaRPr lang="en-GB" sz="1800" b="1" kern="0" dirty="0">
              <a:solidFill>
                <a:schemeClr val="tx1"/>
              </a:solidFill>
              <a:latin typeface="+mn-lt"/>
            </a:endParaRPr>
          </a:p>
          <a:p>
            <a:pPr marL="355600" indent="-355600" defTabSz="762000" eaLnBrk="0" hangingPunct="0">
              <a:lnSpc>
                <a:spcPct val="120000"/>
              </a:lnSpc>
              <a:spcBef>
                <a:spcPct val="20000"/>
              </a:spcBef>
              <a:spcAft>
                <a:spcPct val="30000"/>
              </a:spcAft>
              <a:buClr>
                <a:srgbClr val="C00000"/>
              </a:buClr>
              <a:buFont typeface="Helvetica" pitchFamily="34" charset="0"/>
              <a:buChar char="►"/>
              <a:defRPr/>
            </a:pPr>
            <a:r>
              <a:rPr lang="en-GB" sz="1800" b="1" kern="0" dirty="0">
                <a:solidFill>
                  <a:schemeClr val="tx1"/>
                </a:solidFill>
                <a:latin typeface="+mn-lt"/>
              </a:rPr>
              <a:t>The implementation of adequate coordination mechanisms and the permanent exchange of information with such initiatives are seen as very necessary by the GSA </a:t>
            </a:r>
            <a:r>
              <a:rPr lang="en-GB" sz="1800" b="1" dirty="0">
                <a:solidFill>
                  <a:schemeClr val="tx1"/>
                </a:solidFill>
              </a:rPr>
              <a:t>in order to maximize the benefits of regional investments while accelerating even further SATNAV Business development opportunities at the European level. </a:t>
            </a:r>
            <a:endParaRPr lang="fr-FR" sz="1800" b="1" dirty="0">
              <a:solidFill>
                <a:schemeClr val="tx1"/>
              </a:solidFill>
            </a:endParaRPr>
          </a:p>
          <a:p>
            <a:pPr marL="355600" indent="-355600" defTabSz="762000" eaLnBrk="0" hangingPunct="0">
              <a:lnSpc>
                <a:spcPct val="120000"/>
              </a:lnSpc>
              <a:spcBef>
                <a:spcPct val="20000"/>
              </a:spcBef>
              <a:spcAft>
                <a:spcPct val="30000"/>
              </a:spcAft>
              <a:buClr>
                <a:srgbClr val="C00000"/>
              </a:buClr>
              <a:buFont typeface="Helvetica" pitchFamily="34" charset="0"/>
              <a:buChar char="►"/>
              <a:defRPr/>
            </a:pPr>
            <a:endParaRPr lang="fr-FR" sz="1800" b="1" kern="0" dirty="0">
              <a:solidFill>
                <a:schemeClr val="tx1"/>
              </a:solidFill>
              <a:latin typeface="+mn-lt"/>
            </a:endParaRPr>
          </a:p>
          <a:p>
            <a:pPr defTabSz="762000" eaLnBrk="0" hangingPunct="0">
              <a:lnSpc>
                <a:spcPct val="120000"/>
              </a:lnSpc>
              <a:spcBef>
                <a:spcPct val="20000"/>
              </a:spcBef>
              <a:spcAft>
                <a:spcPct val="30000"/>
              </a:spcAft>
              <a:buClr>
                <a:schemeClr val="tx1"/>
              </a:buClr>
              <a:defRPr/>
            </a:pPr>
            <a:endParaRPr lang="en-GB" sz="1800" b="1" kern="0" dirty="0">
              <a:solidFill>
                <a:schemeClr val="tx1"/>
              </a:solidFill>
              <a:latin typeface="+mn-lt"/>
            </a:endParaRPr>
          </a:p>
        </p:txBody>
      </p:sp>
      <p:sp>
        <p:nvSpPr>
          <p:cNvPr id="19461" name="AutoShape 3"/>
          <p:cNvSpPr>
            <a:spLocks noChangeAspect="1" noChangeArrowheads="1"/>
          </p:cNvSpPr>
          <p:nvPr/>
        </p:nvSpPr>
        <p:spPr bwMode="auto">
          <a:xfrm>
            <a:off x="635000" y="2222500"/>
            <a:ext cx="3971925" cy="4086225"/>
          </a:xfrm>
          <a:prstGeom prst="rect">
            <a:avLst/>
          </a:prstGeom>
          <a:noFill/>
          <a:ln w="9525">
            <a:noFill/>
            <a:miter lim="800000"/>
            <a:headEnd/>
            <a:tailEnd/>
          </a:ln>
        </p:spPr>
        <p:txBody>
          <a:bodyPr/>
          <a:lstStyle/>
          <a:p>
            <a:pPr algn="ctr" eaLnBrk="0" hangingPunct="0"/>
            <a:endParaRPr lang="en-US"/>
          </a:p>
        </p:txBody>
      </p:sp>
      <p:sp>
        <p:nvSpPr>
          <p:cNvPr id="19462" name="AutoShape 3"/>
          <p:cNvSpPr>
            <a:spLocks noChangeAspect="1" noChangeArrowheads="1"/>
          </p:cNvSpPr>
          <p:nvPr/>
        </p:nvSpPr>
        <p:spPr bwMode="auto">
          <a:xfrm>
            <a:off x="635000" y="2222500"/>
            <a:ext cx="3971925" cy="4086225"/>
          </a:xfrm>
          <a:prstGeom prst="rect">
            <a:avLst/>
          </a:prstGeom>
          <a:noFill/>
          <a:ln w="9525">
            <a:noFill/>
            <a:miter lim="800000"/>
            <a:headEnd/>
            <a:tailEnd/>
          </a:ln>
        </p:spPr>
        <p:txBody>
          <a:bodyPr/>
          <a:lstStyle/>
          <a:p>
            <a:pPr algn="ctr" eaLnBrk="0" hangingPunct="0"/>
            <a:endParaRPr lang="en-US"/>
          </a:p>
        </p:txBody>
      </p:sp>
      <p:pic>
        <p:nvPicPr>
          <p:cNvPr id="19463" name="Picture 4"/>
          <p:cNvPicPr>
            <a:picLocks noChangeAspect="1" noChangeArrowheads="1"/>
          </p:cNvPicPr>
          <p:nvPr/>
        </p:nvPicPr>
        <p:blipFill>
          <a:blip r:embed="rId2"/>
          <a:srcRect l="1237" t="2031" r="39279" b="8908"/>
          <a:stretch>
            <a:fillRect/>
          </a:stretch>
        </p:blipFill>
        <p:spPr bwMode="auto">
          <a:xfrm>
            <a:off x="635000" y="2332038"/>
            <a:ext cx="3971925" cy="4086225"/>
          </a:xfrm>
          <a:prstGeom prst="rect">
            <a:avLst/>
          </a:prstGeom>
          <a:noFill/>
          <a:ln w="9525">
            <a:noFill/>
            <a:miter lim="800000"/>
            <a:headEnd/>
            <a:tailEnd/>
          </a:ln>
        </p:spPr>
      </p:pic>
      <p:sp>
        <p:nvSpPr>
          <p:cNvPr id="19464" name="AutoShape 5"/>
          <p:cNvSpPr>
            <a:spLocks noChangeArrowheads="1"/>
          </p:cNvSpPr>
          <p:nvPr/>
        </p:nvSpPr>
        <p:spPr bwMode="auto">
          <a:xfrm>
            <a:off x="1987550" y="5072063"/>
            <a:ext cx="69850" cy="63500"/>
          </a:xfrm>
          <a:prstGeom prst="octagon">
            <a:avLst>
              <a:gd name="adj" fmla="val 29287"/>
            </a:avLst>
          </a:prstGeom>
          <a:solidFill>
            <a:srgbClr val="FFFF00"/>
          </a:solidFill>
          <a:ln w="9525">
            <a:solidFill>
              <a:srgbClr val="000000"/>
            </a:solidFill>
            <a:miter lim="800000"/>
            <a:headEnd/>
            <a:tailEnd/>
          </a:ln>
        </p:spPr>
        <p:txBody>
          <a:bodyPr anchor="ctr"/>
          <a:lstStyle/>
          <a:p>
            <a:pPr algn="ctr" eaLnBrk="0" hangingPunct="0"/>
            <a:endParaRPr lang="en-US"/>
          </a:p>
        </p:txBody>
      </p:sp>
      <p:sp>
        <p:nvSpPr>
          <p:cNvPr id="19465" name="AutoShape 6"/>
          <p:cNvSpPr>
            <a:spLocks noChangeArrowheads="1"/>
          </p:cNvSpPr>
          <p:nvPr/>
        </p:nvSpPr>
        <p:spPr bwMode="auto">
          <a:xfrm>
            <a:off x="2735263" y="5072063"/>
            <a:ext cx="68262" cy="63500"/>
          </a:xfrm>
          <a:prstGeom prst="octagon">
            <a:avLst>
              <a:gd name="adj" fmla="val 29287"/>
            </a:avLst>
          </a:prstGeom>
          <a:solidFill>
            <a:srgbClr val="FFFF00"/>
          </a:solidFill>
          <a:ln w="9525">
            <a:solidFill>
              <a:srgbClr val="000000"/>
            </a:solidFill>
            <a:miter lim="800000"/>
            <a:headEnd/>
            <a:tailEnd/>
          </a:ln>
        </p:spPr>
        <p:txBody>
          <a:bodyPr anchor="ctr"/>
          <a:lstStyle/>
          <a:p>
            <a:pPr algn="ctr" eaLnBrk="0" hangingPunct="0"/>
            <a:endParaRPr lang="en-US"/>
          </a:p>
        </p:txBody>
      </p:sp>
      <p:sp>
        <p:nvSpPr>
          <p:cNvPr id="19466" name="AutoShape 7"/>
          <p:cNvSpPr>
            <a:spLocks noChangeArrowheads="1"/>
          </p:cNvSpPr>
          <p:nvPr/>
        </p:nvSpPr>
        <p:spPr bwMode="auto">
          <a:xfrm>
            <a:off x="2871788" y="4762500"/>
            <a:ext cx="68262" cy="61913"/>
          </a:xfrm>
          <a:prstGeom prst="octagon">
            <a:avLst>
              <a:gd name="adj" fmla="val 29287"/>
            </a:avLst>
          </a:prstGeom>
          <a:solidFill>
            <a:srgbClr val="FFFF00"/>
          </a:solidFill>
          <a:ln w="9525">
            <a:solidFill>
              <a:srgbClr val="000000"/>
            </a:solidFill>
            <a:miter lim="800000"/>
            <a:headEnd/>
            <a:tailEnd/>
          </a:ln>
        </p:spPr>
        <p:txBody>
          <a:bodyPr anchor="ctr"/>
          <a:lstStyle/>
          <a:p>
            <a:pPr algn="ctr" eaLnBrk="0" hangingPunct="0"/>
            <a:endParaRPr lang="en-US"/>
          </a:p>
        </p:txBody>
      </p:sp>
      <p:sp>
        <p:nvSpPr>
          <p:cNvPr id="19467" name="AutoShape 8"/>
          <p:cNvSpPr>
            <a:spLocks noChangeArrowheads="1"/>
          </p:cNvSpPr>
          <p:nvPr/>
        </p:nvSpPr>
        <p:spPr bwMode="auto">
          <a:xfrm>
            <a:off x="2462213" y="4205288"/>
            <a:ext cx="69850" cy="61912"/>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68" name="AutoShape 9"/>
          <p:cNvSpPr>
            <a:spLocks noChangeArrowheads="1"/>
          </p:cNvSpPr>
          <p:nvPr/>
        </p:nvSpPr>
        <p:spPr bwMode="auto">
          <a:xfrm>
            <a:off x="2532063" y="4267200"/>
            <a:ext cx="68262" cy="61913"/>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69" name="AutoShape 10"/>
          <p:cNvSpPr>
            <a:spLocks noChangeArrowheads="1"/>
          </p:cNvSpPr>
          <p:nvPr/>
        </p:nvSpPr>
        <p:spPr bwMode="auto">
          <a:xfrm>
            <a:off x="2395538" y="4391025"/>
            <a:ext cx="68262" cy="61913"/>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70" name="AutoShape 11"/>
          <p:cNvSpPr>
            <a:spLocks noChangeArrowheads="1"/>
          </p:cNvSpPr>
          <p:nvPr/>
        </p:nvSpPr>
        <p:spPr bwMode="auto">
          <a:xfrm>
            <a:off x="2462213" y="4451350"/>
            <a:ext cx="69850" cy="63500"/>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71" name="AutoShape 12"/>
          <p:cNvSpPr>
            <a:spLocks noChangeArrowheads="1"/>
          </p:cNvSpPr>
          <p:nvPr/>
        </p:nvSpPr>
        <p:spPr bwMode="auto">
          <a:xfrm>
            <a:off x="2532063" y="4886325"/>
            <a:ext cx="68262" cy="63500"/>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72" name="AutoShape 13"/>
          <p:cNvSpPr>
            <a:spLocks noChangeArrowheads="1"/>
          </p:cNvSpPr>
          <p:nvPr/>
        </p:nvSpPr>
        <p:spPr bwMode="auto">
          <a:xfrm>
            <a:off x="2124075" y="4205288"/>
            <a:ext cx="69850" cy="61912"/>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73" name="AutoShape 14"/>
          <p:cNvSpPr>
            <a:spLocks noChangeArrowheads="1"/>
          </p:cNvSpPr>
          <p:nvPr/>
        </p:nvSpPr>
        <p:spPr bwMode="auto">
          <a:xfrm>
            <a:off x="2598738" y="4948238"/>
            <a:ext cx="68262" cy="61912"/>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74" name="AutoShape 15"/>
          <p:cNvSpPr>
            <a:spLocks noChangeArrowheads="1"/>
          </p:cNvSpPr>
          <p:nvPr/>
        </p:nvSpPr>
        <p:spPr bwMode="auto">
          <a:xfrm>
            <a:off x="2667000" y="4886325"/>
            <a:ext cx="68263" cy="63500"/>
          </a:xfrm>
          <a:prstGeom prst="octagon">
            <a:avLst>
              <a:gd name="adj" fmla="val 29287"/>
            </a:avLst>
          </a:prstGeom>
          <a:solidFill>
            <a:srgbClr val="3366FF"/>
          </a:solidFill>
          <a:ln w="9525">
            <a:solidFill>
              <a:srgbClr val="000000"/>
            </a:solidFill>
            <a:miter lim="800000"/>
            <a:headEnd/>
            <a:tailEnd/>
          </a:ln>
        </p:spPr>
        <p:txBody>
          <a:bodyPr anchor="ctr"/>
          <a:lstStyle/>
          <a:p>
            <a:pPr algn="ctr" eaLnBrk="0" hangingPunct="0"/>
            <a:endParaRPr lang="en-US"/>
          </a:p>
        </p:txBody>
      </p:sp>
      <p:sp>
        <p:nvSpPr>
          <p:cNvPr id="19475" name="AutoShape 16"/>
          <p:cNvSpPr>
            <a:spLocks noChangeArrowheads="1"/>
          </p:cNvSpPr>
          <p:nvPr/>
        </p:nvSpPr>
        <p:spPr bwMode="auto">
          <a:xfrm>
            <a:off x="2055813" y="5072063"/>
            <a:ext cx="68262" cy="63500"/>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76" name="AutoShape 17"/>
          <p:cNvSpPr>
            <a:spLocks noChangeArrowheads="1"/>
          </p:cNvSpPr>
          <p:nvPr/>
        </p:nvSpPr>
        <p:spPr bwMode="auto">
          <a:xfrm>
            <a:off x="2259013" y="4576763"/>
            <a:ext cx="68262" cy="61912"/>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77" name="AutoShape 18"/>
          <p:cNvSpPr>
            <a:spLocks noChangeArrowheads="1"/>
          </p:cNvSpPr>
          <p:nvPr/>
        </p:nvSpPr>
        <p:spPr bwMode="auto">
          <a:xfrm>
            <a:off x="1987550" y="4205288"/>
            <a:ext cx="69850" cy="61912"/>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78" name="AutoShape 19"/>
          <p:cNvSpPr>
            <a:spLocks noChangeArrowheads="1"/>
          </p:cNvSpPr>
          <p:nvPr/>
        </p:nvSpPr>
        <p:spPr bwMode="auto">
          <a:xfrm>
            <a:off x="3006725" y="3462338"/>
            <a:ext cx="68263" cy="63500"/>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79" name="AutoShape 20"/>
          <p:cNvSpPr>
            <a:spLocks noChangeArrowheads="1"/>
          </p:cNvSpPr>
          <p:nvPr/>
        </p:nvSpPr>
        <p:spPr bwMode="auto">
          <a:xfrm>
            <a:off x="1377950" y="5381625"/>
            <a:ext cx="68263" cy="63500"/>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80" name="AutoShape 21"/>
          <p:cNvSpPr>
            <a:spLocks noChangeArrowheads="1"/>
          </p:cNvSpPr>
          <p:nvPr/>
        </p:nvSpPr>
        <p:spPr bwMode="auto">
          <a:xfrm>
            <a:off x="1377950" y="5257800"/>
            <a:ext cx="68263" cy="63500"/>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81" name="AutoShape 22"/>
          <p:cNvSpPr>
            <a:spLocks noChangeArrowheads="1"/>
          </p:cNvSpPr>
          <p:nvPr/>
        </p:nvSpPr>
        <p:spPr bwMode="auto">
          <a:xfrm>
            <a:off x="2871788" y="5443538"/>
            <a:ext cx="68262" cy="61912"/>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82" name="AutoShape 23"/>
          <p:cNvSpPr>
            <a:spLocks noChangeArrowheads="1"/>
          </p:cNvSpPr>
          <p:nvPr/>
        </p:nvSpPr>
        <p:spPr bwMode="auto">
          <a:xfrm>
            <a:off x="2667000" y="4948238"/>
            <a:ext cx="68263" cy="61912"/>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83" name="AutoShape 24"/>
          <p:cNvSpPr>
            <a:spLocks noChangeArrowheads="1"/>
          </p:cNvSpPr>
          <p:nvPr/>
        </p:nvSpPr>
        <p:spPr bwMode="auto">
          <a:xfrm>
            <a:off x="2124075" y="5072063"/>
            <a:ext cx="69850" cy="63500"/>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
        <p:nvSpPr>
          <p:cNvPr id="19484" name="AutoShape 25"/>
          <p:cNvSpPr>
            <a:spLocks noChangeArrowheads="1"/>
          </p:cNvSpPr>
          <p:nvPr/>
        </p:nvSpPr>
        <p:spPr bwMode="auto">
          <a:xfrm>
            <a:off x="2959100" y="4687888"/>
            <a:ext cx="69850" cy="63500"/>
          </a:xfrm>
          <a:prstGeom prst="octagon">
            <a:avLst>
              <a:gd name="adj" fmla="val 29287"/>
            </a:avLst>
          </a:prstGeom>
          <a:solidFill>
            <a:srgbClr val="00FF00"/>
          </a:solidFill>
          <a:ln w="9525">
            <a:solidFill>
              <a:srgbClr val="000000"/>
            </a:solidFill>
            <a:miter lim="800000"/>
            <a:headEnd/>
            <a:tailEnd/>
          </a:ln>
        </p:spPr>
        <p:txBody>
          <a:bodyPr anchor="ctr"/>
          <a:lstStyle/>
          <a:p>
            <a:pPr algn="ctr" eaLnBrk="0" hangingPunct="0"/>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2"/>
          <p:cNvPicPr>
            <a:picLocks noChangeAspect="1" noChangeArrowheads="1"/>
          </p:cNvPicPr>
          <p:nvPr/>
        </p:nvPicPr>
        <p:blipFill>
          <a:blip r:embed="rId2"/>
          <a:srcRect/>
          <a:stretch>
            <a:fillRect/>
          </a:stretch>
        </p:blipFill>
        <p:spPr bwMode="auto">
          <a:xfrm>
            <a:off x="5511800" y="3679825"/>
            <a:ext cx="1622425" cy="1273175"/>
          </a:xfrm>
          <a:prstGeom prst="rect">
            <a:avLst/>
          </a:prstGeom>
          <a:noFill/>
          <a:ln w="12700">
            <a:noFill/>
            <a:miter lim="800000"/>
            <a:headEnd/>
            <a:tailEnd/>
          </a:ln>
        </p:spPr>
      </p:pic>
      <p:pic>
        <p:nvPicPr>
          <p:cNvPr id="20482" name="Picture 13" descr="j0435506[1]"/>
          <p:cNvPicPr>
            <a:picLocks noGrp="1" noChangeAspect="1" noChangeArrowheads="1"/>
          </p:cNvPicPr>
          <p:nvPr>
            <p:ph sz="quarter" idx="2"/>
          </p:nvPr>
        </p:nvPicPr>
        <p:blipFill>
          <a:blip r:embed="rId3"/>
          <a:srcRect/>
          <a:stretch>
            <a:fillRect/>
          </a:stretch>
        </p:blipFill>
        <p:spPr>
          <a:xfrm>
            <a:off x="1187450" y="2181225"/>
            <a:ext cx="1130300" cy="847725"/>
          </a:xfrm>
        </p:spPr>
      </p:pic>
      <p:sp>
        <p:nvSpPr>
          <p:cNvPr id="1438725" name="AutoShape 5"/>
          <p:cNvSpPr>
            <a:spLocks noChangeArrowheads="1"/>
          </p:cNvSpPr>
          <p:nvPr/>
        </p:nvSpPr>
        <p:spPr bwMode="auto">
          <a:xfrm>
            <a:off x="1065213" y="1574800"/>
            <a:ext cx="1431925" cy="568325"/>
          </a:xfrm>
          <a:prstGeom prst="roundRect">
            <a:avLst>
              <a:gd name="adj" fmla="val 16667"/>
            </a:avLst>
          </a:prstGeom>
          <a:solidFill>
            <a:srgbClr val="022380"/>
          </a:solidFill>
          <a:ln w="12700">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GB" b="1" dirty="0">
                <a:solidFill>
                  <a:srgbClr val="FFFFF5"/>
                </a:solidFill>
                <a:latin typeface="Helvetica" pitchFamily="-65" charset="0"/>
              </a:rPr>
              <a:t>Regions</a:t>
            </a:r>
          </a:p>
        </p:txBody>
      </p:sp>
      <p:sp>
        <p:nvSpPr>
          <p:cNvPr id="1438726" name="AutoShape 6"/>
          <p:cNvSpPr>
            <a:spLocks noChangeArrowheads="1"/>
          </p:cNvSpPr>
          <p:nvPr/>
        </p:nvSpPr>
        <p:spPr bwMode="auto">
          <a:xfrm>
            <a:off x="6219825" y="1633538"/>
            <a:ext cx="1431925" cy="568325"/>
          </a:xfrm>
          <a:prstGeom prst="roundRect">
            <a:avLst>
              <a:gd name="adj" fmla="val 16667"/>
            </a:avLst>
          </a:prstGeom>
          <a:solidFill>
            <a:srgbClr val="022380"/>
          </a:solidFill>
          <a:ln w="12700">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GB" b="1" dirty="0">
                <a:solidFill>
                  <a:srgbClr val="FFFFF5"/>
                </a:solidFill>
                <a:latin typeface="Helvetica" pitchFamily="-65" charset="0"/>
              </a:rPr>
              <a:t>EU Institutions</a:t>
            </a:r>
          </a:p>
        </p:txBody>
      </p:sp>
      <p:pic>
        <p:nvPicPr>
          <p:cNvPr id="20485" name="Picture 15"/>
          <p:cNvPicPr>
            <a:picLocks noGrp="1" noChangeAspect="1" noChangeArrowheads="1"/>
          </p:cNvPicPr>
          <p:nvPr>
            <p:ph sz="quarter" idx="3"/>
          </p:nvPr>
        </p:nvPicPr>
        <p:blipFill>
          <a:blip r:embed="rId4"/>
          <a:srcRect/>
          <a:stretch>
            <a:fillRect/>
          </a:stretch>
        </p:blipFill>
        <p:spPr>
          <a:xfrm>
            <a:off x="6665913" y="2405063"/>
            <a:ext cx="771525" cy="617537"/>
          </a:xfrm>
        </p:spPr>
      </p:pic>
      <p:pic>
        <p:nvPicPr>
          <p:cNvPr id="20486" name="Picture 22"/>
          <p:cNvPicPr>
            <a:picLocks noChangeAspect="1" noChangeArrowheads="1"/>
          </p:cNvPicPr>
          <p:nvPr/>
        </p:nvPicPr>
        <p:blipFill>
          <a:blip r:embed="rId5"/>
          <a:srcRect/>
          <a:stretch>
            <a:fillRect/>
          </a:stretch>
        </p:blipFill>
        <p:spPr bwMode="auto">
          <a:xfrm>
            <a:off x="1857375" y="3686175"/>
            <a:ext cx="1609725" cy="1276350"/>
          </a:xfrm>
          <a:prstGeom prst="rect">
            <a:avLst/>
          </a:prstGeom>
          <a:noFill/>
          <a:ln w="12700">
            <a:noFill/>
            <a:miter lim="800000"/>
            <a:headEnd/>
            <a:tailEnd/>
          </a:ln>
        </p:spPr>
      </p:pic>
      <p:sp>
        <p:nvSpPr>
          <p:cNvPr id="24" name="ZoneTexte 23"/>
          <p:cNvSpPr txBox="1"/>
          <p:nvPr/>
        </p:nvSpPr>
        <p:spPr>
          <a:xfrm>
            <a:off x="2933700" y="5651500"/>
            <a:ext cx="3378200" cy="646113"/>
          </a:xfrm>
          <a:prstGeom prst="rect">
            <a:avLst/>
          </a:prstGeom>
          <a:solidFill>
            <a:schemeClr val="bg1">
              <a:lumMod val="50000"/>
            </a:schemeClr>
          </a:solidFill>
        </p:spPr>
        <p:txBody>
          <a:bodyPr>
            <a:spAutoFit/>
          </a:bodyPr>
          <a:lstStyle/>
          <a:p>
            <a:pPr algn="ctr" eaLnBrk="0" hangingPunct="0">
              <a:defRPr/>
            </a:pPr>
            <a:r>
              <a:rPr lang="fr-FR" sz="3600" dirty="0">
                <a:solidFill>
                  <a:srgbClr val="FFFFF5"/>
                </a:solidFill>
                <a:latin typeface="Helvetica" pitchFamily="-65" charset="0"/>
              </a:rPr>
              <a:t>1 + 1 &gt; 2</a:t>
            </a:r>
          </a:p>
        </p:txBody>
      </p:sp>
      <p:sp>
        <p:nvSpPr>
          <p:cNvPr id="20488" name="ZoneTexte 24"/>
          <p:cNvSpPr txBox="1">
            <a:spLocks noChangeArrowheads="1"/>
          </p:cNvSpPr>
          <p:nvPr/>
        </p:nvSpPr>
        <p:spPr bwMode="auto">
          <a:xfrm>
            <a:off x="1765300" y="4965700"/>
            <a:ext cx="5575300" cy="400050"/>
          </a:xfrm>
          <a:prstGeom prst="rect">
            <a:avLst/>
          </a:prstGeom>
          <a:noFill/>
          <a:ln w="9525">
            <a:noFill/>
            <a:miter lim="800000"/>
            <a:headEnd/>
            <a:tailEnd/>
          </a:ln>
        </p:spPr>
        <p:txBody>
          <a:bodyPr>
            <a:spAutoFit/>
          </a:bodyPr>
          <a:lstStyle/>
          <a:p>
            <a:pPr algn="ctr" eaLnBrk="0" hangingPunct="0"/>
            <a:r>
              <a:rPr lang="fr-FR" sz="2000" b="1">
                <a:solidFill>
                  <a:srgbClr val="022380"/>
                </a:solidFill>
              </a:rPr>
              <a:t>APPLICATIONS MARKET DEVELOPMENT</a:t>
            </a:r>
          </a:p>
        </p:txBody>
      </p:sp>
      <p:sp>
        <p:nvSpPr>
          <p:cNvPr id="32" name="AutoShape 9"/>
          <p:cNvSpPr>
            <a:spLocks noChangeArrowheads="1"/>
          </p:cNvSpPr>
          <p:nvPr/>
        </p:nvSpPr>
        <p:spPr bwMode="auto">
          <a:xfrm rot="17690373" flipV="1">
            <a:off x="6172994" y="3191669"/>
            <a:ext cx="652462" cy="323850"/>
          </a:xfrm>
          <a:prstGeom prst="leftRightArrow">
            <a:avLst>
              <a:gd name="adj1" fmla="val 50000"/>
              <a:gd name="adj2" fmla="val 62418"/>
            </a:avLst>
          </a:prstGeom>
          <a:solidFill>
            <a:srgbClr val="022380"/>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fr-FR" dirty="0">
              <a:latin typeface="Helvetica" pitchFamily="-65" charset="0"/>
            </a:endParaRPr>
          </a:p>
        </p:txBody>
      </p:sp>
      <p:sp>
        <p:nvSpPr>
          <p:cNvPr id="19" name="AutoShape 9"/>
          <p:cNvSpPr>
            <a:spLocks noChangeArrowheads="1"/>
          </p:cNvSpPr>
          <p:nvPr/>
        </p:nvSpPr>
        <p:spPr bwMode="auto">
          <a:xfrm rot="3909627" flipH="1" flipV="1">
            <a:off x="2039144" y="3153569"/>
            <a:ext cx="652462" cy="323850"/>
          </a:xfrm>
          <a:prstGeom prst="leftRightArrow">
            <a:avLst>
              <a:gd name="adj1" fmla="val 50000"/>
              <a:gd name="adj2" fmla="val 62418"/>
            </a:avLst>
          </a:prstGeom>
          <a:solidFill>
            <a:srgbClr val="022380"/>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fr-FR" dirty="0">
              <a:latin typeface="Helvetica" pitchFamily="-65" charset="0"/>
            </a:endParaRPr>
          </a:p>
        </p:txBody>
      </p:sp>
      <p:sp>
        <p:nvSpPr>
          <p:cNvPr id="20491" name="Titre 19"/>
          <p:cNvSpPr>
            <a:spLocks noGrp="1"/>
          </p:cNvSpPr>
          <p:nvPr>
            <p:ph type="title"/>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r>
              <a:rPr lang="fr-FR" smtClean="0"/>
              <a:t>Overall Process</a:t>
            </a:r>
          </a:p>
        </p:txBody>
      </p:sp>
      <p:sp>
        <p:nvSpPr>
          <p:cNvPr id="3" name="Espace réservé du contenu 2"/>
          <p:cNvSpPr>
            <a:spLocks noGrp="1"/>
          </p:cNvSpPr>
          <p:nvPr>
            <p:ph idx="1"/>
          </p:nvPr>
        </p:nvSpPr>
        <p:spPr>
          <a:xfrm>
            <a:off x="674688" y="1144588"/>
            <a:ext cx="3802062" cy="1008062"/>
          </a:xfrm>
        </p:spPr>
        <p:txBody>
          <a:bodyPr/>
          <a:lstStyle/>
          <a:p>
            <a:pPr marL="0" indent="0">
              <a:defRPr/>
            </a:pPr>
            <a:r>
              <a:rPr lang="en-GB" dirty="0" smtClean="0"/>
              <a:t>A GNSS Regional Advisory Board was set up.</a:t>
            </a:r>
          </a:p>
          <a:p>
            <a:pPr marL="355600" lvl="1" indent="-355600">
              <a:buClr>
                <a:schemeClr val="bg1">
                  <a:lumMod val="50000"/>
                </a:schemeClr>
              </a:buClr>
              <a:buSzPct val="116000"/>
              <a:buFont typeface="Wingdings" pitchFamily="2" charset="2"/>
              <a:buNone/>
              <a:defRPr/>
            </a:pPr>
            <a:r>
              <a:rPr lang="en-GB" u="sng" dirty="0" smtClean="0"/>
              <a:t>Major issues addressed</a:t>
            </a:r>
            <a:r>
              <a:rPr lang="en-GB" dirty="0" smtClean="0"/>
              <a:t>:</a:t>
            </a:r>
            <a:r>
              <a:rPr lang="en-GB" u="sng" dirty="0" smtClean="0"/>
              <a:t> </a:t>
            </a:r>
            <a:endParaRPr lang="en-GB" dirty="0" smtClean="0"/>
          </a:p>
          <a:p>
            <a:pPr marL="193675" lvl="1" indent="-193675">
              <a:spcAft>
                <a:spcPts val="0"/>
              </a:spcAft>
              <a:defRPr/>
            </a:pPr>
            <a:r>
              <a:rPr lang="en-GB" dirty="0" smtClean="0"/>
              <a:t>How to help the European GNSS Programme better capitalizing on Regional Initiatives?</a:t>
            </a:r>
          </a:p>
          <a:p>
            <a:pPr marL="193675" lvl="1" indent="-193675">
              <a:spcAft>
                <a:spcPts val="0"/>
              </a:spcAft>
              <a:defRPr/>
            </a:pPr>
            <a:r>
              <a:rPr lang="en-GB" dirty="0" smtClean="0"/>
              <a:t>How to increase the efficiency of the Regional Initiatives through a better coordination at European Level?</a:t>
            </a:r>
          </a:p>
          <a:p>
            <a:pPr marL="0" indent="0">
              <a:defRPr/>
            </a:pPr>
            <a:endParaRPr lang="fr-FR" dirty="0" smtClean="0"/>
          </a:p>
          <a:p>
            <a:pPr>
              <a:defRPr/>
            </a:pPr>
            <a:endParaRPr lang="fr-FR" dirty="0"/>
          </a:p>
        </p:txBody>
      </p:sp>
      <p:graphicFrame>
        <p:nvGraphicFramePr>
          <p:cNvPr id="4" name="Tableau 3"/>
          <p:cNvGraphicFramePr>
            <a:graphicFrameLocks noGrp="1"/>
          </p:cNvGraphicFramePr>
          <p:nvPr/>
        </p:nvGraphicFramePr>
        <p:xfrm>
          <a:off x="4438650" y="1252538"/>
          <a:ext cx="4352925" cy="3895725"/>
        </p:xfrm>
        <a:graphic>
          <a:graphicData uri="http://schemas.openxmlformats.org/drawingml/2006/table">
            <a:tbl>
              <a:tblPr/>
              <a:tblGrid>
                <a:gridCol w="1152245"/>
                <a:gridCol w="3200680"/>
              </a:tblGrid>
              <a:tr h="325070">
                <a:tc rowSpan="4">
                  <a:txBody>
                    <a:bodyPr/>
                    <a:lstStyle/>
                    <a:p>
                      <a:pPr algn="just">
                        <a:lnSpc>
                          <a:spcPct val="114000"/>
                        </a:lnSpc>
                        <a:spcBef>
                          <a:spcPts val="600"/>
                        </a:spcBef>
                        <a:spcAft>
                          <a:spcPts val="0"/>
                        </a:spcAft>
                      </a:pPr>
                      <a:r>
                        <a:rPr lang="en-GB" sz="1600" b="1" dirty="0">
                          <a:latin typeface="Arial"/>
                          <a:ea typeface="Times New Roman"/>
                          <a:cs typeface="Arial"/>
                        </a:rPr>
                        <a:t>NEREUS</a:t>
                      </a:r>
                      <a:endParaRPr lang="fr-FR" sz="16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just">
                        <a:lnSpc>
                          <a:spcPct val="114000"/>
                        </a:lnSpc>
                        <a:spcBef>
                          <a:spcPts val="600"/>
                        </a:spcBef>
                        <a:spcAft>
                          <a:spcPts val="0"/>
                        </a:spcAft>
                      </a:pPr>
                      <a:r>
                        <a:rPr lang="en-GB" sz="1400" dirty="0" smtClean="0">
                          <a:latin typeface="Arial"/>
                          <a:ea typeface="Times New Roman"/>
                          <a:cs typeface="Arial"/>
                        </a:rPr>
                        <a:t>Alain </a:t>
                      </a:r>
                      <a:r>
                        <a:rPr lang="en-GB" sz="1400" dirty="0">
                          <a:latin typeface="Arial"/>
                          <a:ea typeface="Times New Roman"/>
                          <a:cs typeface="Arial"/>
                        </a:rPr>
                        <a:t>BENETEAU, </a:t>
                      </a:r>
                      <a:r>
                        <a:rPr lang="en-GB" sz="1400" dirty="0" smtClean="0">
                          <a:latin typeface="Arial"/>
                          <a:ea typeface="Times New Roman"/>
                          <a:cs typeface="Arial"/>
                        </a:rPr>
                        <a:t>NEREUS </a:t>
                      </a:r>
                      <a:r>
                        <a:rPr lang="en-GB" sz="1400" dirty="0">
                          <a:latin typeface="Arial"/>
                          <a:ea typeface="Times New Roman"/>
                          <a:cs typeface="Arial"/>
                        </a:rPr>
                        <a:t>President </a:t>
                      </a:r>
                      <a:endParaRPr lang="fr-FR" sz="14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vMerge="1">
                  <a:txBody>
                    <a:bodyPr/>
                    <a:lstStyle/>
                    <a:p>
                      <a:endParaRPr lang="fr-FR"/>
                    </a:p>
                  </a:txBody>
                  <a:tcPr/>
                </a:tc>
                <a:tc>
                  <a:txBody>
                    <a:bodyPr/>
                    <a:lstStyle/>
                    <a:p>
                      <a:pPr algn="just">
                        <a:lnSpc>
                          <a:spcPct val="114000"/>
                        </a:lnSpc>
                        <a:spcBef>
                          <a:spcPts val="600"/>
                        </a:spcBef>
                        <a:spcAft>
                          <a:spcPts val="0"/>
                        </a:spcAft>
                      </a:pPr>
                      <a:r>
                        <a:rPr lang="en-GB" sz="1400" dirty="0" err="1" smtClean="0">
                          <a:latin typeface="Arial"/>
                          <a:ea typeface="Times New Roman"/>
                          <a:cs typeface="Arial"/>
                        </a:rPr>
                        <a:t>Roya</a:t>
                      </a:r>
                      <a:r>
                        <a:rPr lang="en-GB" sz="1400" dirty="0" smtClean="0">
                          <a:latin typeface="Arial"/>
                          <a:ea typeface="Times New Roman"/>
                          <a:cs typeface="Arial"/>
                        </a:rPr>
                        <a:t> AYAZI,</a:t>
                      </a:r>
                      <a:r>
                        <a:rPr lang="en-GB" sz="1400" baseline="0" dirty="0" smtClean="0">
                          <a:latin typeface="Arial"/>
                          <a:ea typeface="Times New Roman"/>
                          <a:cs typeface="Arial"/>
                        </a:rPr>
                        <a:t> </a:t>
                      </a:r>
                      <a:r>
                        <a:rPr lang="en-GB" sz="1400" dirty="0" smtClean="0">
                          <a:latin typeface="Arial"/>
                          <a:ea typeface="Times New Roman"/>
                          <a:cs typeface="Arial"/>
                        </a:rPr>
                        <a:t>Nereus </a:t>
                      </a:r>
                      <a:r>
                        <a:rPr lang="en-GB" sz="1400" dirty="0">
                          <a:latin typeface="Arial"/>
                          <a:ea typeface="Times New Roman"/>
                          <a:cs typeface="Arial"/>
                        </a:rPr>
                        <a:t>Secretary General</a:t>
                      </a:r>
                      <a:endParaRPr lang="fr-FR" sz="14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vMerge="1">
                  <a:txBody>
                    <a:bodyPr/>
                    <a:lstStyle/>
                    <a:p>
                      <a:endParaRPr lang="fr-FR"/>
                    </a:p>
                  </a:txBody>
                  <a:tcPr/>
                </a:tc>
                <a:tc>
                  <a:txBody>
                    <a:bodyPr/>
                    <a:lstStyle/>
                    <a:p>
                      <a:pPr algn="just">
                        <a:lnSpc>
                          <a:spcPct val="114000"/>
                        </a:lnSpc>
                        <a:spcBef>
                          <a:spcPts val="600"/>
                        </a:spcBef>
                        <a:spcAft>
                          <a:spcPts val="0"/>
                        </a:spcAft>
                      </a:pPr>
                      <a:r>
                        <a:rPr lang="en-GB" sz="1400" dirty="0" smtClean="0">
                          <a:latin typeface="Arial"/>
                          <a:ea typeface="Times New Roman"/>
                          <a:cs typeface="Arial"/>
                        </a:rPr>
                        <a:t>Stephan HOLSTEN, CEON </a:t>
                      </a:r>
                      <a:r>
                        <a:rPr lang="en-GB" sz="1400" dirty="0">
                          <a:latin typeface="Arial"/>
                          <a:ea typeface="Times New Roman"/>
                          <a:cs typeface="Arial"/>
                        </a:rPr>
                        <a:t>General </a:t>
                      </a:r>
                      <a:r>
                        <a:rPr lang="en-GB" sz="1400" dirty="0" smtClean="0">
                          <a:latin typeface="Arial"/>
                          <a:ea typeface="Times New Roman"/>
                          <a:cs typeface="Arial"/>
                        </a:rPr>
                        <a:t>Manager</a:t>
                      </a:r>
                      <a:endParaRPr lang="fr-FR" sz="14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vMerge="1">
                  <a:txBody>
                    <a:bodyPr/>
                    <a:lstStyle/>
                    <a:p>
                      <a:endParaRPr lang="fr-FR"/>
                    </a:p>
                  </a:txBody>
                  <a:tcPr/>
                </a:tc>
                <a:tc>
                  <a:txBody>
                    <a:bodyPr/>
                    <a:lstStyle/>
                    <a:p>
                      <a:pPr>
                        <a:lnSpc>
                          <a:spcPct val="114000"/>
                        </a:lnSpc>
                        <a:spcBef>
                          <a:spcPts val="600"/>
                        </a:spcBef>
                        <a:spcAft>
                          <a:spcPts val="0"/>
                        </a:spcAft>
                      </a:pPr>
                      <a:r>
                        <a:rPr lang="en-GB" sz="1400" dirty="0">
                          <a:latin typeface="Arial"/>
                          <a:ea typeface="Times New Roman"/>
                          <a:cs typeface="Arial"/>
                        </a:rPr>
                        <a:t>Hélène </a:t>
                      </a:r>
                      <a:r>
                        <a:rPr lang="en-GB" sz="1400" dirty="0" smtClean="0">
                          <a:latin typeface="Arial"/>
                          <a:ea typeface="Times New Roman"/>
                          <a:cs typeface="Arial"/>
                        </a:rPr>
                        <a:t>BARON,</a:t>
                      </a:r>
                      <a:r>
                        <a:rPr lang="en-GB" sz="1400" baseline="0" dirty="0" smtClean="0">
                          <a:latin typeface="Arial"/>
                          <a:ea typeface="Times New Roman"/>
                          <a:cs typeface="Arial"/>
                        </a:rPr>
                        <a:t> </a:t>
                      </a:r>
                      <a:r>
                        <a:rPr lang="en-GB" sz="1400" dirty="0" smtClean="0">
                          <a:latin typeface="Arial"/>
                          <a:ea typeface="Times New Roman"/>
                          <a:cs typeface="Arial"/>
                        </a:rPr>
                        <a:t>Region </a:t>
                      </a:r>
                      <a:r>
                        <a:rPr lang="en-GB" sz="1400" dirty="0">
                          <a:latin typeface="Arial"/>
                          <a:ea typeface="Times New Roman"/>
                          <a:cs typeface="Arial"/>
                        </a:rPr>
                        <a:t>Midi-Pyrénées</a:t>
                      </a:r>
                      <a:endParaRPr lang="fr-FR" sz="1400" dirty="0">
                        <a:latin typeface="Arial"/>
                        <a:ea typeface="Times New Roman"/>
                        <a:cs typeface="Wingdings"/>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25070">
                <a:tc rowSpan="2">
                  <a:txBody>
                    <a:bodyPr/>
                    <a:lstStyle/>
                    <a:p>
                      <a:pPr algn="just">
                        <a:lnSpc>
                          <a:spcPct val="114000"/>
                        </a:lnSpc>
                        <a:spcBef>
                          <a:spcPts val="600"/>
                        </a:spcBef>
                        <a:spcAft>
                          <a:spcPts val="0"/>
                        </a:spcAft>
                      </a:pPr>
                      <a:r>
                        <a:rPr lang="en-GB" sz="1600" b="1" dirty="0">
                          <a:latin typeface="Arial"/>
                          <a:ea typeface="Times New Roman"/>
                          <a:cs typeface="Arial"/>
                        </a:rPr>
                        <a:t>ENCADRE</a:t>
                      </a:r>
                      <a:endParaRPr lang="fr-FR" sz="16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nSpc>
                          <a:spcPct val="114000"/>
                        </a:lnSpc>
                        <a:spcBef>
                          <a:spcPts val="600"/>
                        </a:spcBef>
                        <a:spcAft>
                          <a:spcPts val="0"/>
                        </a:spcAft>
                      </a:pPr>
                      <a:r>
                        <a:rPr lang="en-GB" sz="1400" dirty="0" err="1">
                          <a:latin typeface="Arial"/>
                          <a:ea typeface="Times New Roman"/>
                          <a:cs typeface="Arial"/>
                        </a:rPr>
                        <a:t>Juergen</a:t>
                      </a:r>
                      <a:r>
                        <a:rPr lang="en-GB" sz="1400" dirty="0">
                          <a:latin typeface="Arial"/>
                          <a:ea typeface="Times New Roman"/>
                          <a:cs typeface="Arial"/>
                        </a:rPr>
                        <a:t> </a:t>
                      </a:r>
                      <a:r>
                        <a:rPr lang="en-GB" sz="1400" dirty="0" smtClean="0">
                          <a:latin typeface="Arial"/>
                          <a:ea typeface="Times New Roman"/>
                          <a:cs typeface="Arial"/>
                        </a:rPr>
                        <a:t>VOGEL, </a:t>
                      </a:r>
                      <a:r>
                        <a:rPr lang="en-GB" sz="1400" dirty="0" err="1" smtClean="0">
                          <a:latin typeface="Arial"/>
                          <a:ea typeface="Times New Roman"/>
                          <a:cs typeface="Arial"/>
                        </a:rPr>
                        <a:t>Grunder</a:t>
                      </a:r>
                      <a:r>
                        <a:rPr lang="en-GB" sz="1400" dirty="0" smtClean="0">
                          <a:latin typeface="Arial"/>
                          <a:ea typeface="Times New Roman"/>
                          <a:cs typeface="Arial"/>
                        </a:rPr>
                        <a:t> </a:t>
                      </a:r>
                      <a:r>
                        <a:rPr lang="en-GB" sz="1400" dirty="0" err="1" smtClean="0">
                          <a:latin typeface="Arial"/>
                          <a:ea typeface="Times New Roman"/>
                          <a:cs typeface="Arial"/>
                        </a:rPr>
                        <a:t>Regio</a:t>
                      </a:r>
                      <a:endParaRPr lang="en-GB" sz="1400" dirty="0" smtClean="0">
                        <a:latin typeface="Arial"/>
                        <a:ea typeface="Times New Roman"/>
                        <a:cs typeface="Arial"/>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vMerge="1">
                  <a:txBody>
                    <a:bodyPr/>
                    <a:lstStyle/>
                    <a:p>
                      <a:endParaRPr lang="fr-FR"/>
                    </a:p>
                  </a:txBody>
                  <a:tcPr/>
                </a:tc>
                <a:tc>
                  <a:txBody>
                    <a:bodyPr/>
                    <a:lstStyle/>
                    <a:p>
                      <a:pPr>
                        <a:lnSpc>
                          <a:spcPct val="114000"/>
                        </a:lnSpc>
                        <a:spcBef>
                          <a:spcPts val="600"/>
                        </a:spcBef>
                        <a:spcAft>
                          <a:spcPts val="0"/>
                        </a:spcAft>
                      </a:pPr>
                      <a:r>
                        <a:rPr lang="en-GB" sz="1400" dirty="0">
                          <a:latin typeface="Arial"/>
                          <a:ea typeface="Times New Roman"/>
                          <a:cs typeface="Arial"/>
                        </a:rPr>
                        <a:t>Sven </a:t>
                      </a:r>
                      <a:r>
                        <a:rPr lang="en-GB" sz="1400" dirty="0" smtClean="0">
                          <a:latin typeface="Arial"/>
                          <a:ea typeface="Times New Roman"/>
                          <a:cs typeface="Arial"/>
                        </a:rPr>
                        <a:t>BRUNSMANN, </a:t>
                      </a:r>
                      <a:r>
                        <a:rPr lang="en-GB" sz="1400" dirty="0" err="1" smtClean="0">
                          <a:latin typeface="Arial"/>
                          <a:ea typeface="Times New Roman"/>
                          <a:cs typeface="Arial"/>
                        </a:rPr>
                        <a:t>bavAIRia</a:t>
                      </a:r>
                      <a:r>
                        <a:rPr lang="en-GB" sz="1400" dirty="0" smtClean="0">
                          <a:latin typeface="Arial"/>
                          <a:ea typeface="Times New Roman"/>
                          <a:cs typeface="Arial"/>
                        </a:rPr>
                        <a:t> </a:t>
                      </a:r>
                      <a:r>
                        <a:rPr lang="en-GB" sz="1400" dirty="0" err="1">
                          <a:latin typeface="Arial"/>
                          <a:ea typeface="Times New Roman"/>
                          <a:cs typeface="Arial"/>
                        </a:rPr>
                        <a:t>e.V</a:t>
                      </a:r>
                      <a:r>
                        <a:rPr lang="en-GB" sz="1400" dirty="0">
                          <a:latin typeface="Arial"/>
                          <a:ea typeface="Times New Roman"/>
                          <a:cs typeface="Arial"/>
                        </a:rPr>
                        <a:t>.</a:t>
                      </a:r>
                      <a:endParaRPr lang="fr-FR" sz="14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rowSpan="2">
                  <a:txBody>
                    <a:bodyPr/>
                    <a:lstStyle/>
                    <a:p>
                      <a:pPr algn="just">
                        <a:lnSpc>
                          <a:spcPct val="114000"/>
                        </a:lnSpc>
                        <a:spcBef>
                          <a:spcPts val="600"/>
                        </a:spcBef>
                        <a:spcAft>
                          <a:spcPts val="0"/>
                        </a:spcAft>
                      </a:pPr>
                      <a:r>
                        <a:rPr lang="en-GB" sz="1600" b="1">
                          <a:latin typeface="Arial"/>
                          <a:ea typeface="Times New Roman"/>
                          <a:cs typeface="Arial"/>
                        </a:rPr>
                        <a:t>ESINET</a:t>
                      </a:r>
                      <a:endParaRPr lang="fr-FR" sz="160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nSpc>
                          <a:spcPct val="114000"/>
                        </a:lnSpc>
                        <a:spcBef>
                          <a:spcPts val="600"/>
                        </a:spcBef>
                        <a:spcAft>
                          <a:spcPts val="0"/>
                        </a:spcAft>
                      </a:pPr>
                      <a:r>
                        <a:rPr lang="en-GB" sz="1400" dirty="0">
                          <a:latin typeface="Arial"/>
                          <a:ea typeface="Times New Roman"/>
                          <a:cs typeface="Arial"/>
                        </a:rPr>
                        <a:t>Philippe </a:t>
                      </a:r>
                      <a:r>
                        <a:rPr lang="en-GB" sz="1400" dirty="0" smtClean="0">
                          <a:latin typeface="Arial"/>
                          <a:ea typeface="Times New Roman"/>
                          <a:cs typeface="Arial"/>
                        </a:rPr>
                        <a:t>VANRIE, ESINET </a:t>
                      </a:r>
                      <a:r>
                        <a:rPr lang="en-GB" sz="1400" dirty="0">
                          <a:latin typeface="Arial"/>
                          <a:ea typeface="Times New Roman"/>
                          <a:cs typeface="Arial"/>
                        </a:rPr>
                        <a:t>Manager</a:t>
                      </a:r>
                      <a:endParaRPr lang="fr-FR" sz="1400" dirty="0">
                        <a:latin typeface="Arial"/>
                        <a:ea typeface="Times New Roman"/>
                        <a:cs typeface="Wingdings"/>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vMerge="1">
                  <a:txBody>
                    <a:bodyPr/>
                    <a:lstStyle/>
                    <a:p>
                      <a:endParaRPr lang="fr-FR"/>
                    </a:p>
                  </a:txBody>
                  <a:tcPr/>
                </a:tc>
                <a:tc>
                  <a:txBody>
                    <a:bodyPr/>
                    <a:lstStyle/>
                    <a:p>
                      <a:pPr>
                        <a:lnSpc>
                          <a:spcPct val="114000"/>
                        </a:lnSpc>
                        <a:spcBef>
                          <a:spcPts val="600"/>
                        </a:spcBef>
                        <a:spcAft>
                          <a:spcPts val="0"/>
                        </a:spcAft>
                      </a:pPr>
                      <a:r>
                        <a:rPr lang="en-GB" sz="1400" dirty="0">
                          <a:latin typeface="Arial"/>
                          <a:ea typeface="Times New Roman"/>
                          <a:cs typeface="Arial"/>
                        </a:rPr>
                        <a:t>Fulvio Sansone </a:t>
                      </a:r>
                      <a:r>
                        <a:rPr lang="en-GB" sz="1400" dirty="0" smtClean="0">
                          <a:latin typeface="Arial"/>
                          <a:ea typeface="Times New Roman"/>
                          <a:cs typeface="Arial"/>
                        </a:rPr>
                        <a:t>, ESINET </a:t>
                      </a:r>
                      <a:r>
                        <a:rPr lang="en-GB" sz="1400" dirty="0">
                          <a:latin typeface="Arial"/>
                          <a:ea typeface="Times New Roman"/>
                          <a:cs typeface="Arial"/>
                        </a:rPr>
                        <a:t>Advisor</a:t>
                      </a:r>
                      <a:endParaRPr lang="fr-FR" sz="1400" dirty="0">
                        <a:latin typeface="Arial"/>
                        <a:ea typeface="Times New Roman"/>
                        <a:cs typeface="Wingdings"/>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rowSpan="2">
                  <a:txBody>
                    <a:bodyPr/>
                    <a:lstStyle/>
                    <a:p>
                      <a:pPr algn="just">
                        <a:lnSpc>
                          <a:spcPct val="114000"/>
                        </a:lnSpc>
                        <a:spcBef>
                          <a:spcPts val="600"/>
                        </a:spcBef>
                        <a:spcAft>
                          <a:spcPts val="0"/>
                        </a:spcAft>
                      </a:pPr>
                      <a:r>
                        <a:rPr lang="en-GB" sz="1600" b="1" dirty="0">
                          <a:latin typeface="Arial"/>
                          <a:ea typeface="Times New Roman"/>
                          <a:cs typeface="Arial"/>
                        </a:rPr>
                        <a:t>GSA</a:t>
                      </a:r>
                      <a:endParaRPr lang="fr-FR" sz="1600" dirty="0">
                        <a:latin typeface="Arial"/>
                        <a:ea typeface="Times New Roman"/>
                        <a:cs typeface="Times New Roman"/>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nSpc>
                          <a:spcPct val="114000"/>
                        </a:lnSpc>
                        <a:spcBef>
                          <a:spcPts val="600"/>
                        </a:spcBef>
                        <a:spcAft>
                          <a:spcPts val="0"/>
                        </a:spcAft>
                      </a:pPr>
                      <a:r>
                        <a:rPr lang="en-GB" sz="1400" dirty="0" smtClean="0">
                          <a:latin typeface="Arial"/>
                          <a:ea typeface="Times New Roman"/>
                          <a:cs typeface="Arial"/>
                        </a:rPr>
                        <a:t>Boris KENNES</a:t>
                      </a:r>
                      <a:r>
                        <a:rPr lang="en-GB" sz="1400" baseline="0" dirty="0" smtClean="0">
                          <a:latin typeface="Arial"/>
                          <a:ea typeface="Times New Roman"/>
                          <a:cs typeface="Arial"/>
                        </a:rPr>
                        <a:t> , </a:t>
                      </a:r>
                      <a:r>
                        <a:rPr lang="en-GB" sz="1400" dirty="0" smtClean="0">
                          <a:latin typeface="Arial"/>
                          <a:ea typeface="Times New Roman"/>
                          <a:cs typeface="Arial"/>
                        </a:rPr>
                        <a:t>Market Monitoring</a:t>
                      </a:r>
                      <a:endParaRPr lang="fr-FR" sz="1400" dirty="0">
                        <a:latin typeface="Arial"/>
                        <a:ea typeface="Times New Roman"/>
                        <a:cs typeface="Wingdings"/>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r h="325070">
                <a:tc vMerge="1">
                  <a:txBody>
                    <a:bodyPr/>
                    <a:lstStyle/>
                    <a:p>
                      <a:endParaRPr lang="fr-FR"/>
                    </a:p>
                  </a:txBody>
                  <a:tcPr/>
                </a:tc>
                <a:tc>
                  <a:txBody>
                    <a:bodyPr/>
                    <a:lstStyle/>
                    <a:p>
                      <a:pPr marL="0" marR="0" indent="0" algn="l" defTabSz="914400" rtl="0" eaLnBrk="1" fontAlgn="auto" latinLnBrk="0" hangingPunct="1">
                        <a:lnSpc>
                          <a:spcPct val="114000"/>
                        </a:lnSpc>
                        <a:spcBef>
                          <a:spcPts val="600"/>
                        </a:spcBef>
                        <a:spcAft>
                          <a:spcPts val="0"/>
                        </a:spcAft>
                        <a:buClrTx/>
                        <a:buSzTx/>
                        <a:buFontTx/>
                        <a:buNone/>
                        <a:tabLst/>
                        <a:defRPr/>
                      </a:pPr>
                      <a:r>
                        <a:rPr lang="en-GB" sz="1400" dirty="0">
                          <a:latin typeface="Arial"/>
                          <a:ea typeface="Times New Roman"/>
                          <a:cs typeface="Arial"/>
                        </a:rPr>
                        <a:t>Carmen </a:t>
                      </a:r>
                      <a:r>
                        <a:rPr lang="en-GB" sz="1400" dirty="0" smtClean="0">
                          <a:latin typeface="Arial"/>
                          <a:ea typeface="Times New Roman"/>
                          <a:cs typeface="Arial"/>
                        </a:rPr>
                        <a:t>AGUILERA, Market Monitoring </a:t>
                      </a:r>
                      <a:endParaRPr lang="fr-FR" sz="1400" dirty="0" smtClean="0">
                        <a:latin typeface="Arial"/>
                        <a:ea typeface="Times New Roman"/>
                        <a:cs typeface="Wingdings"/>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r>
            </a:tbl>
          </a:graphicData>
        </a:graphic>
      </p:graphicFrame>
      <p:sp>
        <p:nvSpPr>
          <p:cNvPr id="5" name="Espace réservé du contenu 2"/>
          <p:cNvSpPr txBox="1">
            <a:spLocks/>
          </p:cNvSpPr>
          <p:nvPr/>
        </p:nvSpPr>
        <p:spPr bwMode="auto">
          <a:xfrm>
            <a:off x="684213" y="5611813"/>
            <a:ext cx="8215312" cy="1008062"/>
          </a:xfrm>
          <a:prstGeom prst="rect">
            <a:avLst/>
          </a:prstGeom>
          <a:noFill/>
          <a:ln w="12700">
            <a:noFill/>
            <a:miter lim="800000"/>
            <a:headEnd/>
            <a:tailEnd/>
          </a:ln>
        </p:spPr>
        <p:txBody>
          <a:bodyPr lIns="90488" tIns="44450" rIns="90488" bIns="44450"/>
          <a:lstStyle/>
          <a:p>
            <a:pPr defTabSz="762000" eaLnBrk="0" hangingPunct="0">
              <a:lnSpc>
                <a:spcPct val="120000"/>
              </a:lnSpc>
              <a:spcBef>
                <a:spcPct val="20000"/>
              </a:spcBef>
              <a:spcAft>
                <a:spcPct val="30000"/>
              </a:spcAft>
              <a:buClr>
                <a:schemeClr val="tx1"/>
              </a:buClr>
              <a:defRPr/>
            </a:pPr>
            <a:r>
              <a:rPr lang="fr-FR" sz="1800" b="1" u="sng" kern="0" dirty="0">
                <a:solidFill>
                  <a:schemeClr val="tx1"/>
                </a:solidFill>
                <a:latin typeface="+mn-lt"/>
              </a:rPr>
              <a:t>8 major </a:t>
            </a:r>
            <a:r>
              <a:rPr lang="fr-FR" sz="1800" b="1" u="sng" kern="0" dirty="0" err="1">
                <a:solidFill>
                  <a:schemeClr val="tx1"/>
                </a:solidFill>
                <a:latin typeface="+mn-lt"/>
              </a:rPr>
              <a:t>recommendations</a:t>
            </a:r>
            <a:r>
              <a:rPr lang="fr-FR" sz="1800" b="1" u="sng" kern="0" dirty="0">
                <a:solidFill>
                  <a:schemeClr val="tx1"/>
                </a:solidFill>
                <a:latin typeface="+mn-lt"/>
              </a:rPr>
              <a:t> </a:t>
            </a:r>
            <a:r>
              <a:rPr lang="fr-FR" sz="1800" b="1" u="sng" kern="0" dirty="0" err="1">
                <a:solidFill>
                  <a:schemeClr val="tx1"/>
                </a:solidFill>
                <a:latin typeface="+mn-lt"/>
              </a:rPr>
              <a:t>were</a:t>
            </a:r>
            <a:r>
              <a:rPr lang="fr-FR" sz="1800" b="1" u="sng" kern="0" dirty="0">
                <a:solidFill>
                  <a:schemeClr val="tx1"/>
                </a:solidFill>
                <a:latin typeface="+mn-lt"/>
              </a:rPr>
              <a:t> </a:t>
            </a:r>
            <a:r>
              <a:rPr lang="fr-FR" sz="1800" b="1" u="sng" kern="0" dirty="0" err="1">
                <a:solidFill>
                  <a:schemeClr val="tx1"/>
                </a:solidFill>
                <a:latin typeface="+mn-lt"/>
              </a:rPr>
              <a:t>provided</a:t>
            </a:r>
            <a:r>
              <a:rPr lang="fr-FR" sz="1800" b="1" u="sng" kern="0" dirty="0">
                <a:solidFill>
                  <a:schemeClr val="tx1"/>
                </a:solidFill>
                <a:latin typeface="+mn-lt"/>
              </a:rPr>
              <a:t> as ‘Guidelines for a </a:t>
            </a:r>
            <a:r>
              <a:rPr lang="fr-FR" sz="1800" b="1" u="sng" kern="0" dirty="0" err="1">
                <a:solidFill>
                  <a:schemeClr val="tx1"/>
                </a:solidFill>
                <a:latin typeface="+mn-lt"/>
              </a:rPr>
              <a:t>better</a:t>
            </a:r>
            <a:r>
              <a:rPr lang="fr-FR" sz="1800" b="1" u="sng" kern="0" dirty="0">
                <a:solidFill>
                  <a:schemeClr val="tx1"/>
                </a:solidFill>
                <a:latin typeface="+mn-lt"/>
              </a:rPr>
              <a:t> coordination </a:t>
            </a:r>
            <a:r>
              <a:rPr lang="fr-FR" sz="1800" b="1" u="sng" kern="0" dirty="0" err="1">
                <a:solidFill>
                  <a:schemeClr val="tx1"/>
                </a:solidFill>
                <a:latin typeface="+mn-lt"/>
              </a:rPr>
              <a:t>with</a:t>
            </a:r>
            <a:r>
              <a:rPr lang="fr-FR" sz="1800" b="1" u="sng" kern="0">
                <a:solidFill>
                  <a:schemeClr val="tx1"/>
                </a:solidFill>
                <a:latin typeface="+mn-lt"/>
              </a:rPr>
              <a:t> GNSS </a:t>
            </a:r>
            <a:r>
              <a:rPr lang="fr-FR" sz="1800" b="1" u="sng" kern="0" dirty="0" err="1">
                <a:solidFill>
                  <a:schemeClr val="tx1"/>
                </a:solidFill>
                <a:latin typeface="+mn-lt"/>
              </a:rPr>
              <a:t>regional</a:t>
            </a:r>
            <a:r>
              <a:rPr lang="fr-FR" sz="1800" b="1" u="sng" kern="0" dirty="0">
                <a:solidFill>
                  <a:schemeClr val="tx1"/>
                </a:solidFill>
                <a:latin typeface="+mn-lt"/>
              </a:rPr>
              <a:t> initiatives’</a:t>
            </a:r>
            <a:endParaRPr lang="fr-FR" sz="1800" b="1" kern="0" dirty="0">
              <a:solidFill>
                <a:schemeClr val="tx1"/>
              </a:solidFill>
              <a:latin typeface="+mn-lt"/>
            </a:endParaRPr>
          </a:p>
          <a:p>
            <a:pPr marL="342900" indent="-342900" defTabSz="762000" eaLnBrk="0" hangingPunct="0">
              <a:lnSpc>
                <a:spcPct val="120000"/>
              </a:lnSpc>
              <a:spcBef>
                <a:spcPct val="20000"/>
              </a:spcBef>
              <a:spcAft>
                <a:spcPct val="30000"/>
              </a:spcAft>
              <a:buClr>
                <a:schemeClr val="tx1"/>
              </a:buClr>
              <a:defRPr/>
            </a:pPr>
            <a:endParaRPr lang="fr-FR" sz="1800" b="1" kern="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642938" y="2105025"/>
            <a:ext cx="8201025" cy="419100"/>
          </a:xfrm>
        </p:spPr>
        <p:txBody>
          <a:bodyPr/>
          <a:lstStyle/>
          <a:p>
            <a:r>
              <a:rPr lang="fr-FR" smtClean="0"/>
              <a:t>HOW REGIONS CAN STIMULATE </a:t>
            </a:r>
            <a:br>
              <a:rPr lang="fr-FR" smtClean="0"/>
            </a:br>
            <a:r>
              <a:rPr lang="fr-FR" smtClean="0"/>
              <a:t>GNSS APPLICATIONS DEVELOPMENT</a:t>
            </a:r>
            <a:endParaRPr lang="fr-FR" smtClean="0">
              <a:solidFill>
                <a:srgbClr val="002060"/>
              </a:solidFill>
            </a:endParaRPr>
          </a:p>
        </p:txBody>
      </p:sp>
      <p:pic>
        <p:nvPicPr>
          <p:cNvPr id="22530" name="Image 6" descr="bandeau4.jpg"/>
          <p:cNvPicPr>
            <a:picLocks noChangeAspect="1"/>
          </p:cNvPicPr>
          <p:nvPr/>
        </p:nvPicPr>
        <p:blipFill>
          <a:blip r:embed="rId3"/>
          <a:srcRect/>
          <a:stretch>
            <a:fillRect/>
          </a:stretch>
        </p:blipFill>
        <p:spPr bwMode="auto">
          <a:xfrm>
            <a:off x="750888" y="2897188"/>
            <a:ext cx="7840662"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1533525" y="128588"/>
            <a:ext cx="7248525" cy="812800"/>
          </a:xfrm>
        </p:spPr>
        <p:txBody>
          <a:bodyPr/>
          <a:lstStyle/>
          <a:p>
            <a:pPr>
              <a:buClr>
                <a:srgbClr val="002060"/>
              </a:buClr>
            </a:pPr>
            <a:r>
              <a:rPr lang="fr-FR" sz="2000" smtClean="0"/>
              <a:t>REGIONS HELP BRIDGE THE GAP BETWEEN SERVICE PROVIDERS AND END-USERS IN OTHER INDUSTRIES</a:t>
            </a:r>
          </a:p>
        </p:txBody>
      </p:sp>
      <p:sp>
        <p:nvSpPr>
          <p:cNvPr id="24578" name="Espace réservé du contenu 2"/>
          <p:cNvSpPr>
            <a:spLocks noGrp="1"/>
          </p:cNvSpPr>
          <p:nvPr>
            <p:ph idx="1"/>
          </p:nvPr>
        </p:nvSpPr>
        <p:spPr/>
        <p:txBody>
          <a:bodyPr/>
          <a:lstStyle/>
          <a:p>
            <a:endParaRPr lang="en-GB" smtClean="0"/>
          </a:p>
          <a:p>
            <a:pPr marL="228600" lvl="1" indent="-228600"/>
            <a:r>
              <a:rPr lang="en-GB" smtClean="0"/>
              <a:t>The GNSS segment per se does not exist but is embedded within a large number of industrial activities: Telecommunications, GMES, agriculture, avionics, insurance, ICT, telecoms, logistics, railway, ICT, maritime, tourism. </a:t>
            </a:r>
          </a:p>
          <a:p>
            <a:pPr marL="228600" lvl="1" indent="-228600"/>
            <a:r>
              <a:rPr lang="en-GB" smtClean="0"/>
              <a:t>Because the regions host all these industrial communities, they appear to have the good geographical scale to stimulate such networks efficiently and thus to open new market opportunities for GNSS service providers in the other industrial sectors. </a:t>
            </a:r>
            <a:endParaRPr lang="fr-FR" smtClean="0"/>
          </a:p>
          <a:p>
            <a:pPr marL="228600" lvl="1" indent="-228600"/>
            <a:r>
              <a:rPr lang="en-GB" smtClean="0"/>
              <a:t>In this perspective, some of them invest in the implementation of ‘SATNAV applications promotion centres’ which behave as one-stop shop entities in order to explain and demonstrate to users why they might use space applications for.</a:t>
            </a:r>
            <a:endParaRPr lang="fr-FR" smtClean="0"/>
          </a:p>
          <a:p>
            <a:endParaRPr lang="fr-FR" smtClean="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538288" y="157163"/>
            <a:ext cx="7212012" cy="812800"/>
          </a:xfrm>
        </p:spPr>
        <p:txBody>
          <a:bodyPr/>
          <a:lstStyle/>
          <a:p>
            <a:pPr>
              <a:buClr>
                <a:srgbClr val="002060"/>
              </a:buClr>
              <a:defRPr/>
            </a:pPr>
            <a:r>
              <a:rPr lang="en-GB" sz="2000" cap="small" dirty="0" smtClean="0"/>
              <a:t>REGIONS BOOST THE DEVELOPMENT OF GNSS APPLICATIONS</a:t>
            </a:r>
            <a:endParaRPr lang="fr-FR" sz="2000" cap="small" dirty="0" smtClean="0"/>
          </a:p>
        </p:txBody>
      </p:sp>
      <p:sp>
        <p:nvSpPr>
          <p:cNvPr id="3" name="Espace réservé du contenu 2"/>
          <p:cNvSpPr>
            <a:spLocks noGrp="1"/>
          </p:cNvSpPr>
          <p:nvPr>
            <p:ph idx="1"/>
          </p:nvPr>
        </p:nvSpPr>
        <p:spPr>
          <a:xfrm>
            <a:off x="520700" y="1144588"/>
            <a:ext cx="8369300" cy="5303837"/>
          </a:xfrm>
        </p:spPr>
        <p:txBody>
          <a:bodyPr/>
          <a:lstStyle/>
          <a:p>
            <a:pPr marL="0" indent="0">
              <a:defRPr/>
            </a:pPr>
            <a:r>
              <a:rPr lang="en-GB" dirty="0" smtClean="0"/>
              <a:t>Convinced of the economic opportunities to be expected from the GNSS applications markets, many Regions have decided  to foster the emergence of innovative GNSS applications proactively </a:t>
            </a:r>
            <a:r>
              <a:rPr lang="fr-FR" dirty="0" err="1" smtClean="0"/>
              <a:t>using</a:t>
            </a:r>
            <a:r>
              <a:rPr lang="fr-FR" dirty="0" smtClean="0"/>
              <a:t> one or </a:t>
            </a:r>
            <a:r>
              <a:rPr lang="fr-FR" dirty="0" err="1" smtClean="0"/>
              <a:t>several</a:t>
            </a:r>
            <a:r>
              <a:rPr lang="fr-FR" dirty="0" smtClean="0"/>
              <a:t> of the </a:t>
            </a:r>
            <a:r>
              <a:rPr lang="fr-FR" dirty="0" err="1" smtClean="0"/>
              <a:t>following</a:t>
            </a:r>
            <a:r>
              <a:rPr lang="fr-FR" dirty="0" smtClean="0"/>
              <a:t> ‘instruments’:</a:t>
            </a:r>
          </a:p>
          <a:p>
            <a:pPr lvl="1">
              <a:spcBef>
                <a:spcPts val="1800"/>
              </a:spcBef>
              <a:buClr>
                <a:srgbClr val="002060"/>
              </a:buClr>
              <a:defRPr/>
            </a:pPr>
            <a:r>
              <a:rPr lang="en-GB" dirty="0" smtClean="0"/>
              <a:t>The implementation of GNSS specialised clusters in order to stimulate creativity and foster </a:t>
            </a:r>
            <a:r>
              <a:rPr lang="fr-FR" dirty="0" err="1" smtClean="0"/>
              <a:t>technology</a:t>
            </a:r>
            <a:r>
              <a:rPr lang="fr-FR" dirty="0" smtClean="0"/>
              <a:t> </a:t>
            </a:r>
            <a:r>
              <a:rPr lang="fr-FR" dirty="0" err="1" smtClean="0"/>
              <a:t>transfers</a:t>
            </a:r>
            <a:r>
              <a:rPr lang="fr-FR" dirty="0" smtClean="0"/>
              <a:t> </a:t>
            </a:r>
            <a:r>
              <a:rPr lang="fr-FR" dirty="0" err="1" smtClean="0"/>
              <a:t>among</a:t>
            </a:r>
            <a:r>
              <a:rPr lang="fr-FR" dirty="0" smtClean="0"/>
              <a:t> the </a:t>
            </a:r>
            <a:r>
              <a:rPr lang="fr-FR" dirty="0" err="1" smtClean="0"/>
              <a:t>various</a:t>
            </a:r>
            <a:r>
              <a:rPr lang="fr-FR" dirty="0" smtClean="0"/>
              <a:t> </a:t>
            </a:r>
            <a:r>
              <a:rPr lang="fr-FR" dirty="0" err="1" smtClean="0"/>
              <a:t>actors</a:t>
            </a:r>
            <a:r>
              <a:rPr lang="fr-FR" dirty="0" smtClean="0"/>
              <a:t> of the </a:t>
            </a:r>
            <a:r>
              <a:rPr lang="fr-FR" dirty="0" err="1" smtClean="0"/>
              <a:t>knowledge</a:t>
            </a:r>
            <a:r>
              <a:rPr lang="fr-FR" dirty="0" smtClean="0"/>
              <a:t> triangle (</a:t>
            </a:r>
            <a:r>
              <a:rPr lang="fr-FR" dirty="0" err="1" smtClean="0"/>
              <a:t>education</a:t>
            </a:r>
            <a:r>
              <a:rPr lang="fr-FR" dirty="0" smtClean="0"/>
              <a:t>, </a:t>
            </a:r>
            <a:r>
              <a:rPr lang="fr-FR" dirty="0" err="1" smtClean="0"/>
              <a:t>research</a:t>
            </a:r>
            <a:r>
              <a:rPr lang="fr-FR" dirty="0" smtClean="0"/>
              <a:t> and </a:t>
            </a:r>
            <a:r>
              <a:rPr lang="fr-FR" dirty="0" err="1" smtClean="0"/>
              <a:t>industry</a:t>
            </a:r>
            <a:endParaRPr lang="fr-FR" dirty="0" smtClean="0"/>
          </a:p>
          <a:p>
            <a:pPr lvl="1">
              <a:spcBef>
                <a:spcPts val="1800"/>
              </a:spcBef>
              <a:buClr>
                <a:srgbClr val="002060"/>
              </a:buClr>
              <a:defRPr/>
            </a:pPr>
            <a:r>
              <a:rPr lang="fr-FR" dirty="0" smtClean="0"/>
              <a:t>The allocation of </a:t>
            </a:r>
            <a:r>
              <a:rPr lang="fr-FR" dirty="0" err="1" smtClean="0"/>
              <a:t>specific</a:t>
            </a:r>
            <a:r>
              <a:rPr lang="fr-FR" dirty="0" smtClean="0"/>
              <a:t> </a:t>
            </a:r>
            <a:r>
              <a:rPr lang="fr-FR" dirty="0" err="1" smtClean="0"/>
              <a:t>Regional</a:t>
            </a:r>
            <a:r>
              <a:rPr lang="fr-FR" dirty="0" smtClean="0"/>
              <a:t> R&amp;D </a:t>
            </a:r>
            <a:r>
              <a:rPr lang="fr-FR" dirty="0" err="1" smtClean="0"/>
              <a:t>financing</a:t>
            </a:r>
            <a:r>
              <a:rPr lang="fr-FR" dirty="0" smtClean="0"/>
              <a:t> </a:t>
            </a:r>
            <a:r>
              <a:rPr lang="fr-FR" dirty="0" err="1" smtClean="0"/>
              <a:t>lines</a:t>
            </a:r>
            <a:r>
              <a:rPr lang="fr-FR" dirty="0" smtClean="0"/>
              <a:t> to support </a:t>
            </a:r>
            <a:r>
              <a:rPr lang="fr-FR" dirty="0" err="1" smtClean="0"/>
              <a:t>SMEs</a:t>
            </a:r>
            <a:r>
              <a:rPr lang="fr-FR" dirty="0" smtClean="0"/>
              <a:t> in the building up of first </a:t>
            </a:r>
            <a:r>
              <a:rPr lang="fr-FR" dirty="0" err="1" smtClean="0"/>
              <a:t>proofs</a:t>
            </a:r>
            <a:r>
              <a:rPr lang="fr-FR" dirty="0" smtClean="0"/>
              <a:t> of service concepts</a:t>
            </a:r>
          </a:p>
          <a:p>
            <a:pPr lvl="1">
              <a:spcBef>
                <a:spcPts val="1800"/>
              </a:spcBef>
              <a:buClr>
                <a:srgbClr val="002060"/>
              </a:buClr>
              <a:defRPr/>
            </a:pPr>
            <a:r>
              <a:rPr lang="en-GB" dirty="0" smtClean="0"/>
              <a:t>The creation of specific incubators to support the emergence and growth of new ventures in the field and the launch of Business models contests.</a:t>
            </a:r>
            <a:endParaRPr lang="fr-FR" dirty="0" smtClean="0"/>
          </a:p>
          <a:p>
            <a:pPr>
              <a:spcBef>
                <a:spcPts val="600"/>
              </a:spcBef>
              <a:spcAft>
                <a:spcPts val="0"/>
              </a:spcAft>
              <a:defRPr/>
            </a:pPr>
            <a:endParaRPr lang="fr-FR" dirty="0" smtClean="0"/>
          </a:p>
          <a:p>
            <a:pPr>
              <a:spcBef>
                <a:spcPts val="600"/>
              </a:spcBef>
              <a:spcAft>
                <a:spcPts val="0"/>
              </a:spcAft>
              <a:defRPr/>
            </a:pPr>
            <a:endParaRPr lang="fr-FR"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538288" y="157163"/>
            <a:ext cx="7212012" cy="812800"/>
          </a:xfrm>
        </p:spPr>
        <p:txBody>
          <a:bodyPr/>
          <a:lstStyle/>
          <a:p>
            <a:pPr>
              <a:buClr>
                <a:srgbClr val="002060"/>
              </a:buClr>
              <a:defRPr/>
            </a:pPr>
            <a:r>
              <a:rPr lang="en-GB" sz="2000" cap="small" dirty="0" smtClean="0"/>
              <a:t>REGIONS CAN STIMULATE THE DEVELOPMENT </a:t>
            </a:r>
            <a:br>
              <a:rPr lang="en-GB" sz="2000" cap="small" dirty="0" smtClean="0"/>
            </a:br>
            <a:r>
              <a:rPr lang="en-GB" sz="2000" cap="small" dirty="0" smtClean="0"/>
              <a:t>OF GNSS MARKETS</a:t>
            </a:r>
            <a:endParaRPr lang="fr-FR" sz="2000" cap="small" dirty="0" smtClean="0"/>
          </a:p>
        </p:txBody>
      </p:sp>
      <p:sp>
        <p:nvSpPr>
          <p:cNvPr id="3" name="Espace réservé du contenu 2"/>
          <p:cNvSpPr>
            <a:spLocks noGrp="1"/>
          </p:cNvSpPr>
          <p:nvPr>
            <p:ph idx="1"/>
          </p:nvPr>
        </p:nvSpPr>
        <p:spPr>
          <a:xfrm>
            <a:off x="520700" y="1144588"/>
            <a:ext cx="8369300" cy="5303837"/>
          </a:xfrm>
        </p:spPr>
        <p:txBody>
          <a:bodyPr/>
          <a:lstStyle/>
          <a:p>
            <a:pPr marL="0" indent="0">
              <a:defRPr/>
            </a:pPr>
            <a:r>
              <a:rPr lang="en-GB" dirty="0" smtClean="0"/>
              <a:t>Regions can behave as real springboards to launch new applications business from. </a:t>
            </a:r>
            <a:endParaRPr lang="fr-FR" dirty="0" smtClean="0"/>
          </a:p>
          <a:p>
            <a:pPr>
              <a:buFont typeface="+mj-lt"/>
              <a:buAutoNum type="arabicPeriod"/>
              <a:defRPr/>
            </a:pPr>
            <a:r>
              <a:rPr lang="en-GB" i="1" dirty="0" smtClean="0"/>
              <a:t>Regions implement applications demonstrations areas </a:t>
            </a:r>
            <a:r>
              <a:rPr lang="en-GB" dirty="0" smtClean="0"/>
              <a:t>on which the SMEs have the opportunity to demonstrate the benefits of their GNSS application on the field towards their first customers. </a:t>
            </a:r>
          </a:p>
          <a:p>
            <a:pPr>
              <a:defRPr/>
            </a:pPr>
            <a:r>
              <a:rPr lang="en-GB" dirty="0" smtClean="0"/>
              <a:t>	Since time to market is a key issue, such demonstration areas are seen as key stepping stones for SMEs willing to accelerate their business development.</a:t>
            </a:r>
          </a:p>
          <a:p>
            <a:pPr>
              <a:defRPr/>
            </a:pPr>
            <a:r>
              <a:rPr lang="en-GB" i="1" dirty="0" smtClean="0"/>
              <a:t>2.	Regions per se can also be seen as potential GNSS service customers </a:t>
            </a:r>
            <a:r>
              <a:rPr lang="fr-FR" dirty="0" smtClean="0"/>
              <a:t>over a </a:t>
            </a:r>
            <a:r>
              <a:rPr lang="fr-FR" dirty="0" err="1" smtClean="0"/>
              <a:t>wide</a:t>
            </a:r>
            <a:r>
              <a:rPr lang="fr-FR" dirty="0" smtClean="0"/>
              <a:t> range of possible applications : </a:t>
            </a:r>
            <a:r>
              <a:rPr lang="en-GB" dirty="0" smtClean="0"/>
              <a:t>regional tourism promotion, regional transport organisation (car sharing, bus and regional railway traffic, emergency services </a:t>
            </a:r>
            <a:r>
              <a:rPr lang="en-GB" dirty="0" err="1" smtClean="0"/>
              <a:t>oprimisation</a:t>
            </a:r>
            <a:r>
              <a:rPr lang="en-GB" dirty="0" smtClean="0"/>
              <a:t>, monitoring of elderly persons in rural areas, trash collection organisation ...  </a:t>
            </a:r>
            <a:endParaRPr lang="fr-FR" dirty="0" smtClean="0"/>
          </a:p>
          <a:p>
            <a:pPr>
              <a:defRPr/>
            </a:pPr>
            <a:endParaRPr lang="fr-FR" dirty="0" smtClean="0"/>
          </a:p>
          <a:p>
            <a:pPr>
              <a:defRPr/>
            </a:pPr>
            <a:endParaRPr lang="fr-FR" dirty="0" smtClean="0"/>
          </a:p>
          <a:p>
            <a:pPr>
              <a:defRPr/>
            </a:pPr>
            <a:endParaRPr lang="fr-FR" dirty="0" smtClean="0"/>
          </a:p>
          <a:p>
            <a:pPr>
              <a:spcBef>
                <a:spcPts val="600"/>
              </a:spcBef>
              <a:spcAft>
                <a:spcPts val="0"/>
              </a:spcAft>
              <a:defRPr/>
            </a:pPr>
            <a:endParaRPr lang="fr-FR" dirty="0" smtClean="0"/>
          </a:p>
          <a:p>
            <a:pPr>
              <a:spcBef>
                <a:spcPts val="600"/>
              </a:spcBef>
              <a:spcAft>
                <a:spcPts val="0"/>
              </a:spcAft>
              <a:defRPr/>
            </a:pPr>
            <a:endParaRPr lang="fr-FR"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EGASE">
  <a:themeElements>
    <a:clrScheme name="">
      <a:dk1>
        <a:srgbClr val="000000"/>
      </a:dk1>
      <a:lt1>
        <a:srgbClr val="114FFB"/>
      </a:lt1>
      <a:dk2>
        <a:srgbClr val="000000"/>
      </a:dk2>
      <a:lt2>
        <a:srgbClr val="919191"/>
      </a:lt2>
      <a:accent1>
        <a:srgbClr val="618FFD"/>
      </a:accent1>
      <a:accent2>
        <a:srgbClr val="00AE00"/>
      </a:accent2>
      <a:accent3>
        <a:srgbClr val="AAB2FD"/>
      </a:accent3>
      <a:accent4>
        <a:srgbClr val="000000"/>
      </a:accent4>
      <a:accent5>
        <a:srgbClr val="B7C6FE"/>
      </a:accent5>
      <a:accent6>
        <a:srgbClr val="009D00"/>
      </a:accent6>
      <a:hlink>
        <a:srgbClr val="FC0128"/>
      </a:hlink>
      <a:folHlink>
        <a:srgbClr val="CECECE"/>
      </a:folHlink>
    </a:clrScheme>
    <a:fontScheme name="PEG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FAFD00"/>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FAFD00"/>
            </a:solidFill>
            <a:effectLst/>
            <a:latin typeface="Helvetica" pitchFamily="34" charset="0"/>
          </a:defRPr>
        </a:defPPr>
      </a:lstStyle>
    </a:lnDef>
  </a:objectDefaults>
  <a:extraClrSchemeLst>
    <a:extraClrScheme>
      <a:clrScheme name="PEG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GA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GA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GA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GA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GA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GA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Designs\Angles droits.pot</Template>
  <TotalTime>12653707</TotalTime>
  <Pages>8</Pages>
  <Words>1602</Words>
  <Application>Microsoft Office PowerPoint</Application>
  <PresentationFormat>On-screen Show (4:3)</PresentationFormat>
  <Paragraphs>170</Paragraphs>
  <Slides>21</Slides>
  <Notes>4</Notes>
  <HiddenSlides>0</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Helvetica</vt:lpstr>
      <vt:lpstr>Arial</vt:lpstr>
      <vt:lpstr>Wingdings</vt:lpstr>
      <vt:lpstr>Times New Roman</vt:lpstr>
      <vt:lpstr>Geneva</vt:lpstr>
      <vt:lpstr>Calibri</vt:lpstr>
      <vt:lpstr>PEGASE</vt:lpstr>
      <vt:lpstr>Image</vt:lpstr>
      <vt:lpstr>HOW EUROPE COULD HELP INCREASING THE IMPACT OF REGIONAL INVESTMENTS</vt:lpstr>
      <vt:lpstr>INTRODUCTION : PEGASE Project ID</vt:lpstr>
      <vt:lpstr>Strategic Background</vt:lpstr>
      <vt:lpstr>Slide 4</vt:lpstr>
      <vt:lpstr>Overall Process</vt:lpstr>
      <vt:lpstr>HOW REGIONS CAN STIMULATE  GNSS APPLICATIONS DEVELOPMENT</vt:lpstr>
      <vt:lpstr>REGIONS HELP BRIDGE THE GAP BETWEEN SERVICE PROVIDERS AND END-USERS IN OTHER INDUSTRIES</vt:lpstr>
      <vt:lpstr>REGIONS BOOST THE DEVELOPMENT OF GNSS APPLICATIONS</vt:lpstr>
      <vt:lpstr>REGIONS CAN STIMULATE THE DEVELOPMENT  OF GNSS MARKETS</vt:lpstr>
      <vt:lpstr>AREAS FOR A BETTER COORDINATION / EXPLOITATION OF REGIONAL INITIATIVES</vt:lpstr>
      <vt:lpstr>STIMULATING THE MARKET DEMAND</vt:lpstr>
      <vt:lpstr>STIMULATING THE MARKET DEMAND</vt:lpstr>
      <vt:lpstr>Slide 13</vt:lpstr>
      <vt:lpstr>Slide 14</vt:lpstr>
      <vt:lpstr>Slide 15</vt:lpstr>
      <vt:lpstr>Slide 16</vt:lpstr>
      <vt:lpstr>INSTIGATING THE EMERGENCE  OF EUROPEAN LEAD MARKETS</vt:lpstr>
      <vt:lpstr>Slide 18</vt:lpstr>
      <vt:lpstr>FINANCING</vt:lpstr>
      <vt:lpstr>FINANCING</vt:lpstr>
      <vt:lpstr>Florence Ghiron  fghiron@chtech.fr CAPITAL HIGH TECH  Pascal Campagne pascal.campagne@fdc.eu France DEVELOPPEMENT CONSEIL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PEGASE</dc:title>
  <dc:creator>FC</dc:creator>
  <cp:lastModifiedBy> </cp:lastModifiedBy>
  <cp:revision>742</cp:revision>
  <cp:lastPrinted>2003-01-23T16:28:49Z</cp:lastPrinted>
  <dcterms:created xsi:type="dcterms:W3CDTF">1999-01-07T09:14:13Z</dcterms:created>
  <dcterms:modified xsi:type="dcterms:W3CDTF">2010-10-11T14:53:10Z</dcterms:modified>
</cp:coreProperties>
</file>