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1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63" r:id="rId5"/>
    <p:sldId id="269" r:id="rId6"/>
    <p:sldId id="274" r:id="rId7"/>
    <p:sldId id="265" r:id="rId8"/>
    <p:sldId id="266" r:id="rId9"/>
    <p:sldId id="267" r:id="rId10"/>
    <p:sldId id="284" r:id="rId11"/>
    <p:sldId id="271" r:id="rId12"/>
    <p:sldId id="270" r:id="rId13"/>
    <p:sldId id="282" r:id="rId14"/>
  </p:sldIdLst>
  <p:sldSz cx="9144000" cy="6858000" type="screen4x3"/>
  <p:notesSz cx="7010400" cy="92964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E6452"/>
    <a:srgbClr val="A49688"/>
    <a:srgbClr val="AD9D91"/>
    <a:srgbClr val="C8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1" autoAdjust="0"/>
    <p:restoredTop sz="65542" autoAdjust="0"/>
  </p:normalViewPr>
  <p:slideViewPr>
    <p:cSldViewPr>
      <p:cViewPr>
        <p:scale>
          <a:sx n="70" d="100"/>
          <a:sy n="70" d="100"/>
        </p:scale>
        <p:origin x="-1074" y="-72"/>
      </p:cViewPr>
      <p:guideLst>
        <p:guide orient="horz" pos="527"/>
        <p:guide orient="horz" pos="3657"/>
        <p:guide orient="horz" pos="935"/>
        <p:guide orient="horz" pos="1661"/>
        <p:guide orient="horz" pos="1434"/>
        <p:guide pos="5329"/>
        <p:guide pos="4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96" y="-96"/>
      </p:cViewPr>
      <p:guideLst>
        <p:guide orient="horz" pos="2928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341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70389" y="0"/>
            <a:ext cx="3038340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E1863-98BE-4EA5-8E70-C9B5C80FC7C1}" type="datetimeFigureOut">
              <a:rPr lang="de-DE" smtClean="0"/>
              <a:pPr/>
              <a:t>09.12.2015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8829573"/>
            <a:ext cx="3038341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70389" y="8829573"/>
            <a:ext cx="3038340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3DFA2-0F61-4A26-A226-311B0A0F28B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7491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37C0EE7-551C-4211-8275-00FE25D5828C}" type="datetimeFigureOut">
              <a:rPr lang="de-DE"/>
              <a:pPr>
                <a:defRPr/>
              </a:pPr>
              <a:t>09.12.2015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5458312-5DEE-4544-9875-5AE6DDE877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3656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GIZ, a German federal enterprise in the field of international cooperation for sustainable development</a:t>
            </a:r>
            <a:endParaRPr lang="de-D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itchFamily="34" charset="0"/>
              <a:buChar char="•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are you going to find out about us today?</a:t>
            </a:r>
            <a:endParaRPr lang="de-D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itchFamily="34" charset="0"/>
              <a:buChar char="•"/>
            </a:pP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Short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introduction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GiZ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basic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Looking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back on Remote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sensing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</a:t>
            </a:r>
            <a:endParaRPr lang="de-DE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itchFamily="34" charset="0"/>
              <a:buChar char="•"/>
            </a:pP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Experiences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GIZ in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field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RS and SA</a:t>
            </a:r>
          </a:p>
          <a:p>
            <a:pPr marL="171450" lvl="0" indent="-171450">
              <a:buFont typeface="Arial" pitchFamily="34" charset="0"/>
              <a:buChar char="•"/>
            </a:pP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Expectations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regarding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todays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meeting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lvl="0" indent="0">
              <a:buFont typeface="Arial" pitchFamily="34" charset="0"/>
              <a:buNone/>
            </a:pPr>
            <a:endParaRPr lang="de-DE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24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7DE04D-F2BF-441A-B9B2-3306A07D2919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smtClean="0"/>
              <a:t/>
            </a:r>
            <a:br>
              <a:rPr lang="en-GB" noProof="0" dirty="0" smtClean="0"/>
            </a:br>
            <a:endParaRPr lang="en-GB" noProof="0" dirty="0" smtClean="0"/>
          </a:p>
          <a:p>
            <a:pPr>
              <a:spcBef>
                <a:spcPct val="0"/>
              </a:spcBef>
              <a:buFont typeface="Arial" pitchFamily="34" charset="0"/>
              <a:buChar char="•"/>
            </a:pPr>
            <a:endParaRPr lang="de-DE" dirty="0" smtClean="0"/>
          </a:p>
        </p:txBody>
      </p:sp>
      <p:sp>
        <p:nvSpPr>
          <p:cNvPr id="1843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8BA613-CD7C-4EA7-AF96-7EE652E3A2CE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itchFamily="34" charset="0"/>
              <a:buNone/>
            </a:pPr>
            <a:endParaRPr lang="en-GB" noProof="0" dirty="0" smtClean="0"/>
          </a:p>
        </p:txBody>
      </p:sp>
      <p:sp>
        <p:nvSpPr>
          <p:cNvPr id="1638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4C5D0B-7A57-4B19-8823-3D5BA858AE44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458312-5DEE-4544-9875-5AE6DDE8772D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413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</a:pPr>
            <a:r>
              <a:rPr lang="en-GB" b="1" noProof="0" dirty="0" smtClean="0"/>
              <a:t>Sustainability</a:t>
            </a:r>
            <a:r>
              <a:rPr lang="en-GB" b="1" baseline="0" noProof="0" dirty="0" smtClean="0"/>
              <a:t> is our strength </a:t>
            </a:r>
            <a:r>
              <a:rPr lang="en-GB" b="1" noProof="0" dirty="0" smtClean="0"/>
              <a:t>and the principle that guides our actions. </a:t>
            </a:r>
          </a:p>
          <a:p>
            <a:pPr>
              <a:buFont typeface="Arial" pitchFamily="34" charset="0"/>
              <a:buNone/>
            </a:pPr>
            <a:endParaRPr lang="en-GB" noProof="0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We believe that only by combining social responsibility, ecological balance, political participation and economic capability will current and future generations be able to lead secure and dignified lives.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Conflicting goals and interests have to be resolved fairly among all stakeholders. Negotiation processes of this kind must be professionally designed if development is to be sustainable.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belief guides our work with clients and partners, our interactions with each other, and the way we structure our operations.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perform our tasks in keeping with these convictions and are committed to upholding the values enshrined in the Basic Law of the Federal Republic of Germany.</a:t>
            </a:r>
            <a:br>
              <a:rPr lang="en-US" dirty="0" smtClean="0"/>
            </a:br>
            <a:endParaRPr lang="en-GB" noProof="0" dirty="0"/>
          </a:p>
        </p:txBody>
      </p:sp>
      <p:sp>
        <p:nvSpPr>
          <p:cNvPr id="1229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07CBD8-F97D-463C-9A99-494CC9A48B2A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noProof="0" dirty="0" smtClean="0"/>
          </a:p>
          <a:p>
            <a:endParaRPr lang="en-GB" noProof="0" dirty="0" smtClean="0"/>
          </a:p>
        </p:txBody>
      </p:sp>
      <p:sp>
        <p:nvSpPr>
          <p:cNvPr id="2355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8977159-8A79-4700-B2B0-E058EBF47801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z="1200" b="1" kern="120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DE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33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8CAEEB-8619-41CA-8EB1-E6B4BC768421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sz="1050" noProof="0" dirty="0" smtClean="0"/>
              <a:t>Topic of</a:t>
            </a:r>
            <a:r>
              <a:rPr lang="en-GB" sz="1050" baseline="0" noProof="0" dirty="0" smtClean="0"/>
              <a:t> our workshop: </a:t>
            </a:r>
          </a:p>
          <a:p>
            <a:endParaRPr lang="en-GB" sz="1050" noProof="0" dirty="0" smtClean="0"/>
          </a:p>
        </p:txBody>
      </p:sp>
      <p:sp>
        <p:nvSpPr>
          <p:cNvPr id="2560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03891D-8FCF-4F6A-A94C-2955C0672EF9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itchFamily="34" charset="0"/>
              <a:buNone/>
            </a:pPr>
            <a:endParaRPr lang="en-GB" b="1" baseline="0" noProof="0" dirty="0" smtClean="0"/>
          </a:p>
        </p:txBody>
      </p:sp>
      <p:sp>
        <p:nvSpPr>
          <p:cNvPr id="2765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69E826-C74B-497D-9A72-71392E72E93D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 typeface="Arial" pitchFamily="34" charset="0"/>
              <a:buNone/>
            </a:pPr>
            <a:endParaRPr lang="en-GB" b="1" noProof="0" dirty="0" smtClean="0"/>
          </a:p>
        </p:txBody>
      </p:sp>
      <p:sp>
        <p:nvSpPr>
          <p:cNvPr id="2969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9E2298-1610-4B41-9242-DC6B8ED5500C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dirty="0" smtClean="0"/>
          </a:p>
        </p:txBody>
      </p:sp>
      <p:sp>
        <p:nvSpPr>
          <p:cNvPr id="3174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A66838-28EC-46D2-8C57-DB0EB507DB3B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dirty="0" smtClean="0"/>
          </a:p>
        </p:txBody>
      </p:sp>
      <p:sp>
        <p:nvSpPr>
          <p:cNvPr id="3174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A66838-28EC-46D2-8C57-DB0EB507DB3B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4000" y="1484785"/>
            <a:ext cx="7772400" cy="504056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idx="10" hasCustomPrompt="1"/>
          </p:nvPr>
        </p:nvSpPr>
        <p:spPr>
          <a:xfrm>
            <a:off x="684213" y="2448000"/>
            <a:ext cx="7775575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  <a:lvl2pPr marL="36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2pPr>
            <a:lvl3pPr marL="72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3pPr>
            <a:lvl4pPr marL="108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6E6452"/>
                </a:solidFill>
              </a:defRPr>
            </a:lvl5pPr>
          </a:lstStyle>
          <a:p>
            <a:pPr lvl="0"/>
            <a:r>
              <a:rPr lang="en-US" dirty="0" smtClean="0"/>
              <a:t>Text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en-US" dirty="0" smtClean="0"/>
          </a:p>
          <a:p>
            <a:pPr lvl="1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4000" y="1484785"/>
            <a:ext cx="7772400" cy="504056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idx="10" hasCustomPrompt="1"/>
          </p:nvPr>
        </p:nvSpPr>
        <p:spPr>
          <a:xfrm>
            <a:off x="684213" y="2448000"/>
            <a:ext cx="7775575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  <a:lvl2pPr marL="36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2pPr>
            <a:lvl3pPr marL="72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3pPr>
            <a:lvl4pPr marL="108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6E6452"/>
                </a:solidFill>
              </a:defRPr>
            </a:lvl5pPr>
          </a:lstStyle>
          <a:p>
            <a:pPr lvl="1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478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Headlines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 hasCustomPrompt="1"/>
          </p:nvPr>
        </p:nvSpPr>
        <p:spPr>
          <a:xfrm>
            <a:off x="684000" y="1484784"/>
            <a:ext cx="7772400" cy="936103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0" hasCustomPrompt="1"/>
          </p:nvPr>
        </p:nvSpPr>
        <p:spPr>
          <a:xfrm>
            <a:off x="684213" y="2448000"/>
            <a:ext cx="7775575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  <a:lvl2pPr marL="36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2pPr>
            <a:lvl3pPr marL="72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3pPr>
            <a:lvl4pPr marL="108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6E6452"/>
                </a:solidFill>
              </a:defRPr>
            </a:lvl5pPr>
          </a:lstStyle>
          <a:p>
            <a:pPr lvl="0"/>
            <a:r>
              <a:rPr lang="en-US" dirty="0" smtClean="0"/>
              <a:t>Text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en-US" dirty="0" smtClean="0"/>
          </a:p>
          <a:p>
            <a:pPr lvl="1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768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Headlines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 hasCustomPrompt="1"/>
          </p:nvPr>
        </p:nvSpPr>
        <p:spPr>
          <a:xfrm>
            <a:off x="684000" y="1484784"/>
            <a:ext cx="7772400" cy="936103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0" hasCustomPrompt="1"/>
          </p:nvPr>
        </p:nvSpPr>
        <p:spPr>
          <a:xfrm>
            <a:off x="684213" y="2448000"/>
            <a:ext cx="7775575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  <a:lvl2pPr marL="36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2pPr>
            <a:lvl3pPr marL="72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3pPr>
            <a:lvl4pPr marL="108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6E6452"/>
                </a:solidFill>
              </a:defRPr>
            </a:lvl5pPr>
          </a:lstStyle>
          <a:p>
            <a:pPr lvl="1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2461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4000" y="1484785"/>
            <a:ext cx="7772400" cy="504056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idx="10" hasCustomPrompt="1"/>
          </p:nvPr>
        </p:nvSpPr>
        <p:spPr>
          <a:xfrm>
            <a:off x="684213" y="2448000"/>
            <a:ext cx="3743771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  <a:lvl2pPr marL="36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2pPr>
            <a:lvl3pPr marL="72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3pPr>
            <a:lvl4pPr marL="108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6E6452"/>
                </a:solidFill>
              </a:defRPr>
            </a:lvl5pPr>
          </a:lstStyle>
          <a:p>
            <a:pPr lvl="0"/>
            <a:r>
              <a:rPr lang="en-US" dirty="0" smtClean="0"/>
              <a:t>Text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en-US" dirty="0" smtClean="0"/>
          </a:p>
          <a:p>
            <a:pPr lvl="1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  <p:sp>
        <p:nvSpPr>
          <p:cNvPr id="4" name="Inhaltsplatzhalter 2"/>
          <p:cNvSpPr>
            <a:spLocks noGrp="1"/>
          </p:cNvSpPr>
          <p:nvPr>
            <p:ph idx="11" hasCustomPrompt="1"/>
          </p:nvPr>
        </p:nvSpPr>
        <p:spPr>
          <a:xfrm>
            <a:off x="4716016" y="2448000"/>
            <a:ext cx="3743771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  <a:lvl2pPr marL="36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2pPr>
            <a:lvl3pPr marL="72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3pPr>
            <a:lvl4pPr marL="108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6E6452"/>
                </a:solidFill>
              </a:defRPr>
            </a:lvl5pPr>
          </a:lstStyle>
          <a:p>
            <a:pPr lvl="0"/>
            <a:r>
              <a:rPr lang="en-US" dirty="0" smtClean="0"/>
              <a:t>Text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en-US" dirty="0" smtClean="0"/>
          </a:p>
          <a:p>
            <a:pPr lvl="1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6353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4000" y="1484785"/>
            <a:ext cx="7772400" cy="504056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idx="10" hasCustomPrompt="1"/>
          </p:nvPr>
        </p:nvSpPr>
        <p:spPr>
          <a:xfrm>
            <a:off x="684213" y="2448000"/>
            <a:ext cx="3743771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  <a:lvl2pPr marL="36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2pPr>
            <a:lvl3pPr marL="72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3pPr>
            <a:lvl4pPr marL="108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6E6452"/>
                </a:solidFill>
              </a:defRPr>
            </a:lvl5pPr>
          </a:lstStyle>
          <a:p>
            <a:pPr lvl="1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  <p:sp>
        <p:nvSpPr>
          <p:cNvPr id="4" name="Inhaltsplatzhalter 2"/>
          <p:cNvSpPr>
            <a:spLocks noGrp="1"/>
          </p:cNvSpPr>
          <p:nvPr>
            <p:ph idx="11" hasCustomPrompt="1"/>
          </p:nvPr>
        </p:nvSpPr>
        <p:spPr>
          <a:xfrm>
            <a:off x="4716016" y="2448000"/>
            <a:ext cx="3743771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  <a:lvl2pPr marL="36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2pPr>
            <a:lvl3pPr marL="72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3pPr>
            <a:lvl4pPr marL="108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6E6452"/>
                </a:solidFill>
              </a:defRPr>
            </a:lvl5pPr>
          </a:lstStyle>
          <a:p>
            <a:pPr lvl="1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2863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4000" y="1484785"/>
            <a:ext cx="7772400" cy="504056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829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4000" y="1484785"/>
            <a:ext cx="7772400" cy="504056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idx="10" hasCustomPrompt="1"/>
          </p:nvPr>
        </p:nvSpPr>
        <p:spPr>
          <a:xfrm>
            <a:off x="684213" y="2448000"/>
            <a:ext cx="7775575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  <a:lvl2pPr marL="36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2pPr>
            <a:lvl3pPr marL="72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3pPr>
            <a:lvl4pPr marL="108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6E6452"/>
                </a:solidFill>
              </a:defRPr>
            </a:lvl5pPr>
          </a:lstStyle>
          <a:p>
            <a:pPr lvl="1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571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Headlines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 hasCustomPrompt="1"/>
          </p:nvPr>
        </p:nvSpPr>
        <p:spPr>
          <a:xfrm>
            <a:off x="684000" y="1484784"/>
            <a:ext cx="7772400" cy="936103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0" hasCustomPrompt="1"/>
          </p:nvPr>
        </p:nvSpPr>
        <p:spPr>
          <a:xfrm>
            <a:off x="684213" y="2448000"/>
            <a:ext cx="7775575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  <a:lvl2pPr marL="36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2pPr>
            <a:lvl3pPr marL="72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3pPr>
            <a:lvl4pPr marL="108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6E6452"/>
                </a:solidFill>
              </a:defRPr>
            </a:lvl5pPr>
          </a:lstStyle>
          <a:p>
            <a:pPr lvl="0"/>
            <a:r>
              <a:rPr lang="en-US" dirty="0" smtClean="0"/>
              <a:t>Text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en-US" dirty="0" smtClean="0"/>
          </a:p>
          <a:p>
            <a:pPr lvl="1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Headlines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 hasCustomPrompt="1"/>
          </p:nvPr>
        </p:nvSpPr>
        <p:spPr>
          <a:xfrm>
            <a:off x="684000" y="1484784"/>
            <a:ext cx="7772400" cy="936103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0" hasCustomPrompt="1"/>
          </p:nvPr>
        </p:nvSpPr>
        <p:spPr>
          <a:xfrm>
            <a:off x="684213" y="2448000"/>
            <a:ext cx="7775575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  <a:lvl2pPr marL="36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2pPr>
            <a:lvl3pPr marL="72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3pPr>
            <a:lvl4pPr marL="108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6E6452"/>
                </a:solidFill>
              </a:defRPr>
            </a:lvl5pPr>
          </a:lstStyle>
          <a:p>
            <a:pPr lvl="1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17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4000" y="1484785"/>
            <a:ext cx="7772400" cy="504056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idx="10" hasCustomPrompt="1"/>
          </p:nvPr>
        </p:nvSpPr>
        <p:spPr>
          <a:xfrm>
            <a:off x="684213" y="2448000"/>
            <a:ext cx="3743771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  <a:lvl2pPr marL="36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2pPr>
            <a:lvl3pPr marL="72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3pPr>
            <a:lvl4pPr marL="108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6E6452"/>
                </a:solidFill>
              </a:defRPr>
            </a:lvl5pPr>
          </a:lstStyle>
          <a:p>
            <a:pPr lvl="0"/>
            <a:r>
              <a:rPr lang="en-US" dirty="0" smtClean="0"/>
              <a:t>Text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en-US" dirty="0" smtClean="0"/>
          </a:p>
          <a:p>
            <a:pPr lvl="1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  <p:sp>
        <p:nvSpPr>
          <p:cNvPr id="4" name="Inhaltsplatzhalter 2"/>
          <p:cNvSpPr>
            <a:spLocks noGrp="1"/>
          </p:cNvSpPr>
          <p:nvPr>
            <p:ph idx="11" hasCustomPrompt="1"/>
          </p:nvPr>
        </p:nvSpPr>
        <p:spPr>
          <a:xfrm>
            <a:off x="4716016" y="2448000"/>
            <a:ext cx="3743771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  <a:lvl2pPr marL="36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2pPr>
            <a:lvl3pPr marL="72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3pPr>
            <a:lvl4pPr marL="108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6E6452"/>
                </a:solidFill>
              </a:defRPr>
            </a:lvl5pPr>
          </a:lstStyle>
          <a:p>
            <a:pPr lvl="0"/>
            <a:r>
              <a:rPr lang="en-US" dirty="0" smtClean="0"/>
              <a:t>Text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en-US" dirty="0" smtClean="0"/>
          </a:p>
          <a:p>
            <a:pPr lvl="1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4000" y="1484785"/>
            <a:ext cx="7772400" cy="504056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idx="10" hasCustomPrompt="1"/>
          </p:nvPr>
        </p:nvSpPr>
        <p:spPr>
          <a:xfrm>
            <a:off x="684213" y="2448000"/>
            <a:ext cx="3743771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  <a:lvl2pPr marL="36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2pPr>
            <a:lvl3pPr marL="72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3pPr>
            <a:lvl4pPr marL="108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6E6452"/>
                </a:solidFill>
              </a:defRPr>
            </a:lvl5pPr>
          </a:lstStyle>
          <a:p>
            <a:pPr lvl="1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  <p:sp>
        <p:nvSpPr>
          <p:cNvPr id="4" name="Inhaltsplatzhalter 2"/>
          <p:cNvSpPr>
            <a:spLocks noGrp="1"/>
          </p:cNvSpPr>
          <p:nvPr>
            <p:ph idx="11" hasCustomPrompt="1"/>
          </p:nvPr>
        </p:nvSpPr>
        <p:spPr>
          <a:xfrm>
            <a:off x="4716016" y="2448000"/>
            <a:ext cx="3743771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  <a:lvl2pPr marL="36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2pPr>
            <a:lvl3pPr marL="72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3pPr>
            <a:lvl4pPr marL="108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6E6452"/>
                </a:solidFill>
              </a:defRPr>
            </a:lvl5pPr>
          </a:lstStyle>
          <a:p>
            <a:pPr lvl="1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583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4000" y="1484785"/>
            <a:ext cx="7772400" cy="504056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73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4000" y="1484785"/>
            <a:ext cx="7772400" cy="504056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idx="10" hasCustomPrompt="1"/>
          </p:nvPr>
        </p:nvSpPr>
        <p:spPr>
          <a:xfrm>
            <a:off x="684213" y="2448000"/>
            <a:ext cx="7775575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None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1pPr>
            <a:lvl2pPr marL="36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2pPr>
            <a:lvl3pPr marL="72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3pPr>
            <a:lvl4pPr marL="1080000" indent="-360000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  <a:defRPr sz="1800">
                <a:solidFill>
                  <a:srgbClr val="6E6452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6E6452"/>
                </a:solidFill>
              </a:defRPr>
            </a:lvl5pPr>
          </a:lstStyle>
          <a:p>
            <a:pPr lvl="0"/>
            <a:r>
              <a:rPr lang="en-US" dirty="0" smtClean="0"/>
              <a:t>Text </a:t>
            </a:r>
            <a:r>
              <a:rPr lang="en-US" dirty="0" err="1" smtClean="0"/>
              <a:t>durch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 </a:t>
            </a:r>
            <a:r>
              <a:rPr lang="en-US" dirty="0" err="1" smtClean="0"/>
              <a:t>hinzufügen</a:t>
            </a:r>
            <a:endParaRPr lang="en-US" dirty="0" smtClean="0"/>
          </a:p>
          <a:p>
            <a:pPr lvl="1"/>
            <a:r>
              <a:rPr lang="en-US" dirty="0" err="1" smtClean="0"/>
              <a:t>Erste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6880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gi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3.gif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2.gif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4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10"/>
            <a:ext cx="9144000" cy="111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Grafik 7"/>
          <p:cNvPicPr>
            <a:picLocks noChangeAspect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18288" y="304800"/>
            <a:ext cx="2106612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Grafik 8"/>
          <p:cNvPicPr>
            <a:picLocks noChangeAspect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3"/>
          <p:cNvSpPr txBox="1">
            <a:spLocks noChangeArrowheads="1"/>
          </p:cNvSpPr>
          <p:nvPr userDrawn="1"/>
        </p:nvSpPr>
        <p:spPr bwMode="auto">
          <a:xfrm>
            <a:off x="6470650" y="6591300"/>
            <a:ext cx="19812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000" b="0" spc="70" dirty="0" smtClean="0">
                <a:solidFill>
                  <a:srgbClr val="6E6452"/>
                </a:solidFill>
                <a:latin typeface="Arial Narrow" pitchFamily="34" charset="0"/>
              </a:rPr>
              <a:t>Page</a:t>
            </a:r>
            <a:r>
              <a:rPr lang="fr" sz="1000" b="0" spc="70" dirty="0" smtClean="0">
                <a:solidFill>
                  <a:srgbClr val="6E6452"/>
                </a:solidFill>
                <a:latin typeface="Arial Narrow" pitchFamily="34" charset="0"/>
              </a:rPr>
              <a:t> </a:t>
            </a:r>
            <a:fld id="{124715DD-6EFF-4A0B-B27B-7476F868716E}" type="slidenum">
              <a:rPr lang="fr" sz="1000" b="0" spc="70" smtClean="0">
                <a:solidFill>
                  <a:srgbClr val="6E6452"/>
                </a:solidFill>
                <a:latin typeface="Arial Narrow" pitchFamily="34" charset="0"/>
              </a:rPr>
              <a:pPr algn="r">
                <a:defRPr/>
              </a:pPr>
              <a:t>‹Nr.›</a:t>
            </a:fld>
            <a:endParaRPr lang="fr" sz="1000" b="0" spc="7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1692275" y="6591300"/>
            <a:ext cx="575945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spc="70" dirty="0" smtClean="0">
                <a:solidFill>
                  <a:srgbClr val="6E6452"/>
                </a:solidFill>
                <a:latin typeface="Arial Narrow" pitchFamily="34" charset="0"/>
              </a:rPr>
              <a:t>Company</a:t>
            </a:r>
            <a:r>
              <a:rPr lang="de-DE" sz="1000" spc="70" baseline="0" dirty="0" smtClean="0">
                <a:solidFill>
                  <a:srgbClr val="6E6452"/>
                </a:solidFill>
                <a:latin typeface="Arial Narrow" pitchFamily="34" charset="0"/>
              </a:rPr>
              <a:t> </a:t>
            </a:r>
            <a:r>
              <a:rPr lang="de-DE" sz="1000" spc="70" baseline="0" dirty="0" err="1" smtClean="0">
                <a:solidFill>
                  <a:srgbClr val="6E6452"/>
                </a:solidFill>
                <a:latin typeface="Arial Narrow" pitchFamily="34" charset="0"/>
              </a:rPr>
              <a:t>Presentation</a:t>
            </a:r>
            <a:endParaRPr lang="de-DE" sz="1000" spc="7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 userDrawn="1"/>
        </p:nvSpPr>
        <p:spPr bwMode="auto">
          <a:xfrm>
            <a:off x="684213" y="6591300"/>
            <a:ext cx="10080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D2E1EE0-AADB-4EC1-904C-9AC546C60E7F}" type="datetime1">
              <a:rPr lang="fr" sz="1000" b="0" spc="70" smtClean="0">
                <a:solidFill>
                  <a:srgbClr val="6E6452"/>
                </a:solidFill>
                <a:latin typeface="Arial Narrow" pitchFamily="34" charset="0"/>
              </a:rPr>
              <a:pPr>
                <a:defRPr/>
              </a:pPr>
              <a:t>09/12/2015</a:t>
            </a:fld>
            <a:endParaRPr lang="fr" sz="1000" b="0" spc="70" dirty="0">
              <a:solidFill>
                <a:srgbClr val="6E6452"/>
              </a:solidFill>
              <a:latin typeface="Arial Narrow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8" r:id="rId2"/>
    <p:sldLayoutId id="2147483652" r:id="rId3"/>
    <p:sldLayoutId id="2147483659" r:id="rId4"/>
    <p:sldLayoutId id="2147483656" r:id="rId5"/>
    <p:sldLayoutId id="2147483660" r:id="rId6"/>
    <p:sldLayoutId id="2147483657" r:id="rId7"/>
    <p:sldLayoutId id="2147483669" r:id="rId8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6"/>
          <p:cNvPicPr>
            <a:picLocks noChangeAspect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4400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Grafik 7"/>
          <p:cNvPicPr>
            <a:picLocks noChangeAspect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18288" y="304800"/>
            <a:ext cx="2106612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Grafik 8"/>
          <p:cNvPicPr>
            <a:picLocks noChangeAspect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3"/>
          <p:cNvSpPr txBox="1">
            <a:spLocks noChangeArrowheads="1"/>
          </p:cNvSpPr>
          <p:nvPr userDrawn="1"/>
        </p:nvSpPr>
        <p:spPr bwMode="auto">
          <a:xfrm>
            <a:off x="6470650" y="6591300"/>
            <a:ext cx="19812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000" b="0" spc="70" dirty="0" smtClean="0">
                <a:solidFill>
                  <a:srgbClr val="6E6452"/>
                </a:solidFill>
                <a:latin typeface="Arial Narrow" pitchFamily="34" charset="0"/>
              </a:rPr>
              <a:t>Seite</a:t>
            </a:r>
            <a:r>
              <a:rPr lang="fr" sz="1000" b="0" spc="70" dirty="0" smtClean="0">
                <a:solidFill>
                  <a:srgbClr val="6E6452"/>
                </a:solidFill>
                <a:latin typeface="Arial Narrow" pitchFamily="34" charset="0"/>
              </a:rPr>
              <a:t> </a:t>
            </a:r>
            <a:fld id="{124715DD-6EFF-4A0B-B27B-7476F868716E}" type="slidenum">
              <a:rPr lang="fr" sz="1000" b="0" spc="70" smtClean="0">
                <a:solidFill>
                  <a:srgbClr val="6E6452"/>
                </a:solidFill>
                <a:latin typeface="Arial Narrow" pitchFamily="34" charset="0"/>
              </a:rPr>
              <a:pPr algn="r">
                <a:defRPr/>
              </a:pPr>
              <a:t>‹Nr.›</a:t>
            </a:fld>
            <a:endParaRPr lang="fr" sz="1000" b="0" spc="7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1692275" y="6591300"/>
            <a:ext cx="575945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spc="70" dirty="0">
                <a:solidFill>
                  <a:srgbClr val="6E6452"/>
                </a:solidFill>
                <a:latin typeface="Arial Narrow" pitchFamily="34" charset="0"/>
              </a:rPr>
              <a:t>Unternehmenspräsentation 2012</a:t>
            </a:r>
          </a:p>
        </p:txBody>
      </p:sp>
      <p:sp>
        <p:nvSpPr>
          <p:cNvPr id="12" name="Text Box 3"/>
          <p:cNvSpPr txBox="1">
            <a:spLocks noChangeArrowheads="1"/>
          </p:cNvSpPr>
          <p:nvPr userDrawn="1"/>
        </p:nvSpPr>
        <p:spPr bwMode="auto">
          <a:xfrm>
            <a:off x="684213" y="6591300"/>
            <a:ext cx="10080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D2E1EE0-AADB-4EC1-904C-9AC546C60E7F}" type="datetime1">
              <a:rPr lang="fr" sz="1000" b="0" spc="70" smtClean="0">
                <a:solidFill>
                  <a:srgbClr val="6E6452"/>
                </a:solidFill>
                <a:latin typeface="Arial Narrow" pitchFamily="34" charset="0"/>
              </a:rPr>
              <a:pPr>
                <a:defRPr/>
              </a:pPr>
              <a:t>09/12/2015</a:t>
            </a:fld>
            <a:endParaRPr lang="fr" sz="1000" b="0" spc="70" dirty="0">
              <a:solidFill>
                <a:srgbClr val="6E6452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07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giz.d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008" y="2276475"/>
            <a:ext cx="9144000" cy="3095244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827584" y="5373216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>
              <a:solidFill>
                <a:srgbClr val="000000"/>
              </a:solidFill>
            </a:endParaRPr>
          </a:p>
          <a:p>
            <a:r>
              <a:rPr lang="de-DE" dirty="0" smtClean="0">
                <a:solidFill>
                  <a:srgbClr val="000000"/>
                </a:solidFill>
              </a:rPr>
              <a:t>Martin </a:t>
            </a:r>
            <a:r>
              <a:rPr lang="de-DE" dirty="0" smtClean="0">
                <a:solidFill>
                  <a:srgbClr val="000000"/>
                </a:solidFill>
              </a:rPr>
              <a:t>Foth-Feldhusen </a:t>
            </a:r>
          </a:p>
          <a:p>
            <a:r>
              <a:rPr lang="de-DE" dirty="0" smtClean="0">
                <a:solidFill>
                  <a:srgbClr val="000000"/>
                </a:solidFill>
              </a:rPr>
              <a:t>Head of  GIZ Office Bremen, Germany 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 rot="10800000" flipH="1" flipV="1">
            <a:off x="1300347" y="928947"/>
            <a:ext cx="6315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Space </a:t>
            </a:r>
            <a:r>
              <a:rPr lang="de-DE" b="1" dirty="0" err="1" smtClean="0"/>
              <a:t>Application</a:t>
            </a:r>
            <a:r>
              <a:rPr lang="de-DE" b="1" dirty="0" smtClean="0"/>
              <a:t> and Development Cooperation </a:t>
            </a:r>
          </a:p>
          <a:p>
            <a:r>
              <a:rPr lang="de-DE" dirty="0" smtClean="0"/>
              <a:t>Workshop </a:t>
            </a:r>
            <a:r>
              <a:rPr lang="de-DE" dirty="0" err="1" smtClean="0"/>
              <a:t>held</a:t>
            </a:r>
            <a:r>
              <a:rPr lang="de-DE" dirty="0" smtClean="0"/>
              <a:t> on </a:t>
            </a:r>
            <a:r>
              <a:rPr lang="de-DE" dirty="0" err="1" smtClean="0"/>
              <a:t>Dec</a:t>
            </a:r>
            <a:r>
              <a:rPr lang="de-DE" dirty="0" smtClean="0"/>
              <a:t>. 8, 2015 </a:t>
            </a:r>
          </a:p>
          <a:p>
            <a:r>
              <a:rPr lang="de-DE" dirty="0" smtClean="0"/>
              <a:t>at GIZ </a:t>
            </a:r>
            <a:r>
              <a:rPr lang="de-DE" dirty="0" err="1" smtClean="0"/>
              <a:t>Represantation</a:t>
            </a:r>
            <a:r>
              <a:rPr lang="de-DE" dirty="0" smtClean="0"/>
              <a:t>, Rue du </a:t>
            </a:r>
            <a:r>
              <a:rPr lang="de-DE" dirty="0" err="1" smtClean="0"/>
              <a:t>Trône</a:t>
            </a:r>
            <a:r>
              <a:rPr lang="de-DE" dirty="0" smtClean="0"/>
              <a:t> 108, </a:t>
            </a:r>
            <a:r>
              <a:rPr lang="de-DE" dirty="0" err="1" smtClean="0"/>
              <a:t>Brussels</a:t>
            </a:r>
            <a:r>
              <a:rPr lang="de-DE" dirty="0" smtClean="0"/>
              <a:t>.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6400"/>
            <a:ext cx="9144000" cy="2967228"/>
          </a:xfrm>
          <a:prstGeom prst="rect">
            <a:avLst/>
          </a:prstGeom>
        </p:spPr>
      </p:pic>
      <p:sp>
        <p:nvSpPr>
          <p:cNvPr id="17411" name="Untertitel 2"/>
          <p:cNvSpPr>
            <a:spLocks noGrp="1"/>
          </p:cNvSpPr>
          <p:nvPr>
            <p:ph idx="10"/>
          </p:nvPr>
        </p:nvSpPr>
        <p:spPr bwMode="auto">
          <a:xfrm>
            <a:off x="684213" y="2132856"/>
            <a:ext cx="7775575" cy="331236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Identifying </a:t>
            </a:r>
            <a:r>
              <a:rPr lang="en-US" dirty="0">
                <a:solidFill>
                  <a:schemeClr val="tx1"/>
                </a:solidFill>
              </a:rPr>
              <a:t>technological, infrastructural </a:t>
            </a:r>
            <a:r>
              <a:rPr lang="en-US" dirty="0" smtClean="0">
                <a:solidFill>
                  <a:schemeClr val="tx1"/>
                </a:solidFill>
              </a:rPr>
              <a:t> and knowledge </a:t>
            </a:r>
            <a:r>
              <a:rPr lang="en-US" dirty="0">
                <a:solidFill>
                  <a:schemeClr val="tx1"/>
                </a:solidFill>
              </a:rPr>
              <a:t>gaps as well as other hindrances, which impede Developing Countries from acquiring satellite data-based know-how for sustainable development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Recognizing </a:t>
            </a:r>
            <a:r>
              <a:rPr lang="en-US" dirty="0">
                <a:solidFill>
                  <a:schemeClr val="tx1"/>
                </a:solidFill>
              </a:rPr>
              <a:t>strategies to enhance cooperation between Space </a:t>
            </a:r>
            <a:r>
              <a:rPr lang="en-US" dirty="0" smtClean="0">
                <a:solidFill>
                  <a:schemeClr val="tx1"/>
                </a:solidFill>
              </a:rPr>
              <a:t>Applica-</a:t>
            </a:r>
            <a:r>
              <a:rPr lang="en-US" dirty="0" err="1" smtClean="0">
                <a:solidFill>
                  <a:schemeClr val="tx1"/>
                </a:solidFill>
              </a:rPr>
              <a:t>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communities in Europe and Developing, respectively Emerging </a:t>
            </a:r>
            <a:r>
              <a:rPr lang="en-US" dirty="0" smtClean="0">
                <a:solidFill>
                  <a:schemeClr val="tx1"/>
                </a:solidFill>
              </a:rPr>
              <a:t>Countries </a:t>
            </a:r>
            <a:r>
              <a:rPr lang="en-US" dirty="0">
                <a:solidFill>
                  <a:schemeClr val="tx1"/>
                </a:solidFill>
              </a:rPr>
              <a:t>in the field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Identifying </a:t>
            </a:r>
            <a:r>
              <a:rPr lang="en-US" dirty="0">
                <a:solidFill>
                  <a:schemeClr val="tx1"/>
                </a:solidFill>
              </a:rPr>
              <a:t>a way forward to formulate future activities and proposals to recognize the needs for new approaches in capacity building to use Earth Observation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Achieving </a:t>
            </a:r>
            <a:r>
              <a:rPr lang="en-US" dirty="0">
                <a:solidFill>
                  <a:schemeClr val="tx1"/>
                </a:solidFill>
              </a:rPr>
              <a:t>a consensus on a joint way forward and identifying relevant EU funding options or other sources of financing for projects aimed at capacity building for Earth Observation in the framework of Development </a:t>
            </a:r>
            <a:r>
              <a:rPr lang="en-US" dirty="0" smtClean="0">
                <a:solidFill>
                  <a:schemeClr val="tx1"/>
                </a:solidFill>
              </a:rPr>
              <a:t>Cooperation </a:t>
            </a:r>
            <a:endParaRPr lang="en-US" dirty="0">
              <a:solidFill>
                <a:schemeClr val="tx1"/>
              </a:solidFill>
            </a:endParaRPr>
          </a:p>
          <a:p>
            <a:endParaRPr lang="de-DE" dirty="0"/>
          </a:p>
          <a:p>
            <a:r>
              <a:rPr lang="en-US" dirty="0"/>
              <a:t>• Starting a comprehensive overview of chances and benefits of Earth Observation for Developing Countries </a:t>
            </a:r>
          </a:p>
          <a:p>
            <a:pPr marL="360000" lvl="1" indent="-360000">
              <a:lnSpc>
                <a:spcPct val="100000"/>
              </a:lnSpc>
              <a:spcAft>
                <a:spcPts val="800"/>
              </a:spcAft>
              <a:buFont typeface="Arial" charset="0"/>
              <a:buChar char="•"/>
            </a:pPr>
            <a:endParaRPr lang="en-GB" dirty="0" smtClean="0">
              <a:solidFill>
                <a:srgbClr val="6E6452"/>
              </a:solidFill>
              <a:latin typeface="Arial" charset="0"/>
              <a:cs typeface="Arial" charset="0"/>
            </a:endParaRPr>
          </a:p>
          <a:p>
            <a:pPr marL="360000" lvl="1" indent="-360000">
              <a:lnSpc>
                <a:spcPct val="100000"/>
              </a:lnSpc>
              <a:spcAft>
                <a:spcPts val="800"/>
              </a:spcAft>
              <a:buFont typeface="Arial" charset="0"/>
              <a:buChar char="•"/>
            </a:pPr>
            <a:endParaRPr lang="en-GB" dirty="0" smtClean="0">
              <a:solidFill>
                <a:srgbClr val="6E6452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itel 1"/>
          <p:cNvSpPr>
            <a:spLocks noGrp="1"/>
          </p:cNvSpPr>
          <p:nvPr>
            <p:ph type="ctr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>
                <a:solidFill>
                  <a:srgbClr val="A49688"/>
                </a:solidFill>
                <a:latin typeface="Arial" charset="0"/>
                <a:cs typeface="Arial" charset="0"/>
              </a:rPr>
              <a:t>Expectations </a:t>
            </a:r>
            <a:r>
              <a:rPr lang="de-DE" sz="2000" b="1" dirty="0"/>
              <a:t>The </a:t>
            </a:r>
            <a:r>
              <a:rPr lang="de-DE" sz="2000" b="1" dirty="0" err="1"/>
              <a:t>discussion</a:t>
            </a:r>
            <a:r>
              <a:rPr lang="de-DE" sz="2000" b="1" dirty="0"/>
              <a:t> </a:t>
            </a:r>
            <a:r>
              <a:rPr lang="de-DE" sz="2000" b="1" dirty="0" err="1"/>
              <a:t>should</a:t>
            </a:r>
            <a:r>
              <a:rPr lang="de-DE" sz="2000" b="1" dirty="0"/>
              <a:t> </a:t>
            </a:r>
            <a:r>
              <a:rPr lang="de-DE" sz="2000" b="1" dirty="0" err="1"/>
              <a:t>help</a:t>
            </a:r>
            <a:r>
              <a:rPr lang="de-DE" sz="2000" b="1" dirty="0"/>
              <a:t>: </a:t>
            </a:r>
            <a:r>
              <a:rPr lang="de-DE" sz="2000" dirty="0"/>
              <a:t/>
            </a:r>
            <a:br>
              <a:rPr lang="de-DE" sz="2000" dirty="0"/>
            </a:br>
            <a:endParaRPr lang="en-GB" dirty="0">
              <a:solidFill>
                <a:srgbClr val="A49688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6400"/>
            <a:ext cx="9144000" cy="2967228"/>
          </a:xfrm>
          <a:prstGeom prst="rect">
            <a:avLst/>
          </a:prstGeom>
        </p:spPr>
      </p:pic>
      <p:sp>
        <p:nvSpPr>
          <p:cNvPr id="15363" name="Untertitel 2"/>
          <p:cNvSpPr>
            <a:spLocks noGrp="1"/>
          </p:cNvSpPr>
          <p:nvPr>
            <p:ph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0000" indent="-360000">
              <a:buFont typeface="Arial" pitchFamily="34" charset="0"/>
              <a:buChar char="•"/>
            </a:pPr>
            <a:endParaRPr lang="en-GB" dirty="0" smtClean="0">
              <a:latin typeface="Arial" charset="0"/>
              <a:cs typeface="Arial" charset="0"/>
            </a:endParaRPr>
          </a:p>
          <a:p>
            <a:pPr algn="ctr"/>
            <a:r>
              <a:rPr lang="en-GB" sz="3600" dirty="0" smtClean="0">
                <a:latin typeface="Arial" charset="0"/>
                <a:cs typeface="Arial" charset="0"/>
              </a:rPr>
              <a:t>Thank you </a:t>
            </a:r>
          </a:p>
          <a:p>
            <a:pPr algn="ctr"/>
            <a:r>
              <a:rPr lang="en-GB" sz="3600" dirty="0" smtClean="0">
                <a:latin typeface="Arial" charset="0"/>
                <a:cs typeface="Arial" charset="0"/>
              </a:rPr>
              <a:t>for your attention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 txBox="1">
            <a:spLocks/>
          </p:cNvSpPr>
          <p:nvPr/>
        </p:nvSpPr>
        <p:spPr>
          <a:xfrm>
            <a:off x="684000" y="3240000"/>
            <a:ext cx="3240360" cy="252028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0" kern="1200">
                <a:solidFill>
                  <a:srgbClr val="6E645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DE" sz="1200" dirty="0" smtClean="0"/>
              <a:t>Deutsche Gesellschaft für</a:t>
            </a:r>
            <a:br>
              <a:rPr lang="de-DE" sz="1200" dirty="0" smtClean="0"/>
            </a:br>
            <a:r>
              <a:rPr lang="de-DE" sz="1200" dirty="0" smtClean="0"/>
              <a:t>Internationale Zusammenarbeit (GIZ) GmbH</a:t>
            </a:r>
          </a:p>
          <a:p>
            <a:endParaRPr lang="de-DE" sz="1200" dirty="0"/>
          </a:p>
          <a:p>
            <a:r>
              <a:rPr lang="de-DE" sz="1200" dirty="0"/>
              <a:t>Registered </a:t>
            </a:r>
            <a:r>
              <a:rPr lang="de-DE" sz="1200" dirty="0" err="1"/>
              <a:t>offices</a:t>
            </a:r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/>
              <a:t>Bonn </a:t>
            </a:r>
            <a:r>
              <a:rPr lang="de-DE" sz="1200" dirty="0" err="1" smtClean="0"/>
              <a:t>and</a:t>
            </a:r>
            <a:r>
              <a:rPr lang="de-DE" sz="1200" dirty="0" smtClean="0"/>
              <a:t> Eschborn</a:t>
            </a:r>
          </a:p>
          <a:p>
            <a:endParaRPr lang="de-DE" sz="1200" dirty="0"/>
          </a:p>
          <a:p>
            <a:r>
              <a:rPr lang="de-DE" sz="1200" dirty="0" smtClean="0"/>
              <a:t>Friedrich-Ebert-Allee 36 + 40</a:t>
            </a:r>
            <a:br>
              <a:rPr lang="de-DE" sz="1200" dirty="0" smtClean="0"/>
            </a:br>
            <a:r>
              <a:rPr lang="de-DE" sz="1200" dirty="0" smtClean="0"/>
              <a:t>53113 Bonn</a:t>
            </a:r>
            <a:br>
              <a:rPr lang="de-DE" sz="1200" dirty="0" smtClean="0"/>
            </a:br>
            <a:r>
              <a:rPr lang="de-DE" sz="1200" dirty="0" smtClean="0"/>
              <a:t>T  +49  228  44 60 - 0</a:t>
            </a:r>
            <a:br>
              <a:rPr lang="de-DE" sz="1200" dirty="0" smtClean="0"/>
            </a:br>
            <a:r>
              <a:rPr lang="de-DE" sz="1200" dirty="0" smtClean="0"/>
              <a:t>F  +49  228  44 60 - 17 66</a:t>
            </a:r>
          </a:p>
          <a:p>
            <a:endParaRPr lang="de-DE" sz="1200" dirty="0"/>
          </a:p>
          <a:p>
            <a:r>
              <a:rPr lang="de-DE" sz="1200" dirty="0" smtClean="0"/>
              <a:t>E  </a:t>
            </a:r>
            <a:r>
              <a:rPr lang="de-DE" sz="1200" dirty="0" smtClean="0">
                <a:hlinkClick r:id="rId3"/>
              </a:rPr>
              <a:t>info@giz.de</a:t>
            </a:r>
            <a:endParaRPr lang="de-DE" sz="1200" dirty="0" smtClean="0"/>
          </a:p>
          <a:p>
            <a:r>
              <a:rPr lang="de-DE" sz="1200" dirty="0" smtClean="0"/>
              <a:t>I    www.giz.de</a:t>
            </a:r>
            <a:endParaRPr lang="de-DE" sz="1200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2987824" y="4330800"/>
            <a:ext cx="2232248" cy="936104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0" kern="1200">
                <a:solidFill>
                  <a:srgbClr val="6E645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DE" sz="1200" dirty="0" smtClean="0"/>
              <a:t>Dag-</a:t>
            </a:r>
            <a:r>
              <a:rPr lang="de-DE" sz="1200" dirty="0" err="1" smtClean="0"/>
              <a:t>Hammarskjöld</a:t>
            </a:r>
            <a:r>
              <a:rPr lang="de-DE" sz="1200" dirty="0" smtClean="0"/>
              <a:t>-Weg 1-5</a:t>
            </a:r>
            <a:br>
              <a:rPr lang="de-DE" sz="1200" dirty="0" smtClean="0"/>
            </a:br>
            <a:r>
              <a:rPr lang="de-DE" sz="1200" dirty="0" smtClean="0"/>
              <a:t>65760 Eschborn</a:t>
            </a:r>
            <a:br>
              <a:rPr lang="de-DE" sz="1200" dirty="0" smtClean="0"/>
            </a:br>
            <a:r>
              <a:rPr lang="de-DE" sz="1200" dirty="0" smtClean="0"/>
              <a:t>T  +49  61 96  79 - 0</a:t>
            </a:r>
            <a:br>
              <a:rPr lang="de-DE" sz="1200" dirty="0" smtClean="0"/>
            </a:br>
            <a:r>
              <a:rPr lang="de-DE" sz="1200" dirty="0" smtClean="0"/>
              <a:t>F  +49  61 96  79 - 11 15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5229692" y="3295247"/>
            <a:ext cx="3240360" cy="252028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0" kern="1200">
                <a:solidFill>
                  <a:srgbClr val="6E645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DE" sz="1200" dirty="0" smtClean="0"/>
              <a:t>Deutsche Gesellschaft für</a:t>
            </a:r>
            <a:br>
              <a:rPr lang="de-DE" sz="1200" dirty="0" smtClean="0"/>
            </a:br>
            <a:r>
              <a:rPr lang="de-DE" sz="1200" dirty="0" smtClean="0"/>
              <a:t>Internationale Zusammenarbeit (GIZ) GmbH</a:t>
            </a:r>
          </a:p>
          <a:p>
            <a:r>
              <a:rPr lang="de-DE" sz="1200" dirty="0" smtClean="0"/>
              <a:t>Landesbüro Bremen</a:t>
            </a:r>
          </a:p>
          <a:p>
            <a:endParaRPr lang="de-DE" sz="1200" dirty="0"/>
          </a:p>
          <a:p>
            <a:r>
              <a:rPr lang="de-DE" sz="1200" dirty="0" smtClean="0"/>
              <a:t>Martinistraße 31</a:t>
            </a:r>
            <a:br>
              <a:rPr lang="de-DE" sz="1200" dirty="0" smtClean="0"/>
            </a:br>
            <a:r>
              <a:rPr lang="de-DE" sz="1200" dirty="0" smtClean="0"/>
              <a:t>28195 Bremen </a:t>
            </a:r>
            <a:br>
              <a:rPr lang="de-DE" sz="1200" dirty="0" smtClean="0"/>
            </a:br>
            <a:r>
              <a:rPr lang="de-DE" sz="1200" dirty="0" smtClean="0"/>
              <a:t>T  +49 421 16297 10</a:t>
            </a:r>
            <a:br>
              <a:rPr lang="de-DE" sz="1200" dirty="0" smtClean="0"/>
            </a:br>
            <a:r>
              <a:rPr lang="de-DE" sz="1200" dirty="0" smtClean="0"/>
              <a:t>F  +49 421 16297 20</a:t>
            </a:r>
          </a:p>
          <a:p>
            <a:endParaRPr lang="de-DE" sz="1200" dirty="0"/>
          </a:p>
          <a:p>
            <a:r>
              <a:rPr lang="de-DE" sz="1200" dirty="0" smtClean="0"/>
              <a:t>E  </a:t>
            </a:r>
            <a:r>
              <a:rPr lang="de-DE" sz="1200" dirty="0" smtClean="0">
                <a:hlinkClick r:id="rId3"/>
              </a:rPr>
              <a:t>info@giz.de</a:t>
            </a:r>
            <a:endParaRPr lang="de-DE" sz="1200" dirty="0" smtClean="0"/>
          </a:p>
          <a:p>
            <a:r>
              <a:rPr lang="de-DE" sz="1200" dirty="0" smtClean="0"/>
              <a:t>I    www.giz.de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86897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44067"/>
            <a:ext cx="9144000" cy="2967228"/>
          </a:xfrm>
          <a:prstGeom prst="rect">
            <a:avLst/>
          </a:prstGeom>
        </p:spPr>
      </p:pic>
      <p:sp>
        <p:nvSpPr>
          <p:cNvPr id="11266" name="Titel 3"/>
          <p:cNvSpPr>
            <a:spLocks noGrp="1"/>
          </p:cNvSpPr>
          <p:nvPr>
            <p:ph type="ctr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>
                <a:latin typeface="Arial" charset="0"/>
                <a:cs typeface="Arial" charset="0"/>
              </a:rPr>
              <a:t>GIZ in a nutshell</a:t>
            </a:r>
            <a:endParaRPr lang="en-GB" b="0" dirty="0" smtClean="0">
              <a:latin typeface="Arial" charset="0"/>
              <a:cs typeface="Arial" charset="0"/>
            </a:endParaRPr>
          </a:p>
        </p:txBody>
      </p:sp>
      <p:sp>
        <p:nvSpPr>
          <p:cNvPr id="5" name="Untertitel 2"/>
          <p:cNvSpPr txBox="1">
            <a:spLocks/>
          </p:cNvSpPr>
          <p:nvPr/>
        </p:nvSpPr>
        <p:spPr bwMode="auto">
          <a:xfrm>
            <a:off x="684213" y="2276475"/>
            <a:ext cx="7225898" cy="41496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8000" indent="-288000" algn="l" rtl="0" fontAlgn="base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C80F0F"/>
              </a:buClr>
              <a:buFont typeface="Arial" charset="0"/>
              <a:buChar char="•"/>
              <a:defRPr sz="1800" kern="1200">
                <a:solidFill>
                  <a:srgbClr val="6E645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88000" indent="0" algn="l" rtl="0" fontAlgn="base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Clr>
                <a:srgbClr val="6E6452"/>
              </a:buClr>
              <a:buFont typeface="Arial" pitchFamily="34" charset="0"/>
              <a:buNone/>
              <a:defRPr sz="1800" kern="1200">
                <a:solidFill>
                  <a:srgbClr val="AD9D9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800" kern="1200">
                <a:solidFill>
                  <a:srgbClr val="6E64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6E64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rgbClr val="6E64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800"/>
              </a:spcAft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Global service provider  in the field of international cooperation for sustainable development</a:t>
            </a:r>
          </a:p>
          <a:p>
            <a:pPr>
              <a:spcAft>
                <a:spcPts val="800"/>
              </a:spcAft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Owned by the Federal Republic of Germany, supports the objectives of the German Government</a:t>
            </a:r>
          </a:p>
          <a:p>
            <a:pPr>
              <a:spcAft>
                <a:spcPts val="800"/>
              </a:spcAft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More than 16.500 employees worldwide</a:t>
            </a:r>
          </a:p>
          <a:p>
            <a:pPr>
              <a:spcAft>
                <a:spcPts val="800"/>
              </a:spcAft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Active in more than 130 countries </a:t>
            </a:r>
          </a:p>
          <a:p>
            <a:pPr>
              <a:spcAft>
                <a:spcPts val="800"/>
              </a:spcAft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Business volume more than 2 billion EUR in 2014. </a:t>
            </a:r>
          </a:p>
          <a:p>
            <a:pPr>
              <a:spcAft>
                <a:spcPts val="800"/>
              </a:spcAft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Main commissioning party: the German Ministry for Economic Cooperation and Development. </a:t>
            </a:r>
          </a:p>
          <a:p>
            <a:pPr>
              <a:spcAft>
                <a:spcPts val="800"/>
              </a:spcAft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Other commissioners: over 300 public and private sector bodies in Germany and abroad </a:t>
            </a:r>
          </a:p>
          <a:p>
            <a:pPr marL="360000" indent="-360000">
              <a:spcAft>
                <a:spcPts val="800"/>
              </a:spcAft>
              <a:buNone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7357"/>
            <a:ext cx="9144000" cy="2967228"/>
          </a:xfrm>
          <a:prstGeom prst="rect">
            <a:avLst/>
          </a:prstGeom>
        </p:spPr>
      </p:pic>
      <p:sp>
        <p:nvSpPr>
          <p:cNvPr id="22530" name="Titel 3"/>
          <p:cNvSpPr>
            <a:spLocks noGrp="1"/>
          </p:cNvSpPr>
          <p:nvPr>
            <p:ph type="ctr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b="0" dirty="0" smtClean="0">
                <a:latin typeface="Arial" charset="0"/>
                <a:cs typeface="Arial" charset="0"/>
              </a:rPr>
              <a:t>We manage change. </a:t>
            </a:r>
            <a:br>
              <a:rPr lang="en-GB" b="0" dirty="0" smtClean="0">
                <a:latin typeface="Arial" charset="0"/>
                <a:cs typeface="Arial" charset="0"/>
              </a:rPr>
            </a:br>
            <a:r>
              <a:rPr lang="en-GB" dirty="0" smtClean="0">
                <a:solidFill>
                  <a:srgbClr val="A49688"/>
                </a:solidFill>
                <a:latin typeface="Arial" charset="0"/>
                <a:cs typeface="Arial" charset="0"/>
              </a:rPr>
              <a:t>To make development sustainable worldwide</a:t>
            </a:r>
            <a:r>
              <a:rPr lang="en-GB" b="0" dirty="0" smtClean="0">
                <a:solidFill>
                  <a:srgbClr val="A49688"/>
                </a:solidFill>
                <a:latin typeface="Arial" charset="0"/>
                <a:cs typeface="Arial" charset="0"/>
              </a:rPr>
              <a:t>.</a:t>
            </a:r>
            <a:endParaRPr lang="en-GB" b="0" dirty="0">
              <a:solidFill>
                <a:srgbClr val="A49688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Inhaltsplatzhalter 4"/>
          <p:cNvSpPr>
            <a:spLocks noGrp="1"/>
          </p:cNvSpPr>
          <p:nvPr>
            <p:ph idx="10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0000" indent="-360000"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With advisory and practical services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Across a wide range of sectors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For customised, innovative solutions</a:t>
            </a:r>
          </a:p>
          <a:p>
            <a:pPr marL="360000" indent="-3600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On behalf of clients inside Germany and</a:t>
            </a:r>
          </a:p>
          <a:p>
            <a:pPr marL="3600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around the world</a:t>
            </a:r>
          </a:p>
          <a:p>
            <a:pPr marL="360000" indent="-360000"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</a:pPr>
            <a:endParaRPr lang="en-GB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6400"/>
            <a:ext cx="9144000" cy="2967228"/>
          </a:xfrm>
          <a:prstGeom prst="rect">
            <a:avLst/>
          </a:prstGeom>
        </p:spPr>
      </p:pic>
      <p:sp>
        <p:nvSpPr>
          <p:cNvPr id="13315" name="Untertitel 2"/>
          <p:cNvSpPr>
            <a:spLocks noGrp="1"/>
          </p:cNvSpPr>
          <p:nvPr>
            <p:ph idx="10"/>
          </p:nvPr>
        </p:nvSpPr>
        <p:spPr bwMode="auto">
          <a:xfrm>
            <a:off x="684213" y="2099054"/>
            <a:ext cx="7775575" cy="331236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7338" lvl="1" indent="-287338">
              <a:spcAft>
                <a:spcPts val="0"/>
              </a:spcAft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Last century: remote sensing activities in development cooperation  were little sustainable: </a:t>
            </a:r>
          </a:p>
          <a:p>
            <a:pPr marL="647338" lvl="2" indent="-287338">
              <a:spcAft>
                <a:spcPts val="0"/>
              </a:spcAft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no technology transfer, </a:t>
            </a:r>
          </a:p>
          <a:p>
            <a:pPr marL="647338" lvl="2" indent="-287338">
              <a:spcAft>
                <a:spcPts val="0"/>
              </a:spcAft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no participation in product and technology development, </a:t>
            </a:r>
          </a:p>
          <a:p>
            <a:pPr marL="647338" lvl="2" indent="-287338">
              <a:spcAft>
                <a:spcPts val="0"/>
              </a:spcAft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processing and analysis  of data according to needs of industrialized countries mainly</a:t>
            </a:r>
          </a:p>
          <a:p>
            <a:pPr marL="287338" lvl="1" indent="-287338">
              <a:spcAft>
                <a:spcPts val="0"/>
              </a:spcAft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New global initiatives and agreements on environment </a:t>
            </a:r>
            <a:r>
              <a:rPr lang="de-DE" i="1" dirty="0" smtClean="0">
                <a:solidFill>
                  <a:schemeClr val="tx1"/>
                </a:solidFill>
              </a:rPr>
              <a:t>(</a:t>
            </a:r>
            <a:r>
              <a:rPr lang="de-DE" i="1" dirty="0" err="1">
                <a:solidFill>
                  <a:schemeClr val="tx1"/>
                </a:solidFill>
              </a:rPr>
              <a:t>Convention</a:t>
            </a:r>
            <a:r>
              <a:rPr lang="de-DE" i="1" dirty="0">
                <a:solidFill>
                  <a:schemeClr val="tx1"/>
                </a:solidFill>
              </a:rPr>
              <a:t> on Biological </a:t>
            </a:r>
            <a:r>
              <a:rPr lang="de-DE" i="1" dirty="0" err="1" smtClean="0">
                <a:solidFill>
                  <a:schemeClr val="tx1"/>
                </a:solidFill>
              </a:rPr>
              <a:t>Diversity</a:t>
            </a:r>
            <a:r>
              <a:rPr lang="de-DE" i="1" dirty="0" smtClean="0">
                <a:solidFill>
                  <a:schemeClr val="tx1"/>
                </a:solidFill>
              </a:rPr>
              <a:t>, </a:t>
            </a:r>
            <a:r>
              <a:rPr lang="de-DE" i="1" dirty="0" err="1" smtClean="0">
                <a:solidFill>
                  <a:schemeClr val="tx1"/>
                </a:solidFill>
              </a:rPr>
              <a:t>Convention</a:t>
            </a:r>
            <a:r>
              <a:rPr lang="de-DE" i="1" dirty="0" smtClean="0">
                <a:solidFill>
                  <a:schemeClr val="tx1"/>
                </a:solidFill>
              </a:rPr>
              <a:t> </a:t>
            </a:r>
            <a:r>
              <a:rPr lang="de-DE" i="1" dirty="0" err="1" smtClean="0">
                <a:solidFill>
                  <a:schemeClr val="tx1"/>
                </a:solidFill>
              </a:rPr>
              <a:t>to</a:t>
            </a:r>
            <a:r>
              <a:rPr lang="de-DE" i="1" dirty="0" smtClean="0">
                <a:solidFill>
                  <a:schemeClr val="tx1"/>
                </a:solidFill>
              </a:rPr>
              <a:t> </a:t>
            </a:r>
            <a:r>
              <a:rPr lang="de-DE" i="1" dirty="0" err="1">
                <a:solidFill>
                  <a:schemeClr val="tx1"/>
                </a:solidFill>
              </a:rPr>
              <a:t>combat</a:t>
            </a:r>
            <a:r>
              <a:rPr lang="de-DE" i="1" dirty="0">
                <a:solidFill>
                  <a:schemeClr val="tx1"/>
                </a:solidFill>
              </a:rPr>
              <a:t> d</a:t>
            </a:r>
            <a:r>
              <a:rPr lang="en-GB" i="1" dirty="0" err="1" smtClean="0">
                <a:solidFill>
                  <a:schemeClr val="tx1"/>
                </a:solidFill>
              </a:rPr>
              <a:t>esertification</a:t>
            </a:r>
            <a:r>
              <a:rPr lang="en-GB" i="1" dirty="0" smtClean="0">
                <a:solidFill>
                  <a:schemeClr val="tx1"/>
                </a:solidFill>
              </a:rPr>
              <a:t>, </a:t>
            </a:r>
            <a:r>
              <a:rPr lang="de-DE" i="1" dirty="0" err="1" smtClean="0">
                <a:solidFill>
                  <a:schemeClr val="tx1"/>
                </a:solidFill>
              </a:rPr>
              <a:t>Convention</a:t>
            </a:r>
            <a:r>
              <a:rPr lang="de-DE" i="1" dirty="0" smtClean="0">
                <a:solidFill>
                  <a:schemeClr val="tx1"/>
                </a:solidFill>
              </a:rPr>
              <a:t> </a:t>
            </a:r>
            <a:r>
              <a:rPr lang="de-DE" i="1" dirty="0">
                <a:solidFill>
                  <a:schemeClr val="tx1"/>
                </a:solidFill>
              </a:rPr>
              <a:t>on </a:t>
            </a:r>
            <a:r>
              <a:rPr lang="de-DE" i="1" dirty="0" err="1">
                <a:solidFill>
                  <a:schemeClr val="tx1"/>
                </a:solidFill>
              </a:rPr>
              <a:t>Climate</a:t>
            </a:r>
            <a:r>
              <a:rPr lang="de-DE" i="1" dirty="0">
                <a:solidFill>
                  <a:schemeClr val="tx1"/>
                </a:solidFill>
              </a:rPr>
              <a:t> </a:t>
            </a:r>
            <a:r>
              <a:rPr lang="de-DE" i="1" dirty="0" smtClean="0">
                <a:solidFill>
                  <a:schemeClr val="tx1"/>
                </a:solidFill>
              </a:rPr>
              <a:t>Change </a:t>
            </a:r>
            <a:r>
              <a:rPr lang="de-DE" i="1" dirty="0" err="1" smtClean="0">
                <a:solidFill>
                  <a:schemeClr val="tx1"/>
                </a:solidFill>
              </a:rPr>
              <a:t>a.o</a:t>
            </a:r>
            <a:r>
              <a:rPr lang="de-DE" i="1" dirty="0" smtClean="0">
                <a:solidFill>
                  <a:schemeClr val="tx1"/>
                </a:solidFill>
              </a:rPr>
              <a:t>.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) and disaster risk reduction provide new opportunities for increased use of space applications and remote sensing technology.  </a:t>
            </a:r>
          </a:p>
          <a:p>
            <a:pPr marL="287338" lvl="1" indent="-287338">
              <a:spcAft>
                <a:spcPts val="0"/>
              </a:spcAft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Availability of data increased due to large number of satellites and related technologies (RPAS) opens new perspectives!  </a:t>
            </a:r>
          </a:p>
          <a:p>
            <a:pPr marL="287338" lvl="1" indent="-287338">
              <a:spcAft>
                <a:spcPts val="0"/>
              </a:spcAft>
              <a:buFont typeface="Arial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Declaration of interest GIZ –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DLR (German Aerospace Center).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Find and extend cooperation in the field of space technologies. </a:t>
            </a:r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>
                <a:solidFill>
                  <a:srgbClr val="A49688"/>
                </a:solidFill>
                <a:latin typeface="Arial" charset="0"/>
                <a:cs typeface="Arial" charset="0"/>
              </a:rPr>
              <a:t>Remote sensing in development cooperation – history</a:t>
            </a:r>
            <a:endParaRPr lang="en-GB" dirty="0">
              <a:solidFill>
                <a:srgbClr val="A49688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8" y="1976400"/>
            <a:ext cx="9144000" cy="2967228"/>
          </a:xfrm>
          <a:prstGeom prst="rect">
            <a:avLst/>
          </a:prstGeom>
        </p:spPr>
      </p:pic>
      <p:sp>
        <p:nvSpPr>
          <p:cNvPr id="24578" name="Titel 1"/>
          <p:cNvSpPr>
            <a:spLocks noGrp="1"/>
          </p:cNvSpPr>
          <p:nvPr>
            <p:ph type="ctrTitle"/>
          </p:nvPr>
        </p:nvSpPr>
        <p:spPr bwMode="auto">
          <a:xfrm>
            <a:off x="684000" y="1484784"/>
            <a:ext cx="7920448" cy="93610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>
                <a:latin typeface="Arial" charset="0"/>
                <a:cs typeface="Arial" charset="0"/>
              </a:rPr>
              <a:t>Space Applications and Development Cooperation </a:t>
            </a:r>
            <a:r>
              <a:rPr lang="en-GB" b="0" dirty="0" smtClean="0">
                <a:latin typeface="Arial" charset="0"/>
                <a:cs typeface="Arial" charset="0"/>
              </a:rPr>
              <a:t/>
            </a:r>
            <a:br>
              <a:rPr lang="en-GB" b="0" dirty="0" smtClean="0">
                <a:latin typeface="Arial" charset="0"/>
                <a:cs typeface="Arial" charset="0"/>
              </a:rPr>
            </a:br>
            <a:endParaRPr lang="en-GB" b="0" dirty="0">
              <a:solidFill>
                <a:srgbClr val="A49688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Inhaltsplatzhalter 2"/>
          <p:cNvSpPr>
            <a:spLocks noGrp="1"/>
          </p:cNvSpPr>
          <p:nvPr>
            <p:ph idx="10"/>
          </p:nvPr>
        </p:nvSpPr>
        <p:spPr bwMode="auto">
          <a:xfrm>
            <a:off x="684213" y="2448000"/>
            <a:ext cx="7056139" cy="33123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0000" indent="-360000">
              <a:spcAft>
                <a:spcPts val="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Space technology programs (Copernicus, Sentinel, Modis, ASTER, </a:t>
            </a:r>
            <a:r>
              <a:rPr lang="en-GB" dirty="0" err="1" smtClean="0">
                <a:solidFill>
                  <a:schemeClr val="tx1"/>
                </a:solidFill>
              </a:rPr>
              <a:t>RapidEye</a:t>
            </a:r>
            <a:r>
              <a:rPr lang="en-GB" dirty="0" smtClean="0">
                <a:solidFill>
                  <a:schemeClr val="tx1"/>
                </a:solidFill>
              </a:rPr>
              <a:t>, </a:t>
            </a:r>
            <a:r>
              <a:rPr lang="en-GB" dirty="0" err="1" smtClean="0">
                <a:solidFill>
                  <a:schemeClr val="tx1"/>
                </a:solidFill>
              </a:rPr>
              <a:t>BlackBridge</a:t>
            </a:r>
            <a:r>
              <a:rPr lang="en-GB" dirty="0" smtClean="0">
                <a:solidFill>
                  <a:schemeClr val="tx1"/>
                </a:solidFill>
              </a:rPr>
              <a:t>, others) produce and provide valuable and </a:t>
            </a:r>
            <a:r>
              <a:rPr lang="en-GB" dirty="0">
                <a:solidFill>
                  <a:schemeClr val="tx1"/>
                </a:solidFill>
              </a:rPr>
              <a:t>useful data </a:t>
            </a:r>
            <a:r>
              <a:rPr lang="en-GB" dirty="0" smtClean="0">
                <a:solidFill>
                  <a:schemeClr val="tx1"/>
                </a:solidFill>
              </a:rPr>
              <a:t>and information for </a:t>
            </a:r>
          </a:p>
          <a:p>
            <a:pPr marL="720000" lvl="1">
              <a:spcAft>
                <a:spcPts val="0"/>
              </a:spcAft>
            </a:pPr>
            <a:r>
              <a:rPr lang="en-GB" dirty="0" smtClean="0">
                <a:solidFill>
                  <a:schemeClr val="tx1"/>
                </a:solidFill>
              </a:rPr>
              <a:t>Supporting </a:t>
            </a:r>
            <a:r>
              <a:rPr lang="en-GB" dirty="0" smtClean="0">
                <a:solidFill>
                  <a:schemeClr val="tx1"/>
                </a:solidFill>
              </a:rPr>
              <a:t>of planning, administration and decision making processes in the field of sustainable development </a:t>
            </a:r>
          </a:p>
          <a:p>
            <a:pPr marL="720000" lvl="1">
              <a:spcAft>
                <a:spcPts val="0"/>
              </a:spcAft>
            </a:pPr>
            <a:r>
              <a:rPr lang="de-DE" dirty="0" err="1" smtClean="0">
                <a:solidFill>
                  <a:schemeClr val="tx1"/>
                </a:solidFill>
              </a:rPr>
              <a:t>Supporting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communication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with</a:t>
            </a:r>
            <a:r>
              <a:rPr lang="de-DE" dirty="0" smtClean="0">
                <a:solidFill>
                  <a:schemeClr val="tx1"/>
                </a:solidFill>
              </a:rPr>
              <a:t> and </a:t>
            </a:r>
            <a:r>
              <a:rPr lang="de-DE" dirty="0" err="1" smtClean="0">
                <a:solidFill>
                  <a:schemeClr val="tx1"/>
                </a:solidFill>
              </a:rPr>
              <a:t>sensitization</a:t>
            </a:r>
            <a:r>
              <a:rPr lang="de-DE" dirty="0" smtClean="0">
                <a:solidFill>
                  <a:schemeClr val="tx1"/>
                </a:solidFill>
              </a:rPr>
              <a:t> of  </a:t>
            </a:r>
            <a:r>
              <a:rPr lang="de-DE" dirty="0" err="1" smtClean="0">
                <a:solidFill>
                  <a:schemeClr val="tx1"/>
                </a:solidFill>
              </a:rPr>
              <a:t>stakeholders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and of </a:t>
            </a:r>
            <a:r>
              <a:rPr lang="de-DE" dirty="0" err="1" smtClean="0">
                <a:solidFill>
                  <a:schemeClr val="tx1"/>
                </a:solidFill>
              </a:rPr>
              <a:t>the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public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society</a:t>
            </a:r>
            <a:endParaRPr lang="de-DE" dirty="0">
              <a:solidFill>
                <a:schemeClr val="tx1"/>
              </a:solidFill>
            </a:endParaRPr>
          </a:p>
          <a:p>
            <a:pPr marL="720000" lvl="1"/>
            <a:r>
              <a:rPr lang="de-DE" dirty="0" err="1" smtClean="0">
                <a:solidFill>
                  <a:schemeClr val="tx1"/>
                </a:solidFill>
              </a:rPr>
              <a:t>Improving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Measuring</a:t>
            </a:r>
            <a:r>
              <a:rPr lang="de-DE" dirty="0" smtClean="0">
                <a:solidFill>
                  <a:schemeClr val="tx1"/>
                </a:solidFill>
              </a:rPr>
              <a:t>, </a:t>
            </a:r>
            <a:r>
              <a:rPr lang="de-DE" dirty="0" err="1">
                <a:solidFill>
                  <a:schemeClr val="tx1"/>
                </a:solidFill>
              </a:rPr>
              <a:t>v</a:t>
            </a:r>
            <a:r>
              <a:rPr lang="de-DE" dirty="0" err="1" smtClean="0">
                <a:solidFill>
                  <a:schemeClr val="tx1"/>
                </a:solidFill>
              </a:rPr>
              <a:t>erification</a:t>
            </a:r>
            <a:r>
              <a:rPr lang="de-DE" dirty="0" smtClean="0">
                <a:solidFill>
                  <a:schemeClr val="tx1"/>
                </a:solidFill>
              </a:rPr>
              <a:t> and </a:t>
            </a:r>
            <a:r>
              <a:rPr lang="de-DE" dirty="0" err="1" smtClean="0">
                <a:solidFill>
                  <a:schemeClr val="tx1"/>
                </a:solidFill>
              </a:rPr>
              <a:t>reporting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actions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marL="360000" indent="-360000"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Data and information </a:t>
            </a:r>
            <a:r>
              <a:rPr lang="en-GB" dirty="0" smtClean="0">
                <a:solidFill>
                  <a:schemeClr val="tx1"/>
                </a:solidFill>
              </a:rPr>
              <a:t>are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useful for nearly al areas of sustainable development, such as: Agriculture, Biodiversity, </a:t>
            </a:r>
            <a:r>
              <a:rPr lang="en-GB" dirty="0">
                <a:solidFill>
                  <a:schemeClr val="tx1"/>
                </a:solidFill>
              </a:rPr>
              <a:t>Climate, Disaster prevention and management, </a:t>
            </a:r>
            <a:r>
              <a:rPr lang="en-GB" dirty="0" smtClean="0">
                <a:solidFill>
                  <a:schemeClr val="tx1"/>
                </a:solidFill>
              </a:rPr>
              <a:t>Forest Management, </a:t>
            </a:r>
            <a:r>
              <a:rPr lang="en-GB" dirty="0">
                <a:solidFill>
                  <a:schemeClr val="tx1"/>
                </a:solidFill>
              </a:rPr>
              <a:t>Marine Observation, </a:t>
            </a:r>
            <a:r>
              <a:rPr lang="en-GB" dirty="0" smtClean="0">
                <a:solidFill>
                  <a:schemeClr val="tx1"/>
                </a:solidFill>
              </a:rPr>
              <a:t>Coastal management, </a:t>
            </a:r>
            <a:r>
              <a:rPr lang="en-GB" dirty="0">
                <a:solidFill>
                  <a:schemeClr val="tx1"/>
                </a:solidFill>
              </a:rPr>
              <a:t>Urban planning, others</a:t>
            </a:r>
            <a:r>
              <a:rPr lang="en-GB" dirty="0" smtClean="0">
                <a:solidFill>
                  <a:schemeClr val="tx1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7357"/>
            <a:ext cx="9144000" cy="2967228"/>
          </a:xfrm>
          <a:prstGeom prst="rect">
            <a:avLst/>
          </a:prstGeom>
        </p:spPr>
      </p:pic>
      <p:sp>
        <p:nvSpPr>
          <p:cNvPr id="26626" name="Titel 1"/>
          <p:cNvSpPr>
            <a:spLocks noGrp="1"/>
          </p:cNvSpPr>
          <p:nvPr>
            <p:ph type="ctr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>
                <a:solidFill>
                  <a:srgbClr val="A49688"/>
                </a:solidFill>
                <a:latin typeface="Arial" charset="0"/>
                <a:cs typeface="Arial" charset="0"/>
              </a:rPr>
              <a:t>Use of Space Application in GIZ-Programs</a:t>
            </a:r>
            <a:endParaRPr lang="en-GB" b="0" dirty="0">
              <a:solidFill>
                <a:srgbClr val="A49688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Inhaltsplatzhalter 2"/>
          <p:cNvSpPr>
            <a:spLocks noGrp="1"/>
          </p:cNvSpPr>
          <p:nvPr>
            <p:ph idx="10"/>
          </p:nvPr>
        </p:nvSpPr>
        <p:spPr bwMode="auto">
          <a:xfrm>
            <a:off x="684213" y="2276475"/>
            <a:ext cx="7775575" cy="388882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0000" indent="-360000">
              <a:spcBef>
                <a:spcPts val="0"/>
              </a:spcBef>
              <a:spcAft>
                <a:spcPts val="0"/>
              </a:spcAft>
              <a:buClr>
                <a:srgbClr val="6E6452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GIZ is applying space applications and remote sensing in large number of programs - examples: </a:t>
            </a:r>
          </a:p>
          <a:p>
            <a:pPr marL="360000" indent="-360000">
              <a:spcBef>
                <a:spcPts val="0"/>
              </a:spcBef>
              <a:spcAft>
                <a:spcPts val="0"/>
              </a:spcAft>
              <a:buClr>
                <a:srgbClr val="6E6452"/>
              </a:buClr>
              <a:buFont typeface="Arial" pitchFamily="34" charset="0"/>
              <a:buChar char="•"/>
            </a:pPr>
            <a:endParaRPr lang="en-GB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720000" lvl="1">
              <a:spcBef>
                <a:spcPts val="0"/>
              </a:spcBef>
              <a:spcAft>
                <a:spcPts val="0"/>
              </a:spcAft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Reduction of greenhouse gases and adaptation to </a:t>
            </a:r>
            <a:r>
              <a:rPr lang="en-GB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climat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change </a:t>
            </a:r>
          </a:p>
          <a:p>
            <a:pPr marL="720000" lvl="1">
              <a:spcBef>
                <a:spcPts val="0"/>
              </a:spcBef>
              <a:spcAft>
                <a:spcPts val="0"/>
              </a:spcAft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Reduction of Emissions from Deforestation and Forest Degradation  (REDD+) (measuring, verification, reporting – MRV) </a:t>
            </a:r>
          </a:p>
          <a:p>
            <a:pPr marL="720000" lvl="1">
              <a:spcBef>
                <a:spcPts val="0"/>
              </a:spcBef>
              <a:spcAft>
                <a:spcPts val="0"/>
              </a:spcAft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Prevention, control and monitoring of bush fires in </a:t>
            </a:r>
            <a:r>
              <a:rPr lang="en-GB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Brasil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  <a:p>
            <a:pPr marL="720000" lvl="1">
              <a:spcBef>
                <a:spcPts val="0"/>
              </a:spcBef>
              <a:spcAft>
                <a:spcPts val="0"/>
              </a:spcAft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Fight against poaching in DR of Congo. </a:t>
            </a:r>
          </a:p>
          <a:p>
            <a:pPr marL="720000" lvl="1">
              <a:spcBef>
                <a:spcPts val="0"/>
              </a:spcBef>
              <a:spcAft>
                <a:spcPts val="0"/>
              </a:spcAft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Management of climate risks – climate-related loss and damage </a:t>
            </a:r>
          </a:p>
          <a:p>
            <a:pPr marL="720000" lvl="1">
              <a:spcBef>
                <a:spcPts val="0"/>
              </a:spcBef>
              <a:spcAft>
                <a:spcPts val="0"/>
              </a:spcAft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Land and land use management, urban development  </a:t>
            </a:r>
          </a:p>
          <a:p>
            <a:pPr marL="720000" lvl="1">
              <a:spcBef>
                <a:spcPts val="0"/>
              </a:spcBef>
              <a:spcAft>
                <a:spcPts val="0"/>
              </a:spcAft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Monitoring of rice production – yield prediction </a:t>
            </a:r>
          </a:p>
          <a:p>
            <a:pPr marL="720000" lvl="1">
              <a:spcBef>
                <a:spcPts val="0"/>
              </a:spcBef>
              <a:spcAft>
                <a:spcPts val="0"/>
              </a:spcAft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Water management </a:t>
            </a:r>
          </a:p>
          <a:p>
            <a:pPr marL="720000" lvl="1">
              <a:spcBef>
                <a:spcPts val="0"/>
              </a:spcBef>
              <a:spcAft>
                <a:spcPts val="0"/>
              </a:spcAft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Disaster management </a:t>
            </a:r>
          </a:p>
          <a:p>
            <a:pPr marL="720000" lvl="1">
              <a:spcBef>
                <a:spcPts val="0"/>
              </a:spcBef>
              <a:spcAft>
                <a:spcPts val="0"/>
              </a:spcAft>
            </a:pPr>
            <a:endParaRPr lang="en-GB" dirty="0">
              <a:latin typeface="Arial" charset="0"/>
              <a:cs typeface="Arial" charset="0"/>
            </a:endParaRPr>
          </a:p>
          <a:p>
            <a:pPr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4824"/>
            <a:ext cx="9144000" cy="2967228"/>
          </a:xfrm>
          <a:prstGeom prst="rect">
            <a:avLst/>
          </a:prstGeom>
        </p:spPr>
      </p:pic>
      <p:sp>
        <p:nvSpPr>
          <p:cNvPr id="28674" name="Titel 1"/>
          <p:cNvSpPr>
            <a:spLocks noGrp="1"/>
          </p:cNvSpPr>
          <p:nvPr>
            <p:ph type="ctr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dirty="0" smtClean="0">
                <a:solidFill>
                  <a:srgbClr val="A49688"/>
                </a:solidFill>
                <a:latin typeface="Arial" charset="0"/>
                <a:cs typeface="Arial" charset="0"/>
              </a:rPr>
              <a:t>Week points – as experiences of GIZ programs show:  </a:t>
            </a:r>
            <a:endParaRPr lang="en-GB" dirty="0">
              <a:solidFill>
                <a:srgbClr val="A49688"/>
              </a:solidFill>
              <a:latin typeface="Arial" charset="0"/>
              <a:cs typeface="Arial" charset="0"/>
            </a:endParaRPr>
          </a:p>
        </p:txBody>
      </p:sp>
      <p:sp>
        <p:nvSpPr>
          <p:cNvPr id="28675" name="Inhaltsplatzhalter 2"/>
          <p:cNvSpPr>
            <a:spLocks noGrp="1"/>
          </p:cNvSpPr>
          <p:nvPr>
            <p:ph idx="10"/>
          </p:nvPr>
        </p:nvSpPr>
        <p:spPr bwMode="auto">
          <a:xfrm>
            <a:off x="684213" y="2276475"/>
            <a:ext cx="7775575" cy="33123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0000" indent="-360000">
              <a:spcAft>
                <a:spcPts val="400"/>
              </a:spcAft>
              <a:buClr>
                <a:srgbClr val="6E6452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different areas of application </a:t>
            </a:r>
          </a:p>
          <a:p>
            <a:pPr marL="360000" indent="-360000">
              <a:spcAft>
                <a:spcPts val="400"/>
              </a:spcAft>
              <a:buClr>
                <a:srgbClr val="6E6452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different origin of data (optical, radar, laser) –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different in quality and resolution  </a:t>
            </a:r>
            <a:endParaRPr lang="en-GB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60000" indent="-360000">
              <a:spcAft>
                <a:spcPts val="400"/>
              </a:spcAft>
              <a:buClr>
                <a:srgbClr val="6E6452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Transfer of data – weak internet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connections are a problem</a:t>
            </a:r>
            <a:endParaRPr lang="en-GB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60000" indent="-360000">
              <a:spcAft>
                <a:spcPts val="400"/>
              </a:spcAft>
              <a:buClr>
                <a:srgbClr val="6E6452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Management of remote sensing programs by external consulting companies mainly </a:t>
            </a:r>
          </a:p>
          <a:p>
            <a:pPr marL="360000" indent="-360000">
              <a:spcAft>
                <a:spcPts val="400"/>
              </a:spcAft>
              <a:buClr>
                <a:srgbClr val="6E6452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Weak capacities for management and processing of available data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within partner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institutions </a:t>
            </a:r>
          </a:p>
          <a:p>
            <a:pPr marL="360000" indent="-360000">
              <a:spcAft>
                <a:spcPts val="400"/>
              </a:spcAft>
              <a:buClr>
                <a:srgbClr val="6E6452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Exchange of data with other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institutions is poor  </a:t>
            </a:r>
            <a:endParaRPr lang="en-GB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60000" indent="-360000">
              <a:spcAft>
                <a:spcPts val="400"/>
              </a:spcAft>
              <a:buClr>
                <a:srgbClr val="6E6452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Hardware performance and storage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capacity often a problem </a:t>
            </a:r>
            <a:endParaRPr lang="en-GB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60000" indent="-360000"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charset="0"/>
                <a:cs typeface="Arial" charset="0"/>
              </a:rPr>
              <a:t>An institutional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(GIZ) strategy </a:t>
            </a:r>
            <a:r>
              <a:rPr lang="en-GB" dirty="0">
                <a:solidFill>
                  <a:schemeClr val="tx1"/>
                </a:solidFill>
                <a:latin typeface="Arial" charset="0"/>
                <a:cs typeface="Arial" charset="0"/>
              </a:rPr>
              <a:t>for use and application of space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application is </a:t>
            </a:r>
            <a:r>
              <a:rPr lang="en-GB" dirty="0">
                <a:solidFill>
                  <a:schemeClr val="tx1"/>
                </a:solidFill>
                <a:latin typeface="Arial" charset="0"/>
                <a:cs typeface="Arial" charset="0"/>
              </a:rPr>
              <a:t>still to be developed.  </a:t>
            </a:r>
          </a:p>
          <a:p>
            <a:pPr marL="360000" indent="-360000"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</a:pPr>
            <a:endParaRPr lang="en-GB" dirty="0" smtClean="0">
              <a:latin typeface="Arial" charset="0"/>
              <a:cs typeface="Arial" charset="0"/>
            </a:endParaRPr>
          </a:p>
          <a:p>
            <a:pPr marL="360000" indent="-360000">
              <a:spcAft>
                <a:spcPts val="800"/>
              </a:spcAft>
              <a:buClr>
                <a:srgbClr val="6E6452"/>
              </a:buClr>
            </a:pPr>
            <a:endParaRPr lang="en-GB" dirty="0" smtClean="0">
              <a:latin typeface="Arial" charset="0"/>
              <a:cs typeface="Arial" charset="0"/>
            </a:endParaRPr>
          </a:p>
          <a:p>
            <a:pPr marL="360000" indent="-360000">
              <a:spcAft>
                <a:spcPts val="800"/>
              </a:spcAft>
              <a:buClr>
                <a:srgbClr val="6E6452"/>
              </a:buClr>
              <a:buFont typeface="Arial" pitchFamily="34" charset="0"/>
              <a:buChar char="•"/>
            </a:pPr>
            <a:endParaRPr lang="en-GB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7357"/>
            <a:ext cx="9144000" cy="296722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4000" y="1484784"/>
            <a:ext cx="8208480" cy="936103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b="0" spc="-70" dirty="0" smtClean="0">
                <a:solidFill>
                  <a:srgbClr val="A49688"/>
                </a:solidFill>
              </a:rPr>
              <a:t>Topics of interest – to be tackled </a:t>
            </a:r>
            <a:endParaRPr lang="en-GB" b="0" spc="-70" dirty="0">
              <a:solidFill>
                <a:srgbClr val="A49688"/>
              </a:solidFill>
            </a:endParaRPr>
          </a:p>
        </p:txBody>
      </p:sp>
      <p:sp>
        <p:nvSpPr>
          <p:cNvPr id="30723" name="Inhaltsplatzhalter 2"/>
          <p:cNvSpPr>
            <a:spLocks noGrp="1"/>
          </p:cNvSpPr>
          <p:nvPr>
            <p:ph idx="10"/>
          </p:nvPr>
        </p:nvSpPr>
        <p:spPr bwMode="auto">
          <a:xfrm>
            <a:off x="684213" y="2276475"/>
            <a:ext cx="7775575" cy="37893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400"/>
              </a:spcAft>
              <a:buClr>
                <a:srgbClr val="6E6452"/>
              </a:buClr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How to create conditions, which support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the use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of earth observation data in development cooperation programs? </a:t>
            </a:r>
          </a:p>
          <a:p>
            <a:pPr marL="360000" indent="-360000">
              <a:spcAft>
                <a:spcPts val="400"/>
              </a:spcAft>
              <a:buClr>
                <a:srgbClr val="6E6452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Access to data (is it easy enough –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where are hindrances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, bottlenecks) </a:t>
            </a:r>
          </a:p>
          <a:p>
            <a:pPr marL="360000" indent="-360000">
              <a:spcAft>
                <a:spcPts val="400"/>
              </a:spcAft>
              <a:buClr>
                <a:srgbClr val="6E6452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Quality of data (resolution,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near-real time data) </a:t>
            </a:r>
            <a:endParaRPr lang="en-GB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60000" indent="-360000">
              <a:spcAft>
                <a:spcPts val="400"/>
              </a:spcAft>
              <a:buClr>
                <a:srgbClr val="6E6452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Supporting financial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conditions </a:t>
            </a:r>
            <a:endParaRPr lang="en-GB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60000" indent="-360000">
              <a:spcAft>
                <a:spcPts val="400"/>
              </a:spcAft>
              <a:buClr>
                <a:srgbClr val="6E6452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Combination of data from different sources. </a:t>
            </a:r>
          </a:p>
          <a:p>
            <a:pPr>
              <a:spcAft>
                <a:spcPts val="400"/>
              </a:spcAft>
              <a:buClr>
                <a:srgbClr val="6E6452"/>
              </a:buClr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How to empower international partners for better use of space apps? </a:t>
            </a:r>
          </a:p>
          <a:p>
            <a:pPr marL="360000" indent="-360000"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charset="0"/>
                <a:cs typeface="Arial" charset="0"/>
              </a:rPr>
              <a:t>Knowledge sharing – networking </a:t>
            </a:r>
          </a:p>
          <a:p>
            <a:pPr marL="360000" indent="-360000"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charset="0"/>
                <a:cs typeface="Arial" charset="0"/>
              </a:rPr>
              <a:t>Capacity building for end users </a:t>
            </a:r>
          </a:p>
          <a:p>
            <a:pPr>
              <a:spcAft>
                <a:spcPts val="800"/>
              </a:spcAft>
              <a:buClr>
                <a:srgbClr val="6E6452"/>
              </a:buClr>
            </a:pPr>
            <a:endParaRPr lang="en-GB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7357"/>
            <a:ext cx="9144000" cy="296722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4000" y="1484784"/>
            <a:ext cx="8208480" cy="936103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b="0" spc="-70" dirty="0" smtClean="0">
                <a:solidFill>
                  <a:srgbClr val="A49688"/>
                </a:solidFill>
              </a:rPr>
              <a:t>Bremen and GIZ Bremen </a:t>
            </a:r>
            <a:endParaRPr lang="en-GB" b="0" spc="-70" dirty="0">
              <a:solidFill>
                <a:srgbClr val="A49688"/>
              </a:solidFill>
            </a:endParaRPr>
          </a:p>
        </p:txBody>
      </p:sp>
      <p:sp>
        <p:nvSpPr>
          <p:cNvPr id="30723" name="Inhaltsplatzhalter 2"/>
          <p:cNvSpPr>
            <a:spLocks noGrp="1"/>
          </p:cNvSpPr>
          <p:nvPr>
            <p:ph idx="10"/>
          </p:nvPr>
        </p:nvSpPr>
        <p:spPr bwMode="auto">
          <a:xfrm>
            <a:off x="684213" y="2276475"/>
            <a:ext cx="7775575" cy="37893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Bremen an important venue for space research and industry </a:t>
            </a:r>
          </a:p>
          <a:p>
            <a:pPr marL="285750" indent="-285750"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Strong commitment of Bremen for development cooperation and sustainable development </a:t>
            </a:r>
          </a:p>
          <a:p>
            <a:pPr marL="285750" indent="-285750"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Close cooperation of Bremen and GIZ Bremen in implementation of development cooperation </a:t>
            </a:r>
          </a:p>
          <a:p>
            <a:pPr marL="285750" indent="-285750">
              <a:spcAft>
                <a:spcPts val="800"/>
              </a:spcAft>
              <a:buClr>
                <a:srgbClr val="6E6452"/>
              </a:buClr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Joint decision to put focus on the space application issue and try to move things on </a:t>
            </a:r>
            <a:r>
              <a:rPr lang="en-GB" dirty="0">
                <a:solidFill>
                  <a:schemeClr val="tx1"/>
                </a:solidFill>
                <a:latin typeface="Arial" charset="0"/>
                <a:cs typeface="Arial" charset="0"/>
              </a:rPr>
              <a:t>E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uropean level.  </a:t>
            </a:r>
            <a:endParaRPr lang="en-GB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81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haltsseite 1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nhaltsseite 1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963</Words>
  <Application>Microsoft Office PowerPoint</Application>
  <PresentationFormat>Bildschirmpräsentation (4:3)</PresentationFormat>
  <Paragraphs>121</Paragraphs>
  <Slides>12</Slides>
  <Notes>12</Notes>
  <HiddenSlides>1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Inhaltsseite 1</vt:lpstr>
      <vt:lpstr>1_Inhaltsseite 1</vt:lpstr>
      <vt:lpstr>PowerPoint-Präsentation</vt:lpstr>
      <vt:lpstr>GIZ in a nutshell</vt:lpstr>
      <vt:lpstr>We manage change.  To make development sustainable worldwide.</vt:lpstr>
      <vt:lpstr>Remote sensing in development cooperation – history</vt:lpstr>
      <vt:lpstr>Space Applications and Development Cooperation  </vt:lpstr>
      <vt:lpstr>Use of Space Application in GIZ-Programs</vt:lpstr>
      <vt:lpstr>Week points – as experiences of GIZ programs show:  </vt:lpstr>
      <vt:lpstr>Topics of interest – to be tackled </vt:lpstr>
      <vt:lpstr>Bremen and GIZ Bremen </vt:lpstr>
      <vt:lpstr>Expectations The discussion should help:  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</dc:creator>
  <cp:lastModifiedBy>Martin Foth-Feldhusen</cp:lastModifiedBy>
  <cp:revision>544</cp:revision>
  <cp:lastPrinted>2015-12-07T08:54:59Z</cp:lastPrinted>
  <dcterms:created xsi:type="dcterms:W3CDTF">2012-04-17T08:27:59Z</dcterms:created>
  <dcterms:modified xsi:type="dcterms:W3CDTF">2015-12-09T15:10:47Z</dcterms:modified>
</cp:coreProperties>
</file>