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6" r:id="rId2"/>
    <p:sldMasterId id="2147483682" r:id="rId3"/>
    <p:sldMasterId id="2147483686" r:id="rId4"/>
    <p:sldMasterId id="2147483699" r:id="rId5"/>
    <p:sldMasterId id="2147483702" r:id="rId6"/>
  </p:sldMasterIdLst>
  <p:notesMasterIdLst>
    <p:notesMasterId r:id="rId45"/>
  </p:notesMasterIdLst>
  <p:handoutMasterIdLst>
    <p:handoutMasterId r:id="rId46"/>
  </p:handoutMasterIdLst>
  <p:sldIdLst>
    <p:sldId id="649" r:id="rId7"/>
    <p:sldId id="798" r:id="rId8"/>
    <p:sldId id="830" r:id="rId9"/>
    <p:sldId id="828" r:id="rId10"/>
    <p:sldId id="771" r:id="rId11"/>
    <p:sldId id="763" r:id="rId12"/>
    <p:sldId id="773" r:id="rId13"/>
    <p:sldId id="785" r:id="rId14"/>
    <p:sldId id="786" r:id="rId15"/>
    <p:sldId id="796" r:id="rId16"/>
    <p:sldId id="805" r:id="rId17"/>
    <p:sldId id="808" r:id="rId18"/>
    <p:sldId id="809" r:id="rId19"/>
    <p:sldId id="810" r:id="rId20"/>
    <p:sldId id="799" r:id="rId21"/>
    <p:sldId id="800" r:id="rId22"/>
    <p:sldId id="801" r:id="rId23"/>
    <p:sldId id="802" r:id="rId24"/>
    <p:sldId id="803" r:id="rId25"/>
    <p:sldId id="804" r:id="rId26"/>
    <p:sldId id="831" r:id="rId27"/>
    <p:sldId id="811" r:id="rId28"/>
    <p:sldId id="812" r:id="rId29"/>
    <p:sldId id="813" r:id="rId30"/>
    <p:sldId id="814" r:id="rId31"/>
    <p:sldId id="817" r:id="rId32"/>
    <p:sldId id="816" r:id="rId33"/>
    <p:sldId id="819" r:id="rId34"/>
    <p:sldId id="822" r:id="rId35"/>
    <p:sldId id="823" r:id="rId36"/>
    <p:sldId id="821" r:id="rId37"/>
    <p:sldId id="776" r:id="rId38"/>
    <p:sldId id="777" r:id="rId39"/>
    <p:sldId id="778" r:id="rId40"/>
    <p:sldId id="780" r:id="rId41"/>
    <p:sldId id="781" r:id="rId42"/>
    <p:sldId id="795" r:id="rId43"/>
    <p:sldId id="820" r:id="rId44"/>
  </p:sldIdLst>
  <p:sldSz cx="9906000" cy="6858000" type="A4"/>
  <p:notesSz cx="6797675" cy="9928225"/>
  <p:defaultTextStyle>
    <a:defPPr>
      <a:defRPr lang="en-US"/>
    </a:defPPr>
    <a:lvl1pPr algn="l" rtl="0" fontAlgn="base">
      <a:spcBef>
        <a:spcPct val="0"/>
      </a:spcBef>
      <a:spcAft>
        <a:spcPct val="0"/>
      </a:spcAft>
      <a:defRPr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Verdana" pitchFamily="34" charset="0"/>
        <a:ea typeface="MS PGothic" pitchFamily="34" charset="-128"/>
        <a:cs typeface="+mn-cs"/>
      </a:defRPr>
    </a:lvl5pPr>
    <a:lvl6pPr marL="2286000" algn="l" defTabSz="914400" rtl="0" eaLnBrk="1" latinLnBrk="0" hangingPunct="1">
      <a:defRPr kern="1200">
        <a:solidFill>
          <a:schemeClr val="tx1"/>
        </a:solidFill>
        <a:latin typeface="Verdana" pitchFamily="34" charset="0"/>
        <a:ea typeface="MS PGothic" pitchFamily="34" charset="-128"/>
        <a:cs typeface="+mn-cs"/>
      </a:defRPr>
    </a:lvl6pPr>
    <a:lvl7pPr marL="2743200" algn="l" defTabSz="914400" rtl="0" eaLnBrk="1" latinLnBrk="0" hangingPunct="1">
      <a:defRPr kern="1200">
        <a:solidFill>
          <a:schemeClr val="tx1"/>
        </a:solidFill>
        <a:latin typeface="Verdana" pitchFamily="34" charset="0"/>
        <a:ea typeface="MS PGothic" pitchFamily="34" charset="-128"/>
        <a:cs typeface="+mn-cs"/>
      </a:defRPr>
    </a:lvl7pPr>
    <a:lvl8pPr marL="3200400" algn="l" defTabSz="914400" rtl="0" eaLnBrk="1" latinLnBrk="0" hangingPunct="1">
      <a:defRPr kern="1200">
        <a:solidFill>
          <a:schemeClr val="tx1"/>
        </a:solidFill>
        <a:latin typeface="Verdana" pitchFamily="34" charset="0"/>
        <a:ea typeface="MS PGothic" pitchFamily="34" charset="-128"/>
        <a:cs typeface="+mn-cs"/>
      </a:defRPr>
    </a:lvl8pPr>
    <a:lvl9pPr marL="3657600" algn="l" defTabSz="914400" rtl="0" eaLnBrk="1" latinLnBrk="0" hangingPunct="1">
      <a:defRPr kern="1200">
        <a:solidFill>
          <a:schemeClr val="tx1"/>
        </a:solidFill>
        <a:latin typeface="Verdan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010"/>
    <a:srgbClr val="050010"/>
    <a:srgbClr val="070018"/>
    <a:srgbClr val="130042"/>
    <a:srgbClr val="040858"/>
    <a:srgbClr val="090727"/>
    <a:srgbClr val="130E4E"/>
    <a:srgbClr val="00338D"/>
    <a:srgbClr val="E06920"/>
    <a:srgbClr val="EE85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049" autoAdjust="0"/>
  </p:normalViewPr>
  <p:slideViewPr>
    <p:cSldViewPr snapToGrid="0">
      <p:cViewPr varScale="1">
        <p:scale>
          <a:sx n="80" d="100"/>
          <a:sy n="80" d="100"/>
        </p:scale>
        <p:origin x="1325" y="6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38" tIns="44769" rIns="89538" bIns="44769" numCol="1" anchor="t" anchorCtr="0" compatLnSpc="1">
            <a:prstTxWarp prst="textNoShape">
              <a:avLst/>
            </a:prstTxWarp>
          </a:bodyPr>
          <a:lstStyle>
            <a:lvl1pPr defTabSz="893513">
              <a:defRPr sz="1100">
                <a:latin typeface="Arial" pitchFamily="34" charset="0"/>
                <a:ea typeface="MS PGothic" pitchFamily="34" charset="-128"/>
                <a:cs typeface="+mn-cs"/>
              </a:defRPr>
            </a:lvl1pPr>
          </a:lstStyle>
          <a:p>
            <a:pPr>
              <a:defRPr/>
            </a:pPr>
            <a:endParaRPr lang="it-IT"/>
          </a:p>
        </p:txBody>
      </p:sp>
      <p:sp>
        <p:nvSpPr>
          <p:cNvPr id="628739" name="Rectangle 3"/>
          <p:cNvSpPr>
            <a:spLocks noGrp="1" noChangeArrowheads="1"/>
          </p:cNvSpPr>
          <p:nvPr>
            <p:ph type="dt" sz="quarter" idx="1"/>
          </p:nvPr>
        </p:nvSpPr>
        <p:spPr bwMode="auto">
          <a:xfrm>
            <a:off x="3849688" y="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38" tIns="44769" rIns="89538" bIns="44769" numCol="1" anchor="t" anchorCtr="0" compatLnSpc="1">
            <a:prstTxWarp prst="textNoShape">
              <a:avLst/>
            </a:prstTxWarp>
          </a:bodyPr>
          <a:lstStyle>
            <a:lvl1pPr algn="r" defTabSz="893513">
              <a:defRPr sz="1100">
                <a:latin typeface="Arial" pitchFamily="34" charset="0"/>
                <a:ea typeface="MS PGothic" pitchFamily="34" charset="-128"/>
                <a:cs typeface="+mn-cs"/>
              </a:defRPr>
            </a:lvl1pPr>
          </a:lstStyle>
          <a:p>
            <a:pPr>
              <a:defRPr/>
            </a:pPr>
            <a:endParaRPr lang="it-IT"/>
          </a:p>
        </p:txBody>
      </p:sp>
      <p:sp>
        <p:nvSpPr>
          <p:cNvPr id="628740" name="Rectangle 4"/>
          <p:cNvSpPr>
            <a:spLocks noGrp="1" noChangeArrowheads="1"/>
          </p:cNvSpPr>
          <p:nvPr>
            <p:ph type="ftr" sz="quarter" idx="2"/>
          </p:nvPr>
        </p:nvSpPr>
        <p:spPr bwMode="auto">
          <a:xfrm>
            <a:off x="0"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38" tIns="44769" rIns="89538" bIns="44769" numCol="1" anchor="b" anchorCtr="0" compatLnSpc="1">
            <a:prstTxWarp prst="textNoShape">
              <a:avLst/>
            </a:prstTxWarp>
          </a:bodyPr>
          <a:lstStyle>
            <a:lvl1pPr defTabSz="893513">
              <a:defRPr sz="1100">
                <a:latin typeface="Arial" pitchFamily="34" charset="0"/>
                <a:ea typeface="MS PGothic" pitchFamily="34" charset="-128"/>
                <a:cs typeface="+mn-cs"/>
              </a:defRPr>
            </a:lvl1pPr>
          </a:lstStyle>
          <a:p>
            <a:pPr>
              <a:defRPr/>
            </a:pPr>
            <a:endParaRPr lang="it-IT"/>
          </a:p>
        </p:txBody>
      </p:sp>
      <p:sp>
        <p:nvSpPr>
          <p:cNvPr id="628741" name="Rectangle 5"/>
          <p:cNvSpPr>
            <a:spLocks noGrp="1" noChangeArrowheads="1"/>
          </p:cNvSpPr>
          <p:nvPr>
            <p:ph type="sldNum" sz="quarter" idx="3"/>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38" tIns="44769" rIns="89538" bIns="44769" numCol="1" anchor="b" anchorCtr="0" compatLnSpc="1">
            <a:prstTxWarp prst="textNoShape">
              <a:avLst/>
            </a:prstTxWarp>
          </a:bodyPr>
          <a:lstStyle>
            <a:lvl1pPr algn="r" defTabSz="893513">
              <a:defRPr sz="1100">
                <a:latin typeface="Arial" pitchFamily="34" charset="0"/>
              </a:defRPr>
            </a:lvl1pPr>
          </a:lstStyle>
          <a:p>
            <a:pPr>
              <a:defRPr/>
            </a:pPr>
            <a:fld id="{77179587-1671-4511-A58A-6A8E16E640BE}" type="slidenum">
              <a:rPr lang="it-IT"/>
              <a:pPr>
                <a:defRPr/>
              </a:pPr>
              <a:t>‹#›</a:t>
            </a:fld>
            <a:endParaRPr lang="it-IT"/>
          </a:p>
        </p:txBody>
      </p:sp>
    </p:spTree>
    <p:extLst>
      <p:ext uri="{BB962C8B-B14F-4D97-AF65-F5344CB8AC3E}">
        <p14:creationId xmlns:p14="http://schemas.microsoft.com/office/powerpoint/2010/main" val="600760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84" tIns="43142" rIns="86284" bIns="43142" numCol="1" anchor="t" anchorCtr="0" compatLnSpc="1">
            <a:prstTxWarp prst="textNoShape">
              <a:avLst/>
            </a:prstTxWarp>
          </a:bodyPr>
          <a:lstStyle>
            <a:lvl1pPr defTabSz="863306">
              <a:defRPr sz="1100">
                <a:latin typeface="Verdana" pitchFamily="34" charset="0"/>
                <a:ea typeface="MS PGothic" pitchFamily="34" charset="-128"/>
                <a:cs typeface="+mn-cs"/>
              </a:defRPr>
            </a:lvl1pPr>
          </a:lstStyle>
          <a:p>
            <a:pPr>
              <a:defRPr/>
            </a:pPr>
            <a:endParaRPr lang="en-GB"/>
          </a:p>
        </p:txBody>
      </p:sp>
      <p:sp>
        <p:nvSpPr>
          <p:cNvPr id="58371" name="Rectangle 3"/>
          <p:cNvSpPr>
            <a:spLocks noGrp="1" noChangeArrowheads="1"/>
          </p:cNvSpPr>
          <p:nvPr>
            <p:ph type="dt" idx="1"/>
          </p:nvPr>
        </p:nvSpPr>
        <p:spPr bwMode="auto">
          <a:xfrm>
            <a:off x="3867150" y="0"/>
            <a:ext cx="291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84" tIns="43142" rIns="86284" bIns="43142" numCol="1" anchor="t" anchorCtr="0" compatLnSpc="1">
            <a:prstTxWarp prst="textNoShape">
              <a:avLst/>
            </a:prstTxWarp>
          </a:bodyPr>
          <a:lstStyle>
            <a:lvl1pPr algn="r" defTabSz="863306">
              <a:defRPr sz="1100"/>
            </a:lvl1pPr>
          </a:lstStyle>
          <a:p>
            <a:pPr>
              <a:defRPr/>
            </a:pPr>
            <a:fld id="{876332F7-791E-471E-8D37-3CC468F60C7B}" type="datetime1">
              <a:rPr lang="en-US"/>
              <a:pPr>
                <a:defRPr/>
              </a:pPr>
              <a:t>12/8/2015</a:t>
            </a:fld>
            <a:endParaRPr lang="en-US"/>
          </a:p>
        </p:txBody>
      </p:sp>
      <p:sp>
        <p:nvSpPr>
          <p:cNvPr id="37892" name="Rectangle 4"/>
          <p:cNvSpPr>
            <a:spLocks noGrp="1" noRot="1" noChangeAspect="1" noChangeArrowheads="1" noTextEdit="1"/>
          </p:cNvSpPr>
          <p:nvPr>
            <p:ph type="sldImg" idx="2"/>
          </p:nvPr>
        </p:nvSpPr>
        <p:spPr bwMode="auto">
          <a:xfrm>
            <a:off x="762000" y="741363"/>
            <a:ext cx="5334000" cy="3694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6300" y="4730750"/>
            <a:ext cx="5033963"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84" tIns="43142" rIns="86284" bIns="4314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noChangeArrowheads="1"/>
          </p:cNvSpPr>
          <p:nvPr>
            <p:ph type="ftr" sz="quarter" idx="4"/>
          </p:nvPr>
        </p:nvSpPr>
        <p:spPr bwMode="auto">
          <a:xfrm>
            <a:off x="0" y="9459913"/>
            <a:ext cx="29178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84" tIns="43142" rIns="86284" bIns="43142" numCol="1" anchor="b" anchorCtr="0" compatLnSpc="1">
            <a:prstTxWarp prst="textNoShape">
              <a:avLst/>
            </a:prstTxWarp>
          </a:bodyPr>
          <a:lstStyle>
            <a:lvl1pPr defTabSz="863306">
              <a:defRPr sz="1100">
                <a:latin typeface="Verdana" pitchFamily="34" charset="0"/>
                <a:ea typeface="MS PGothic" pitchFamily="34" charset="-128"/>
                <a:cs typeface="+mn-cs"/>
              </a:defRPr>
            </a:lvl1pPr>
          </a:lstStyle>
          <a:p>
            <a:pPr>
              <a:defRPr/>
            </a:pPr>
            <a:endParaRPr lang="en-GB"/>
          </a:p>
        </p:txBody>
      </p:sp>
      <p:sp>
        <p:nvSpPr>
          <p:cNvPr id="58375" name="Rectangle 7"/>
          <p:cNvSpPr>
            <a:spLocks noGrp="1" noChangeArrowheads="1"/>
          </p:cNvSpPr>
          <p:nvPr>
            <p:ph type="sldNum" sz="quarter" idx="5"/>
          </p:nvPr>
        </p:nvSpPr>
        <p:spPr bwMode="auto">
          <a:xfrm>
            <a:off x="3867150" y="9459913"/>
            <a:ext cx="29178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84" tIns="43142" rIns="86284" bIns="43142" numCol="1" anchor="b" anchorCtr="0" compatLnSpc="1">
            <a:prstTxWarp prst="textNoShape">
              <a:avLst/>
            </a:prstTxWarp>
          </a:bodyPr>
          <a:lstStyle>
            <a:lvl1pPr algn="r" defTabSz="863306">
              <a:defRPr sz="1100"/>
            </a:lvl1pPr>
          </a:lstStyle>
          <a:p>
            <a:pPr>
              <a:defRPr/>
            </a:pPr>
            <a:fld id="{AD84EFCB-C57E-4F69-985D-2D7DDAA4A499}" type="slidenum">
              <a:rPr lang="en-US"/>
              <a:pPr>
                <a:defRPr/>
              </a:pPr>
              <a:t>‹#›</a:t>
            </a:fld>
            <a:endParaRPr lang="en-US"/>
          </a:p>
        </p:txBody>
      </p:sp>
    </p:spTree>
    <p:extLst>
      <p:ext uri="{BB962C8B-B14F-4D97-AF65-F5344CB8AC3E}">
        <p14:creationId xmlns:p14="http://schemas.microsoft.com/office/powerpoint/2010/main" val="24341830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762000" y="741363"/>
            <a:ext cx="5334000" cy="3694112"/>
          </a:xfrm>
          <a:ln/>
        </p:spPr>
      </p:sp>
      <p:sp>
        <p:nvSpPr>
          <p:cNvPr id="38915" name="Rectangle 3"/>
          <p:cNvSpPr>
            <a:spLocks noGrp="1" noChangeArrowheads="1"/>
          </p:cNvSpPr>
          <p:nvPr>
            <p:ph type="body" idx="1"/>
          </p:nvPr>
        </p:nvSpPr>
        <p:spPr>
          <a:noFill/>
        </p:spPr>
        <p:txBody>
          <a:bodyPr/>
          <a:lstStyle/>
          <a:p>
            <a:pPr eaLnBrk="1" hangingPunct="1"/>
            <a:endParaRPr lang="en-US" dirty="0" smtClean="0">
              <a:latin typeface="Calibri" pitchFamily="34" charset="0"/>
            </a:endParaRPr>
          </a:p>
        </p:txBody>
      </p:sp>
    </p:spTree>
    <p:extLst>
      <p:ext uri="{BB962C8B-B14F-4D97-AF65-F5344CB8AC3E}">
        <p14:creationId xmlns:p14="http://schemas.microsoft.com/office/powerpoint/2010/main" val="2258404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711200" y="744538"/>
            <a:ext cx="5375275" cy="3722687"/>
          </a:xfrm>
          <a:ln/>
        </p:spPr>
      </p:sp>
      <p:sp>
        <p:nvSpPr>
          <p:cNvPr id="5325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endParaRPr lang="en-GB" sz="2400" dirty="0" smtClean="0">
              <a:latin typeface="Calibri" pitchFamily="34" charset="0"/>
              <a:ea typeface="ＭＳ Ｐゴシック" pitchFamily="34" charset="-128"/>
            </a:endParaRPr>
          </a:p>
        </p:txBody>
      </p:sp>
      <p:sp>
        <p:nvSpPr>
          <p:cNvPr id="5325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847725" eaLnBrk="0" hangingPunct="0">
              <a:defRPr sz="2400">
                <a:solidFill>
                  <a:schemeClr val="tx1"/>
                </a:solidFill>
                <a:latin typeface="Times New Roman" pitchFamily="18" charset="0"/>
                <a:ea typeface="ＭＳ Ｐゴシック" pitchFamily="34" charset="-128"/>
              </a:defRPr>
            </a:lvl1pPr>
            <a:lvl2pPr marL="742950" indent="-285750" defTabSz="847725" eaLnBrk="0" hangingPunct="0">
              <a:defRPr sz="2400">
                <a:solidFill>
                  <a:schemeClr val="tx1"/>
                </a:solidFill>
                <a:latin typeface="Times New Roman" pitchFamily="18" charset="0"/>
                <a:ea typeface="ＭＳ Ｐゴシック" pitchFamily="34" charset="-128"/>
              </a:defRPr>
            </a:lvl2pPr>
            <a:lvl3pPr marL="1143000" indent="-228600" defTabSz="847725" eaLnBrk="0" hangingPunct="0">
              <a:defRPr sz="2400">
                <a:solidFill>
                  <a:schemeClr val="tx1"/>
                </a:solidFill>
                <a:latin typeface="Times New Roman" pitchFamily="18" charset="0"/>
                <a:ea typeface="ＭＳ Ｐゴシック" pitchFamily="34" charset="-128"/>
              </a:defRPr>
            </a:lvl3pPr>
            <a:lvl4pPr marL="1600200" indent="-228600" defTabSz="847725" eaLnBrk="0" hangingPunct="0">
              <a:defRPr sz="2400">
                <a:solidFill>
                  <a:schemeClr val="tx1"/>
                </a:solidFill>
                <a:latin typeface="Times New Roman" pitchFamily="18" charset="0"/>
                <a:ea typeface="ＭＳ Ｐゴシック" pitchFamily="34" charset="-128"/>
              </a:defRPr>
            </a:lvl4pPr>
            <a:lvl5pPr marL="2057400" indent="-228600" defTabSz="847725" eaLnBrk="0" hangingPunct="0">
              <a:defRPr sz="2400">
                <a:solidFill>
                  <a:schemeClr val="tx1"/>
                </a:solidFill>
                <a:latin typeface="Times New Roman" pitchFamily="18" charset="0"/>
                <a:ea typeface="ＭＳ Ｐゴシック" pitchFamily="34" charset="-128"/>
              </a:defRPr>
            </a:lvl5pPr>
            <a:lvl6pPr marL="2514600" indent="-228600" defTabSz="847725"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847725"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847725"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847725"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defRPr/>
            </a:pPr>
            <a:fld id="{3FC306A7-3DC0-415B-AC4B-65CEA473182E}" type="slidenum">
              <a:rPr lang="en-US" sz="1200" smtClean="0">
                <a:solidFill>
                  <a:srgbClr val="000000"/>
                </a:solidFill>
                <a:latin typeface="Verdana" pitchFamily="34" charset="0"/>
              </a:rPr>
              <a:pPr eaLnBrk="1" hangingPunct="1">
                <a:defRPr/>
              </a:pPr>
              <a:t>31</a:t>
            </a:fld>
            <a:endParaRPr lang="en-US" sz="1200" smtClean="0">
              <a:solidFill>
                <a:srgbClr val="000000"/>
              </a:solidFill>
              <a:latin typeface="Verdana" pitchFamily="34" charset="0"/>
            </a:endParaRPr>
          </a:p>
        </p:txBody>
      </p:sp>
    </p:spTree>
    <p:extLst>
      <p:ext uri="{BB962C8B-B14F-4D97-AF65-F5344CB8AC3E}">
        <p14:creationId xmlns:p14="http://schemas.microsoft.com/office/powerpoint/2010/main" val="3594771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spect="1" noChangeArrowheads="1" noTextEdit="1"/>
          </p:cNvSpPr>
          <p:nvPr>
            <p:ph type="sldImg"/>
          </p:nvPr>
        </p:nvSpPr>
        <p:spPr>
          <a:xfrm>
            <a:off x="711200" y="744538"/>
            <a:ext cx="5375275" cy="3722687"/>
          </a:xfrm>
          <a:ln/>
        </p:spPr>
      </p:sp>
      <p:sp>
        <p:nvSpPr>
          <p:cNvPr id="55299" name="Rectangle 1027"/>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0"/>
              </a:spcBef>
              <a:defRPr/>
            </a:pPr>
            <a:endParaRPr lang="en-US" sz="2400">
              <a:latin typeface="Times New Roman" charset="0"/>
            </a:endParaRPr>
          </a:p>
        </p:txBody>
      </p:sp>
    </p:spTree>
    <p:extLst>
      <p:ext uri="{BB962C8B-B14F-4D97-AF65-F5344CB8AC3E}">
        <p14:creationId xmlns:p14="http://schemas.microsoft.com/office/powerpoint/2010/main" val="1735312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Rot="1" noChangeAspect="1" noChangeArrowheads="1" noTextEdit="1"/>
          </p:cNvSpPr>
          <p:nvPr>
            <p:ph type="sldImg"/>
          </p:nvPr>
        </p:nvSpPr>
        <p:spPr>
          <a:xfrm>
            <a:off x="711200" y="744538"/>
            <a:ext cx="5375275" cy="3722687"/>
          </a:xfrm>
          <a:ln/>
        </p:spPr>
      </p:sp>
      <p:sp>
        <p:nvSpPr>
          <p:cNvPr id="56323" name="Rectangle 1027"/>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0"/>
              </a:spcBef>
              <a:defRPr/>
            </a:pPr>
            <a:endParaRPr lang="en-US" sz="2400">
              <a:latin typeface="Times New Roman" charset="0"/>
            </a:endParaRPr>
          </a:p>
        </p:txBody>
      </p:sp>
    </p:spTree>
    <p:extLst>
      <p:ext uri="{BB962C8B-B14F-4D97-AF65-F5344CB8AC3E}">
        <p14:creationId xmlns:p14="http://schemas.microsoft.com/office/powerpoint/2010/main" val="403916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Rot="1" noChangeAspect="1" noChangeArrowheads="1" noTextEdit="1"/>
          </p:cNvSpPr>
          <p:nvPr>
            <p:ph type="sldImg"/>
          </p:nvPr>
        </p:nvSpPr>
        <p:spPr>
          <a:xfrm>
            <a:off x="711200" y="744538"/>
            <a:ext cx="5375275" cy="3722687"/>
          </a:xfrm>
          <a:ln/>
        </p:spPr>
      </p:sp>
      <p:sp>
        <p:nvSpPr>
          <p:cNvPr id="57347" name="Rectangle 1027"/>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0"/>
              </a:spcBef>
              <a:defRPr/>
            </a:pPr>
            <a:endParaRPr lang="en-US" sz="2400">
              <a:latin typeface="Times New Roman" charset="0"/>
            </a:endParaRPr>
          </a:p>
        </p:txBody>
      </p:sp>
    </p:spTree>
    <p:extLst>
      <p:ext uri="{BB962C8B-B14F-4D97-AF65-F5344CB8AC3E}">
        <p14:creationId xmlns:p14="http://schemas.microsoft.com/office/powerpoint/2010/main" val="3963418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7575" eaLnBrk="0" hangingPunct="0">
              <a:defRPr sz="2400">
                <a:solidFill>
                  <a:schemeClr val="tx1"/>
                </a:solidFill>
                <a:latin typeface="Times New Roman" pitchFamily="18" charset="0"/>
                <a:ea typeface="ＭＳ Ｐゴシック" pitchFamily="34" charset="-128"/>
              </a:defRPr>
            </a:lvl1pPr>
            <a:lvl2pPr marL="742950" indent="-285750" defTabSz="917575" eaLnBrk="0" hangingPunct="0">
              <a:defRPr sz="2400">
                <a:solidFill>
                  <a:schemeClr val="tx1"/>
                </a:solidFill>
                <a:latin typeface="Times New Roman" pitchFamily="18" charset="0"/>
                <a:ea typeface="ＭＳ Ｐゴシック" pitchFamily="34" charset="-128"/>
              </a:defRPr>
            </a:lvl2pPr>
            <a:lvl3pPr marL="1143000" indent="-228600" defTabSz="917575" eaLnBrk="0" hangingPunct="0">
              <a:defRPr sz="2400">
                <a:solidFill>
                  <a:schemeClr val="tx1"/>
                </a:solidFill>
                <a:latin typeface="Times New Roman" pitchFamily="18" charset="0"/>
                <a:ea typeface="ＭＳ Ｐゴシック" pitchFamily="34" charset="-128"/>
              </a:defRPr>
            </a:lvl3pPr>
            <a:lvl4pPr marL="1600200" indent="-228600" defTabSz="917575" eaLnBrk="0" hangingPunct="0">
              <a:defRPr sz="2400">
                <a:solidFill>
                  <a:schemeClr val="tx1"/>
                </a:solidFill>
                <a:latin typeface="Times New Roman" pitchFamily="18" charset="0"/>
                <a:ea typeface="ＭＳ Ｐゴシック" pitchFamily="34" charset="-128"/>
              </a:defRPr>
            </a:lvl4pPr>
            <a:lvl5pPr marL="2057400" indent="-228600" defTabSz="917575" eaLnBrk="0" hangingPunct="0">
              <a:defRPr sz="2400">
                <a:solidFill>
                  <a:schemeClr val="tx1"/>
                </a:solidFill>
                <a:latin typeface="Times New Roman" pitchFamily="18" charset="0"/>
                <a:ea typeface="ＭＳ Ｐゴシック" pitchFamily="34" charset="-128"/>
              </a:defRPr>
            </a:lvl5pPr>
            <a:lvl6pPr marL="2514600" indent="-228600" defTabSz="917575"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17575"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17575"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17575"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defRPr/>
            </a:pPr>
            <a:fld id="{2D4BE9AD-C393-4AEE-B158-2A5F8BC62C19}" type="slidenum">
              <a:rPr lang="en-US" sz="1200" smtClean="0">
                <a:solidFill>
                  <a:srgbClr val="000000"/>
                </a:solidFill>
                <a:latin typeface="Arial" pitchFamily="34" charset="0"/>
              </a:rPr>
              <a:pPr>
                <a:defRPr/>
              </a:pPr>
              <a:t>36</a:t>
            </a:fld>
            <a:endParaRPr lang="en-US" sz="1200" smtClean="0">
              <a:solidFill>
                <a:srgbClr val="000000"/>
              </a:solidFill>
              <a:latin typeface="Arial" pitchFamily="34" charset="0"/>
            </a:endParaRPr>
          </a:p>
        </p:txBody>
      </p:sp>
      <p:sp>
        <p:nvSpPr>
          <p:cNvPr id="33795" name="Rectangle 2"/>
          <p:cNvSpPr>
            <a:spLocks noGrp="1" noRot="1" noChangeAspect="1" noChangeArrowheads="1" noTextEdit="1"/>
          </p:cNvSpPr>
          <p:nvPr>
            <p:ph type="sldImg"/>
          </p:nvPr>
        </p:nvSpPr>
        <p:spPr>
          <a:xfrm>
            <a:off x="762000" y="738188"/>
            <a:ext cx="5338763" cy="3697287"/>
          </a:xfrm>
          <a:ln/>
        </p:spPr>
      </p:sp>
      <p:sp>
        <p:nvSpPr>
          <p:cNvPr id="33796" name="Rectangle 3"/>
          <p:cNvSpPr>
            <a:spLocks noGrp="1" noChangeArrowheads="1"/>
          </p:cNvSpPr>
          <p:nvPr>
            <p:ph type="body" idx="1"/>
          </p:nvPr>
        </p:nvSpPr>
        <p:spPr>
          <a:xfrm>
            <a:off x="876300" y="4732338"/>
            <a:ext cx="5035550" cy="4433887"/>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endParaRPr lang="en-US" sz="2400">
              <a:latin typeface="Times New Roman" charset="0"/>
            </a:endParaRPr>
          </a:p>
        </p:txBody>
      </p:sp>
    </p:spTree>
    <p:extLst>
      <p:ext uri="{BB962C8B-B14F-4D97-AF65-F5344CB8AC3E}">
        <p14:creationId xmlns:p14="http://schemas.microsoft.com/office/powerpoint/2010/main" val="3898623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Budget is between</a:t>
            </a:r>
            <a:r>
              <a:rPr lang="sv-SE" baseline="0" dirty="0" smtClean="0"/>
              <a:t> 3.5 and 4.5 billion Euro each year.</a:t>
            </a:r>
          </a:p>
          <a:p>
            <a:r>
              <a:rPr lang="sv-SE" baseline="0" dirty="0" smtClean="0"/>
              <a:t>We work with programmes. We're not an administration, we're an agency. Every three years every member state sends a minister to decide which program each country will put money into.</a:t>
            </a:r>
          </a:p>
        </p:txBody>
      </p:sp>
      <p:sp>
        <p:nvSpPr>
          <p:cNvPr id="4" name="Slide Number Placeholder 3"/>
          <p:cNvSpPr>
            <a:spLocks noGrp="1"/>
          </p:cNvSpPr>
          <p:nvPr>
            <p:ph type="sldNum" sz="quarter" idx="10"/>
          </p:nvPr>
        </p:nvSpPr>
        <p:spPr/>
        <p:txBody>
          <a:bodyPr/>
          <a:lstStyle/>
          <a:p>
            <a:fld id="{99E2F491-69CA-4106-9067-2583E85F5767}" type="slidenum">
              <a:rPr lang="en-GB" smtClean="0"/>
              <a:pPr/>
              <a:t>37</a:t>
            </a:fld>
            <a:endParaRPr lang="en-GB"/>
          </a:p>
        </p:txBody>
      </p:sp>
    </p:spTree>
    <p:extLst>
      <p:ext uri="{BB962C8B-B14F-4D97-AF65-F5344CB8AC3E}">
        <p14:creationId xmlns:p14="http://schemas.microsoft.com/office/powerpoint/2010/main" val="2931485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762000" y="741363"/>
            <a:ext cx="5334000" cy="3694112"/>
          </a:xfrm>
          <a:ln/>
        </p:spPr>
      </p:sp>
      <p:sp>
        <p:nvSpPr>
          <p:cNvPr id="44035" name="Rectangle 3"/>
          <p:cNvSpPr>
            <a:spLocks noGrp="1" noChangeArrowheads="1"/>
          </p:cNvSpPr>
          <p:nvPr>
            <p:ph type="body" idx="1"/>
          </p:nvPr>
        </p:nvSpPr>
        <p:spPr>
          <a:noFill/>
        </p:spPr>
        <p:txBody>
          <a:bodyPr lIns="86888" tIns="43446" rIns="86888" bIns="43446"/>
          <a:lstStyle/>
          <a:p>
            <a:endParaRPr lang="en-GB" dirty="0" smtClean="0">
              <a:latin typeface="Calibri" pitchFamily="34" charset="0"/>
            </a:endParaRPr>
          </a:p>
        </p:txBody>
      </p:sp>
    </p:spTree>
    <p:extLst>
      <p:ext uri="{BB962C8B-B14F-4D97-AF65-F5344CB8AC3E}">
        <p14:creationId xmlns:p14="http://schemas.microsoft.com/office/powerpoint/2010/main" val="455197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762000" y="741363"/>
            <a:ext cx="5334000" cy="3694112"/>
          </a:xfrm>
          <a:ln/>
        </p:spPr>
      </p:sp>
      <p:sp>
        <p:nvSpPr>
          <p:cNvPr id="43011"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0"/>
              </a:spcBef>
              <a:defRPr/>
            </a:pPr>
            <a:endParaRPr lang="en-US" sz="2400">
              <a:latin typeface="Times New Roman" charset="0"/>
            </a:endParaRPr>
          </a:p>
        </p:txBody>
      </p:sp>
    </p:spTree>
    <p:extLst>
      <p:ext uri="{BB962C8B-B14F-4D97-AF65-F5344CB8AC3E}">
        <p14:creationId xmlns:p14="http://schemas.microsoft.com/office/powerpoint/2010/main" val="2971503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6015" eaLnBrk="0" hangingPunct="0">
              <a:defRPr sz="2400">
                <a:solidFill>
                  <a:schemeClr val="tx1"/>
                </a:solidFill>
                <a:latin typeface="Times New Roman" charset="0"/>
                <a:ea typeface="ＭＳ Ｐゴシック" charset="0"/>
                <a:cs typeface="ＭＳ Ｐゴシック" charset="0"/>
              </a:defRPr>
            </a:lvl1pPr>
            <a:lvl2pPr marL="741687" indent="-285264" defTabSz="916015" eaLnBrk="0" hangingPunct="0">
              <a:defRPr sz="2400">
                <a:solidFill>
                  <a:schemeClr val="tx1"/>
                </a:solidFill>
                <a:latin typeface="Times New Roman" charset="0"/>
                <a:ea typeface="ＭＳ Ｐゴシック" charset="0"/>
              </a:defRPr>
            </a:lvl2pPr>
            <a:lvl3pPr marL="1141057" indent="-228211" defTabSz="916015" eaLnBrk="0" hangingPunct="0">
              <a:defRPr sz="2400">
                <a:solidFill>
                  <a:schemeClr val="tx1"/>
                </a:solidFill>
                <a:latin typeface="Times New Roman" charset="0"/>
                <a:ea typeface="ＭＳ Ｐゴシック" charset="0"/>
              </a:defRPr>
            </a:lvl3pPr>
            <a:lvl4pPr marL="1597480" indent="-228211" defTabSz="916015" eaLnBrk="0" hangingPunct="0">
              <a:defRPr sz="2400">
                <a:solidFill>
                  <a:schemeClr val="tx1"/>
                </a:solidFill>
                <a:latin typeface="Times New Roman" charset="0"/>
                <a:ea typeface="ＭＳ Ｐゴシック" charset="0"/>
              </a:defRPr>
            </a:lvl4pPr>
            <a:lvl5pPr marL="2053902" indent="-228211" defTabSz="916015" eaLnBrk="0" hangingPunct="0">
              <a:defRPr sz="2400">
                <a:solidFill>
                  <a:schemeClr val="tx1"/>
                </a:solidFill>
                <a:latin typeface="Times New Roman" charset="0"/>
                <a:ea typeface="ＭＳ Ｐゴシック" charset="0"/>
              </a:defRPr>
            </a:lvl5pPr>
            <a:lvl6pPr marL="2510325" indent="-228211" defTabSz="916015" eaLnBrk="0" fontAlgn="base" hangingPunct="0">
              <a:spcBef>
                <a:spcPct val="0"/>
              </a:spcBef>
              <a:spcAft>
                <a:spcPct val="0"/>
              </a:spcAft>
              <a:defRPr sz="2400">
                <a:solidFill>
                  <a:schemeClr val="tx1"/>
                </a:solidFill>
                <a:latin typeface="Times New Roman" charset="0"/>
                <a:ea typeface="ＭＳ Ｐゴシック" charset="0"/>
              </a:defRPr>
            </a:lvl6pPr>
            <a:lvl7pPr marL="2966748" indent="-228211" defTabSz="916015" eaLnBrk="0" fontAlgn="base" hangingPunct="0">
              <a:spcBef>
                <a:spcPct val="0"/>
              </a:spcBef>
              <a:spcAft>
                <a:spcPct val="0"/>
              </a:spcAft>
              <a:defRPr sz="2400">
                <a:solidFill>
                  <a:schemeClr val="tx1"/>
                </a:solidFill>
                <a:latin typeface="Times New Roman" charset="0"/>
                <a:ea typeface="ＭＳ Ｐゴシック" charset="0"/>
              </a:defRPr>
            </a:lvl7pPr>
            <a:lvl8pPr marL="3423171" indent="-228211" defTabSz="916015" eaLnBrk="0" fontAlgn="base" hangingPunct="0">
              <a:spcBef>
                <a:spcPct val="0"/>
              </a:spcBef>
              <a:spcAft>
                <a:spcPct val="0"/>
              </a:spcAft>
              <a:defRPr sz="2400">
                <a:solidFill>
                  <a:schemeClr val="tx1"/>
                </a:solidFill>
                <a:latin typeface="Times New Roman" charset="0"/>
                <a:ea typeface="ＭＳ Ｐゴシック" charset="0"/>
              </a:defRPr>
            </a:lvl8pPr>
            <a:lvl9pPr marL="3879593" indent="-228211" defTabSz="916015"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8A9C632-9012-FE48-BF08-6CCB8080BAC5}" type="slidenum">
              <a:rPr lang="en-US" sz="1200">
                <a:solidFill>
                  <a:srgbClr val="000000"/>
                </a:solidFill>
                <a:latin typeface="Arial" charset="0"/>
              </a:rPr>
              <a:pPr>
                <a:defRPr/>
              </a:pPr>
              <a:t>8</a:t>
            </a:fld>
            <a:endParaRPr lang="en-US" sz="1200">
              <a:solidFill>
                <a:srgbClr val="000000"/>
              </a:solidFill>
              <a:latin typeface="Arial" charset="0"/>
            </a:endParaRPr>
          </a:p>
        </p:txBody>
      </p:sp>
      <p:sp>
        <p:nvSpPr>
          <p:cNvPr id="115715" name="Rectangle 2"/>
          <p:cNvSpPr>
            <a:spLocks noGrp="1" noRot="1" noChangeAspect="1" noChangeArrowheads="1" noTextEdit="1"/>
          </p:cNvSpPr>
          <p:nvPr>
            <p:ph type="sldImg"/>
          </p:nvPr>
        </p:nvSpPr>
        <p:spPr>
          <a:xfrm>
            <a:off x="762000" y="738188"/>
            <a:ext cx="5338763" cy="3697287"/>
          </a:xfrm>
          <a:ln/>
        </p:spPr>
      </p:sp>
      <p:sp>
        <p:nvSpPr>
          <p:cNvPr id="33796" name="Rectangle 3"/>
          <p:cNvSpPr>
            <a:spLocks noGrp="1" noChangeArrowheads="1"/>
          </p:cNvSpPr>
          <p:nvPr>
            <p:ph type="body" idx="1"/>
          </p:nvPr>
        </p:nvSpPr>
        <p:spPr>
          <a:xfrm>
            <a:off x="876251" y="4731879"/>
            <a:ext cx="5035667" cy="4433856"/>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marL="342317" indent="-342317" eaLnBrk="1" hangingPunct="1">
              <a:spcBef>
                <a:spcPct val="0"/>
              </a:spcBef>
              <a:buFont typeface="Arial"/>
              <a:buChar char="•"/>
              <a:defRPr/>
            </a:pPr>
            <a:r>
              <a:rPr lang="en-US" sz="2800" dirty="0">
                <a:latin typeface="Times New Roman" charset="0"/>
                <a:ea typeface="+mn-ea"/>
                <a:cs typeface="+mn-cs"/>
              </a:rPr>
              <a:t>This idea is based on active collaboration over the last 5 years with the main International Development Banks (World Bank, Asian Development Bank, International Fund for Agricultural Development, </a:t>
            </a:r>
            <a:r>
              <a:rPr lang="en-US" sz="2800" dirty="0" err="1">
                <a:latin typeface="Times New Roman" charset="0"/>
                <a:ea typeface="+mn-ea"/>
                <a:cs typeface="+mn-cs"/>
              </a:rPr>
              <a:t>etc</a:t>
            </a:r>
            <a:r>
              <a:rPr lang="en-US" sz="2800" dirty="0">
                <a:latin typeface="Times New Roman" charset="0"/>
                <a:ea typeface="+mn-ea"/>
                <a:cs typeface="+mn-cs"/>
              </a:rPr>
              <a:t> – logos on bottom of the slide),</a:t>
            </a:r>
          </a:p>
          <a:p>
            <a:pPr marL="342317" indent="-342317" eaLnBrk="1" hangingPunct="1">
              <a:spcBef>
                <a:spcPct val="0"/>
              </a:spcBef>
              <a:buFont typeface="Arial"/>
              <a:buChar char="•"/>
              <a:defRPr/>
            </a:pPr>
            <a:endParaRPr lang="en-US" sz="2800" dirty="0">
              <a:latin typeface="Times New Roman" charset="0"/>
              <a:ea typeface="+mn-ea"/>
              <a:cs typeface="+mn-cs"/>
            </a:endParaRPr>
          </a:p>
          <a:p>
            <a:pPr marL="342317" indent="-342317" eaLnBrk="1" hangingPunct="1">
              <a:spcBef>
                <a:spcPct val="0"/>
              </a:spcBef>
              <a:buFont typeface="Arial"/>
              <a:buChar char="•"/>
              <a:defRPr/>
            </a:pPr>
            <a:r>
              <a:rPr lang="en-US" sz="2800" dirty="0">
                <a:latin typeface="Times New Roman" charset="0"/>
                <a:ea typeface="+mn-ea"/>
                <a:cs typeface="+mn-cs"/>
              </a:rPr>
              <a:t>The opportunity is to establish EO-based information as ‘best-practice’ environmental information in the planning, implementation and monitoring of Bank project activities in the developing countries (typically large infrastructure developments),</a:t>
            </a:r>
          </a:p>
          <a:p>
            <a:pPr marL="342317" indent="-342317" eaLnBrk="1" hangingPunct="1">
              <a:spcBef>
                <a:spcPct val="0"/>
              </a:spcBef>
              <a:buFont typeface="Arial"/>
              <a:buChar char="•"/>
              <a:defRPr/>
            </a:pPr>
            <a:endParaRPr lang="en-US" sz="2800" dirty="0">
              <a:latin typeface="Times New Roman" charset="0"/>
              <a:ea typeface="+mn-ea"/>
              <a:cs typeface="+mn-cs"/>
            </a:endParaRPr>
          </a:p>
          <a:p>
            <a:pPr marL="342317" indent="-342317" eaLnBrk="1" hangingPunct="1">
              <a:spcBef>
                <a:spcPct val="0"/>
              </a:spcBef>
              <a:buFont typeface="Arial"/>
              <a:buChar char="•"/>
              <a:defRPr/>
            </a:pPr>
            <a:r>
              <a:rPr lang="en-US" sz="2800" dirty="0">
                <a:latin typeface="Times New Roman" charset="0"/>
                <a:ea typeface="+mn-ea"/>
                <a:cs typeface="+mn-cs"/>
              </a:rPr>
              <a:t>More than 65 small-scale demonstrations of EO-based environmental information have been carried out in support of actual Bank development projects (the impact and benefits of using EO are documented in the reports on the right of the slide),</a:t>
            </a:r>
          </a:p>
          <a:p>
            <a:pPr marL="342317" indent="-342317" eaLnBrk="1" hangingPunct="1">
              <a:spcBef>
                <a:spcPct val="0"/>
              </a:spcBef>
              <a:buFont typeface="Arial"/>
              <a:buChar char="•"/>
              <a:defRPr/>
            </a:pPr>
            <a:endParaRPr lang="en-US" sz="2800" dirty="0">
              <a:latin typeface="Times New Roman" charset="0"/>
              <a:ea typeface="+mn-ea"/>
              <a:cs typeface="+mn-cs"/>
            </a:endParaRPr>
          </a:p>
          <a:p>
            <a:pPr marL="342317" indent="-342317" eaLnBrk="1" hangingPunct="1">
              <a:spcBef>
                <a:spcPct val="0"/>
              </a:spcBef>
              <a:buFont typeface="Arial"/>
              <a:buChar char="•"/>
              <a:defRPr/>
            </a:pPr>
            <a:r>
              <a:rPr lang="en-US" sz="2800" dirty="0">
                <a:latin typeface="Times New Roman" charset="0"/>
                <a:ea typeface="+mn-ea"/>
                <a:cs typeface="+mn-cs"/>
              </a:rPr>
              <a:t>This has raised significant interest from the Banks to engage in larger-scale, longer-term activities to transfer EO information into their working practices (home page of the World Bank web-site with special feature on the use of EO in August last year),</a:t>
            </a:r>
          </a:p>
          <a:p>
            <a:pPr marL="342317" indent="-342317" eaLnBrk="1" hangingPunct="1">
              <a:spcBef>
                <a:spcPct val="0"/>
              </a:spcBef>
              <a:buFont typeface="Arial"/>
              <a:buChar char="•"/>
              <a:defRPr/>
            </a:pPr>
            <a:endParaRPr lang="en-US" sz="2800" dirty="0">
              <a:latin typeface="Times New Roman" charset="0"/>
              <a:ea typeface="+mn-ea"/>
              <a:cs typeface="+mn-cs"/>
            </a:endParaRPr>
          </a:p>
          <a:p>
            <a:pPr marL="342317" indent="-342317" eaLnBrk="1" hangingPunct="1">
              <a:spcBef>
                <a:spcPct val="0"/>
              </a:spcBef>
              <a:buFont typeface="Arial"/>
              <a:buChar char="•"/>
              <a:defRPr/>
            </a:pPr>
            <a:r>
              <a:rPr lang="en-US" sz="2800" dirty="0">
                <a:latin typeface="Times New Roman" charset="0"/>
                <a:ea typeface="+mn-ea"/>
                <a:cs typeface="+mn-cs"/>
              </a:rPr>
              <a:t>There are also first signs of the Banks using their own resources for integrating EO-based information into their activities (e.g. 2 M US$ action from the Global Environment Facility GEF for Forest mapping in the context of REDD+)</a:t>
            </a:r>
          </a:p>
        </p:txBody>
      </p:sp>
    </p:spTree>
    <p:extLst>
      <p:ext uri="{BB962C8B-B14F-4D97-AF65-F5344CB8AC3E}">
        <p14:creationId xmlns:p14="http://schemas.microsoft.com/office/powerpoint/2010/main" val="1370069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6015" eaLnBrk="0" hangingPunct="0">
              <a:defRPr sz="2400">
                <a:solidFill>
                  <a:schemeClr val="tx1"/>
                </a:solidFill>
                <a:latin typeface="Times New Roman" charset="0"/>
                <a:ea typeface="ＭＳ Ｐゴシック" charset="0"/>
                <a:cs typeface="ＭＳ Ｐゴシック" charset="0"/>
              </a:defRPr>
            </a:lvl1pPr>
            <a:lvl2pPr marL="741687" indent="-285264" defTabSz="916015" eaLnBrk="0" hangingPunct="0">
              <a:defRPr sz="2400">
                <a:solidFill>
                  <a:schemeClr val="tx1"/>
                </a:solidFill>
                <a:latin typeface="Times New Roman" charset="0"/>
                <a:ea typeface="ＭＳ Ｐゴシック" charset="0"/>
              </a:defRPr>
            </a:lvl2pPr>
            <a:lvl3pPr marL="1141057" indent="-228211" defTabSz="916015" eaLnBrk="0" hangingPunct="0">
              <a:defRPr sz="2400">
                <a:solidFill>
                  <a:schemeClr val="tx1"/>
                </a:solidFill>
                <a:latin typeface="Times New Roman" charset="0"/>
                <a:ea typeface="ＭＳ Ｐゴシック" charset="0"/>
              </a:defRPr>
            </a:lvl3pPr>
            <a:lvl4pPr marL="1597480" indent="-228211" defTabSz="916015" eaLnBrk="0" hangingPunct="0">
              <a:defRPr sz="2400">
                <a:solidFill>
                  <a:schemeClr val="tx1"/>
                </a:solidFill>
                <a:latin typeface="Times New Roman" charset="0"/>
                <a:ea typeface="ＭＳ Ｐゴシック" charset="0"/>
              </a:defRPr>
            </a:lvl4pPr>
            <a:lvl5pPr marL="2053902" indent="-228211" defTabSz="916015" eaLnBrk="0" hangingPunct="0">
              <a:defRPr sz="2400">
                <a:solidFill>
                  <a:schemeClr val="tx1"/>
                </a:solidFill>
                <a:latin typeface="Times New Roman" charset="0"/>
                <a:ea typeface="ＭＳ Ｐゴシック" charset="0"/>
              </a:defRPr>
            </a:lvl5pPr>
            <a:lvl6pPr marL="2510325" indent="-228211" defTabSz="916015" eaLnBrk="0" fontAlgn="base" hangingPunct="0">
              <a:spcBef>
                <a:spcPct val="0"/>
              </a:spcBef>
              <a:spcAft>
                <a:spcPct val="0"/>
              </a:spcAft>
              <a:defRPr sz="2400">
                <a:solidFill>
                  <a:schemeClr val="tx1"/>
                </a:solidFill>
                <a:latin typeface="Times New Roman" charset="0"/>
                <a:ea typeface="ＭＳ Ｐゴシック" charset="0"/>
              </a:defRPr>
            </a:lvl6pPr>
            <a:lvl7pPr marL="2966748" indent="-228211" defTabSz="916015" eaLnBrk="0" fontAlgn="base" hangingPunct="0">
              <a:spcBef>
                <a:spcPct val="0"/>
              </a:spcBef>
              <a:spcAft>
                <a:spcPct val="0"/>
              </a:spcAft>
              <a:defRPr sz="2400">
                <a:solidFill>
                  <a:schemeClr val="tx1"/>
                </a:solidFill>
                <a:latin typeface="Times New Roman" charset="0"/>
                <a:ea typeface="ＭＳ Ｐゴシック" charset="0"/>
              </a:defRPr>
            </a:lvl7pPr>
            <a:lvl8pPr marL="3423171" indent="-228211" defTabSz="916015" eaLnBrk="0" fontAlgn="base" hangingPunct="0">
              <a:spcBef>
                <a:spcPct val="0"/>
              </a:spcBef>
              <a:spcAft>
                <a:spcPct val="0"/>
              </a:spcAft>
              <a:defRPr sz="2400">
                <a:solidFill>
                  <a:schemeClr val="tx1"/>
                </a:solidFill>
                <a:latin typeface="Times New Roman" charset="0"/>
                <a:ea typeface="ＭＳ Ｐゴシック" charset="0"/>
              </a:defRPr>
            </a:lvl8pPr>
            <a:lvl9pPr marL="3879593" indent="-228211" defTabSz="916015"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8A9C632-9012-FE48-BF08-6CCB8080BAC5}" type="slidenum">
              <a:rPr lang="en-US" sz="1200">
                <a:solidFill>
                  <a:srgbClr val="000000"/>
                </a:solidFill>
                <a:latin typeface="Arial" charset="0"/>
              </a:rPr>
              <a:pPr>
                <a:defRPr/>
              </a:pPr>
              <a:t>9</a:t>
            </a:fld>
            <a:endParaRPr lang="en-US" sz="1200">
              <a:solidFill>
                <a:srgbClr val="000000"/>
              </a:solidFill>
              <a:latin typeface="Arial" charset="0"/>
            </a:endParaRPr>
          </a:p>
        </p:txBody>
      </p:sp>
      <p:sp>
        <p:nvSpPr>
          <p:cNvPr id="115715" name="Rectangle 2"/>
          <p:cNvSpPr>
            <a:spLocks noGrp="1" noRot="1" noChangeAspect="1" noChangeArrowheads="1" noTextEdit="1"/>
          </p:cNvSpPr>
          <p:nvPr>
            <p:ph type="sldImg"/>
          </p:nvPr>
        </p:nvSpPr>
        <p:spPr>
          <a:xfrm>
            <a:off x="762000" y="738188"/>
            <a:ext cx="5338763" cy="3697287"/>
          </a:xfrm>
          <a:ln/>
        </p:spPr>
      </p:sp>
      <p:sp>
        <p:nvSpPr>
          <p:cNvPr id="33796" name="Rectangle 3"/>
          <p:cNvSpPr>
            <a:spLocks noGrp="1" noChangeArrowheads="1"/>
          </p:cNvSpPr>
          <p:nvPr>
            <p:ph type="body" idx="1"/>
          </p:nvPr>
        </p:nvSpPr>
        <p:spPr>
          <a:xfrm>
            <a:off x="876251" y="4731879"/>
            <a:ext cx="5035667" cy="4433856"/>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marL="342317" indent="-342317" eaLnBrk="1" hangingPunct="1">
              <a:spcBef>
                <a:spcPct val="0"/>
              </a:spcBef>
              <a:buFont typeface="Arial"/>
              <a:buChar char="•"/>
              <a:defRPr/>
            </a:pPr>
            <a:endParaRPr lang="en-US" sz="2800" dirty="0">
              <a:latin typeface="Times New Roman" charset="0"/>
              <a:ea typeface="+mn-ea"/>
              <a:cs typeface="+mn-cs"/>
            </a:endParaRPr>
          </a:p>
        </p:txBody>
      </p:sp>
    </p:spTree>
    <p:extLst>
      <p:ext uri="{BB962C8B-B14F-4D97-AF65-F5344CB8AC3E}">
        <p14:creationId xmlns:p14="http://schemas.microsoft.com/office/powerpoint/2010/main" val="245306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endParaRPr lang="en-US" smtClean="0"/>
          </a:p>
        </p:txBody>
      </p:sp>
      <p:sp>
        <p:nvSpPr>
          <p:cNvPr id="1843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87EE48-1906-47EE-BD6D-F136938F5429}" type="slidenum">
              <a:rPr lang="en-GB" smtClean="0"/>
              <a:pPr eaLnBrk="1" hangingPunct="1"/>
              <a:t>10</a:t>
            </a:fld>
            <a:endParaRPr lang="en-GB" smtClean="0"/>
          </a:p>
        </p:txBody>
      </p:sp>
    </p:spTree>
    <p:extLst>
      <p:ext uri="{BB962C8B-B14F-4D97-AF65-F5344CB8AC3E}">
        <p14:creationId xmlns:p14="http://schemas.microsoft.com/office/powerpoint/2010/main" val="1062671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D84EFCB-C57E-4F69-985D-2D7DDAA4A499}" type="slidenum">
              <a:rPr lang="en-US" smtClean="0"/>
              <a:pPr>
                <a:defRPr/>
              </a:pPr>
              <a:t>14</a:t>
            </a:fld>
            <a:endParaRPr lang="en-US"/>
          </a:p>
        </p:txBody>
      </p:sp>
    </p:spTree>
    <p:extLst>
      <p:ext uri="{BB962C8B-B14F-4D97-AF65-F5344CB8AC3E}">
        <p14:creationId xmlns:p14="http://schemas.microsoft.com/office/powerpoint/2010/main" val="2255220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Rot="1" noChangeAspect="1" noChangeArrowheads="1" noTextEdit="1"/>
          </p:cNvSpPr>
          <p:nvPr>
            <p:ph type="sldImg"/>
          </p:nvPr>
        </p:nvSpPr>
        <p:spPr>
          <a:xfrm>
            <a:off x="711200" y="744538"/>
            <a:ext cx="5375275" cy="3722687"/>
          </a:xfrm>
          <a:ln/>
        </p:spPr>
      </p:sp>
      <p:sp>
        <p:nvSpPr>
          <p:cNvPr id="54275" name="Rectangle 1027"/>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0"/>
              </a:spcBef>
              <a:defRPr/>
            </a:pPr>
            <a:endParaRPr lang="en-US" sz="2400">
              <a:latin typeface="Times New Roman" charset="0"/>
            </a:endParaRPr>
          </a:p>
        </p:txBody>
      </p:sp>
    </p:spTree>
    <p:extLst>
      <p:ext uri="{BB962C8B-B14F-4D97-AF65-F5344CB8AC3E}">
        <p14:creationId xmlns:p14="http://schemas.microsoft.com/office/powerpoint/2010/main" val="1369585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8825" y="738188"/>
            <a:ext cx="5341938" cy="36972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105210F-1707-48E3-92F4-8B8F6890F2B2}" type="slidenum">
              <a:rPr lang="en-US" smtClean="0"/>
              <a:pPr>
                <a:defRPr/>
              </a:pPr>
              <a:t>29</a:t>
            </a:fld>
            <a:endParaRPr lang="en-US"/>
          </a:p>
        </p:txBody>
      </p:sp>
    </p:spTree>
    <p:extLst>
      <p:ext uri="{BB962C8B-B14F-4D97-AF65-F5344CB8AC3E}">
        <p14:creationId xmlns:p14="http://schemas.microsoft.com/office/powerpoint/2010/main" val="3026421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3408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18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73677" y="4354519"/>
            <a:ext cx="1539875" cy="1684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4051" y="4354519"/>
            <a:ext cx="4467225" cy="1684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589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9"/>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Click to edit Master subtitle style</a:t>
            </a:r>
            <a:endParaRPr lang="en-US"/>
          </a:p>
        </p:txBody>
      </p:sp>
    </p:spTree>
    <p:extLst>
      <p:ext uri="{BB962C8B-B14F-4D97-AF65-F5344CB8AC3E}">
        <p14:creationId xmlns:p14="http://schemas.microsoft.com/office/powerpoint/2010/main" val="388863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421712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4"/>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Tree>
    <p:extLst>
      <p:ext uri="{BB962C8B-B14F-4D97-AF65-F5344CB8AC3E}">
        <p14:creationId xmlns:p14="http://schemas.microsoft.com/office/powerpoint/2010/main" val="1614911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663575" y="1673225"/>
            <a:ext cx="41275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4943475" y="1673225"/>
            <a:ext cx="41275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1317037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1728261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Tree>
    <p:extLst>
      <p:ext uri="{BB962C8B-B14F-4D97-AF65-F5344CB8AC3E}">
        <p14:creationId xmlns:p14="http://schemas.microsoft.com/office/powerpoint/2010/main" val="1492072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38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Tree>
    <p:extLst>
      <p:ext uri="{BB962C8B-B14F-4D97-AF65-F5344CB8AC3E}">
        <p14:creationId xmlns:p14="http://schemas.microsoft.com/office/powerpoint/2010/main" val="1073579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7890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Tree>
    <p:extLst>
      <p:ext uri="{BB962C8B-B14F-4D97-AF65-F5344CB8AC3E}">
        <p14:creationId xmlns:p14="http://schemas.microsoft.com/office/powerpoint/2010/main" val="3352743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1147071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7" y="163513"/>
            <a:ext cx="2101850" cy="5827712"/>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663577" y="163513"/>
            <a:ext cx="6153150" cy="5827712"/>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3856815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4688" y="163513"/>
            <a:ext cx="6716712" cy="86201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63575" y="1673225"/>
            <a:ext cx="4127500" cy="43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43475" y="1673225"/>
            <a:ext cx="4127500" cy="43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37448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63577" y="163513"/>
            <a:ext cx="8407400" cy="5827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83046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5" name="Rectangle 6"/>
          <p:cNvSpPr>
            <a:spLocks noGrp="1" noChangeArrowheads="1"/>
          </p:cNvSpPr>
          <p:nvPr>
            <p:ph type="title"/>
          </p:nvPr>
        </p:nvSpPr>
        <p:spPr bwMode="auto">
          <a:xfrm>
            <a:off x="220136" y="163513"/>
            <a:ext cx="7936839"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7" name="Text Placeholder 6"/>
          <p:cNvSpPr>
            <a:spLocks noGrp="1"/>
          </p:cNvSpPr>
          <p:nvPr>
            <p:ph type="body" sz="quarter" idx="10"/>
          </p:nvPr>
        </p:nvSpPr>
        <p:spPr>
          <a:xfrm>
            <a:off x="202938" y="1358903"/>
            <a:ext cx="6359790" cy="5175445"/>
          </a:xfrm>
          <a:prstGeom prst="rect">
            <a:avLst/>
          </a:prstGeom>
        </p:spPr>
        <p:txBody>
          <a:bodyPr>
            <a:normAutofit/>
          </a:bodyPr>
          <a:lstStyle>
            <a:lvl1pPr marL="176213" indent="-176213">
              <a:buSzPct val="90000"/>
              <a:buFont typeface="Verdana" pitchFamily="34" charset="0"/>
              <a:buChar char="•"/>
              <a:defRPr sz="2000"/>
            </a:lvl1pPr>
            <a:lvl2pPr marL="358775" indent="-179388">
              <a:buFont typeface="Wingdings" pitchFamily="2" charset="2"/>
              <a:buChar char="§"/>
              <a:defRPr sz="1800"/>
            </a:lvl2pPr>
            <a:lvl3pPr marL="442913" indent="-179388">
              <a:buSzPct val="80000"/>
              <a:defRPr sz="1600"/>
            </a:lvl3pPr>
            <a:lvl4pPr marL="536575" indent="-177800">
              <a:buSzPct val="80000"/>
              <a:buFont typeface="Wingdings" pitchFamily="2" charset="2"/>
              <a:buChar char="§"/>
              <a:defRPr sz="1400"/>
            </a:lvl4pPr>
            <a:lvl5pPr marL="631825" indent="-188913">
              <a:buSzPct val="8000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2228160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318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5" name="Rectangle 6"/>
          <p:cNvSpPr>
            <a:spLocks noGrp="1" noChangeArrowheads="1"/>
          </p:cNvSpPr>
          <p:nvPr>
            <p:ph type="title"/>
          </p:nvPr>
        </p:nvSpPr>
        <p:spPr bwMode="auto">
          <a:xfrm>
            <a:off x="220136" y="163513"/>
            <a:ext cx="7936839"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7" name="Text Placeholder 6"/>
          <p:cNvSpPr>
            <a:spLocks noGrp="1"/>
          </p:cNvSpPr>
          <p:nvPr>
            <p:ph type="body" sz="quarter" idx="10"/>
          </p:nvPr>
        </p:nvSpPr>
        <p:spPr>
          <a:xfrm>
            <a:off x="202938" y="1358903"/>
            <a:ext cx="6359790" cy="5175445"/>
          </a:xfrm>
          <a:prstGeom prst="rect">
            <a:avLst/>
          </a:prstGeom>
        </p:spPr>
        <p:txBody>
          <a:bodyPr>
            <a:normAutofit/>
          </a:bodyPr>
          <a:lstStyle>
            <a:lvl1pPr marL="176213" indent="-176213">
              <a:buSzPct val="90000"/>
              <a:buFont typeface="Verdana" pitchFamily="34" charset="0"/>
              <a:buChar char="•"/>
              <a:defRPr sz="2000"/>
            </a:lvl1pPr>
            <a:lvl2pPr marL="358775" indent="-179388">
              <a:buFont typeface="Wingdings" pitchFamily="2" charset="2"/>
              <a:buChar char="§"/>
              <a:defRPr sz="1800"/>
            </a:lvl2pPr>
            <a:lvl3pPr marL="442913" indent="-179388">
              <a:buSzPct val="80000"/>
              <a:defRPr sz="1600"/>
            </a:lvl3pPr>
            <a:lvl4pPr marL="536575" indent="-177800">
              <a:buSzPct val="80000"/>
              <a:buFont typeface="Wingdings" pitchFamily="2" charset="2"/>
              <a:buChar char="§"/>
              <a:defRPr sz="1400"/>
            </a:lvl4pPr>
            <a:lvl5pPr marL="631825" indent="-188913">
              <a:buSzPct val="8000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68898920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60"/>
            <a:ext cx="84201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8"/>
          <p:cNvSpPr>
            <a:spLocks noGrp="1" noChangeArrowheads="1"/>
          </p:cNvSpPr>
          <p:nvPr>
            <p:ph type="ftr" sz="quarter" idx="10"/>
          </p:nvPr>
        </p:nvSpPr>
        <p:spPr>
          <a:xfrm>
            <a:off x="0" y="6626230"/>
            <a:ext cx="7068344" cy="231775"/>
          </a:xfrm>
          <a:prstGeom prst="rect">
            <a:avLst/>
          </a:prstGeom>
        </p:spPr>
        <p:txBody>
          <a:bodyPr/>
          <a:lstStyle>
            <a:lvl1pPr>
              <a:defRPr/>
            </a:lvl1pPr>
          </a:lstStyle>
          <a:p>
            <a:pPr>
              <a:defRPr/>
            </a:pPr>
            <a:r>
              <a:rPr lang="en-GB">
                <a:solidFill>
                  <a:srgbClr val="000000"/>
                </a:solidFill>
                <a:ea typeface="ＭＳ Ｐゴシック" pitchFamily="34" charset="-128"/>
              </a:rPr>
              <a:t>ESA UNCLASSIFIED – For Official Use</a:t>
            </a:r>
          </a:p>
        </p:txBody>
      </p:sp>
    </p:spTree>
    <p:extLst>
      <p:ext uri="{BB962C8B-B14F-4D97-AF65-F5344CB8AC3E}">
        <p14:creationId xmlns:p14="http://schemas.microsoft.com/office/powerpoint/2010/main" val="3468957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95300" y="1600206"/>
            <a:ext cx="89154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5112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6"/>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3"/>
            <a:ext cx="7772400" cy="1500187"/>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56835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9"/>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506"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9675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6"/>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35550" y="1600206"/>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5368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630702"/>
            <a:ext cx="8915400" cy="430887"/>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87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115" y="1535113"/>
            <a:ext cx="437859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77061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1277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093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727214"/>
            <a:ext cx="3259006" cy="707886"/>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2972" y="273056"/>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3"/>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6674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967228"/>
            <a:ext cx="5943600" cy="40011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941645"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9030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95300" y="1600206"/>
            <a:ext cx="89154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72202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4665" y="381006"/>
            <a:ext cx="523220" cy="5745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0" y="381006"/>
            <a:ext cx="6521450" cy="5745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08065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43"/>
            <a:ext cx="89154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8"/>
          <p:cNvSpPr>
            <a:spLocks noGrp="1" noChangeArrowheads="1"/>
          </p:cNvSpPr>
          <p:nvPr>
            <p:ph type="ftr" sz="quarter" idx="10"/>
          </p:nvPr>
        </p:nvSpPr>
        <p:spPr>
          <a:xfrm>
            <a:off x="0" y="6626230"/>
            <a:ext cx="7068344" cy="23177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GB" sz="2400">
                <a:solidFill>
                  <a:srgbClr val="000000"/>
                </a:solidFill>
                <a:latin typeface="Times New Roman" pitchFamily="18" charset="0"/>
                <a:ea typeface="ＭＳ Ｐゴシック" pitchFamily="34" charset="-128"/>
              </a:rPr>
              <a:t>ESA UNCLASSIFIED – For Official Use</a:t>
            </a:r>
          </a:p>
        </p:txBody>
      </p:sp>
    </p:spTree>
    <p:extLst>
      <p:ext uri="{BB962C8B-B14F-4D97-AF65-F5344CB8AC3E}">
        <p14:creationId xmlns:p14="http://schemas.microsoft.com/office/powerpoint/2010/main" val="137842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4050" y="4924431"/>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0000" y="4924431"/>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3545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5" name="Rectangle 6"/>
          <p:cNvSpPr>
            <a:spLocks noGrp="1" noChangeArrowheads="1"/>
          </p:cNvSpPr>
          <p:nvPr>
            <p:ph type="title"/>
          </p:nvPr>
        </p:nvSpPr>
        <p:spPr bwMode="auto">
          <a:xfrm>
            <a:off x="220136" y="379079"/>
            <a:ext cx="79368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smtClean="0"/>
              <a:t>Click to edit Master title style</a:t>
            </a:r>
          </a:p>
        </p:txBody>
      </p:sp>
      <p:sp>
        <p:nvSpPr>
          <p:cNvPr id="7" name="Text Placeholder 6"/>
          <p:cNvSpPr>
            <a:spLocks noGrp="1"/>
          </p:cNvSpPr>
          <p:nvPr>
            <p:ph type="body" sz="quarter" idx="10"/>
          </p:nvPr>
        </p:nvSpPr>
        <p:spPr>
          <a:xfrm>
            <a:off x="202938" y="1358903"/>
            <a:ext cx="6359790" cy="5175445"/>
          </a:xfrm>
          <a:prstGeom prst="rect">
            <a:avLst/>
          </a:prstGeom>
        </p:spPr>
        <p:txBody>
          <a:bodyPr>
            <a:normAutofit/>
          </a:bodyPr>
          <a:lstStyle>
            <a:lvl1pPr marL="176213" indent="-176213">
              <a:buSzPct val="90000"/>
              <a:buFont typeface="Verdana" pitchFamily="34" charset="0"/>
              <a:buChar char="•"/>
              <a:defRPr sz="2000"/>
            </a:lvl1pPr>
            <a:lvl2pPr marL="358775" indent="-179388">
              <a:buFont typeface="Wingdings" pitchFamily="2" charset="2"/>
              <a:buChar char="§"/>
              <a:defRPr sz="1800"/>
            </a:lvl2pPr>
            <a:lvl3pPr marL="442913" indent="-179388">
              <a:buSzPct val="80000"/>
              <a:defRPr sz="1600"/>
            </a:lvl3pPr>
            <a:lvl4pPr marL="536575" indent="-177800">
              <a:buSzPct val="80000"/>
              <a:buFont typeface="Wingdings" pitchFamily="2" charset="2"/>
              <a:buChar char="§"/>
              <a:defRPr sz="1400"/>
            </a:lvl4pPr>
            <a:lvl5pPr marL="631825" indent="-188913">
              <a:buSzPct val="8000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51242092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650017"/>
            <a:ext cx="8420100" cy="430887"/>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8"/>
          <p:cNvSpPr>
            <a:spLocks noGrp="1" noChangeArrowheads="1"/>
          </p:cNvSpPr>
          <p:nvPr>
            <p:ph type="ftr" sz="quarter" idx="10"/>
          </p:nvPr>
        </p:nvSpPr>
        <p:spPr>
          <a:xfrm>
            <a:off x="0" y="6626230"/>
            <a:ext cx="7068344" cy="231775"/>
          </a:xfrm>
          <a:prstGeom prst="rect">
            <a:avLst/>
          </a:prstGeom>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703078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13" name="Titel 12"/>
          <p:cNvSpPr>
            <a:spLocks noGrp="1"/>
          </p:cNvSpPr>
          <p:nvPr>
            <p:ph type="title" hasCustomPrompt="1"/>
          </p:nvPr>
        </p:nvSpPr>
        <p:spPr/>
        <p:txBody>
          <a:bodyPr/>
          <a:lstStyle/>
          <a:p>
            <a:r>
              <a:rPr lang="en-GB" noProof="0" dirty="0" smtClean="0"/>
              <a:t>Click here to insert chart title</a:t>
            </a:r>
            <a:endParaRPr lang="en-GB" noProof="0" dirty="0"/>
          </a:p>
        </p:txBody>
      </p:sp>
      <p:sp>
        <p:nvSpPr>
          <p:cNvPr id="2" name="Fußzeilenplatzhalter 1"/>
          <p:cNvSpPr>
            <a:spLocks noGrp="1"/>
          </p:cNvSpPr>
          <p:nvPr>
            <p:ph type="ftr" sz="quarter" idx="13"/>
          </p:nvPr>
        </p:nvSpPr>
        <p:spPr>
          <a:xfrm>
            <a:off x="3384550" y="6356367"/>
            <a:ext cx="3136900" cy="365125"/>
          </a:xfrm>
          <a:prstGeom prst="rect">
            <a:avLst/>
          </a:prstGeom>
        </p:spPr>
        <p:txBody>
          <a:bodyPr/>
          <a:lstStyle/>
          <a:p>
            <a:pPr algn="ctr">
              <a:defRPr/>
            </a:pPr>
            <a:r>
              <a:rPr lang="en-GB" dirty="0" smtClean="0"/>
              <a:t>ESA TEP Urban Kick-off Meeting </a:t>
            </a:r>
            <a:r>
              <a:rPr lang="en-GB" smtClean="0"/>
              <a:t>| ESRIN, </a:t>
            </a:r>
            <a:r>
              <a:rPr lang="en-GB" dirty="0" smtClean="0"/>
              <a:t>Frascati | 27</a:t>
            </a:r>
            <a:r>
              <a:rPr lang="en-GB" baseline="30000" dirty="0" smtClean="0"/>
              <a:t>th</a:t>
            </a:r>
            <a:r>
              <a:rPr lang="en-GB" dirty="0" smtClean="0"/>
              <a:t> March 2015</a:t>
            </a:r>
            <a:endParaRPr lang="en-GB" dirty="0"/>
          </a:p>
        </p:txBody>
      </p:sp>
      <p:sp>
        <p:nvSpPr>
          <p:cNvPr id="8" name="Textplatzhalter 10"/>
          <p:cNvSpPr>
            <a:spLocks noGrp="1"/>
          </p:cNvSpPr>
          <p:nvPr>
            <p:ph type="body" sz="quarter" idx="15" hasCustomPrompt="1"/>
          </p:nvPr>
        </p:nvSpPr>
        <p:spPr>
          <a:xfrm>
            <a:off x="526500" y="1052736"/>
            <a:ext cx="8872994" cy="4968552"/>
          </a:xfrm>
          <a:prstGeom prst="rect">
            <a:avLst/>
          </a:prstGeo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Rectangle 3"/>
          <p:cNvSpPr/>
          <p:nvPr userDrawn="1"/>
        </p:nvSpPr>
        <p:spPr>
          <a:xfrm>
            <a:off x="0" y="6396414"/>
            <a:ext cx="9906000" cy="369332"/>
          </a:xfrm>
          <a:prstGeom prst="rect">
            <a:avLst/>
          </a:prstGeom>
          <a:solidFill>
            <a:schemeClr val="bg1">
              <a:alpha val="2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80533699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5" descr="PPT_Header0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
            <a:ext cx="990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0" name="Rectangle 10"/>
          <p:cNvSpPr>
            <a:spLocks noGrp="1" noChangeArrowheads="1"/>
          </p:cNvSpPr>
          <p:nvPr>
            <p:ph type="subTitle" idx="1"/>
          </p:nvPr>
        </p:nvSpPr>
        <p:spPr>
          <a:xfrm>
            <a:off x="1123951" y="4035425"/>
            <a:ext cx="5689600" cy="2266950"/>
          </a:xfrm>
        </p:spPr>
        <p:txBody>
          <a:bodyPr lIns="90000" tIns="36000" rIns="90000" bIns="36000"/>
          <a:lstStyle>
            <a:lvl1pPr>
              <a:lnSpc>
                <a:spcPct val="100000"/>
              </a:lnSpc>
              <a:spcBef>
                <a:spcPct val="25000"/>
              </a:spcBef>
              <a:buFontTx/>
              <a:buNone/>
              <a:defRPr sz="1800">
                <a:solidFill>
                  <a:schemeClr val="bg1"/>
                </a:solidFill>
              </a:defRPr>
            </a:lvl1pPr>
          </a:lstStyle>
          <a:p>
            <a:r>
              <a:rPr lang="it-IT" dirty="0"/>
              <a:t>Click to edit Master subtitle style</a:t>
            </a:r>
          </a:p>
          <a:p>
            <a:r>
              <a:rPr lang="it-IT" dirty="0"/>
              <a:t>And date</a:t>
            </a:r>
          </a:p>
        </p:txBody>
      </p:sp>
      <p:sp>
        <p:nvSpPr>
          <p:cNvPr id="327691" name="Rectangle 11"/>
          <p:cNvSpPr>
            <a:spLocks noGrp="1" noChangeArrowheads="1"/>
          </p:cNvSpPr>
          <p:nvPr>
            <p:ph type="ctrTitle"/>
          </p:nvPr>
        </p:nvSpPr>
        <p:spPr>
          <a:xfrm>
            <a:off x="1123953" y="2749556"/>
            <a:ext cx="7248525" cy="1279525"/>
          </a:xfrm>
        </p:spPr>
        <p:txBody>
          <a:bodyPr tIns="0" bIns="0" anchor="t"/>
          <a:lstStyle>
            <a:lvl1pPr>
              <a:lnSpc>
                <a:spcPct val="110000"/>
              </a:lnSpc>
              <a:defRPr sz="3200"/>
            </a:lvl1pPr>
          </a:lstStyle>
          <a:p>
            <a:r>
              <a:rPr lang="it-IT"/>
              <a:t>CLICK TO EDIT </a:t>
            </a:r>
            <a:br>
              <a:rPr lang="it-IT"/>
            </a:br>
            <a:r>
              <a:rPr lang="it-IT"/>
              <a:t>MASTER</a:t>
            </a:r>
          </a:p>
        </p:txBody>
      </p:sp>
      <p:sp>
        <p:nvSpPr>
          <p:cNvPr id="5" name="Rectangle 8"/>
          <p:cNvSpPr>
            <a:spLocks noGrp="1" noChangeArrowheads="1"/>
          </p:cNvSpPr>
          <p:nvPr>
            <p:ph type="ftr" sz="quarter" idx="10"/>
          </p:nvPr>
        </p:nvSpPr>
        <p:spPr/>
        <p:txBody>
          <a:bodyPr/>
          <a:lstStyle>
            <a:lvl1pPr>
              <a:defRPr/>
            </a:lvl1pPr>
          </a:lstStyle>
          <a:p>
            <a:r>
              <a:rPr lang="en-GB">
                <a:solidFill>
                  <a:srgbClr val="000000"/>
                </a:solidFill>
              </a:rPr>
              <a:t>ESA UNCLASSIFIED – For Official Use</a:t>
            </a:r>
          </a:p>
        </p:txBody>
      </p:sp>
    </p:spTree>
    <p:extLst>
      <p:ext uri="{BB962C8B-B14F-4D97-AF65-F5344CB8AC3E}">
        <p14:creationId xmlns:p14="http://schemas.microsoft.com/office/powerpoint/2010/main" val="1471137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02"/>
            <a:ext cx="84201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8"/>
          <p:cNvSpPr>
            <a:spLocks noGrp="1" noChangeArrowheads="1"/>
          </p:cNvSpPr>
          <p:nvPr>
            <p:ph type="ftr" sz="quarter" idx="10"/>
          </p:nvPr>
        </p:nvSpPr>
        <p:spPr>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434857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89154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95300" y="1600206"/>
            <a:ext cx="89154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8"/>
          <p:cNvSpPr>
            <a:spLocks noGrp="1" noChangeArrowheads="1"/>
          </p:cNvSpPr>
          <p:nvPr>
            <p:ph type="ftr" sz="quarter" idx="10"/>
          </p:nvPr>
        </p:nvSpPr>
        <p:spPr>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3893824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76"/>
            <a:ext cx="84201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506"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1955219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89154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6"/>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35550" y="1600206"/>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8"/>
          <p:cNvSpPr>
            <a:spLocks noGrp="1" noChangeArrowheads="1"/>
          </p:cNvSpPr>
          <p:nvPr>
            <p:ph type="ftr" sz="quarter" idx="10"/>
          </p:nvPr>
        </p:nvSpPr>
        <p:spPr>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2078324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89154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7"/>
            <a:ext cx="4376870"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117" y="1535117"/>
            <a:ext cx="4378590"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7"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8"/>
          <p:cNvSpPr>
            <a:spLocks noGrp="1" noChangeArrowheads="1"/>
          </p:cNvSpPr>
          <p:nvPr>
            <p:ph type="ftr" sz="quarter" idx="10"/>
          </p:nvPr>
        </p:nvSpPr>
        <p:spPr>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42678706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8915400" cy="1143000"/>
          </a:xfrm>
          <a:prstGeom prst="rect">
            <a:avLst/>
          </a:prstGeom>
        </p:spPr>
        <p:txBody>
          <a:bodyPr/>
          <a:lstStyle/>
          <a:p>
            <a:r>
              <a:rPr lang="en-US" smtClean="0"/>
              <a:t>Click to edit Master title style</a:t>
            </a:r>
            <a:endParaRPr lang="en-GB"/>
          </a:p>
        </p:txBody>
      </p:sp>
      <p:sp>
        <p:nvSpPr>
          <p:cNvPr id="3" name="Rectangle 8"/>
          <p:cNvSpPr>
            <a:spLocks noGrp="1" noChangeArrowheads="1"/>
          </p:cNvSpPr>
          <p:nvPr>
            <p:ph type="ftr" sz="quarter" idx="10"/>
          </p:nvPr>
        </p:nvSpPr>
        <p:spPr>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892513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3500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4062987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98"/>
            <a:ext cx="3259006" cy="1162051"/>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2972" y="273126"/>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9" y="1435104"/>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3254563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49"/>
            <a:ext cx="5943600" cy="566739"/>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941645" y="5367387"/>
            <a:ext cx="59436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2133111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89154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95300" y="1600206"/>
            <a:ext cx="89154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8"/>
          <p:cNvSpPr>
            <a:spLocks noGrp="1" noChangeArrowheads="1"/>
          </p:cNvSpPr>
          <p:nvPr>
            <p:ph type="ftr" sz="quarter" idx="10"/>
          </p:nvPr>
        </p:nvSpPr>
        <p:spPr>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3157801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711"/>
            <a:ext cx="222885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0" y="274711"/>
            <a:ext cx="652145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8"/>
          <p:cNvSpPr>
            <a:spLocks noGrp="1" noChangeArrowheads="1"/>
          </p:cNvSpPr>
          <p:nvPr>
            <p:ph type="ftr" sz="quarter" idx="10"/>
          </p:nvPr>
        </p:nvSpPr>
        <p:spPr>
          <a:ln/>
        </p:spPr>
        <p:txBody>
          <a:bodyPr/>
          <a:lstStyle>
            <a:lvl1pPr>
              <a:defRPr/>
            </a:lvl1pPr>
          </a:lstStyle>
          <a:p>
            <a:pPr>
              <a:defRPr/>
            </a:pPr>
            <a:r>
              <a:rPr lang="en-GB"/>
              <a:t>ESA UNCLASSIFIED – For Official Use</a:t>
            </a:r>
          </a:p>
        </p:txBody>
      </p:sp>
    </p:spTree>
    <p:extLst>
      <p:ext uri="{BB962C8B-B14F-4D97-AF65-F5344CB8AC3E}">
        <p14:creationId xmlns:p14="http://schemas.microsoft.com/office/powerpoint/2010/main" val="2557474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5" name="Rectangle 6"/>
          <p:cNvSpPr>
            <a:spLocks noGrp="1" noChangeArrowheads="1"/>
          </p:cNvSpPr>
          <p:nvPr>
            <p:ph type="title"/>
          </p:nvPr>
        </p:nvSpPr>
        <p:spPr bwMode="auto">
          <a:xfrm>
            <a:off x="220134" y="163513"/>
            <a:ext cx="7936839"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smtClean="0"/>
              <a:t>Click to edit Master title style</a:t>
            </a:r>
          </a:p>
        </p:txBody>
      </p:sp>
      <p:sp>
        <p:nvSpPr>
          <p:cNvPr id="7" name="Text Placeholder 6"/>
          <p:cNvSpPr>
            <a:spLocks noGrp="1"/>
          </p:cNvSpPr>
          <p:nvPr>
            <p:ph type="body" sz="quarter" idx="10"/>
          </p:nvPr>
        </p:nvSpPr>
        <p:spPr>
          <a:xfrm>
            <a:off x="202936" y="1358900"/>
            <a:ext cx="6359790" cy="5175445"/>
          </a:xfrm>
          <a:prstGeom prst="rect">
            <a:avLst/>
          </a:prstGeom>
        </p:spPr>
        <p:txBody>
          <a:bodyPr>
            <a:normAutofit/>
          </a:bodyPr>
          <a:lstStyle>
            <a:lvl1pPr marL="176213" indent="-176213">
              <a:buSzPct val="90000"/>
              <a:buFont typeface="Verdana" pitchFamily="34" charset="0"/>
              <a:buChar char="•"/>
              <a:defRPr sz="2000"/>
            </a:lvl1pPr>
            <a:lvl2pPr marL="358775" indent="-179388">
              <a:buFont typeface="Wingdings" pitchFamily="2" charset="2"/>
              <a:buChar char="§"/>
              <a:defRPr sz="1800"/>
            </a:lvl2pPr>
            <a:lvl3pPr marL="442913" indent="-179388">
              <a:buSzPct val="80000"/>
              <a:defRPr sz="1600"/>
            </a:lvl3pPr>
            <a:lvl4pPr marL="536575" indent="-177800">
              <a:buSzPct val="80000"/>
              <a:buFont typeface="Wingdings" pitchFamily="2" charset="2"/>
              <a:buChar char="§"/>
              <a:defRPr sz="1400"/>
            </a:lvl4pPr>
            <a:lvl5pPr marL="631825" indent="-188913">
              <a:buSzPct val="8000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6931779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021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87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787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9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53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5.png"/><Relationship Id="rId2" Type="http://schemas.openxmlformats.org/officeDocument/2006/relationships/slideLayout" Target="../slideLayouts/slideLayout30.xml"/><Relationship Id="rId16"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4.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PT_Header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4"/>
            <a:ext cx="990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p:cNvSpPr>
            <a:spLocks noGrp="1" noChangeArrowheads="1"/>
          </p:cNvSpPr>
          <p:nvPr>
            <p:ph type="title"/>
          </p:nvPr>
        </p:nvSpPr>
        <p:spPr bwMode="auto">
          <a:xfrm>
            <a:off x="708027" y="4354517"/>
            <a:ext cx="4594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 rIns="36000" bIns="3600" numCol="1" anchor="t" anchorCtr="0" compatLnSpc="1">
            <a:prstTxWarp prst="textNoShape">
              <a:avLst/>
            </a:prstTxWarp>
          </a:bodyPr>
          <a:lstStyle/>
          <a:p>
            <a:pPr lvl="0"/>
            <a:r>
              <a:rPr lang="en-US" smtClean="0"/>
              <a:t>Click to edit Master title style</a:t>
            </a:r>
            <a:endParaRPr lang="it-IT" smtClean="0"/>
          </a:p>
        </p:txBody>
      </p:sp>
      <p:sp>
        <p:nvSpPr>
          <p:cNvPr id="1028" name="Rectangle 10"/>
          <p:cNvSpPr>
            <a:spLocks noGrp="1" noChangeArrowheads="1"/>
          </p:cNvSpPr>
          <p:nvPr>
            <p:ph type="body" idx="1"/>
          </p:nvPr>
        </p:nvSpPr>
        <p:spPr bwMode="auto">
          <a:xfrm>
            <a:off x="708026" y="4924429"/>
            <a:ext cx="66738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 rIns="36000" bIns="3600" numCol="1" anchor="b"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p>
        </p:txBody>
      </p:sp>
      <p:pic>
        <p:nvPicPr>
          <p:cNvPr id="1029" name="Picture 18" descr="signatur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5" y="6327779"/>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bg1"/>
          </a:solidFill>
          <a:latin typeface="+mj-lt"/>
          <a:ea typeface="MS PGothic" pitchFamily="34" charset="-128"/>
          <a:cs typeface="ＭＳ Ｐゴシック" charset="0"/>
        </a:defRPr>
      </a:lvl1pPr>
      <a:lvl2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5pPr>
      <a:lvl6pPr marL="457200" algn="l" rtl="0" fontAlgn="base">
        <a:spcBef>
          <a:spcPct val="0"/>
        </a:spcBef>
        <a:spcAft>
          <a:spcPct val="0"/>
        </a:spcAft>
        <a:defRPr b="1">
          <a:solidFill>
            <a:schemeClr val="bg1"/>
          </a:solidFill>
          <a:latin typeface="Verdana" pitchFamily="34" charset="0"/>
        </a:defRPr>
      </a:lvl6pPr>
      <a:lvl7pPr marL="914400" algn="l" rtl="0" fontAlgn="base">
        <a:spcBef>
          <a:spcPct val="0"/>
        </a:spcBef>
        <a:spcAft>
          <a:spcPct val="0"/>
        </a:spcAft>
        <a:defRPr b="1">
          <a:solidFill>
            <a:schemeClr val="bg1"/>
          </a:solidFill>
          <a:latin typeface="Verdana" pitchFamily="34" charset="0"/>
        </a:defRPr>
      </a:lvl7pPr>
      <a:lvl8pPr marL="1371600" algn="l" rtl="0" fontAlgn="base">
        <a:spcBef>
          <a:spcPct val="0"/>
        </a:spcBef>
        <a:spcAft>
          <a:spcPct val="0"/>
        </a:spcAft>
        <a:defRPr b="1">
          <a:solidFill>
            <a:schemeClr val="bg1"/>
          </a:solidFill>
          <a:latin typeface="Verdana" pitchFamily="34" charset="0"/>
        </a:defRPr>
      </a:lvl8pPr>
      <a:lvl9pPr marL="1828800" algn="l" rtl="0" fontAlgn="base">
        <a:spcBef>
          <a:spcPct val="0"/>
        </a:spcBef>
        <a:spcAft>
          <a:spcPct val="0"/>
        </a:spcAft>
        <a:defRPr b="1">
          <a:solidFill>
            <a:schemeClr val="bg1"/>
          </a:solidFill>
          <a:latin typeface="Verdana" pitchFamily="34" charset="0"/>
        </a:defRPr>
      </a:lvl9pPr>
    </p:titleStyle>
    <p:bodyStyle>
      <a:lvl1pPr marL="342900" indent="-342900" algn="l" rtl="0" eaLnBrk="0" fontAlgn="base" hangingPunct="0">
        <a:lnSpc>
          <a:spcPct val="110000"/>
        </a:lnSpc>
        <a:spcBef>
          <a:spcPct val="20000"/>
        </a:spcBef>
        <a:spcAft>
          <a:spcPct val="0"/>
        </a:spcAft>
        <a:buClr>
          <a:srgbClr val="ED1B34"/>
        </a:buClr>
        <a:buChar char="•"/>
        <a:defRPr sz="1600">
          <a:solidFill>
            <a:schemeClr val="bg1"/>
          </a:solidFill>
          <a:latin typeface="+mn-lt"/>
          <a:ea typeface="MS PGothic" pitchFamily="34" charset="-128"/>
          <a:cs typeface="ＭＳ Ｐゴシック" charset="0"/>
        </a:defRPr>
      </a:lvl1pPr>
      <a:lvl2pPr marL="1227138"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2pPr>
      <a:lvl3pPr marL="1825625"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3pPr>
      <a:lvl4pPr marL="2424113"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4pPr>
      <a:lvl5pPr marL="3022600"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5pPr>
      <a:lvl6pPr marL="34798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6pPr>
      <a:lvl7pPr marL="39370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7pPr>
      <a:lvl8pPr marL="43942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8pPr>
      <a:lvl9pPr marL="48514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63577" y="1673225"/>
            <a:ext cx="84074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p>
        </p:txBody>
      </p:sp>
      <p:sp>
        <p:nvSpPr>
          <p:cNvPr id="2051" name="Rectangle 6"/>
          <p:cNvSpPr>
            <a:spLocks noGrp="1" noChangeArrowheads="1"/>
          </p:cNvSpPr>
          <p:nvPr>
            <p:ph type="title"/>
          </p:nvPr>
        </p:nvSpPr>
        <p:spPr bwMode="auto">
          <a:xfrm>
            <a:off x="674688" y="163513"/>
            <a:ext cx="671671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Click to edit Master title style</a:t>
            </a:r>
          </a:p>
        </p:txBody>
      </p:sp>
      <p:pic>
        <p:nvPicPr>
          <p:cNvPr id="2052" name="Picture 4" descr="PPT_Header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4"/>
            <a:ext cx="990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signatur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65" y="6327779"/>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PPT_Header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4"/>
            <a:ext cx="990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signatur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65" y="6327779"/>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iming>
    <p:tnLst>
      <p:par>
        <p:cTn id="1" dur="indefinite" restart="never" nodeType="tmRoot"/>
      </p:par>
    </p:tnLst>
  </p:timing>
  <p:hf sldNum="0" hdr="0" dt="0"/>
  <p:txStyles>
    <p:titleStyle>
      <a:lvl1pPr algn="l" rtl="0" eaLnBrk="0" fontAlgn="base" hangingPunct="0">
        <a:spcBef>
          <a:spcPct val="0"/>
        </a:spcBef>
        <a:spcAft>
          <a:spcPct val="0"/>
        </a:spcAft>
        <a:defRPr sz="2200" b="1">
          <a:solidFill>
            <a:schemeClr val="bg1"/>
          </a:solidFill>
          <a:latin typeface="+mj-lt"/>
          <a:ea typeface="MS PGothic" pitchFamily="34" charset="-128"/>
          <a:cs typeface="ＭＳ Ｐゴシック" charset="0"/>
        </a:defRPr>
      </a:lvl1pPr>
      <a:lvl2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2pPr>
      <a:lvl3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3pPr>
      <a:lvl4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4pPr>
      <a:lvl5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5pPr>
      <a:lvl6pPr marL="457200" algn="l" rtl="0" eaLnBrk="0" fontAlgn="base" hangingPunct="0">
        <a:spcBef>
          <a:spcPct val="0"/>
        </a:spcBef>
        <a:spcAft>
          <a:spcPct val="0"/>
        </a:spcAft>
        <a:defRPr sz="2200" b="1">
          <a:solidFill>
            <a:schemeClr val="bg1"/>
          </a:solidFill>
          <a:latin typeface="Verdana" pitchFamily="-65" charset="0"/>
        </a:defRPr>
      </a:lvl6pPr>
      <a:lvl7pPr marL="914400" algn="l" rtl="0" eaLnBrk="0" fontAlgn="base" hangingPunct="0">
        <a:spcBef>
          <a:spcPct val="0"/>
        </a:spcBef>
        <a:spcAft>
          <a:spcPct val="0"/>
        </a:spcAft>
        <a:defRPr sz="2200" b="1">
          <a:solidFill>
            <a:schemeClr val="bg1"/>
          </a:solidFill>
          <a:latin typeface="Verdana" pitchFamily="-65" charset="0"/>
        </a:defRPr>
      </a:lvl7pPr>
      <a:lvl8pPr marL="1371600" algn="l" rtl="0" eaLnBrk="0" fontAlgn="base" hangingPunct="0">
        <a:spcBef>
          <a:spcPct val="0"/>
        </a:spcBef>
        <a:spcAft>
          <a:spcPct val="0"/>
        </a:spcAft>
        <a:defRPr sz="2200" b="1">
          <a:solidFill>
            <a:schemeClr val="bg1"/>
          </a:solidFill>
          <a:latin typeface="Verdana" pitchFamily="-65" charset="0"/>
        </a:defRPr>
      </a:lvl8pPr>
      <a:lvl9pPr marL="1828800" algn="l" rtl="0" eaLnBrk="0" fontAlgn="base" hangingPunct="0">
        <a:spcBef>
          <a:spcPct val="0"/>
        </a:spcBef>
        <a:spcAft>
          <a:spcPct val="0"/>
        </a:spcAft>
        <a:defRPr sz="2200" b="1">
          <a:solidFill>
            <a:schemeClr val="bg1"/>
          </a:solidFill>
          <a:latin typeface="Verdana" pitchFamily="-65"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5pPr>
      <a:lvl6pPr marL="34798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6pPr>
      <a:lvl7pPr marL="39370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7pPr>
      <a:lvl8pPr marL="43942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8pPr>
      <a:lvl9pPr marL="48514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3" name="Picture 23" descr="header_silver_gradient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90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5" descr="signa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538913"/>
            <a:ext cx="99060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5" name="Rectangle 5"/>
          <p:cNvSpPr>
            <a:spLocks noChangeArrowheads="1"/>
          </p:cNvSpPr>
          <p:nvPr/>
        </p:nvSpPr>
        <p:spPr bwMode="auto">
          <a:xfrm>
            <a:off x="225296" y="6524625"/>
            <a:ext cx="428228" cy="261938"/>
          </a:xfrm>
          <a:prstGeom prst="rect">
            <a:avLst/>
          </a:prstGeom>
          <a:noFill/>
          <a:ln w="9525">
            <a:noFill/>
            <a:miter lim="800000"/>
            <a:headEnd/>
            <a:tailEnd/>
          </a:ln>
        </p:spPr>
        <p:txBody>
          <a:bodyPr lIns="0" tIns="72000" rIns="0" bIns="0"/>
          <a:lstStyle/>
          <a:p>
            <a:fld id="{EEACEC8E-A995-4261-A6F9-21071E0AEC1E}" type="slidenum">
              <a:rPr lang="en-GB" sz="800">
                <a:solidFill>
                  <a:srgbClr val="4D4F53"/>
                </a:solidFill>
                <a:ea typeface="ＭＳ Ｐゴシック" pitchFamily="34" charset="-128"/>
              </a:rPr>
              <a:pPr/>
              <a:t>‹#›</a:t>
            </a:fld>
            <a:endParaRPr lang="en-GB" sz="800">
              <a:solidFill>
                <a:srgbClr val="4D4F53"/>
              </a:solidFill>
              <a:ea typeface="ＭＳ Ｐゴシック" pitchFamily="34" charset="-128"/>
            </a:endParaRPr>
          </a:p>
        </p:txBody>
      </p:sp>
    </p:spTree>
    <p:extLst>
      <p:ext uri="{BB962C8B-B14F-4D97-AF65-F5344CB8AC3E}">
        <p14:creationId xmlns:p14="http://schemas.microsoft.com/office/powerpoint/2010/main" val="134940678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ransition/>
  <p:timing>
    <p:tnLst>
      <p:par>
        <p:cTn id="1" dur="indefinite" restart="never" nodeType="tmRoot"/>
      </p:par>
    </p:tnLst>
  </p:timing>
  <p:hf sldNum="0" hdr="0" dt="0"/>
  <p:txStyles>
    <p:titleStyle>
      <a:lvl1pPr algn="l" rtl="0" eaLnBrk="0" fontAlgn="base" hangingPunct="0">
        <a:spcBef>
          <a:spcPct val="0"/>
        </a:spcBef>
        <a:spcAft>
          <a:spcPct val="0"/>
        </a:spcAft>
        <a:defRPr sz="2200" b="1">
          <a:solidFill>
            <a:schemeClr val="bg1"/>
          </a:solidFill>
          <a:latin typeface="Verdana" pitchFamily="-112" charset="0"/>
          <a:ea typeface="ＭＳ Ｐゴシック" pitchFamily="34" charset="-128"/>
          <a:cs typeface="+mj-cs"/>
        </a:defRPr>
      </a:lvl1pPr>
      <a:lvl2pPr algn="l" rtl="0" eaLnBrk="0" fontAlgn="base" hangingPunct="0">
        <a:spcBef>
          <a:spcPct val="0"/>
        </a:spcBef>
        <a:spcAft>
          <a:spcPct val="0"/>
        </a:spcAft>
        <a:defRPr sz="2200" b="1">
          <a:solidFill>
            <a:schemeClr val="bg1"/>
          </a:solidFill>
          <a:latin typeface="Verdana" pitchFamily="-112" charset="0"/>
          <a:ea typeface="ＭＳ Ｐゴシック" pitchFamily="34" charset="-128"/>
        </a:defRPr>
      </a:lvl2pPr>
      <a:lvl3pPr algn="l" rtl="0" eaLnBrk="0" fontAlgn="base" hangingPunct="0">
        <a:spcBef>
          <a:spcPct val="0"/>
        </a:spcBef>
        <a:spcAft>
          <a:spcPct val="0"/>
        </a:spcAft>
        <a:defRPr sz="2200" b="1">
          <a:solidFill>
            <a:schemeClr val="bg1"/>
          </a:solidFill>
          <a:latin typeface="Verdana" pitchFamily="-112" charset="0"/>
          <a:ea typeface="ＭＳ Ｐゴシック" pitchFamily="34" charset="-128"/>
        </a:defRPr>
      </a:lvl3pPr>
      <a:lvl4pPr algn="l" rtl="0" eaLnBrk="0" fontAlgn="base" hangingPunct="0">
        <a:spcBef>
          <a:spcPct val="0"/>
        </a:spcBef>
        <a:spcAft>
          <a:spcPct val="0"/>
        </a:spcAft>
        <a:defRPr sz="2200" b="1">
          <a:solidFill>
            <a:schemeClr val="bg1"/>
          </a:solidFill>
          <a:latin typeface="Verdana" pitchFamily="-112" charset="0"/>
          <a:ea typeface="ＭＳ Ｐゴシック" pitchFamily="34" charset="-128"/>
        </a:defRPr>
      </a:lvl4pPr>
      <a:lvl5pPr algn="l" rtl="0" eaLnBrk="0" fontAlgn="base" hangingPunct="0">
        <a:spcBef>
          <a:spcPct val="0"/>
        </a:spcBef>
        <a:spcAft>
          <a:spcPct val="0"/>
        </a:spcAft>
        <a:defRPr sz="2200" b="1">
          <a:solidFill>
            <a:schemeClr val="bg1"/>
          </a:solidFill>
          <a:latin typeface="Verdana" pitchFamily="-112" charset="0"/>
          <a:ea typeface="ＭＳ Ｐゴシック" pitchFamily="34" charset="-128"/>
        </a:defRPr>
      </a:lvl5pPr>
      <a:lvl6pPr marL="457200" algn="l" rtl="0" fontAlgn="base">
        <a:spcBef>
          <a:spcPct val="0"/>
        </a:spcBef>
        <a:spcAft>
          <a:spcPct val="0"/>
        </a:spcAft>
        <a:defRPr sz="2600" b="1">
          <a:solidFill>
            <a:schemeClr val="accent1"/>
          </a:solidFill>
          <a:latin typeface="NotesEsa" pitchFamily="50" charset="0"/>
        </a:defRPr>
      </a:lvl6pPr>
      <a:lvl7pPr marL="914400" algn="l" rtl="0" fontAlgn="base">
        <a:spcBef>
          <a:spcPct val="0"/>
        </a:spcBef>
        <a:spcAft>
          <a:spcPct val="0"/>
        </a:spcAft>
        <a:defRPr sz="2600" b="1">
          <a:solidFill>
            <a:schemeClr val="accent1"/>
          </a:solidFill>
          <a:latin typeface="NotesEsa" pitchFamily="50" charset="0"/>
        </a:defRPr>
      </a:lvl7pPr>
      <a:lvl8pPr marL="1371600" algn="l" rtl="0" fontAlgn="base">
        <a:spcBef>
          <a:spcPct val="0"/>
        </a:spcBef>
        <a:spcAft>
          <a:spcPct val="0"/>
        </a:spcAft>
        <a:defRPr sz="2600" b="1">
          <a:solidFill>
            <a:schemeClr val="accent1"/>
          </a:solidFill>
          <a:latin typeface="NotesEsa" pitchFamily="50" charset="0"/>
        </a:defRPr>
      </a:lvl8pPr>
      <a:lvl9pPr marL="1828800" algn="l" rtl="0" fontAlgn="base">
        <a:spcBef>
          <a:spcPct val="0"/>
        </a:spcBef>
        <a:spcAft>
          <a:spcPct val="0"/>
        </a:spcAft>
        <a:defRPr sz="2600" b="1">
          <a:solidFill>
            <a:schemeClr val="accent1"/>
          </a:solidFill>
          <a:latin typeface="NotesEsa" pitchFamily="50" charset="0"/>
        </a:defRPr>
      </a:lvl9pPr>
    </p:titleStyle>
    <p:bodyStyle>
      <a:lvl1pPr marL="176213" indent="-176213" algn="l" rtl="0" eaLnBrk="0" fontAlgn="base" hangingPunct="0">
        <a:spcBef>
          <a:spcPct val="20000"/>
        </a:spcBef>
        <a:spcAft>
          <a:spcPct val="0"/>
        </a:spcAft>
        <a:buChar char="•"/>
        <a:defRPr sz="1600">
          <a:solidFill>
            <a:schemeClr val="bg2"/>
          </a:solidFill>
          <a:latin typeface="Verdana" pitchFamily="-112" charset="0"/>
          <a:ea typeface="ＭＳ Ｐゴシック" pitchFamily="34" charset="-128"/>
          <a:cs typeface="+mn-cs"/>
        </a:defRPr>
      </a:lvl1pPr>
      <a:lvl2pPr marL="534988" indent="-179388" algn="l" rtl="0" eaLnBrk="0" fontAlgn="base" hangingPunct="0">
        <a:spcBef>
          <a:spcPct val="20000"/>
        </a:spcBef>
        <a:spcAft>
          <a:spcPct val="0"/>
        </a:spcAft>
        <a:buChar char="–"/>
        <a:defRPr sz="1500">
          <a:solidFill>
            <a:schemeClr val="bg2"/>
          </a:solidFill>
          <a:latin typeface="Verdana" pitchFamily="-112" charset="0"/>
          <a:ea typeface="ＭＳ Ｐゴシック" pitchFamily="-112" charset="-128"/>
        </a:defRPr>
      </a:lvl2pPr>
      <a:lvl3pPr marL="895350" indent="-180975" algn="l" rtl="0" eaLnBrk="0" fontAlgn="base" hangingPunct="0">
        <a:spcBef>
          <a:spcPct val="20000"/>
        </a:spcBef>
        <a:spcAft>
          <a:spcPct val="0"/>
        </a:spcAft>
        <a:buFont typeface="Verdana" pitchFamily="34" charset="0"/>
        <a:buChar char="•"/>
        <a:defRPr sz="1400">
          <a:solidFill>
            <a:schemeClr val="bg2"/>
          </a:solidFill>
          <a:latin typeface="Verdana" pitchFamily="-112" charset="0"/>
          <a:ea typeface="ＭＳ Ｐゴシック" pitchFamily="-112" charset="-128"/>
        </a:defRPr>
      </a:lvl3pPr>
      <a:lvl4pPr marL="1255713" indent="-180975" algn="l" rtl="0" eaLnBrk="0" fontAlgn="base" hangingPunct="0">
        <a:spcBef>
          <a:spcPct val="20000"/>
        </a:spcBef>
        <a:spcAft>
          <a:spcPct val="0"/>
        </a:spcAft>
        <a:buChar char="–"/>
        <a:defRPr sz="1300">
          <a:solidFill>
            <a:schemeClr val="bg2"/>
          </a:solidFill>
          <a:latin typeface="Verdana" pitchFamily="-112" charset="0"/>
          <a:ea typeface="ＭＳ Ｐゴシック" pitchFamily="-112" charset="-128"/>
        </a:defRPr>
      </a:lvl4pPr>
      <a:lvl5pPr marL="1616075" indent="-180975" algn="l" rtl="0" eaLnBrk="0" fontAlgn="base" hangingPunct="0">
        <a:spcBef>
          <a:spcPct val="20000"/>
        </a:spcBef>
        <a:spcAft>
          <a:spcPct val="0"/>
        </a:spcAft>
        <a:buChar char="»"/>
        <a:defRPr sz="1200">
          <a:solidFill>
            <a:schemeClr val="bg2"/>
          </a:solidFill>
          <a:latin typeface="Verdana" pitchFamily="-112" charset="0"/>
          <a:ea typeface="ＭＳ Ｐゴシック" pitchFamily="-112" charset="-128"/>
        </a:defRPr>
      </a:lvl5pPr>
      <a:lvl6pPr marL="2514600" indent="-228600" algn="l" rtl="0" fontAlgn="base">
        <a:lnSpc>
          <a:spcPct val="130000"/>
        </a:lnSpc>
        <a:spcBef>
          <a:spcPct val="20000"/>
        </a:spcBef>
        <a:spcAft>
          <a:spcPct val="0"/>
        </a:spcAft>
        <a:defRPr sz="1600">
          <a:solidFill>
            <a:schemeClr val="bg2"/>
          </a:solidFill>
          <a:latin typeface="NotesSoft-Regular" pitchFamily="2" charset="0"/>
        </a:defRPr>
      </a:lvl6pPr>
      <a:lvl7pPr marL="2971800" indent="-228600" algn="l" rtl="0" fontAlgn="base">
        <a:lnSpc>
          <a:spcPct val="130000"/>
        </a:lnSpc>
        <a:spcBef>
          <a:spcPct val="20000"/>
        </a:spcBef>
        <a:spcAft>
          <a:spcPct val="0"/>
        </a:spcAft>
        <a:defRPr sz="1600">
          <a:solidFill>
            <a:schemeClr val="bg2"/>
          </a:solidFill>
          <a:latin typeface="NotesSoft-Regular" pitchFamily="2" charset="0"/>
        </a:defRPr>
      </a:lvl7pPr>
      <a:lvl8pPr marL="3429000" indent="-228600" algn="l" rtl="0" fontAlgn="base">
        <a:lnSpc>
          <a:spcPct val="130000"/>
        </a:lnSpc>
        <a:spcBef>
          <a:spcPct val="20000"/>
        </a:spcBef>
        <a:spcAft>
          <a:spcPct val="0"/>
        </a:spcAft>
        <a:defRPr sz="1600">
          <a:solidFill>
            <a:schemeClr val="bg2"/>
          </a:solidFill>
          <a:latin typeface="NotesSoft-Regular" pitchFamily="2" charset="0"/>
        </a:defRPr>
      </a:lvl8pPr>
      <a:lvl9pPr marL="3886200" indent="-228600" algn="l" rtl="0" fontAlgn="base">
        <a:lnSpc>
          <a:spcPct val="130000"/>
        </a:lnSpc>
        <a:spcBef>
          <a:spcPct val="20000"/>
        </a:spcBef>
        <a:spcAft>
          <a:spcPct val="0"/>
        </a:spcAft>
        <a:defRPr sz="1600">
          <a:solidFill>
            <a:schemeClr val="bg2"/>
          </a:solidFill>
          <a:latin typeface="NotesSoft-Regular"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PT_Header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4"/>
            <a:ext cx="9906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PPT_Header01"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4"/>
            <a:ext cx="9906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2" descr="signature"/>
          <p:cNvPicPr>
            <a:picLocks noChangeAspect="1" noChangeArrowheads="1"/>
          </p:cNvPicPr>
          <p:nvPr/>
        </p:nvPicPr>
        <p:blipFill>
          <a:blip r:embed="rId18">
            <a:extLst>
              <a:ext uri="{28A0092B-C50C-407E-A947-70E740481C1C}">
                <a14:useLocalDpi xmlns:a14="http://schemas.microsoft.com/office/drawing/2010/main" val="0"/>
              </a:ext>
            </a:extLst>
          </a:blip>
          <a:srcRect l="84271" t="-8163"/>
          <a:stretch>
            <a:fillRect/>
          </a:stretch>
        </p:blipFill>
        <p:spPr bwMode="auto">
          <a:xfrm>
            <a:off x="8347872" y="6202363"/>
            <a:ext cx="1558131"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6"/>
          <p:cNvSpPr>
            <a:spLocks noGrp="1" noChangeArrowheads="1"/>
          </p:cNvSpPr>
          <p:nvPr>
            <p:ph type="title"/>
          </p:nvPr>
        </p:nvSpPr>
        <p:spPr bwMode="auto">
          <a:xfrm>
            <a:off x="667282" y="381000"/>
            <a:ext cx="6614319"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GB" smtClean="0"/>
              <a:t>Click to edit Master title style</a:t>
            </a:r>
          </a:p>
        </p:txBody>
      </p:sp>
    </p:spTree>
    <p:extLst>
      <p:ext uri="{BB962C8B-B14F-4D97-AF65-F5344CB8AC3E}">
        <p14:creationId xmlns:p14="http://schemas.microsoft.com/office/powerpoint/2010/main" val="361718198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1" r:id="rId13"/>
    <p:sldLayoutId id="2147483715" r:id="rId14"/>
  </p:sldLayoutIdLst>
  <p:timing>
    <p:tnLst>
      <p:par>
        <p:cTn id="1" dur="indefinite" restart="never" nodeType="tmRoot"/>
      </p:par>
    </p:tnLst>
  </p:timing>
  <p:hf sldNum="0" hdr="0" dt="0"/>
  <p:txStyles>
    <p:titleStyle>
      <a:lvl1pPr algn="l" rtl="0" eaLnBrk="0" fontAlgn="base" hangingPunct="0">
        <a:spcBef>
          <a:spcPct val="0"/>
        </a:spcBef>
        <a:spcAft>
          <a:spcPct val="0"/>
        </a:spcAft>
        <a:defRPr sz="22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2pPr>
      <a:lvl3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3pPr>
      <a:lvl4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4pPr>
      <a:lvl5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5pPr>
      <a:lvl6pPr marL="457200" algn="l" rtl="0" fontAlgn="base">
        <a:spcBef>
          <a:spcPct val="0"/>
        </a:spcBef>
        <a:spcAft>
          <a:spcPct val="0"/>
        </a:spcAft>
        <a:defRPr sz="2200" b="1">
          <a:solidFill>
            <a:schemeClr val="bg1"/>
          </a:solidFill>
          <a:latin typeface="Verdana" pitchFamily="34" charset="0"/>
        </a:defRPr>
      </a:lvl6pPr>
      <a:lvl7pPr marL="914400" algn="l" rtl="0" fontAlgn="base">
        <a:spcBef>
          <a:spcPct val="0"/>
        </a:spcBef>
        <a:spcAft>
          <a:spcPct val="0"/>
        </a:spcAft>
        <a:defRPr sz="2200" b="1">
          <a:solidFill>
            <a:schemeClr val="bg1"/>
          </a:solidFill>
          <a:latin typeface="Verdana" pitchFamily="34" charset="0"/>
        </a:defRPr>
      </a:lvl7pPr>
      <a:lvl8pPr marL="1371600" algn="l" rtl="0" fontAlgn="base">
        <a:spcBef>
          <a:spcPct val="0"/>
        </a:spcBef>
        <a:spcAft>
          <a:spcPct val="0"/>
        </a:spcAft>
        <a:defRPr sz="2200" b="1">
          <a:solidFill>
            <a:schemeClr val="bg1"/>
          </a:solidFill>
          <a:latin typeface="Verdana" pitchFamily="34" charset="0"/>
        </a:defRPr>
      </a:lvl8pPr>
      <a:lvl9pPr marL="1828800" algn="l" rtl="0" fontAlgn="base">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ＭＳ Ｐゴシック" charset="0"/>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ea typeface="ＭＳ Ｐゴシック" charset="0"/>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6664" name="Rectangle 8"/>
          <p:cNvSpPr>
            <a:spLocks noGrp="1" noChangeArrowheads="1"/>
          </p:cNvSpPr>
          <p:nvPr>
            <p:ph type="ftr" sz="quarter" idx="3"/>
          </p:nvPr>
        </p:nvSpPr>
        <p:spPr bwMode="auto">
          <a:xfrm>
            <a:off x="0" y="6626229"/>
            <a:ext cx="7069138" cy="231775"/>
          </a:xfrm>
          <a:prstGeom prst="rect">
            <a:avLst/>
          </a:prstGeom>
          <a:noFill/>
          <a:ln w="9525">
            <a:noFill/>
            <a:miter lim="800000"/>
            <a:headEnd/>
            <a:tailEnd/>
          </a:ln>
          <a:effectLst/>
        </p:spPr>
        <p:txBody>
          <a:bodyPr vert="horz" wrap="square" lIns="0" tIns="72000" rIns="0" bIns="0" numCol="1" anchor="t" anchorCtr="0" compatLnSpc="1">
            <a:prstTxWarp prst="textNoShape">
              <a:avLst/>
            </a:prstTxWarp>
          </a:bodyPr>
          <a:lstStyle>
            <a:lvl1pPr algn="l">
              <a:defRPr sz="800"/>
            </a:lvl1pPr>
          </a:lstStyle>
          <a:p>
            <a:r>
              <a:rPr lang="en-GB" smtClean="0">
                <a:solidFill>
                  <a:srgbClr val="000000"/>
                </a:solidFill>
                <a:ea typeface="ＭＳ Ｐゴシック" pitchFamily="34" charset="-128"/>
              </a:rPr>
              <a:t>ESA UNCLASSIFIED – For Official Use</a:t>
            </a:r>
          </a:p>
        </p:txBody>
      </p:sp>
    </p:spTree>
    <p:extLst>
      <p:ext uri="{BB962C8B-B14F-4D97-AF65-F5344CB8AC3E}">
        <p14:creationId xmlns:p14="http://schemas.microsoft.com/office/powerpoint/2010/main" val="1413232604"/>
      </p:ext>
    </p:extLst>
  </p:cSld>
  <p:clrMap bg1="lt1" tx1="dk1" bg2="lt2" tx2="dk2" accent1="accent1" accent2="accent2" accent3="accent3" accent4="accent4" accent5="accent5" accent6="accent6" hlink="hlink" folHlink="folHlink"/>
  <p:sldLayoutIdLst>
    <p:sldLayoutId id="2147483700" r:id="rId1"/>
  </p:sldLayoutIdLst>
  <p:timing>
    <p:tnLst>
      <p:par>
        <p:cTn id="1" dur="indefinite" restart="never" nodeType="tmRoot"/>
      </p:par>
    </p:tnLst>
  </p:timing>
  <p:hf sldNum="0" hdr="0" dt="0"/>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2200" b="1">
          <a:solidFill>
            <a:schemeClr val="bg1"/>
          </a:solidFill>
          <a:latin typeface="Arial"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2200" b="1">
          <a:solidFill>
            <a:schemeClr val="bg1"/>
          </a:solidFill>
          <a:latin typeface="Arial"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2200" b="1">
          <a:solidFill>
            <a:schemeClr val="bg1"/>
          </a:solidFill>
          <a:latin typeface="Arial" pitchFamily="-106" charset="0"/>
          <a:ea typeface="ＭＳ Ｐゴシック" pitchFamily="-106" charset="-128"/>
          <a:cs typeface="ＭＳ Ｐゴシック" pitchFamily="-106" charset="-128"/>
        </a:defRPr>
      </a:lvl5pPr>
      <a:lvl6pPr marL="457200" algn="l" rtl="0" fontAlgn="base">
        <a:spcBef>
          <a:spcPct val="0"/>
        </a:spcBef>
        <a:spcAft>
          <a:spcPct val="0"/>
        </a:spcAft>
        <a:defRPr sz="2200" b="1">
          <a:solidFill>
            <a:schemeClr val="bg1"/>
          </a:solidFill>
          <a:latin typeface="Verdana" pitchFamily="34" charset="0"/>
        </a:defRPr>
      </a:lvl6pPr>
      <a:lvl7pPr marL="914400" algn="l" rtl="0" fontAlgn="base">
        <a:spcBef>
          <a:spcPct val="0"/>
        </a:spcBef>
        <a:spcAft>
          <a:spcPct val="0"/>
        </a:spcAft>
        <a:defRPr sz="2200" b="1">
          <a:solidFill>
            <a:schemeClr val="bg1"/>
          </a:solidFill>
          <a:latin typeface="Verdana" pitchFamily="34" charset="0"/>
        </a:defRPr>
      </a:lvl7pPr>
      <a:lvl8pPr marL="1371600" algn="l" rtl="0" fontAlgn="base">
        <a:spcBef>
          <a:spcPct val="0"/>
        </a:spcBef>
        <a:spcAft>
          <a:spcPct val="0"/>
        </a:spcAft>
        <a:defRPr sz="2200" b="1">
          <a:solidFill>
            <a:schemeClr val="bg1"/>
          </a:solidFill>
          <a:latin typeface="Verdana" pitchFamily="34" charset="0"/>
        </a:defRPr>
      </a:lvl8pPr>
      <a:lvl9pPr marL="1828800" algn="l" rtl="0" fontAlgn="base">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n-ea"/>
          <a:cs typeface="+mn-cs"/>
        </a:defRPr>
      </a:lvl1pPr>
      <a:lvl2pPr marL="1227138"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n-ea"/>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n-ea"/>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n-ea"/>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n-ea"/>
        </a:defRPr>
      </a:lvl5pPr>
      <a:lvl6pPr marL="3479800" indent="-419100" algn="l" rtl="0" fontAlgn="base">
        <a:lnSpc>
          <a:spcPct val="119000"/>
        </a:lnSpc>
        <a:spcBef>
          <a:spcPct val="20000"/>
        </a:spcBef>
        <a:spcAft>
          <a:spcPct val="0"/>
        </a:spcAft>
        <a:buClr>
          <a:srgbClr val="ED1B34"/>
        </a:buClr>
        <a:buFont typeface="NotesSoft-Bold" pitchFamily="2" charset="0"/>
        <a:defRPr sz="1600">
          <a:solidFill>
            <a:srgbClr val="9D9FA1"/>
          </a:solidFill>
          <a:latin typeface="+mn-lt"/>
        </a:defRPr>
      </a:lvl6pPr>
      <a:lvl7pPr marL="3937000" indent="-419100" algn="l" rtl="0" fontAlgn="base">
        <a:lnSpc>
          <a:spcPct val="119000"/>
        </a:lnSpc>
        <a:spcBef>
          <a:spcPct val="20000"/>
        </a:spcBef>
        <a:spcAft>
          <a:spcPct val="0"/>
        </a:spcAft>
        <a:buClr>
          <a:srgbClr val="ED1B34"/>
        </a:buClr>
        <a:buFont typeface="NotesSoft-Bold" pitchFamily="2" charset="0"/>
        <a:defRPr sz="1600">
          <a:solidFill>
            <a:srgbClr val="9D9FA1"/>
          </a:solidFill>
          <a:latin typeface="+mn-lt"/>
        </a:defRPr>
      </a:lvl7pPr>
      <a:lvl8pPr marL="4394200" indent="-419100" algn="l" rtl="0" fontAlgn="base">
        <a:lnSpc>
          <a:spcPct val="119000"/>
        </a:lnSpc>
        <a:spcBef>
          <a:spcPct val="20000"/>
        </a:spcBef>
        <a:spcAft>
          <a:spcPct val="0"/>
        </a:spcAft>
        <a:buClr>
          <a:srgbClr val="ED1B34"/>
        </a:buClr>
        <a:buFont typeface="NotesSoft-Bold" pitchFamily="2" charset="0"/>
        <a:defRPr sz="1600">
          <a:solidFill>
            <a:srgbClr val="9D9FA1"/>
          </a:solidFill>
          <a:latin typeface="+mn-lt"/>
        </a:defRPr>
      </a:lvl8pPr>
      <a:lvl9pPr marL="4851400" indent="-419100" algn="l" rtl="0" fontAlgn="base">
        <a:lnSpc>
          <a:spcPct val="119000"/>
        </a:lnSpc>
        <a:spcBef>
          <a:spcPct val="20000"/>
        </a:spcBef>
        <a:spcAft>
          <a:spcPct val="0"/>
        </a:spcAft>
        <a:buClr>
          <a:srgbClr val="ED1B34"/>
        </a:buClr>
        <a:buFont typeface="NotesSoft-Bold" pitchFamily="2" charset="0"/>
        <a:defRPr sz="1600">
          <a:solidFill>
            <a:srgbClr val="9D9FA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6546" name="Picture 25" descr="PPT_Header0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57"/>
            <a:ext cx="990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4" name="Rectangle 8"/>
          <p:cNvSpPr>
            <a:spLocks noGrp="1" noChangeArrowheads="1"/>
          </p:cNvSpPr>
          <p:nvPr>
            <p:ph type="ftr" sz="quarter" idx="3"/>
          </p:nvPr>
        </p:nvSpPr>
        <p:spPr bwMode="auto">
          <a:xfrm>
            <a:off x="9" y="6626283"/>
            <a:ext cx="7068344" cy="231775"/>
          </a:xfrm>
          <a:prstGeom prst="rect">
            <a:avLst/>
          </a:prstGeom>
          <a:noFill/>
          <a:ln w="9525">
            <a:noFill/>
            <a:miter lim="800000"/>
            <a:headEnd/>
            <a:tailEnd/>
          </a:ln>
          <a:effectLst/>
        </p:spPr>
        <p:txBody>
          <a:bodyPr vert="horz" wrap="square" lIns="0" tIns="72000" rIns="0" bIns="0" numCol="1" anchor="t" anchorCtr="0" compatLnSpc="1">
            <a:prstTxWarp prst="textNoShape">
              <a:avLst/>
            </a:prstTxWarp>
          </a:bodyPr>
          <a:lstStyle>
            <a:lvl1pPr>
              <a:defRPr sz="800" smtClean="0">
                <a:solidFill>
                  <a:srgbClr val="000000"/>
                </a:solidFill>
                <a:latin typeface="Verdana" charset="0"/>
              </a:defRPr>
            </a:lvl1pPr>
          </a:lstStyle>
          <a:p>
            <a:pPr>
              <a:defRPr/>
            </a:pPr>
            <a:r>
              <a:rPr lang="en-GB">
                <a:ea typeface="ＭＳ Ｐゴシック" charset="0"/>
                <a:cs typeface="ＭＳ Ｐゴシック" charset="0"/>
              </a:rPr>
              <a:t>ESA UNCLASSIFIED – For Official Use</a:t>
            </a:r>
          </a:p>
        </p:txBody>
      </p:sp>
    </p:spTree>
    <p:extLst>
      <p:ext uri="{BB962C8B-B14F-4D97-AF65-F5344CB8AC3E}">
        <p14:creationId xmlns:p14="http://schemas.microsoft.com/office/powerpoint/2010/main" val="1202523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2200" b="1">
          <a:solidFill>
            <a:schemeClr val="bg1"/>
          </a:solidFill>
          <a:latin typeface="+mj-lt"/>
          <a:ea typeface="ＭＳ Ｐゴシック" pitchFamily="34" charset="-128"/>
          <a:cs typeface="ＭＳ Ｐゴシック" charset="0"/>
        </a:defRPr>
      </a:lvl1pPr>
      <a:lvl2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2pPr>
      <a:lvl3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3pPr>
      <a:lvl4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4pPr>
      <a:lvl5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5pPr>
      <a:lvl6pPr marL="457200" algn="l" rtl="0" fontAlgn="base">
        <a:spcBef>
          <a:spcPct val="0"/>
        </a:spcBef>
        <a:spcAft>
          <a:spcPct val="0"/>
        </a:spcAft>
        <a:defRPr sz="2200" b="1">
          <a:solidFill>
            <a:schemeClr val="bg1"/>
          </a:solidFill>
          <a:latin typeface="Arial" pitchFamily="34" charset="0"/>
          <a:ea typeface="MS PGothic" pitchFamily="34" charset="-128"/>
        </a:defRPr>
      </a:lvl6pPr>
      <a:lvl7pPr marL="914400" algn="l" rtl="0" fontAlgn="base">
        <a:spcBef>
          <a:spcPct val="0"/>
        </a:spcBef>
        <a:spcAft>
          <a:spcPct val="0"/>
        </a:spcAft>
        <a:defRPr sz="2200" b="1">
          <a:solidFill>
            <a:schemeClr val="bg1"/>
          </a:solidFill>
          <a:latin typeface="Arial" pitchFamily="34" charset="0"/>
          <a:ea typeface="MS PGothic" pitchFamily="34" charset="-128"/>
        </a:defRPr>
      </a:lvl7pPr>
      <a:lvl8pPr marL="1371600" algn="l" rtl="0" fontAlgn="base">
        <a:spcBef>
          <a:spcPct val="0"/>
        </a:spcBef>
        <a:spcAft>
          <a:spcPct val="0"/>
        </a:spcAft>
        <a:defRPr sz="2200" b="1">
          <a:solidFill>
            <a:schemeClr val="bg1"/>
          </a:solidFill>
          <a:latin typeface="Arial" pitchFamily="34" charset="0"/>
          <a:ea typeface="MS PGothic" pitchFamily="34" charset="-128"/>
        </a:defRPr>
      </a:lvl8pPr>
      <a:lvl9pPr marL="1828800" algn="l" rtl="0" fontAlgn="base">
        <a:spcBef>
          <a:spcPct val="0"/>
        </a:spcBef>
        <a:spcAft>
          <a:spcPct val="0"/>
        </a:spcAft>
        <a:defRPr sz="2200" b="1">
          <a:solidFill>
            <a:schemeClr val="bg1"/>
          </a:solidFill>
          <a:latin typeface="Arial" pitchFamily="34" charset="0"/>
          <a:ea typeface="MS PGothic" pitchFamily="34" charset="-128"/>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ＭＳ Ｐゴシック" pitchFamily="34" charset="-128"/>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ＭＳ Ｐゴシック" pitchFamily="34" charset="-128"/>
        </a:defRPr>
      </a:lvl2pPr>
      <a:lvl3pPr marL="1825625" indent="-4191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ＭＳ Ｐゴシック" pitchFamily="34" charset="-128"/>
        </a:defRPr>
      </a:lvl3pPr>
      <a:lvl4pPr marL="2424113" indent="-4191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ＭＳ Ｐゴシック" pitchFamily="34" charset="-128"/>
        </a:defRPr>
      </a:lvl4pPr>
      <a:lvl5pPr marL="3022600" indent="-4191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ＭＳ Ｐゴシック" pitchFamily="34" charset="-128"/>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ea typeface="+mn-ea"/>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ea typeface="+mn-ea"/>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ea typeface="+mn-ea"/>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emf"/><Relationship Id="rId7"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4.xml"/><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34.xml"/><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jpeg"/><Relationship Id="rId1" Type="http://schemas.openxmlformats.org/officeDocument/2006/relationships/slideLayout" Target="../slideLayouts/slideLayout34.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7.jpeg"/><Relationship Id="rId7"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4.xml"/><Relationship Id="rId6" Type="http://schemas.openxmlformats.org/officeDocument/2006/relationships/image" Target="../media/image70.png"/><Relationship Id="rId5" Type="http://schemas.openxmlformats.org/officeDocument/2006/relationships/image" Target="../media/image69.jpeg"/><Relationship Id="rId10" Type="http://schemas.openxmlformats.org/officeDocument/2006/relationships/image" Target="../media/image76.png"/><Relationship Id="rId4" Type="http://schemas.openxmlformats.org/officeDocument/2006/relationships/image" Target="../media/image68.png"/><Relationship Id="rId9"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cid:image002.png@01D0E406.DC41C960" TargetMode="External"/><Relationship Id="rId2" Type="http://schemas.openxmlformats.org/officeDocument/2006/relationships/image" Target="../media/image81.png"/><Relationship Id="rId1" Type="http://schemas.openxmlformats.org/officeDocument/2006/relationships/slideLayout" Target="../slideLayouts/slideLayout34.xml"/><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84.jpeg"/><Relationship Id="rId1" Type="http://schemas.openxmlformats.org/officeDocument/2006/relationships/slideLayout" Target="../slideLayouts/slideLayout3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9.jpeg"/><Relationship Id="rId1" Type="http://schemas.openxmlformats.org/officeDocument/2006/relationships/slideLayout" Target="../slideLayouts/slideLayout3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4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jpeg"/></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image" Target="../media/image106.png"/><Relationship Id="rId1" Type="http://schemas.openxmlformats.org/officeDocument/2006/relationships/slideLayout" Target="../slideLayouts/slideLayout40.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s>
</file>

<file path=ppt/slides/_rels/slide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4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9.png"/><Relationship Id="rId1" Type="http://schemas.openxmlformats.org/officeDocument/2006/relationships/slideLayout" Target="../slideLayouts/slideLayout40.xml"/><Relationship Id="rId5" Type="http://schemas.openxmlformats.org/officeDocument/2006/relationships/image" Target="../media/image121.png"/><Relationship Id="rId4" Type="http://schemas.openxmlformats.org/officeDocument/2006/relationships/image" Target="../media/image120.jpe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2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42.xml"/><Relationship Id="rId6" Type="http://schemas.openxmlformats.org/officeDocument/2006/relationships/image" Target="../media/image128.png"/><Relationship Id="rId11" Type="http://schemas.openxmlformats.org/officeDocument/2006/relationships/image" Target="../media/image133.jpe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jpeg"/><Relationship Id="rId9" Type="http://schemas.openxmlformats.org/officeDocument/2006/relationships/image" Target="../media/image131.png"/></Relationships>
</file>

<file path=ppt/slides/_rels/slide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138.png"/><Relationship Id="rId4" Type="http://schemas.openxmlformats.org/officeDocument/2006/relationships/image" Target="../media/image137.png"/></Relationships>
</file>

<file path=ppt/slides/_rels/slide33.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png"/></Relationships>
</file>

<file path=ppt/slides/_rels/slide34.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png"/></Relationships>
</file>

<file path=ppt/slides/_rels/slide3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jpeg"/><Relationship Id="rId7" Type="http://schemas.openxmlformats.org/officeDocument/2006/relationships/image" Target="../media/image152.png"/><Relationship Id="rId12" Type="http://schemas.openxmlformats.org/officeDocument/2006/relationships/image" Target="../media/image157.jpeg"/><Relationship Id="rId2" Type="http://schemas.openxmlformats.org/officeDocument/2006/relationships/image" Target="../media/image147.jpeg"/><Relationship Id="rId1" Type="http://schemas.openxmlformats.org/officeDocument/2006/relationships/slideLayout" Target="../slideLayouts/slideLayout39.xml"/><Relationship Id="rId6" Type="http://schemas.openxmlformats.org/officeDocument/2006/relationships/image" Target="../media/image151.jpe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jpeg"/><Relationship Id="rId14" Type="http://schemas.openxmlformats.org/officeDocument/2006/relationships/image" Target="../media/image159.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5.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jpeg"/><Relationship Id="rId1" Type="http://schemas.openxmlformats.org/officeDocument/2006/relationships/slideLayout" Target="../slideLayouts/slideLayout25.xml"/><Relationship Id="rId6" Type="http://schemas.openxmlformats.org/officeDocument/2006/relationships/image" Target="../media/image38.wmf"/><Relationship Id="rId5" Type="http://schemas.openxmlformats.org/officeDocument/2006/relationships/image" Target="../media/image37.png"/><Relationship Id="rId4" Type="http://schemas.openxmlformats.org/officeDocument/2006/relationships/image" Target="../media/image36.wmf"/></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SED_walltilt_1920x1200"/>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3"/>
          <p:cNvSpPr>
            <a:spLocks noGrp="1" noChangeArrowheads="1"/>
          </p:cNvSpPr>
          <p:nvPr>
            <p:ph type="subTitle" idx="4294967295"/>
          </p:nvPr>
        </p:nvSpPr>
        <p:spPr>
          <a:xfrm>
            <a:off x="809372" y="4376794"/>
            <a:ext cx="7118350" cy="1921267"/>
          </a:xfrm>
        </p:spPr>
        <p:txBody>
          <a:bodyPr lIns="432000" tIns="36000" rIns="90000" bIns="36000"/>
          <a:lstStyle/>
          <a:p>
            <a:pPr marL="0" indent="0" eaLnBrk="1" hangingPunct="1">
              <a:lnSpc>
                <a:spcPct val="100000"/>
              </a:lnSpc>
              <a:spcBef>
                <a:spcPct val="25000"/>
              </a:spcBef>
              <a:buFont typeface="NotesEsa" pitchFamily="2" charset="0"/>
              <a:buNone/>
            </a:pPr>
            <a:r>
              <a:rPr lang="en-GB" dirty="0" smtClean="0">
                <a:solidFill>
                  <a:schemeClr val="bg1"/>
                </a:solidFill>
              </a:rPr>
              <a:t>Anna </a:t>
            </a:r>
            <a:r>
              <a:rPr lang="en-GB" dirty="0" err="1" smtClean="0">
                <a:solidFill>
                  <a:schemeClr val="bg1"/>
                </a:solidFill>
              </a:rPr>
              <a:t>Burzykowska</a:t>
            </a:r>
            <a:endParaRPr lang="en-GB" dirty="0" smtClean="0">
              <a:solidFill>
                <a:schemeClr val="bg1"/>
              </a:solidFill>
            </a:endParaRPr>
          </a:p>
          <a:p>
            <a:pPr marL="0" indent="0" eaLnBrk="1" hangingPunct="1">
              <a:lnSpc>
                <a:spcPct val="100000"/>
              </a:lnSpc>
              <a:spcBef>
                <a:spcPct val="25000"/>
              </a:spcBef>
              <a:buFont typeface="NotesEsa" pitchFamily="2" charset="0"/>
              <a:buNone/>
            </a:pPr>
            <a:r>
              <a:rPr lang="en-GB" dirty="0" smtClean="0">
                <a:solidFill>
                  <a:schemeClr val="bg1"/>
                </a:solidFill>
              </a:rPr>
              <a:t>Projects Specialist</a:t>
            </a:r>
            <a:br>
              <a:rPr lang="en-GB" dirty="0" smtClean="0">
                <a:solidFill>
                  <a:schemeClr val="bg1"/>
                </a:solidFill>
              </a:rPr>
            </a:br>
            <a:r>
              <a:rPr lang="en-GB" dirty="0" smtClean="0">
                <a:solidFill>
                  <a:schemeClr val="bg1"/>
                </a:solidFill>
              </a:rPr>
              <a:t>Directorate of Earth </a:t>
            </a:r>
            <a:r>
              <a:rPr lang="en-GB" smtClean="0">
                <a:solidFill>
                  <a:schemeClr val="bg1"/>
                </a:solidFill>
              </a:rPr>
              <a:t>Observation Programmes</a:t>
            </a:r>
          </a:p>
          <a:p>
            <a:pPr marL="0" indent="0" eaLnBrk="1" hangingPunct="1">
              <a:lnSpc>
                <a:spcPct val="100000"/>
              </a:lnSpc>
              <a:spcBef>
                <a:spcPct val="25000"/>
              </a:spcBef>
              <a:buFont typeface="NotesEsa" pitchFamily="2" charset="0"/>
              <a:buNone/>
            </a:pPr>
            <a:r>
              <a:rPr lang="en-GB" smtClean="0">
                <a:solidFill>
                  <a:schemeClr val="bg1"/>
                </a:solidFill>
              </a:rPr>
              <a:t>ESA/ESRIN</a:t>
            </a:r>
            <a:endParaRPr lang="en-GB" dirty="0" smtClean="0">
              <a:solidFill>
                <a:schemeClr val="bg1"/>
              </a:solidFill>
            </a:endParaRPr>
          </a:p>
          <a:p>
            <a:pPr marL="0" indent="0" eaLnBrk="1" hangingPunct="1">
              <a:lnSpc>
                <a:spcPct val="100000"/>
              </a:lnSpc>
              <a:spcBef>
                <a:spcPct val="25000"/>
              </a:spcBef>
              <a:buFont typeface="NotesEsa" pitchFamily="2" charset="0"/>
              <a:buNone/>
            </a:pPr>
            <a:endParaRPr lang="en-GB" dirty="0">
              <a:solidFill>
                <a:schemeClr val="bg1"/>
              </a:solidFill>
            </a:endParaRPr>
          </a:p>
          <a:p>
            <a:pPr marL="0" indent="0" eaLnBrk="1" hangingPunct="1">
              <a:lnSpc>
                <a:spcPct val="100000"/>
              </a:lnSpc>
              <a:spcBef>
                <a:spcPct val="25000"/>
              </a:spcBef>
              <a:buFont typeface="NotesEsa" pitchFamily="2" charset="0"/>
              <a:buNone/>
            </a:pPr>
            <a:r>
              <a:rPr lang="en-GB" dirty="0" smtClean="0">
                <a:solidFill>
                  <a:schemeClr val="bg1"/>
                </a:solidFill>
              </a:rPr>
              <a:t>December 2015.</a:t>
            </a:r>
          </a:p>
        </p:txBody>
      </p:sp>
      <p:sp>
        <p:nvSpPr>
          <p:cNvPr id="3078" name="Rectangle 2"/>
          <p:cNvSpPr>
            <a:spLocks noChangeArrowheads="1"/>
          </p:cNvSpPr>
          <p:nvPr/>
        </p:nvSpPr>
        <p:spPr bwMode="auto">
          <a:xfrm>
            <a:off x="1137155" y="1857784"/>
            <a:ext cx="686960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lstStyle/>
          <a:p>
            <a:pPr>
              <a:lnSpc>
                <a:spcPct val="110000"/>
              </a:lnSpc>
            </a:pPr>
            <a:r>
              <a:rPr lang="da-DK" sz="2800" b="1" dirty="0" smtClean="0">
                <a:solidFill>
                  <a:schemeClr val="bg1"/>
                </a:solidFill>
              </a:rPr>
              <a:t>European Space Agency (ESA) and International Development</a:t>
            </a:r>
            <a:endParaRPr lang="it-IT" sz="2800" b="1" dirty="0">
              <a:solidFill>
                <a:schemeClr val="bg1"/>
              </a:solidFill>
            </a:endParaRPr>
          </a:p>
        </p:txBody>
      </p:sp>
      <p:pic>
        <p:nvPicPr>
          <p:cNvPr id="3079" name="Picture 19" descr="Logo_Signature_Cover_PP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564"/>
          <a:stretch/>
        </p:blipFill>
        <p:spPr bwMode="auto">
          <a:xfrm>
            <a:off x="7561077" y="411286"/>
            <a:ext cx="1905641" cy="97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Content Placeholder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9279" y="4033838"/>
            <a:ext cx="6007233" cy="196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2608" y="2847975"/>
            <a:ext cx="156845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Rectangle 11"/>
          <p:cNvSpPr>
            <a:spLocks noChangeArrowheads="1"/>
          </p:cNvSpPr>
          <p:nvPr/>
        </p:nvSpPr>
        <p:spPr bwMode="auto">
          <a:xfrm>
            <a:off x="4270244" y="1131889"/>
            <a:ext cx="5128419" cy="21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p>
            <a:pPr>
              <a:spcBef>
                <a:spcPct val="20000"/>
              </a:spcBef>
              <a:buClr>
                <a:srgbClr val="00CCFF"/>
              </a:buClr>
            </a:pPr>
            <a:r>
              <a:rPr lang="en-US" sz="1400" i="1">
                <a:cs typeface="Arial" charset="0"/>
              </a:rPr>
              <a:t>Eoworld project provides new information </a:t>
            </a:r>
            <a:r>
              <a:rPr lang="en-US" sz="1400" b="1" i="1">
                <a:cs typeface="Arial" charset="0"/>
              </a:rPr>
              <a:t>previously unavailable </a:t>
            </a:r>
            <a:r>
              <a:rPr lang="en-US" sz="1400" i="1">
                <a:cs typeface="Arial" charset="0"/>
              </a:rPr>
              <a:t>and highlighted some information, for example, concerning wetlands that SADP did not focus on before. We would like to see that project </a:t>
            </a:r>
            <a:r>
              <a:rPr lang="en-US" sz="1400" b="1" i="1">
                <a:cs typeface="Arial" charset="0"/>
              </a:rPr>
              <a:t>developing further </a:t>
            </a:r>
            <a:r>
              <a:rPr lang="en-US" sz="1400" i="1">
                <a:cs typeface="Arial" charset="0"/>
              </a:rPr>
              <a:t>and get an additional information</a:t>
            </a:r>
          </a:p>
          <a:p>
            <a:pPr>
              <a:spcBef>
                <a:spcPct val="20000"/>
              </a:spcBef>
              <a:buClr>
                <a:srgbClr val="00CCFF"/>
              </a:buClr>
            </a:pPr>
            <a:r>
              <a:rPr lang="en-US" sz="1000" i="1">
                <a:cs typeface="Arial" charset="0"/>
              </a:rPr>
              <a:t>Mike Scott, PNG Oil Palm Industry Corporation</a:t>
            </a:r>
          </a:p>
        </p:txBody>
      </p:sp>
      <p:pic>
        <p:nvPicPr>
          <p:cNvPr id="4102" name="Picture 2" descr="C:\Users\wielaard\Desktop\eoworld_aoi-a_test_wetland-psr.png"/>
          <p:cNvPicPr>
            <a:picLocks noChangeAspect="1" noChangeArrowheads="1"/>
          </p:cNvPicPr>
          <p:nvPr/>
        </p:nvPicPr>
        <p:blipFill>
          <a:blip r:embed="rId5">
            <a:extLst>
              <a:ext uri="{28A0092B-C50C-407E-A947-70E740481C1C}">
                <a14:useLocalDpi xmlns:a14="http://schemas.microsoft.com/office/drawing/2010/main" val="0"/>
              </a:ext>
            </a:extLst>
          </a:blip>
          <a:srcRect b="58759"/>
          <a:stretch>
            <a:fillRect/>
          </a:stretch>
        </p:blipFill>
        <p:spPr bwMode="auto">
          <a:xfrm>
            <a:off x="36116" y="1293814"/>
            <a:ext cx="3900488"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http://www.rspo.org/sites/default/files/OpicLogo.jpg"/>
          <p:cNvPicPr>
            <a:picLocks noChangeAspect="1" noChangeArrowheads="1"/>
          </p:cNvPicPr>
          <p:nvPr/>
        </p:nvPicPr>
        <p:blipFill>
          <a:blip r:embed="rId6" cstate="print">
            <a:extLst>
              <a:ext uri="{28A0092B-C50C-407E-A947-70E740481C1C}">
                <a14:useLocalDpi xmlns:a14="http://schemas.microsoft.com/office/drawing/2010/main" val="0"/>
              </a:ext>
            </a:extLst>
          </a:blip>
          <a:srcRect r="46461" b="13333"/>
          <a:stretch>
            <a:fillRect/>
          </a:stretch>
        </p:blipFill>
        <p:spPr bwMode="auto">
          <a:xfrm>
            <a:off x="8738262" y="2700338"/>
            <a:ext cx="1167738"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3" descr="C:\Users\wb406090\Pictures\Illustrations\Industrial palm o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6158" y="2551114"/>
            <a:ext cx="2263246"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ctangle 17"/>
          <p:cNvSpPr>
            <a:spLocks noChangeArrowheads="1"/>
          </p:cNvSpPr>
          <p:nvPr/>
        </p:nvSpPr>
        <p:spPr bwMode="auto">
          <a:xfrm>
            <a:off x="665560" y="5975350"/>
            <a:ext cx="818792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t>Figure : EO based information: deforestation in Oro province ,PNG (2005-2009), buffer zones along the rivers and SAR image of potential wetlands. Credit: SARVISION for ESA/World Bank, RapidEye data © Rapideye, ALOS data © Jaxa </a:t>
            </a:r>
          </a:p>
        </p:txBody>
      </p:sp>
      <p:pic>
        <p:nvPicPr>
          <p:cNvPr id="4106" name="Picture 2" descr="C:\Users\wielaard\Desktop\eoworld_Oro_2009.png"/>
          <p:cNvPicPr>
            <a:picLocks noChangeAspect="1" noChangeArrowheads="1"/>
          </p:cNvPicPr>
          <p:nvPr/>
        </p:nvPicPr>
        <p:blipFill>
          <a:blip r:embed="rId8" cstate="print">
            <a:extLst>
              <a:ext uri="{28A0092B-C50C-407E-A947-70E740481C1C}">
                <a14:useLocalDpi xmlns:a14="http://schemas.microsoft.com/office/drawing/2010/main" val="0"/>
              </a:ext>
            </a:extLst>
          </a:blip>
          <a:srcRect b="56738"/>
          <a:stretch>
            <a:fillRect/>
          </a:stretch>
        </p:blipFill>
        <p:spPr bwMode="auto">
          <a:xfrm>
            <a:off x="91149" y="3910014"/>
            <a:ext cx="3788701"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a:p>
            <a:r>
              <a:rPr lang="en-US" sz="2000" b="1" dirty="0" smtClean="0">
                <a:solidFill>
                  <a:srgbClr val="FFCC66"/>
                </a:solidFill>
                <a:latin typeface="Verdana" pitchFamily="34" charset="0"/>
              </a:rPr>
              <a:t>Environmental Audits in PNG: 2011 - 2013</a:t>
            </a:r>
          </a:p>
        </p:txBody>
      </p:sp>
    </p:spTree>
    <p:extLst>
      <p:ext uri="{BB962C8B-B14F-4D97-AF65-F5344CB8AC3E}">
        <p14:creationId xmlns:p14="http://schemas.microsoft.com/office/powerpoint/2010/main" val="1853461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eoworld_example_logging-a_wn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288" y="1268413"/>
            <a:ext cx="3607620" cy="255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1054" y="3680818"/>
            <a:ext cx="7632700" cy="276999"/>
          </a:xfrm>
          <a:prstGeom prst="rect">
            <a:avLst/>
          </a:prstGeom>
          <a:noFill/>
        </p:spPr>
        <p:txBody>
          <a:bodyPr>
            <a:spAutoFit/>
          </a:bodyPr>
          <a:lstStyle/>
          <a:p>
            <a:pPr>
              <a:defRPr/>
            </a:pPr>
            <a:r>
              <a:rPr lang="nl-NL" sz="1200" dirty="0" err="1">
                <a:latin typeface="+mn-lt"/>
              </a:rPr>
              <a:t>Secondary</a:t>
            </a:r>
            <a:r>
              <a:rPr lang="nl-NL" sz="1200" dirty="0">
                <a:latin typeface="+mn-lt"/>
              </a:rPr>
              <a:t> and </a:t>
            </a:r>
            <a:r>
              <a:rPr lang="nl-NL" sz="1200" dirty="0" err="1">
                <a:latin typeface="+mn-lt"/>
              </a:rPr>
              <a:t>logged-over</a:t>
            </a:r>
            <a:r>
              <a:rPr lang="nl-NL" sz="1200" dirty="0">
                <a:latin typeface="+mn-lt"/>
              </a:rPr>
              <a:t> </a:t>
            </a:r>
            <a:r>
              <a:rPr lang="nl-NL" sz="1200" dirty="0" err="1">
                <a:latin typeface="+mn-lt"/>
              </a:rPr>
              <a:t>forest</a:t>
            </a:r>
            <a:endParaRPr lang="nl-NL" sz="1200" dirty="0">
              <a:latin typeface="+mn-lt"/>
            </a:endParaRPr>
          </a:p>
        </p:txBody>
      </p:sp>
      <p:pic>
        <p:nvPicPr>
          <p:cNvPr id="5" name="Picture 2" descr="G:\EOWORLD\MAPS\EOWORLD_LULC_WNB_2011_V2.4.jpg"/>
          <p:cNvPicPr>
            <a:picLocks noChangeAspect="1" noChangeArrowheads="1"/>
          </p:cNvPicPr>
          <p:nvPr/>
        </p:nvPicPr>
        <p:blipFill>
          <a:blip r:embed="rId3" cstate="print"/>
          <a:srcRect l="80210" t="25944" r="2826" b="54687"/>
          <a:stretch>
            <a:fillRect/>
          </a:stretch>
        </p:blipFill>
        <p:spPr bwMode="auto">
          <a:xfrm>
            <a:off x="7718175" y="1268413"/>
            <a:ext cx="2267744" cy="1830731"/>
          </a:xfrm>
          <a:prstGeom prst="rect">
            <a:avLst/>
          </a:prstGeom>
          <a:ln w="25400" cap="sq" cmpd="thickThin">
            <a:noFill/>
            <a:prstDash val="solid"/>
            <a:miter lim="800000"/>
          </a:ln>
          <a:effectLst>
            <a:innerShdw blurRad="76200">
              <a:srgbClr val="000000"/>
            </a:innerShdw>
          </a:effec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382" y="4154278"/>
            <a:ext cx="6812895" cy="231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1087092" y="4333392"/>
            <a:ext cx="7505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Example of detailed road dataset produced for West New Britain </a:t>
            </a:r>
          </a:p>
        </p:txBody>
      </p:sp>
      <p:sp>
        <p:nvSpPr>
          <p:cNvPr id="11" name="Rectangle 5"/>
          <p:cNvSpPr>
            <a:spLocks noChangeArrowheads="1"/>
          </p:cNvSpPr>
          <p:nvPr/>
        </p:nvSpPr>
        <p:spPr bwMode="auto">
          <a:xfrm>
            <a:off x="98563" y="6324670"/>
            <a:ext cx="948275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100" dirty="0"/>
              <a:t>LEFT: Previously available roads dataset released in 2009, courtesy of the PNG Remote Sensing </a:t>
            </a:r>
            <a:r>
              <a:rPr lang="en-US" altLang="en-US" sz="1100" dirty="0" smtClean="0"/>
              <a:t>Centre. RIGHT</a:t>
            </a:r>
            <a:r>
              <a:rPr lang="en-US" altLang="en-US" sz="1100" dirty="0"/>
              <a:t>: detailed and up-to-date road network dataset for 2011 produced during the </a:t>
            </a:r>
            <a:r>
              <a:rPr lang="en-US" altLang="en-US" sz="1100" dirty="0" err="1"/>
              <a:t>eoworld</a:t>
            </a:r>
            <a:r>
              <a:rPr lang="en-US" altLang="en-US" sz="1100" dirty="0"/>
              <a:t> </a:t>
            </a:r>
            <a:r>
              <a:rPr lang="en-US" altLang="en-US" sz="1100" dirty="0" smtClean="0"/>
              <a:t>project. </a:t>
            </a:r>
            <a:r>
              <a:rPr lang="en-US" altLang="en-US" sz="1100" dirty="0"/>
              <a:t>Credit: SARVISION for ESA/World Bank, </a:t>
            </a:r>
            <a:r>
              <a:rPr lang="en-US" altLang="en-US" sz="1100" dirty="0" err="1"/>
              <a:t>RapidEye</a:t>
            </a:r>
            <a:r>
              <a:rPr lang="en-US" altLang="en-US" sz="1100" dirty="0"/>
              <a:t> data © </a:t>
            </a:r>
            <a:r>
              <a:rPr lang="en-US" altLang="en-US" sz="1100" dirty="0" err="1"/>
              <a:t>Rapideye</a:t>
            </a:r>
            <a:r>
              <a:rPr lang="en-US" altLang="en-US" sz="1100" dirty="0"/>
              <a:t>, ALOS data © </a:t>
            </a:r>
            <a:r>
              <a:rPr lang="en-US" altLang="en-US" sz="1100" dirty="0" err="1"/>
              <a:t>Jaxa</a:t>
            </a:r>
            <a:r>
              <a:rPr lang="en-US" altLang="en-US" sz="1100" dirty="0"/>
              <a:t> </a:t>
            </a:r>
            <a:endParaRPr lang="nl-NL" altLang="en-US" sz="1200" dirty="0"/>
          </a:p>
        </p:txBody>
      </p:sp>
      <p:sp>
        <p:nvSpPr>
          <p:cNvPr id="12"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a:p>
            <a:r>
              <a:rPr lang="en-US" sz="2000" b="1" dirty="0" smtClean="0">
                <a:solidFill>
                  <a:srgbClr val="FFCC66"/>
                </a:solidFill>
                <a:latin typeface="Verdana" pitchFamily="34" charset="0"/>
              </a:rPr>
              <a:t>Environmental Audits in PNG: 2011 - 2013</a:t>
            </a:r>
          </a:p>
        </p:txBody>
      </p:sp>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9908" y="1328304"/>
            <a:ext cx="3520470" cy="249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415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wielaard\Desktop\eoworld_hargy_reshp.png"/>
          <p:cNvPicPr>
            <a:picLocks noChangeAspect="1" noChangeArrowheads="1"/>
          </p:cNvPicPr>
          <p:nvPr/>
        </p:nvPicPr>
        <p:blipFill>
          <a:blip r:embed="rId2" cstate="print">
            <a:extLst>
              <a:ext uri="{28A0092B-C50C-407E-A947-70E740481C1C}">
                <a14:useLocalDpi xmlns:a14="http://schemas.microsoft.com/office/drawing/2010/main" val="0"/>
              </a:ext>
            </a:extLst>
          </a:blip>
          <a:srcRect b="49326"/>
          <a:stretch>
            <a:fillRect/>
          </a:stretch>
        </p:blipFill>
        <p:spPr bwMode="auto">
          <a:xfrm>
            <a:off x="0" y="1373196"/>
            <a:ext cx="7197634" cy="515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a:p>
            <a:r>
              <a:rPr lang="en-US" sz="2000" b="1" dirty="0" smtClean="0">
                <a:solidFill>
                  <a:srgbClr val="FFCC66"/>
                </a:solidFill>
                <a:latin typeface="Verdana" pitchFamily="34" charset="0"/>
              </a:rPr>
              <a:t>Environmental Audits in PNG: 2011 - 2013</a:t>
            </a:r>
          </a:p>
        </p:txBody>
      </p:sp>
      <p:sp>
        <p:nvSpPr>
          <p:cNvPr id="4" name="Rectangle 17"/>
          <p:cNvSpPr>
            <a:spLocks noChangeArrowheads="1"/>
          </p:cNvSpPr>
          <p:nvPr/>
        </p:nvSpPr>
        <p:spPr bwMode="auto">
          <a:xfrm>
            <a:off x="6746561" y="5275501"/>
            <a:ext cx="315944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dirty="0"/>
              <a:t>Figure : </a:t>
            </a:r>
            <a:r>
              <a:rPr lang="en-US" sz="1000" dirty="0"/>
              <a:t>Roads datasets in one of the plantations in West New Britain. Previously available dataset </a:t>
            </a:r>
            <a:r>
              <a:rPr lang="en-US" sz="1000" dirty="0" smtClean="0"/>
              <a:t>and </a:t>
            </a:r>
            <a:r>
              <a:rPr lang="en-US" sz="1000" dirty="0"/>
              <a:t>dataset produced in the framework of </a:t>
            </a:r>
            <a:r>
              <a:rPr lang="en-US" sz="1000" dirty="0" err="1"/>
              <a:t>eoworld</a:t>
            </a:r>
            <a:r>
              <a:rPr lang="en-US" sz="1000" dirty="0"/>
              <a:t> project </a:t>
            </a:r>
            <a:r>
              <a:rPr lang="en-US" sz="1000" dirty="0" smtClean="0"/>
              <a:t>overlaid </a:t>
            </a:r>
            <a:r>
              <a:rPr lang="en-US" sz="1000" dirty="0"/>
              <a:t>on the satellite data </a:t>
            </a:r>
            <a:r>
              <a:rPr lang="en-US" sz="1000" dirty="0" smtClean="0"/>
              <a:t>. Credit</a:t>
            </a:r>
            <a:r>
              <a:rPr lang="en-US" sz="1000" dirty="0"/>
              <a:t>: </a:t>
            </a:r>
            <a:r>
              <a:rPr lang="en-US" altLang="en-US" sz="1000" dirty="0" smtClean="0"/>
              <a:t>SARVISION </a:t>
            </a:r>
            <a:r>
              <a:rPr lang="en-US" altLang="en-US" sz="1000" dirty="0"/>
              <a:t>for ESA/World Bank, </a:t>
            </a:r>
            <a:r>
              <a:rPr lang="en-US" altLang="en-US" sz="1000" dirty="0" err="1"/>
              <a:t>RapidEye</a:t>
            </a:r>
            <a:r>
              <a:rPr lang="en-US" altLang="en-US" sz="1000" dirty="0"/>
              <a:t> data © </a:t>
            </a:r>
            <a:r>
              <a:rPr lang="en-US" altLang="en-US" sz="1000" dirty="0" err="1"/>
              <a:t>Rapideye</a:t>
            </a:r>
            <a:r>
              <a:rPr lang="en-US" altLang="en-US" sz="1000" dirty="0"/>
              <a:t>, ALOS data © </a:t>
            </a:r>
            <a:r>
              <a:rPr lang="en-US" altLang="en-US" sz="1000" dirty="0" err="1"/>
              <a:t>Jaxa</a:t>
            </a:r>
            <a:r>
              <a:rPr lang="en-US" altLang="en-US" sz="1000" dirty="0"/>
              <a:t> </a:t>
            </a:r>
            <a:endParaRPr lang="nl-NL" altLang="en-US" sz="1050" dirty="0"/>
          </a:p>
          <a:p>
            <a:pPr eaLnBrk="1" hangingPunct="1"/>
            <a:r>
              <a:rPr lang="en-US" altLang="en-US" sz="1000" dirty="0" smtClean="0"/>
              <a:t> </a:t>
            </a:r>
            <a:endParaRPr lang="en-US" altLang="en-US" sz="1000" dirty="0"/>
          </a:p>
        </p:txBody>
      </p:sp>
    </p:spTree>
    <p:extLst>
      <p:ext uri="{BB962C8B-B14F-4D97-AF65-F5344CB8AC3E}">
        <p14:creationId xmlns:p14="http://schemas.microsoft.com/office/powerpoint/2010/main" val="1325821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wielaard\Desktop\eoworld_hargy_lulc.png"/>
          <p:cNvPicPr>
            <a:picLocks noChangeAspect="1" noChangeArrowheads="1"/>
          </p:cNvPicPr>
          <p:nvPr/>
        </p:nvPicPr>
        <p:blipFill>
          <a:blip r:embed="rId2" cstate="print">
            <a:extLst>
              <a:ext uri="{28A0092B-C50C-407E-A947-70E740481C1C}">
                <a14:useLocalDpi xmlns:a14="http://schemas.microsoft.com/office/drawing/2010/main" val="0"/>
              </a:ext>
            </a:extLst>
          </a:blip>
          <a:srcRect b="50000"/>
          <a:stretch>
            <a:fillRect/>
          </a:stretch>
        </p:blipFill>
        <p:spPr bwMode="auto">
          <a:xfrm>
            <a:off x="-13063" y="1345474"/>
            <a:ext cx="7228907" cy="510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a:p>
            <a:r>
              <a:rPr lang="en-US" sz="2000" b="1" dirty="0" smtClean="0">
                <a:solidFill>
                  <a:srgbClr val="FFCC66"/>
                </a:solidFill>
                <a:latin typeface="Verdana" pitchFamily="34" charset="0"/>
              </a:rPr>
              <a:t>Environmental Audits in PNG: 2011 - 2013</a:t>
            </a:r>
          </a:p>
        </p:txBody>
      </p:sp>
      <p:sp>
        <p:nvSpPr>
          <p:cNvPr id="4" name="Rectangle 17"/>
          <p:cNvSpPr>
            <a:spLocks noChangeArrowheads="1"/>
          </p:cNvSpPr>
          <p:nvPr/>
        </p:nvSpPr>
        <p:spPr bwMode="auto">
          <a:xfrm>
            <a:off x="6746561" y="5275501"/>
            <a:ext cx="315944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dirty="0"/>
              <a:t>Figure : </a:t>
            </a:r>
            <a:r>
              <a:rPr lang="en-US" sz="1000" dirty="0"/>
              <a:t>Roads datasets in one of the plantations in West New Britain. Previously available dataset </a:t>
            </a:r>
            <a:r>
              <a:rPr lang="en-US" sz="1000" dirty="0" smtClean="0"/>
              <a:t>and </a:t>
            </a:r>
            <a:r>
              <a:rPr lang="en-US" sz="1000" dirty="0"/>
              <a:t>dataset produced in the framework of </a:t>
            </a:r>
            <a:r>
              <a:rPr lang="en-US" sz="1000" dirty="0" err="1"/>
              <a:t>eoworld</a:t>
            </a:r>
            <a:r>
              <a:rPr lang="en-US" sz="1000" dirty="0"/>
              <a:t> project </a:t>
            </a:r>
            <a:r>
              <a:rPr lang="en-US" sz="1000" dirty="0" smtClean="0"/>
              <a:t>overlaid </a:t>
            </a:r>
            <a:r>
              <a:rPr lang="en-US" sz="1000" dirty="0"/>
              <a:t>on the satellite data </a:t>
            </a:r>
            <a:r>
              <a:rPr lang="en-US" sz="1000" dirty="0" smtClean="0"/>
              <a:t>. Credit</a:t>
            </a:r>
            <a:r>
              <a:rPr lang="en-US" sz="1000" dirty="0"/>
              <a:t>: </a:t>
            </a:r>
            <a:r>
              <a:rPr lang="en-US" altLang="en-US" sz="1000" dirty="0" smtClean="0"/>
              <a:t>SARVISION </a:t>
            </a:r>
            <a:r>
              <a:rPr lang="en-US" altLang="en-US" sz="1000" dirty="0"/>
              <a:t>for ESA/World Bank, </a:t>
            </a:r>
            <a:r>
              <a:rPr lang="en-US" altLang="en-US" sz="1000" dirty="0" err="1"/>
              <a:t>RapidEye</a:t>
            </a:r>
            <a:r>
              <a:rPr lang="en-US" altLang="en-US" sz="1000" dirty="0"/>
              <a:t> data © </a:t>
            </a:r>
            <a:r>
              <a:rPr lang="en-US" altLang="en-US" sz="1000" dirty="0" err="1"/>
              <a:t>Rapideye</a:t>
            </a:r>
            <a:r>
              <a:rPr lang="en-US" altLang="en-US" sz="1000" dirty="0"/>
              <a:t>, ALOS data © </a:t>
            </a:r>
            <a:r>
              <a:rPr lang="en-US" altLang="en-US" sz="1000" dirty="0" err="1"/>
              <a:t>Jaxa</a:t>
            </a:r>
            <a:r>
              <a:rPr lang="en-US" altLang="en-US" sz="1000" dirty="0"/>
              <a:t> </a:t>
            </a:r>
            <a:endParaRPr lang="nl-NL" altLang="en-US" sz="1050" dirty="0"/>
          </a:p>
          <a:p>
            <a:pPr eaLnBrk="1" hangingPunct="1"/>
            <a:r>
              <a:rPr lang="en-US" altLang="en-US" sz="1000" dirty="0" smtClean="0"/>
              <a:t> </a:t>
            </a:r>
            <a:endParaRPr lang="en-US" altLang="en-US" sz="1000" dirty="0"/>
          </a:p>
        </p:txBody>
      </p:sp>
      <p:pic>
        <p:nvPicPr>
          <p:cNvPr id="17410" name="Picture 113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803" y="1230676"/>
            <a:ext cx="2746375" cy="205898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113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93" y="3215720"/>
            <a:ext cx="2746375" cy="2059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280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wielaard\Desktop\eoworld_aoi-b_test_wetland-lulc.png"/>
          <p:cNvPicPr>
            <a:picLocks noChangeAspect="1" noChangeArrowheads="1"/>
          </p:cNvPicPr>
          <p:nvPr/>
        </p:nvPicPr>
        <p:blipFill>
          <a:blip r:embed="rId3" cstate="print">
            <a:extLst>
              <a:ext uri="{28A0092B-C50C-407E-A947-70E740481C1C}">
                <a14:useLocalDpi xmlns:a14="http://schemas.microsoft.com/office/drawing/2010/main" val="0"/>
              </a:ext>
            </a:extLst>
          </a:blip>
          <a:srcRect b="64822"/>
          <a:stretch>
            <a:fillRect/>
          </a:stretch>
        </p:blipFill>
        <p:spPr bwMode="auto">
          <a:xfrm>
            <a:off x="-130628" y="2129246"/>
            <a:ext cx="7333719" cy="364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a:p>
            <a:r>
              <a:rPr lang="en-US" sz="2000" b="1" dirty="0" smtClean="0">
                <a:solidFill>
                  <a:srgbClr val="FFCC66"/>
                </a:solidFill>
                <a:latin typeface="Verdana" pitchFamily="34" charset="0"/>
              </a:rPr>
              <a:t>Environmental Audits in PNG: 2011 - 2013</a:t>
            </a:r>
          </a:p>
        </p:txBody>
      </p:sp>
      <p:sp>
        <p:nvSpPr>
          <p:cNvPr id="4" name="Rectangle 17"/>
          <p:cNvSpPr>
            <a:spLocks noChangeArrowheads="1"/>
          </p:cNvSpPr>
          <p:nvPr/>
        </p:nvSpPr>
        <p:spPr bwMode="auto">
          <a:xfrm>
            <a:off x="374287" y="6217360"/>
            <a:ext cx="89916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dirty="0"/>
              <a:t>Figure : </a:t>
            </a:r>
            <a:r>
              <a:rPr lang="en-US" sz="1000" dirty="0" smtClean="0"/>
              <a:t>West New Britain land cover map 2011. Credit</a:t>
            </a:r>
            <a:r>
              <a:rPr lang="en-US" sz="1000" dirty="0"/>
              <a:t>: </a:t>
            </a:r>
            <a:r>
              <a:rPr lang="en-US" altLang="en-US" sz="1000" dirty="0" smtClean="0"/>
              <a:t>SARVISION </a:t>
            </a:r>
            <a:r>
              <a:rPr lang="en-US" altLang="en-US" sz="1000" dirty="0"/>
              <a:t>for ESA/World Bank, </a:t>
            </a:r>
            <a:r>
              <a:rPr lang="en-US" altLang="en-US" sz="1000" dirty="0" err="1"/>
              <a:t>RapidEye</a:t>
            </a:r>
            <a:r>
              <a:rPr lang="en-US" altLang="en-US" sz="1000" dirty="0"/>
              <a:t> data © </a:t>
            </a:r>
            <a:r>
              <a:rPr lang="en-US" altLang="en-US" sz="1000" dirty="0" err="1"/>
              <a:t>Rapideye</a:t>
            </a:r>
            <a:r>
              <a:rPr lang="en-US" altLang="en-US" sz="1000" dirty="0"/>
              <a:t>, ALOS data © </a:t>
            </a:r>
            <a:r>
              <a:rPr lang="en-US" altLang="en-US" sz="1000" dirty="0" err="1"/>
              <a:t>Jaxa</a:t>
            </a:r>
            <a:r>
              <a:rPr lang="en-US" altLang="en-US" sz="1000" dirty="0"/>
              <a:t> </a:t>
            </a:r>
            <a:endParaRPr lang="nl-NL" altLang="en-US" sz="1050" dirty="0"/>
          </a:p>
          <a:p>
            <a:pPr eaLnBrk="1" hangingPunct="1"/>
            <a:r>
              <a:rPr lang="en-US" altLang="en-US" sz="1000" dirty="0" smtClean="0"/>
              <a:t> </a:t>
            </a:r>
            <a:endParaRPr lang="en-US" altLang="en-US" sz="1000" dirty="0"/>
          </a:p>
        </p:txBody>
      </p:sp>
      <p:pic>
        <p:nvPicPr>
          <p:cNvPr id="5" name="Picture 24" descr="IMG_05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2575" y="1201906"/>
            <a:ext cx="2913425" cy="2041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54999"/>
            <a:ext cx="6992575" cy="49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rotWithShape="1">
          <a:blip r:embed="rId6"/>
          <a:srcRect l="2797" t="40784" r="43375" b="6274"/>
          <a:stretch/>
        </p:blipFill>
        <p:spPr bwMode="auto">
          <a:xfrm>
            <a:off x="6992574" y="3486556"/>
            <a:ext cx="2913425" cy="253074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28804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a:p>
            <a:r>
              <a:rPr lang="en-US" sz="2000" b="1" dirty="0" smtClean="0">
                <a:solidFill>
                  <a:srgbClr val="FFCC66"/>
                </a:solidFill>
                <a:latin typeface="Verdana" pitchFamily="34" charset="0"/>
              </a:rPr>
              <a:t>Forest Mapping 4C Forest in Liberia: 2013 - 2015</a:t>
            </a:r>
          </a:p>
        </p:txBody>
      </p:sp>
      <p:pic>
        <p:nvPicPr>
          <p:cNvPr id="7172" name="Bild 2" descr="logga_200px_bredd-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911" y="1286739"/>
            <a:ext cx="742950" cy="5238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Bild 1" descr="GEOVILLE_LOGO_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024" y="1258164"/>
            <a:ext cx="1171575" cy="5524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1" descr="FDA Logo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5" y="1233487"/>
            <a:ext cx="762000" cy="600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6"/>
          <p:cNvSpPr>
            <a:spLocks noChangeArrowheads="1"/>
          </p:cNvSpPr>
          <p:nvPr/>
        </p:nvSpPr>
        <p:spPr bwMode="auto">
          <a:xfrm>
            <a:off x="0" y="98107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7"/>
          <p:cNvSpPr>
            <a:spLocks noChangeArrowheads="1"/>
          </p:cNvSpPr>
          <p:nvPr/>
        </p:nvSpPr>
        <p:spPr bwMode="auto">
          <a:xfrm>
            <a:off x="0" y="15335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8"/>
          <p:cNvSpPr>
            <a:spLocks noChangeArrowheads="1"/>
          </p:cNvSpPr>
          <p:nvPr/>
        </p:nvSpPr>
        <p:spPr bwMode="auto">
          <a:xfrm>
            <a:off x="0" y="2133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9"/>
          <p:cNvSpPr>
            <a:spLocks noChangeArrowheads="1"/>
          </p:cNvSpPr>
          <p:nvPr/>
        </p:nvSpPr>
        <p:spPr bwMode="auto">
          <a:xfrm>
            <a:off x="0" y="26003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717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7609" y="1372464"/>
            <a:ext cx="10572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ontent Placeholder 1"/>
          <p:cNvSpPr txBox="1">
            <a:spLocks/>
          </p:cNvSpPr>
          <p:nvPr/>
        </p:nvSpPr>
        <p:spPr>
          <a:xfrm>
            <a:off x="1" y="1753464"/>
            <a:ext cx="9906000" cy="4525963"/>
          </a:xfrm>
          <a:prstGeom prst="rect">
            <a:avLst/>
          </a:prstGeom>
        </p:spPr>
        <p:txBody>
          <a:bodyPr/>
          <a:lstStyle>
            <a:lvl1pPr marL="342900" indent="-342900" algn="l" rtl="0" eaLnBrk="0" fontAlgn="base" hangingPunct="0">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ＭＳ Ｐゴシック" charset="0"/>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ea typeface="ＭＳ Ｐゴシック" charset="0"/>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kern="0" dirty="0" smtClean="0"/>
              <a:t>ESA pilot Technical Assistance projects </a:t>
            </a:r>
            <a:r>
              <a:rPr lang="en-GB" sz="1400" b="1" kern="0" dirty="0" smtClean="0">
                <a:solidFill>
                  <a:srgbClr val="FFC000"/>
                </a:solidFill>
              </a:rPr>
              <a:t>(2012-2013) </a:t>
            </a:r>
          </a:p>
          <a:p>
            <a:pPr lvl="1"/>
            <a:r>
              <a:rPr lang="en-GB" sz="1400" kern="0" dirty="0" smtClean="0"/>
              <a:t>Forest concessions (Liberia) </a:t>
            </a:r>
          </a:p>
          <a:p>
            <a:pPr lvl="2"/>
            <a:r>
              <a:rPr lang="en-GB" sz="1400" kern="0" dirty="0" smtClean="0"/>
              <a:t>Forest </a:t>
            </a:r>
            <a:r>
              <a:rPr lang="en-GB" sz="1400" kern="0" dirty="0"/>
              <a:t>map / forest change map </a:t>
            </a:r>
            <a:r>
              <a:rPr lang="en-GB" sz="1400" kern="0" dirty="0" smtClean="0"/>
              <a:t>in NW Liberia</a:t>
            </a:r>
            <a:endParaRPr lang="en-GB" sz="1400" kern="0" dirty="0"/>
          </a:p>
          <a:p>
            <a:pPr lvl="2"/>
            <a:r>
              <a:rPr lang="en-GB" sz="1400" kern="0" dirty="0" smtClean="0"/>
              <a:t>Assessment of the forest available in the areas TB allocated to commercial concessions</a:t>
            </a:r>
          </a:p>
          <a:p>
            <a:pPr lvl="2"/>
            <a:r>
              <a:rPr lang="en-GB" sz="1400" kern="0" dirty="0" smtClean="0"/>
              <a:t>Land cover </a:t>
            </a:r>
          </a:p>
          <a:p>
            <a:pPr lvl="2"/>
            <a:endParaRPr lang="en-GB" sz="1400" kern="0" dirty="0" smtClean="0"/>
          </a:p>
          <a:p>
            <a:endParaRPr lang="en-GB" kern="0" dirty="0"/>
          </a:p>
        </p:txBody>
      </p:sp>
      <p:sp>
        <p:nvSpPr>
          <p:cNvPr id="19" name="Rectangle 17"/>
          <p:cNvSpPr>
            <a:spLocks noChangeArrowheads="1"/>
          </p:cNvSpPr>
          <p:nvPr/>
        </p:nvSpPr>
        <p:spPr bwMode="auto">
          <a:xfrm>
            <a:off x="5209359" y="6457890"/>
            <a:ext cx="46966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t>Figure : </a:t>
            </a:r>
            <a:r>
              <a:rPr lang="en-US" sz="1000" dirty="0" smtClean="0"/>
              <a:t>Land </a:t>
            </a:r>
            <a:r>
              <a:rPr lang="en-US" sz="1000" dirty="0"/>
              <a:t>cover map over the M and D areas in North Western Liberia</a:t>
            </a:r>
            <a:r>
              <a:rPr lang="en-US" sz="1000" dirty="0" smtClean="0"/>
              <a:t>. Credit</a:t>
            </a:r>
            <a:r>
              <a:rPr lang="en-US" sz="1000" dirty="0"/>
              <a:t>: </a:t>
            </a:r>
            <a:r>
              <a:rPr lang="en-US" sz="1000" dirty="0" err="1"/>
              <a:t>Metria</a:t>
            </a:r>
            <a:r>
              <a:rPr lang="en-US" sz="1000" dirty="0"/>
              <a:t>/</a:t>
            </a:r>
            <a:r>
              <a:rPr lang="en-US" sz="1000" dirty="0" err="1"/>
              <a:t>Geoville</a:t>
            </a:r>
            <a:r>
              <a:rPr lang="en-US" sz="1000" dirty="0"/>
              <a:t> for ESA/World </a:t>
            </a:r>
            <a:r>
              <a:rPr lang="en-US" sz="1000" dirty="0" smtClean="0"/>
              <a:t>Bank</a:t>
            </a:r>
            <a:endParaRPr lang="en-US" sz="1000" dirty="0"/>
          </a:p>
        </p:txBody>
      </p:sp>
      <p:sp>
        <p:nvSpPr>
          <p:cNvPr id="9" name="Rectangle 7"/>
          <p:cNvSpPr>
            <a:spLocks noChangeArrowheads="1"/>
          </p:cNvSpPr>
          <p:nvPr/>
        </p:nvSpPr>
        <p:spPr bwMode="auto">
          <a:xfrm>
            <a:off x="0" y="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10" name="Group 163"/>
          <p:cNvGrpSpPr>
            <a:grpSpLocks/>
          </p:cNvGrpSpPr>
          <p:nvPr/>
        </p:nvGrpSpPr>
        <p:grpSpPr bwMode="auto">
          <a:xfrm>
            <a:off x="4629150" y="3273495"/>
            <a:ext cx="5276850" cy="1485900"/>
            <a:chOff x="0" y="0"/>
            <a:chExt cx="40129" cy="11484"/>
          </a:xfrm>
        </p:grpSpPr>
        <p:pic>
          <p:nvPicPr>
            <p:cNvPr id="11" name="Picture 177"/>
            <p:cNvPicPr>
              <a:picLocks noChangeAspect="1"/>
            </p:cNvPicPr>
            <p:nvPr/>
          </p:nvPicPr>
          <p:blipFill>
            <a:blip r:embed="rId6">
              <a:extLst>
                <a:ext uri="{28A0092B-C50C-407E-A947-70E740481C1C}">
                  <a14:useLocalDpi xmlns:a14="http://schemas.microsoft.com/office/drawing/2010/main" val="0"/>
                </a:ext>
              </a:extLst>
            </a:blip>
            <a:srcRect l="6068" t="9473" r="25626" b="7700"/>
            <a:stretch>
              <a:fillRect/>
            </a:stretch>
          </p:blipFill>
          <p:spPr bwMode="auto">
            <a:xfrm>
              <a:off x="27108" y="0"/>
              <a:ext cx="13021" cy="11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78"/>
            <p:cNvPicPr>
              <a:picLocks noChangeAspect="1"/>
            </p:cNvPicPr>
            <p:nvPr/>
          </p:nvPicPr>
          <p:blipFill>
            <a:blip r:embed="rId7">
              <a:extLst>
                <a:ext uri="{28A0092B-C50C-407E-A947-70E740481C1C}">
                  <a14:useLocalDpi xmlns:a14="http://schemas.microsoft.com/office/drawing/2010/main" val="0"/>
                </a:ext>
              </a:extLst>
            </a:blip>
            <a:srcRect l="6696" t="9207" r="25858" b="8549"/>
            <a:stretch>
              <a:fillRect/>
            </a:stretch>
          </p:blipFill>
          <p:spPr bwMode="auto">
            <a:xfrm>
              <a:off x="13507" y="0"/>
              <a:ext cx="12948" cy="114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9"/>
            <p:cNvPicPr>
              <a:picLocks noChangeAspect="1"/>
            </p:cNvPicPr>
            <p:nvPr/>
          </p:nvPicPr>
          <p:blipFill>
            <a:blip r:embed="rId8">
              <a:extLst>
                <a:ext uri="{28A0092B-C50C-407E-A947-70E740481C1C}">
                  <a14:useLocalDpi xmlns:a14="http://schemas.microsoft.com/office/drawing/2010/main" val="0"/>
                </a:ext>
              </a:extLst>
            </a:blip>
            <a:srcRect l="7420" t="11977" r="27345" b="5711"/>
            <a:stretch>
              <a:fillRect/>
            </a:stretch>
          </p:blipFill>
          <p:spPr bwMode="auto">
            <a:xfrm>
              <a:off x="0" y="0"/>
              <a:ext cx="12801" cy="11411"/>
            </a:xfrm>
            <a:prstGeom prst="rect">
              <a:avLst/>
            </a:prstGeom>
            <a:noFill/>
            <a:extLst>
              <a:ext uri="{909E8E84-426E-40DD-AFC4-6F175D3DCCD1}">
                <a14:hiddenFill xmlns:a14="http://schemas.microsoft.com/office/drawing/2010/main">
                  <a:solidFill>
                    <a:srgbClr val="FFFFFF"/>
                  </a:solidFill>
                </a14:hiddenFill>
              </a:ext>
            </a:extLst>
          </p:spPr>
        </p:pic>
      </p:grpSp>
      <p:pic>
        <p:nvPicPr>
          <p:cNvPr id="9218" name="Picture 61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46" y="3074504"/>
            <a:ext cx="5137113" cy="383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1975769751"/>
              </p:ext>
            </p:extLst>
          </p:nvPr>
        </p:nvGraphicFramePr>
        <p:xfrm>
          <a:off x="4851400" y="5220075"/>
          <a:ext cx="5054600" cy="996823"/>
        </p:xfrm>
        <a:graphic>
          <a:graphicData uri="http://schemas.openxmlformats.org/drawingml/2006/table">
            <a:tbl>
              <a:tblPr firstRow="1" firstCol="1" bandRow="1" bandCol="1">
                <a:tableStyleId>{5C22544A-7EE6-4342-B048-85BDC9FD1C3A}</a:tableStyleId>
              </a:tblPr>
              <a:tblGrid>
                <a:gridCol w="1358900"/>
                <a:gridCol w="1231900"/>
                <a:gridCol w="1231900"/>
                <a:gridCol w="1231900"/>
              </a:tblGrid>
              <a:tr h="247650">
                <a:tc>
                  <a:txBody>
                    <a:bodyPr/>
                    <a:lstStyle/>
                    <a:p>
                      <a:pPr>
                        <a:lnSpc>
                          <a:spcPct val="115000"/>
                        </a:lnSpc>
                        <a:spcAft>
                          <a:spcPts val="1000"/>
                        </a:spcAft>
                      </a:pPr>
                      <a:r>
                        <a:rPr lang="en-GB" sz="1200" dirty="0">
                          <a:effectLst/>
                        </a:rPr>
                        <a:t>Forest Area</a:t>
                      </a:r>
                      <a:endParaRPr lang="en-GB" sz="1100" dirty="0">
                        <a:effectLst/>
                        <a:latin typeface="Calibri"/>
                        <a:ea typeface="Times New Roman"/>
                        <a:cs typeface="Times New Roman"/>
                      </a:endParaRPr>
                    </a:p>
                  </a:txBody>
                  <a:tcPr marL="31115" marR="31115" marT="9525" marB="0" anchor="b"/>
                </a:tc>
                <a:tc>
                  <a:txBody>
                    <a:bodyPr/>
                    <a:lstStyle/>
                    <a:p>
                      <a:pPr>
                        <a:lnSpc>
                          <a:spcPct val="115000"/>
                        </a:lnSpc>
                        <a:spcAft>
                          <a:spcPts val="1000"/>
                        </a:spcAft>
                      </a:pPr>
                      <a:r>
                        <a:rPr lang="en-GB" sz="1200">
                          <a:effectLst/>
                        </a:rPr>
                        <a:t>Clearing</a:t>
                      </a:r>
                      <a:endParaRPr lang="en-GB" sz="1100">
                        <a:effectLst/>
                      </a:endParaRPr>
                    </a:p>
                    <a:p>
                      <a:pPr>
                        <a:lnSpc>
                          <a:spcPct val="115000"/>
                        </a:lnSpc>
                        <a:spcAft>
                          <a:spcPts val="1000"/>
                        </a:spcAft>
                      </a:pPr>
                      <a:r>
                        <a:rPr lang="en-GB" sz="1200">
                          <a:effectLst/>
                        </a:rPr>
                        <a:t>2002-2007</a:t>
                      </a:r>
                      <a:endParaRPr lang="en-GB" sz="1100">
                        <a:effectLst/>
                        <a:latin typeface="Calibri"/>
                        <a:ea typeface="Times New Roman"/>
                        <a:cs typeface="Times New Roman"/>
                      </a:endParaRPr>
                    </a:p>
                  </a:txBody>
                  <a:tcPr marL="0" marR="0" marT="0" marB="0" anchor="b"/>
                </a:tc>
                <a:tc>
                  <a:txBody>
                    <a:bodyPr/>
                    <a:lstStyle/>
                    <a:p>
                      <a:pPr>
                        <a:lnSpc>
                          <a:spcPct val="115000"/>
                        </a:lnSpc>
                        <a:spcAft>
                          <a:spcPts val="1000"/>
                        </a:spcAft>
                      </a:pPr>
                      <a:r>
                        <a:rPr lang="en-GB" sz="1200">
                          <a:effectLst/>
                        </a:rPr>
                        <a:t>Re-growth </a:t>
                      </a:r>
                      <a:endParaRPr lang="en-GB" sz="1100">
                        <a:effectLst/>
                      </a:endParaRPr>
                    </a:p>
                    <a:p>
                      <a:pPr>
                        <a:lnSpc>
                          <a:spcPct val="115000"/>
                        </a:lnSpc>
                        <a:spcAft>
                          <a:spcPts val="1000"/>
                        </a:spcAft>
                      </a:pPr>
                      <a:r>
                        <a:rPr lang="en-GB" sz="1200">
                          <a:effectLst/>
                        </a:rPr>
                        <a:t>2007-2009</a:t>
                      </a:r>
                      <a:endParaRPr lang="en-GB" sz="1100">
                        <a:effectLst/>
                        <a:latin typeface="Calibri"/>
                        <a:ea typeface="Times New Roman"/>
                        <a:cs typeface="Times New Roman"/>
                      </a:endParaRPr>
                    </a:p>
                  </a:txBody>
                  <a:tcPr marL="31115" marR="31115" marT="9525" marB="0" anchor="b"/>
                </a:tc>
                <a:tc>
                  <a:txBody>
                    <a:bodyPr/>
                    <a:lstStyle/>
                    <a:p>
                      <a:pPr>
                        <a:lnSpc>
                          <a:spcPct val="115000"/>
                        </a:lnSpc>
                        <a:spcAft>
                          <a:spcPts val="1000"/>
                        </a:spcAft>
                      </a:pPr>
                      <a:r>
                        <a:rPr lang="en-GB" sz="1200">
                          <a:effectLst/>
                        </a:rPr>
                        <a:t>Clearing  </a:t>
                      </a:r>
                      <a:endParaRPr lang="en-GB" sz="1100">
                        <a:effectLst/>
                      </a:endParaRPr>
                    </a:p>
                    <a:p>
                      <a:pPr>
                        <a:lnSpc>
                          <a:spcPct val="115000"/>
                        </a:lnSpc>
                        <a:spcAft>
                          <a:spcPts val="1000"/>
                        </a:spcAft>
                      </a:pPr>
                      <a:r>
                        <a:rPr lang="en-GB" sz="1200">
                          <a:effectLst/>
                        </a:rPr>
                        <a:t>2007-2009</a:t>
                      </a:r>
                      <a:endParaRPr lang="en-GB" sz="1100">
                        <a:effectLst/>
                        <a:latin typeface="Calibri"/>
                        <a:ea typeface="Times New Roman"/>
                        <a:cs typeface="Times New Roman"/>
                      </a:endParaRPr>
                    </a:p>
                  </a:txBody>
                  <a:tcPr marL="0" marR="0" marT="0" marB="0" anchor="b"/>
                </a:tc>
              </a:tr>
              <a:tr h="156210">
                <a:tc>
                  <a:txBody>
                    <a:bodyPr/>
                    <a:lstStyle/>
                    <a:p>
                      <a:pPr>
                        <a:lnSpc>
                          <a:spcPct val="115000"/>
                        </a:lnSpc>
                        <a:spcAft>
                          <a:spcPts val="1000"/>
                        </a:spcAft>
                      </a:pPr>
                      <a:r>
                        <a:rPr lang="en-GB" sz="1200">
                          <a:effectLst/>
                        </a:rPr>
                        <a:t>"D"</a:t>
                      </a:r>
                      <a:endParaRPr lang="en-GB" sz="1100">
                        <a:effectLst/>
                        <a:latin typeface="Calibri"/>
                        <a:ea typeface="Times New Roman"/>
                        <a:cs typeface="Times New Roman"/>
                      </a:endParaRPr>
                    </a:p>
                  </a:txBody>
                  <a:tcPr marL="31115" marR="31115" marT="9525" marB="0" anchor="b"/>
                </a:tc>
                <a:tc>
                  <a:txBody>
                    <a:bodyPr/>
                    <a:lstStyle/>
                    <a:p>
                      <a:pPr>
                        <a:lnSpc>
                          <a:spcPct val="115000"/>
                        </a:lnSpc>
                        <a:spcAft>
                          <a:spcPts val="1000"/>
                        </a:spcAft>
                      </a:pPr>
                      <a:r>
                        <a:rPr lang="en-GB" sz="1200">
                          <a:effectLst/>
                        </a:rPr>
                        <a:t>-0,15%</a:t>
                      </a:r>
                      <a:endParaRPr lang="en-GB" sz="1100">
                        <a:effectLst/>
                        <a:latin typeface="Calibri"/>
                        <a:ea typeface="Times New Roman"/>
                        <a:cs typeface="Times New Roman"/>
                      </a:endParaRPr>
                    </a:p>
                  </a:txBody>
                  <a:tcPr marL="0" marR="0" marT="0" marB="0" anchor="b"/>
                </a:tc>
                <a:tc>
                  <a:txBody>
                    <a:bodyPr/>
                    <a:lstStyle/>
                    <a:p>
                      <a:pPr>
                        <a:lnSpc>
                          <a:spcPct val="115000"/>
                        </a:lnSpc>
                        <a:spcAft>
                          <a:spcPts val="1000"/>
                        </a:spcAft>
                      </a:pPr>
                      <a:r>
                        <a:rPr lang="en-GB" sz="1200">
                          <a:effectLst/>
                        </a:rPr>
                        <a:t>0,53%</a:t>
                      </a:r>
                      <a:endParaRPr lang="en-GB" sz="1100">
                        <a:effectLst/>
                        <a:latin typeface="Calibri"/>
                        <a:ea typeface="Times New Roman"/>
                        <a:cs typeface="Times New Roman"/>
                      </a:endParaRPr>
                    </a:p>
                  </a:txBody>
                  <a:tcPr marL="31115" marR="31115" marT="9525" marB="0" anchor="b"/>
                </a:tc>
                <a:tc>
                  <a:txBody>
                    <a:bodyPr/>
                    <a:lstStyle/>
                    <a:p>
                      <a:pPr>
                        <a:lnSpc>
                          <a:spcPct val="115000"/>
                        </a:lnSpc>
                        <a:spcAft>
                          <a:spcPts val="1000"/>
                        </a:spcAft>
                      </a:pPr>
                      <a:r>
                        <a:rPr lang="en-GB" sz="1200">
                          <a:effectLst/>
                        </a:rPr>
                        <a:t>-0,28%</a:t>
                      </a:r>
                      <a:endParaRPr lang="en-GB" sz="1100">
                        <a:effectLst/>
                        <a:latin typeface="Calibri"/>
                        <a:ea typeface="Times New Roman"/>
                        <a:cs typeface="Times New Roman"/>
                      </a:endParaRPr>
                    </a:p>
                  </a:txBody>
                  <a:tcPr marL="0" marR="0" marT="0" marB="0" anchor="b"/>
                </a:tc>
              </a:tr>
              <a:tr h="57150">
                <a:tc>
                  <a:txBody>
                    <a:bodyPr/>
                    <a:lstStyle/>
                    <a:p>
                      <a:pPr>
                        <a:lnSpc>
                          <a:spcPct val="115000"/>
                        </a:lnSpc>
                        <a:spcAft>
                          <a:spcPts val="1000"/>
                        </a:spcAft>
                      </a:pPr>
                      <a:r>
                        <a:rPr lang="en-GB" sz="1200">
                          <a:effectLst/>
                        </a:rPr>
                        <a:t>"M"</a:t>
                      </a:r>
                      <a:endParaRPr lang="en-GB" sz="1100">
                        <a:effectLst/>
                        <a:latin typeface="Calibri"/>
                        <a:ea typeface="Times New Roman"/>
                        <a:cs typeface="Times New Roman"/>
                      </a:endParaRPr>
                    </a:p>
                  </a:txBody>
                  <a:tcPr marL="31115" marR="31115" marT="9525" marB="0" anchor="b"/>
                </a:tc>
                <a:tc>
                  <a:txBody>
                    <a:bodyPr/>
                    <a:lstStyle/>
                    <a:p>
                      <a:pPr>
                        <a:lnSpc>
                          <a:spcPct val="115000"/>
                        </a:lnSpc>
                        <a:spcAft>
                          <a:spcPts val="1000"/>
                        </a:spcAft>
                      </a:pPr>
                      <a:r>
                        <a:rPr lang="en-GB" sz="1200">
                          <a:effectLst/>
                        </a:rPr>
                        <a:t>-0,29%</a:t>
                      </a:r>
                      <a:endParaRPr lang="en-GB" sz="1100">
                        <a:effectLst/>
                        <a:latin typeface="Calibri"/>
                        <a:ea typeface="Times New Roman"/>
                        <a:cs typeface="Times New Roman"/>
                      </a:endParaRPr>
                    </a:p>
                  </a:txBody>
                  <a:tcPr marL="0" marR="0" marT="0" marB="0" anchor="b"/>
                </a:tc>
                <a:tc>
                  <a:txBody>
                    <a:bodyPr/>
                    <a:lstStyle/>
                    <a:p>
                      <a:pPr>
                        <a:lnSpc>
                          <a:spcPct val="115000"/>
                        </a:lnSpc>
                        <a:spcAft>
                          <a:spcPts val="1000"/>
                        </a:spcAft>
                      </a:pPr>
                      <a:r>
                        <a:rPr lang="en-GB" sz="1200">
                          <a:effectLst/>
                        </a:rPr>
                        <a:t>0,66%</a:t>
                      </a:r>
                      <a:endParaRPr lang="en-GB" sz="1100">
                        <a:effectLst/>
                        <a:latin typeface="Calibri"/>
                        <a:ea typeface="Times New Roman"/>
                        <a:cs typeface="Times New Roman"/>
                      </a:endParaRPr>
                    </a:p>
                  </a:txBody>
                  <a:tcPr marL="31115" marR="31115" marT="9525" marB="0" anchor="b"/>
                </a:tc>
                <a:tc>
                  <a:txBody>
                    <a:bodyPr/>
                    <a:lstStyle/>
                    <a:p>
                      <a:pPr>
                        <a:lnSpc>
                          <a:spcPct val="115000"/>
                        </a:lnSpc>
                        <a:spcAft>
                          <a:spcPts val="1000"/>
                        </a:spcAft>
                      </a:pPr>
                      <a:r>
                        <a:rPr lang="en-GB" sz="1200" dirty="0">
                          <a:effectLst/>
                        </a:rPr>
                        <a:t>-0,35%</a:t>
                      </a:r>
                      <a:endParaRPr lang="en-GB" sz="1100" dirty="0">
                        <a:effectLst/>
                        <a:latin typeface="Calibri"/>
                        <a:ea typeface="Times New Roman"/>
                        <a:cs typeface="Times New Roman"/>
                      </a:endParaRPr>
                    </a:p>
                  </a:txBody>
                  <a:tcPr marL="0" marR="0" marT="0" marB="0" anchor="b"/>
                </a:tc>
              </a:tr>
            </a:tbl>
          </a:graphicData>
        </a:graphic>
      </p:graphicFrame>
      <p:pic>
        <p:nvPicPr>
          <p:cNvPr id="9224" name="Picture 6149" descr="Diagramm_Landcov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078681"/>
            <a:ext cx="1987826" cy="140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579" y="1342564"/>
            <a:ext cx="1335882" cy="293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153" descr="Map1_ForestConcessions_TimberSaleContrac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36953" y="1170161"/>
            <a:ext cx="2169047" cy="152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326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5560656" y="4190628"/>
            <a:ext cx="2727472" cy="2667372"/>
          </a:xfrm>
          <a:prstGeom prst="rect">
            <a:avLst/>
          </a:prstGeom>
          <a:noFill/>
          <a:ln>
            <a:noFill/>
          </a:ln>
          <a:extLst/>
        </p:spPr>
      </p:pic>
      <p:sp>
        <p:nvSpPr>
          <p:cNvPr id="2"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a:p>
            <a:r>
              <a:rPr lang="en-US" sz="2000" b="1" dirty="0" smtClean="0">
                <a:solidFill>
                  <a:srgbClr val="FFCC66"/>
                </a:solidFill>
                <a:latin typeface="Verdana" pitchFamily="34" charset="0"/>
              </a:rPr>
              <a:t>Forest Mapping for REDD in Liberia: 2013 - 2015</a:t>
            </a:r>
          </a:p>
        </p:txBody>
      </p:sp>
      <p:pic>
        <p:nvPicPr>
          <p:cNvPr id="7172" name="Bild 2" descr="logga_200px_bredd-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911" y="1286739"/>
            <a:ext cx="742950" cy="5238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Bild 1" descr="GEOVILLE_LOGO_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024" y="1258164"/>
            <a:ext cx="1171575" cy="5524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1" descr="FDA Logo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5" y="1233487"/>
            <a:ext cx="762000" cy="600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6"/>
          <p:cNvSpPr>
            <a:spLocks noChangeArrowheads="1"/>
          </p:cNvSpPr>
          <p:nvPr/>
        </p:nvSpPr>
        <p:spPr bwMode="auto">
          <a:xfrm>
            <a:off x="0" y="98107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7"/>
          <p:cNvSpPr>
            <a:spLocks noChangeArrowheads="1"/>
          </p:cNvSpPr>
          <p:nvPr/>
        </p:nvSpPr>
        <p:spPr bwMode="auto">
          <a:xfrm>
            <a:off x="0" y="15335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8"/>
          <p:cNvSpPr>
            <a:spLocks noChangeArrowheads="1"/>
          </p:cNvSpPr>
          <p:nvPr/>
        </p:nvSpPr>
        <p:spPr bwMode="auto">
          <a:xfrm>
            <a:off x="0" y="21336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9"/>
          <p:cNvSpPr>
            <a:spLocks noChangeArrowheads="1"/>
          </p:cNvSpPr>
          <p:nvPr/>
        </p:nvSpPr>
        <p:spPr bwMode="auto">
          <a:xfrm>
            <a:off x="0" y="26003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717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7609" y="1372464"/>
            <a:ext cx="10572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Grafik 9"/>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4000" contrast="37000"/>
                    </a14:imgEffect>
                  </a14:imgLayer>
                </a14:imgProps>
              </a:ext>
            </a:extLst>
          </a:blip>
          <a:stretch>
            <a:fillRect/>
          </a:stretch>
        </p:blipFill>
        <p:spPr>
          <a:xfrm>
            <a:off x="5982999" y="1533524"/>
            <a:ext cx="3590492" cy="3038476"/>
          </a:xfrm>
          <a:prstGeom prst="rect">
            <a:avLst/>
          </a:prstGeom>
        </p:spPr>
      </p:pic>
      <p:pic>
        <p:nvPicPr>
          <p:cNvPr id="16" name="Picture 15"/>
          <p:cNvPicPr/>
          <p:nvPr/>
        </p:nvPicPr>
        <p:blipFill rotWithShape="1">
          <a:blip r:embed="rId9" cstate="print">
            <a:extLst>
              <a:ext uri="{28A0092B-C50C-407E-A947-70E740481C1C}">
                <a14:useLocalDpi xmlns:a14="http://schemas.microsoft.com/office/drawing/2010/main" val="0"/>
              </a:ext>
            </a:extLst>
          </a:blip>
          <a:srcRect l="32443" t="3621" r="5752" b="1978"/>
          <a:stretch/>
        </p:blipFill>
        <p:spPr bwMode="auto">
          <a:xfrm>
            <a:off x="7778245" y="4869040"/>
            <a:ext cx="1980867" cy="1713129"/>
          </a:xfrm>
          <a:prstGeom prst="rect">
            <a:avLst/>
          </a:prstGeom>
          <a:noFill/>
          <a:ln>
            <a:noFill/>
          </a:ln>
          <a:extLst/>
        </p:spPr>
      </p:pic>
      <p:sp>
        <p:nvSpPr>
          <p:cNvPr id="18" name="Content Placeholder 1"/>
          <p:cNvSpPr txBox="1">
            <a:spLocks/>
          </p:cNvSpPr>
          <p:nvPr/>
        </p:nvSpPr>
        <p:spPr>
          <a:xfrm>
            <a:off x="254296" y="1753464"/>
            <a:ext cx="5417634" cy="4525963"/>
          </a:xfrm>
          <a:prstGeom prst="rect">
            <a:avLst/>
          </a:prstGeom>
        </p:spPr>
        <p:txBody>
          <a:bodyPr/>
          <a:lstStyle>
            <a:lvl1pPr marL="342900" indent="-342900" algn="l" rtl="0" eaLnBrk="0" fontAlgn="base" hangingPunct="0">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ＭＳ Ｐゴシック" charset="0"/>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ea typeface="ＭＳ Ｐゴシック" charset="0"/>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sz="1400" b="1" kern="0" dirty="0" smtClean="0">
                <a:solidFill>
                  <a:srgbClr val="FFC000"/>
                </a:solidFill>
              </a:rPr>
              <a:t>Follow on the initial activity </a:t>
            </a:r>
            <a:r>
              <a:rPr lang="en-US" sz="1400" dirty="0" smtClean="0"/>
              <a:t>High </a:t>
            </a:r>
            <a:r>
              <a:rPr lang="en-US" sz="1400" dirty="0"/>
              <a:t>resolution </a:t>
            </a:r>
            <a:r>
              <a:rPr lang="en-GB" sz="1400" dirty="0"/>
              <a:t>nation-wide mapping of Liberia Forest and Land Cover </a:t>
            </a:r>
            <a:r>
              <a:rPr lang="en-GB" sz="1400" dirty="0" smtClean="0"/>
              <a:t>(</a:t>
            </a:r>
            <a:r>
              <a:rPr lang="en-GB" sz="1400" kern="0" dirty="0" smtClean="0"/>
              <a:t>National wall-to-wall coverage )</a:t>
            </a:r>
          </a:p>
          <a:p>
            <a:pPr marL="900000" lvl="2"/>
            <a:r>
              <a:rPr lang="en-GB" sz="1400" kern="0" dirty="0" smtClean="0"/>
              <a:t>FCPF REDD Readiness Grant</a:t>
            </a:r>
            <a:endParaRPr lang="en-GB" sz="1400" kern="0" dirty="0"/>
          </a:p>
          <a:p>
            <a:pPr marL="900000" lvl="2"/>
            <a:r>
              <a:rPr lang="en-US" sz="1400" dirty="0"/>
              <a:t>Strategic Environmental and Social Assessment (SESA) </a:t>
            </a:r>
            <a:r>
              <a:rPr lang="en-US" sz="1400" dirty="0" smtClean="0"/>
              <a:t>to inform land use options</a:t>
            </a:r>
          </a:p>
          <a:p>
            <a:pPr marL="540000" lvl="2" indent="0">
              <a:buNone/>
            </a:pPr>
            <a:r>
              <a:rPr lang="en-GB" sz="1400" b="1" kern="0" dirty="0" smtClean="0"/>
              <a:t>Specifications</a:t>
            </a:r>
            <a:r>
              <a:rPr lang="en-GB" sz="1400" kern="0" dirty="0" smtClean="0"/>
              <a:t> </a:t>
            </a:r>
          </a:p>
          <a:p>
            <a:pPr lvl="2"/>
            <a:r>
              <a:rPr lang="en-GB" sz="1400" kern="0" dirty="0" smtClean="0"/>
              <a:t>0.5 ha mapping unit</a:t>
            </a:r>
          </a:p>
          <a:p>
            <a:pPr lvl="2"/>
            <a:r>
              <a:rPr lang="en-GB" sz="1400" kern="0" dirty="0" smtClean="0"/>
              <a:t>Validation, accuracy assessment (90%)</a:t>
            </a:r>
          </a:p>
          <a:p>
            <a:pPr lvl="0"/>
            <a:r>
              <a:rPr lang="en-GB" sz="1400" b="1" dirty="0" smtClean="0"/>
              <a:t>Capacity </a:t>
            </a:r>
            <a:r>
              <a:rPr lang="en-GB" sz="1400" b="1" dirty="0"/>
              <a:t>building and trainings </a:t>
            </a:r>
            <a:r>
              <a:rPr lang="en-GB" sz="1400" dirty="0"/>
              <a:t>for the staff of the Forestry Development Authority, LISGIS and other relevant stakeholders, enabling a participatory approach to digital mapping of forest cover and its changes </a:t>
            </a:r>
          </a:p>
          <a:p>
            <a:pPr lvl="0"/>
            <a:r>
              <a:rPr lang="en-US" sz="1400" dirty="0" smtClean="0"/>
              <a:t>Elaborate </a:t>
            </a:r>
            <a:r>
              <a:rPr lang="en-GB" sz="1400" dirty="0"/>
              <a:t>requirements on </a:t>
            </a:r>
            <a:r>
              <a:rPr lang="en-GB" sz="1400" b="1" dirty="0"/>
              <a:t>software tools </a:t>
            </a:r>
            <a:r>
              <a:rPr lang="en-GB" sz="1400" dirty="0"/>
              <a:t>for handling of geospatial raster data needed for operational land cover and forest mapping and monitoring in the longer term. </a:t>
            </a:r>
          </a:p>
          <a:p>
            <a:endParaRPr lang="en-GB" kern="0" dirty="0"/>
          </a:p>
        </p:txBody>
      </p:sp>
      <p:pic>
        <p:nvPicPr>
          <p:cNvPr id="2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301" y="1355899"/>
            <a:ext cx="1214438"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935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6" descr="cid:image002.png@01D0E406.DC41C96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38085" y="1350009"/>
            <a:ext cx="7109849" cy="3011573"/>
          </a:xfrm>
          <a:prstGeom prst="rect">
            <a:avLst/>
          </a:prstGeom>
          <a:noFill/>
          <a:ln>
            <a:noFill/>
          </a:ln>
        </p:spPr>
      </p:pic>
      <p:pic>
        <p:nvPicPr>
          <p:cNvPr id="2" name="Picture 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661" y="4081365"/>
            <a:ext cx="3272877" cy="1983797"/>
          </a:xfrm>
          <a:prstGeom prst="rect">
            <a:avLst/>
          </a:prstGeom>
          <a:noFill/>
          <a:ln>
            <a:noFill/>
          </a:ln>
          <a:extLst/>
        </p:spPr>
      </p:pic>
      <p:pic>
        <p:nvPicPr>
          <p:cNvPr id="3" name="Picture 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4744" y="4081365"/>
            <a:ext cx="3291898" cy="1983797"/>
          </a:xfrm>
          <a:prstGeom prst="rect">
            <a:avLst/>
          </a:prstGeom>
          <a:noFill/>
          <a:ln>
            <a:noFill/>
          </a:ln>
          <a:extLst/>
        </p:spPr>
      </p:pic>
      <p:sp>
        <p:nvSpPr>
          <p:cNvPr id="5" name="Rectangle 17"/>
          <p:cNvSpPr>
            <a:spLocks noChangeArrowheads="1"/>
          </p:cNvSpPr>
          <p:nvPr/>
        </p:nvSpPr>
        <p:spPr bwMode="auto">
          <a:xfrm>
            <a:off x="638972" y="6257835"/>
            <a:ext cx="73376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t>Figure : Significant improvement of information detail in the satellite-based land cover map compared to the existing 2004 land cover </a:t>
            </a:r>
            <a:r>
              <a:rPr lang="en-US" sz="1000" dirty="0" smtClean="0"/>
              <a:t>map. Credit: </a:t>
            </a:r>
            <a:r>
              <a:rPr lang="en-US" sz="1000" dirty="0" err="1" smtClean="0"/>
              <a:t>Metria</a:t>
            </a:r>
            <a:r>
              <a:rPr lang="en-US" sz="1000" dirty="0" smtClean="0"/>
              <a:t> </a:t>
            </a:r>
            <a:r>
              <a:rPr lang="en-US" sz="1000" dirty="0" err="1" smtClean="0"/>
              <a:t>Geoville</a:t>
            </a:r>
            <a:r>
              <a:rPr lang="en-US" sz="1000" dirty="0" smtClean="0"/>
              <a:t> for World Bank/FDA</a:t>
            </a:r>
            <a:endParaRPr lang="en-GB" sz="1000" dirty="0"/>
          </a:p>
        </p:txBody>
      </p:sp>
      <p:sp>
        <p:nvSpPr>
          <p:cNvPr id="6"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a:p>
            <a:r>
              <a:rPr lang="en-US" sz="2000" b="1" dirty="0" smtClean="0">
                <a:solidFill>
                  <a:srgbClr val="FFCC66"/>
                </a:solidFill>
                <a:latin typeface="Verdana" pitchFamily="34" charset="0"/>
              </a:rPr>
              <a:t>Forest Mapping for REDD in Liberia: 2013 - 2015</a:t>
            </a:r>
          </a:p>
        </p:txBody>
      </p:sp>
    </p:spTree>
    <p:extLst>
      <p:ext uri="{BB962C8B-B14F-4D97-AF65-F5344CB8AC3E}">
        <p14:creationId xmlns:p14="http://schemas.microsoft.com/office/powerpoint/2010/main" val="1736766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2" descr="P:\Liberia_Forest_MS134945_Erik_Willen\07_deliverables\to_ESA\Forest_classificat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60" y="1815547"/>
            <a:ext cx="4308123" cy="3458818"/>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3064687295"/>
              </p:ext>
            </p:extLst>
          </p:nvPr>
        </p:nvGraphicFramePr>
        <p:xfrm>
          <a:off x="5007942" y="1343429"/>
          <a:ext cx="4660900" cy="2786634"/>
        </p:xfrm>
        <a:graphic>
          <a:graphicData uri="http://schemas.openxmlformats.org/drawingml/2006/table">
            <a:tbl>
              <a:tblPr firstRow="1" firstCol="1" bandRow="1">
                <a:tableStyleId>{5C22544A-7EE6-4342-B048-85BDC9FD1C3A}</a:tableStyleId>
              </a:tblPr>
              <a:tblGrid>
                <a:gridCol w="1358900"/>
                <a:gridCol w="3302000"/>
              </a:tblGrid>
              <a:tr h="228600">
                <a:tc>
                  <a:txBody>
                    <a:bodyPr/>
                    <a:lstStyle/>
                    <a:p>
                      <a:pPr algn="just">
                        <a:lnSpc>
                          <a:spcPct val="115000"/>
                        </a:lnSpc>
                        <a:spcAft>
                          <a:spcPts val="0"/>
                        </a:spcAft>
                      </a:pPr>
                      <a:r>
                        <a:rPr lang="en-US" sz="800">
                          <a:effectLst/>
                        </a:rPr>
                        <a:t>Forest domain</a:t>
                      </a:r>
                      <a:endParaRPr lang="en-GB" sz="1000">
                        <a:effectLst/>
                        <a:latin typeface="Calibri"/>
                        <a:ea typeface="Times New Roman"/>
                        <a:cs typeface="Times New Roman"/>
                      </a:endParaRPr>
                    </a:p>
                  </a:txBody>
                  <a:tcPr marL="88265" marR="88265" marT="43815" marB="43815"/>
                </a:tc>
                <a:tc>
                  <a:txBody>
                    <a:bodyPr/>
                    <a:lstStyle/>
                    <a:p>
                      <a:pPr marL="342900" lvl="0" indent="-342900" algn="just">
                        <a:lnSpc>
                          <a:spcPct val="115000"/>
                        </a:lnSpc>
                        <a:spcAft>
                          <a:spcPts val="0"/>
                        </a:spcAft>
                        <a:buFont typeface="Arial"/>
                        <a:buChar char="•"/>
                        <a:tabLst>
                          <a:tab pos="457200" algn="l"/>
                        </a:tabLst>
                      </a:pPr>
                      <a:r>
                        <a:rPr lang="en-US" sz="800">
                          <a:effectLst/>
                        </a:rPr>
                        <a:t>Forest  &gt;80%</a:t>
                      </a:r>
                      <a:endParaRPr lang="en-GB" sz="1000">
                        <a:effectLst/>
                      </a:endParaRPr>
                    </a:p>
                    <a:p>
                      <a:pPr marL="342900" lvl="0" indent="-342900" algn="just">
                        <a:lnSpc>
                          <a:spcPct val="115000"/>
                        </a:lnSpc>
                        <a:spcAft>
                          <a:spcPts val="0"/>
                        </a:spcAft>
                        <a:buFont typeface="Arial"/>
                        <a:buChar char="•"/>
                        <a:tabLst>
                          <a:tab pos="457200" algn="l"/>
                        </a:tabLst>
                      </a:pPr>
                      <a:r>
                        <a:rPr lang="en-US" sz="800">
                          <a:effectLst/>
                        </a:rPr>
                        <a:t>Forest  30-80%</a:t>
                      </a:r>
                      <a:endParaRPr lang="en-GB" sz="1000">
                        <a:effectLst/>
                      </a:endParaRPr>
                    </a:p>
                    <a:p>
                      <a:pPr marL="342900" lvl="0" indent="-342900" algn="just">
                        <a:lnSpc>
                          <a:spcPct val="115000"/>
                        </a:lnSpc>
                        <a:spcAft>
                          <a:spcPts val="0"/>
                        </a:spcAft>
                        <a:buFont typeface="Arial"/>
                        <a:buChar char="•"/>
                        <a:tabLst>
                          <a:tab pos="457200" algn="l"/>
                        </a:tabLst>
                      </a:pPr>
                      <a:r>
                        <a:rPr lang="en-US" sz="800">
                          <a:effectLst/>
                        </a:rPr>
                        <a:t>Forest  &lt;30%</a:t>
                      </a:r>
                      <a:endParaRPr lang="en-GB" sz="1000">
                        <a:effectLst/>
                        <a:latin typeface="Calibri"/>
                        <a:ea typeface="Times New Roman"/>
                        <a:cs typeface="Times New Roman"/>
                      </a:endParaRPr>
                    </a:p>
                  </a:txBody>
                  <a:tcPr marL="88265" marR="88265" marT="43815" marB="43815"/>
                </a:tc>
              </a:tr>
              <a:tr h="1213485">
                <a:tc>
                  <a:txBody>
                    <a:bodyPr/>
                    <a:lstStyle/>
                    <a:p>
                      <a:pPr algn="just">
                        <a:lnSpc>
                          <a:spcPct val="115000"/>
                        </a:lnSpc>
                        <a:spcAft>
                          <a:spcPts val="0"/>
                        </a:spcAft>
                      </a:pPr>
                      <a:r>
                        <a:rPr lang="en-GB" sz="800">
                          <a:effectLst/>
                        </a:rPr>
                        <a:t>Rural, agricultural and particular domain</a:t>
                      </a:r>
                      <a:endParaRPr lang="en-GB" sz="1000">
                        <a:effectLst/>
                        <a:latin typeface="Calibri"/>
                        <a:ea typeface="Times New Roman"/>
                        <a:cs typeface="Times New Roman"/>
                      </a:endParaRPr>
                    </a:p>
                  </a:txBody>
                  <a:tcPr marL="88265" marR="88265" marT="43815" marB="43815"/>
                </a:tc>
                <a:tc>
                  <a:txBody>
                    <a:bodyPr/>
                    <a:lstStyle/>
                    <a:p>
                      <a:pPr marL="342900" lvl="0" indent="-342900" algn="just">
                        <a:lnSpc>
                          <a:spcPct val="115000"/>
                        </a:lnSpc>
                        <a:spcAft>
                          <a:spcPts val="0"/>
                        </a:spcAft>
                        <a:buFont typeface="Arial"/>
                        <a:buChar char="•"/>
                        <a:tabLst>
                          <a:tab pos="457200" algn="l"/>
                        </a:tabLst>
                      </a:pPr>
                      <a:r>
                        <a:rPr lang="en-US" sz="800">
                          <a:effectLst/>
                        </a:rPr>
                        <a:t>Mangrove &amp; swamps</a:t>
                      </a:r>
                      <a:endParaRPr lang="en-GB" sz="1000">
                        <a:effectLst/>
                      </a:endParaRPr>
                    </a:p>
                    <a:p>
                      <a:pPr marL="342900" lvl="0" indent="-342900" algn="just">
                        <a:lnSpc>
                          <a:spcPct val="115000"/>
                        </a:lnSpc>
                        <a:spcAft>
                          <a:spcPts val="0"/>
                        </a:spcAft>
                        <a:buFont typeface="Arial"/>
                        <a:buChar char="•"/>
                        <a:tabLst>
                          <a:tab pos="457200" algn="l"/>
                        </a:tabLst>
                      </a:pPr>
                      <a:r>
                        <a:rPr lang="de-AT" sz="800">
                          <a:effectLst/>
                        </a:rPr>
                        <a:t>Settlements</a:t>
                      </a:r>
                      <a:endParaRPr lang="en-GB" sz="1000">
                        <a:effectLst/>
                      </a:endParaRPr>
                    </a:p>
                    <a:p>
                      <a:pPr marL="742950" lvl="1" indent="-285750" algn="just">
                        <a:lnSpc>
                          <a:spcPct val="115000"/>
                        </a:lnSpc>
                        <a:spcAft>
                          <a:spcPts val="0"/>
                        </a:spcAft>
                        <a:buFont typeface="Arial"/>
                        <a:buChar char="•"/>
                        <a:tabLst>
                          <a:tab pos="457200" algn="l"/>
                          <a:tab pos="914400" algn="l"/>
                        </a:tabLst>
                      </a:pPr>
                      <a:r>
                        <a:rPr lang="de-AT" sz="800">
                          <a:effectLst/>
                        </a:rPr>
                        <a:t>Urban (&gt;2500 inhabitants)</a:t>
                      </a:r>
                      <a:endParaRPr lang="en-GB" sz="1000">
                        <a:effectLst/>
                      </a:endParaRPr>
                    </a:p>
                    <a:p>
                      <a:pPr marL="742950" lvl="1" indent="-285750" algn="just">
                        <a:lnSpc>
                          <a:spcPct val="115000"/>
                        </a:lnSpc>
                        <a:spcAft>
                          <a:spcPts val="0"/>
                        </a:spcAft>
                        <a:buFont typeface="Arial"/>
                        <a:buChar char="•"/>
                        <a:tabLst>
                          <a:tab pos="457200" algn="l"/>
                          <a:tab pos="914400" algn="l"/>
                        </a:tabLst>
                      </a:pPr>
                      <a:r>
                        <a:rPr lang="de-AT" sz="800">
                          <a:effectLst/>
                        </a:rPr>
                        <a:t>Rural (&lt; 2500 inhabitants)</a:t>
                      </a:r>
                      <a:endParaRPr lang="en-GB" sz="1000">
                        <a:effectLst/>
                      </a:endParaRPr>
                    </a:p>
                    <a:p>
                      <a:pPr marL="342900" lvl="0" indent="-342900" algn="just">
                        <a:lnSpc>
                          <a:spcPct val="115000"/>
                        </a:lnSpc>
                        <a:spcAft>
                          <a:spcPts val="0"/>
                        </a:spcAft>
                        <a:buFont typeface="Arial"/>
                        <a:buChar char="•"/>
                        <a:tabLst>
                          <a:tab pos="457200" algn="l"/>
                        </a:tabLst>
                      </a:pPr>
                      <a:r>
                        <a:rPr lang="en-GB" sz="800">
                          <a:effectLst/>
                        </a:rPr>
                        <a:t>Surface Water Bodies</a:t>
                      </a:r>
                      <a:endParaRPr lang="en-GB" sz="1000">
                        <a:effectLst/>
                      </a:endParaRPr>
                    </a:p>
                    <a:p>
                      <a:pPr marL="342900" lvl="0" indent="-342900" algn="just">
                        <a:lnSpc>
                          <a:spcPct val="115000"/>
                        </a:lnSpc>
                        <a:spcAft>
                          <a:spcPts val="0"/>
                        </a:spcAft>
                        <a:buFont typeface="Arial"/>
                        <a:buChar char="•"/>
                        <a:tabLst>
                          <a:tab pos="457200" algn="l"/>
                        </a:tabLst>
                      </a:pPr>
                      <a:r>
                        <a:rPr lang="en-US" sz="800">
                          <a:effectLst/>
                        </a:rPr>
                        <a:t>Grassland (Savannah) &amp; Shrubs </a:t>
                      </a:r>
                      <a:endParaRPr lang="en-GB" sz="1000">
                        <a:effectLst/>
                      </a:endParaRPr>
                    </a:p>
                    <a:p>
                      <a:pPr marL="342900" lvl="0" indent="-342900" algn="just">
                        <a:lnSpc>
                          <a:spcPct val="115000"/>
                        </a:lnSpc>
                        <a:spcAft>
                          <a:spcPts val="0"/>
                        </a:spcAft>
                        <a:buFont typeface="Arial"/>
                        <a:buChar char="•"/>
                        <a:tabLst>
                          <a:tab pos="457200" algn="l"/>
                        </a:tabLst>
                      </a:pPr>
                      <a:r>
                        <a:rPr lang="de-AT" sz="800">
                          <a:effectLst/>
                        </a:rPr>
                        <a:t>Bare soil</a:t>
                      </a:r>
                      <a:endParaRPr lang="en-GB" sz="1000">
                        <a:effectLst/>
                      </a:endParaRPr>
                    </a:p>
                    <a:p>
                      <a:pPr marL="342900" lvl="0" indent="-342900" algn="just">
                        <a:lnSpc>
                          <a:spcPct val="115000"/>
                        </a:lnSpc>
                        <a:spcAft>
                          <a:spcPts val="0"/>
                        </a:spcAft>
                        <a:buFont typeface="Arial"/>
                        <a:buChar char="•"/>
                        <a:tabLst>
                          <a:tab pos="457200" algn="l"/>
                        </a:tabLst>
                      </a:pPr>
                      <a:r>
                        <a:rPr lang="de-AT" sz="800">
                          <a:effectLst/>
                        </a:rPr>
                        <a:t>Ecosystem complex (rocks &amp; sand)</a:t>
                      </a:r>
                      <a:endParaRPr lang="en-GB" sz="1000">
                        <a:effectLst/>
                      </a:endParaRPr>
                    </a:p>
                    <a:p>
                      <a:pPr marL="342900" lvl="0" indent="-342900" algn="just">
                        <a:lnSpc>
                          <a:spcPct val="115000"/>
                        </a:lnSpc>
                        <a:spcAft>
                          <a:spcPts val="0"/>
                        </a:spcAft>
                        <a:buFont typeface="Arial"/>
                        <a:buChar char="•"/>
                        <a:tabLst>
                          <a:tab pos="457200" algn="l"/>
                        </a:tabLst>
                      </a:pPr>
                      <a:r>
                        <a:rPr lang="en-US" sz="800">
                          <a:effectLst/>
                        </a:rPr>
                        <a:t>Slope classes (&lt;10%, 10-20 %, 20-30 %, &gt;30 %)</a:t>
                      </a:r>
                      <a:endParaRPr lang="en-GB" sz="1000">
                        <a:effectLst/>
                      </a:endParaRPr>
                    </a:p>
                    <a:p>
                      <a:pPr marL="342900" lvl="0" indent="-342900" algn="just">
                        <a:lnSpc>
                          <a:spcPct val="115000"/>
                        </a:lnSpc>
                        <a:spcAft>
                          <a:spcPts val="0"/>
                        </a:spcAft>
                        <a:buFont typeface="Arial"/>
                        <a:buChar char="•"/>
                        <a:tabLst>
                          <a:tab pos="457200" algn="l"/>
                        </a:tabLst>
                      </a:pPr>
                      <a:r>
                        <a:rPr lang="en-US" sz="800">
                          <a:effectLst/>
                        </a:rPr>
                        <a:t>Elevation classes</a:t>
                      </a:r>
                      <a:endParaRPr lang="en-GB" sz="1000">
                        <a:effectLst/>
                        <a:latin typeface="Calibri"/>
                        <a:ea typeface="Times New Roman"/>
                        <a:cs typeface="Times New Roman"/>
                      </a:endParaRPr>
                    </a:p>
                  </a:txBody>
                  <a:tcPr marL="88265" marR="88265" marT="43815" marB="43815"/>
                </a:tc>
              </a:tr>
              <a:tr h="393700">
                <a:tc>
                  <a:txBody>
                    <a:bodyPr/>
                    <a:lstStyle/>
                    <a:p>
                      <a:pPr algn="just">
                        <a:lnSpc>
                          <a:spcPct val="115000"/>
                        </a:lnSpc>
                        <a:spcAft>
                          <a:spcPts val="0"/>
                        </a:spcAft>
                      </a:pPr>
                      <a:r>
                        <a:rPr lang="de-AT" sz="800">
                          <a:effectLst/>
                        </a:rPr>
                        <a:t>Infrastructure</a:t>
                      </a:r>
                      <a:endParaRPr lang="en-GB" sz="1000">
                        <a:effectLst/>
                        <a:latin typeface="Calibri"/>
                        <a:ea typeface="Times New Roman"/>
                        <a:cs typeface="Times New Roman"/>
                      </a:endParaRPr>
                    </a:p>
                  </a:txBody>
                  <a:tcPr marL="88265" marR="88265" marT="43815" marB="43815"/>
                </a:tc>
                <a:tc>
                  <a:txBody>
                    <a:bodyPr/>
                    <a:lstStyle/>
                    <a:p>
                      <a:pPr marL="342900" lvl="0" indent="-342900" algn="just">
                        <a:lnSpc>
                          <a:spcPct val="115000"/>
                        </a:lnSpc>
                        <a:spcAft>
                          <a:spcPts val="0"/>
                        </a:spcAft>
                        <a:buFont typeface="Arial"/>
                        <a:buChar char="•"/>
                        <a:tabLst>
                          <a:tab pos="457200" algn="l"/>
                        </a:tabLst>
                      </a:pPr>
                      <a:r>
                        <a:rPr lang="en-US" sz="800" dirty="0">
                          <a:effectLst/>
                        </a:rPr>
                        <a:t>Road  and  railway network</a:t>
                      </a:r>
                      <a:endParaRPr lang="en-GB" sz="1000" dirty="0">
                        <a:effectLst/>
                      </a:endParaRPr>
                    </a:p>
                    <a:p>
                      <a:pPr marL="742950" lvl="1" indent="-285750" algn="just">
                        <a:lnSpc>
                          <a:spcPct val="115000"/>
                        </a:lnSpc>
                        <a:spcAft>
                          <a:spcPts val="0"/>
                        </a:spcAft>
                        <a:buFont typeface="Arial"/>
                        <a:buChar char="•"/>
                        <a:tabLst>
                          <a:tab pos="457200" algn="l"/>
                          <a:tab pos="914400" algn="l"/>
                        </a:tabLst>
                      </a:pPr>
                      <a:r>
                        <a:rPr lang="de-AT" sz="800" dirty="0">
                          <a:effectLst/>
                        </a:rPr>
                        <a:t>Primary  </a:t>
                      </a:r>
                      <a:r>
                        <a:rPr lang="de-AT" sz="800" dirty="0" err="1">
                          <a:effectLst/>
                        </a:rPr>
                        <a:t>road</a:t>
                      </a:r>
                      <a:r>
                        <a:rPr lang="de-AT" sz="800" dirty="0">
                          <a:effectLst/>
                        </a:rPr>
                        <a:t> (</a:t>
                      </a:r>
                      <a:r>
                        <a:rPr lang="de-AT" sz="800" dirty="0" err="1">
                          <a:effectLst/>
                        </a:rPr>
                        <a:t>paved</a:t>
                      </a:r>
                      <a:r>
                        <a:rPr lang="de-AT" sz="800" dirty="0">
                          <a:effectLst/>
                        </a:rPr>
                        <a:t>)</a:t>
                      </a:r>
                      <a:endParaRPr lang="en-GB" sz="1000" dirty="0">
                        <a:effectLst/>
                      </a:endParaRPr>
                    </a:p>
                    <a:p>
                      <a:pPr marL="742950" lvl="1" indent="-285750" algn="just">
                        <a:lnSpc>
                          <a:spcPct val="115000"/>
                        </a:lnSpc>
                        <a:spcAft>
                          <a:spcPts val="0"/>
                        </a:spcAft>
                        <a:buFont typeface="Arial"/>
                        <a:buChar char="•"/>
                        <a:tabLst>
                          <a:tab pos="457200" algn="l"/>
                          <a:tab pos="914400" algn="l"/>
                        </a:tabLst>
                      </a:pPr>
                      <a:r>
                        <a:rPr lang="de-AT" sz="800" dirty="0" err="1">
                          <a:effectLst/>
                        </a:rPr>
                        <a:t>Secondary</a:t>
                      </a:r>
                      <a:r>
                        <a:rPr lang="de-AT" sz="800" dirty="0">
                          <a:effectLst/>
                        </a:rPr>
                        <a:t>  </a:t>
                      </a:r>
                      <a:r>
                        <a:rPr lang="de-AT" sz="800" dirty="0" err="1">
                          <a:effectLst/>
                        </a:rPr>
                        <a:t>road</a:t>
                      </a:r>
                      <a:r>
                        <a:rPr lang="de-AT" sz="800" dirty="0">
                          <a:effectLst/>
                        </a:rPr>
                        <a:t> (</a:t>
                      </a:r>
                      <a:r>
                        <a:rPr lang="de-AT" sz="800" dirty="0" err="1">
                          <a:effectLst/>
                        </a:rPr>
                        <a:t>unpaved</a:t>
                      </a:r>
                      <a:r>
                        <a:rPr lang="de-AT" sz="800" dirty="0">
                          <a:effectLst/>
                        </a:rPr>
                        <a:t>)</a:t>
                      </a:r>
                      <a:endParaRPr lang="en-GB" sz="1000" dirty="0">
                        <a:effectLst/>
                      </a:endParaRPr>
                    </a:p>
                    <a:p>
                      <a:pPr marL="742950" lvl="1" indent="-285750" algn="just">
                        <a:lnSpc>
                          <a:spcPct val="115000"/>
                        </a:lnSpc>
                        <a:spcAft>
                          <a:spcPts val="0"/>
                        </a:spcAft>
                        <a:buFont typeface="Arial"/>
                        <a:buChar char="•"/>
                        <a:tabLst>
                          <a:tab pos="457200" algn="l"/>
                          <a:tab pos="914400" algn="l"/>
                        </a:tabLst>
                      </a:pPr>
                      <a:r>
                        <a:rPr lang="de-AT" sz="800" dirty="0">
                          <a:effectLst/>
                        </a:rPr>
                        <a:t>Tracks (</a:t>
                      </a:r>
                      <a:r>
                        <a:rPr lang="de-AT" sz="800" dirty="0" err="1">
                          <a:effectLst/>
                        </a:rPr>
                        <a:t>backroads</a:t>
                      </a:r>
                      <a:r>
                        <a:rPr lang="de-AT" sz="800" dirty="0">
                          <a:effectLst/>
                        </a:rPr>
                        <a:t>)</a:t>
                      </a:r>
                      <a:endParaRPr lang="en-GB" sz="1000" dirty="0">
                        <a:effectLst/>
                      </a:endParaRPr>
                    </a:p>
                    <a:p>
                      <a:pPr marL="742950" lvl="1" indent="-285750" algn="just">
                        <a:lnSpc>
                          <a:spcPct val="115000"/>
                        </a:lnSpc>
                        <a:spcAft>
                          <a:spcPts val="0"/>
                        </a:spcAft>
                        <a:buFont typeface="Arial"/>
                        <a:buChar char="•"/>
                        <a:tabLst>
                          <a:tab pos="457200" algn="l"/>
                          <a:tab pos="914400" algn="l"/>
                        </a:tabLst>
                      </a:pPr>
                      <a:r>
                        <a:rPr lang="de-AT" sz="800" dirty="0" err="1">
                          <a:effectLst/>
                        </a:rPr>
                        <a:t>Railways</a:t>
                      </a:r>
                      <a:endParaRPr lang="en-GB" sz="1000" dirty="0">
                        <a:effectLst/>
                        <a:latin typeface="Calibri"/>
                        <a:ea typeface="Times New Roman"/>
                        <a:cs typeface="Times New Roman"/>
                      </a:endParaRPr>
                    </a:p>
                  </a:txBody>
                  <a:tcPr marL="88265" marR="88265" marT="43815" marB="43815"/>
                </a:tc>
              </a:tr>
            </a:tbl>
          </a:graphicData>
        </a:graphic>
      </p:graphicFrame>
      <p:sp>
        <p:nvSpPr>
          <p:cNvPr id="4"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a:p>
            <a:r>
              <a:rPr lang="en-US" sz="2000" b="1" dirty="0" smtClean="0">
                <a:solidFill>
                  <a:srgbClr val="FFCC66"/>
                </a:solidFill>
                <a:latin typeface="Verdana" pitchFamily="34" charset="0"/>
              </a:rPr>
              <a:t>Forest Mapping for REDD in Liberia: 2013 - 2015</a:t>
            </a:r>
          </a:p>
        </p:txBody>
      </p:sp>
      <p:pic>
        <p:nvPicPr>
          <p:cNvPr id="7" name="Picture 1" descr="FDA Logo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5" y="1233487"/>
            <a:ext cx="76200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91" descr="http://farm9.staticflickr.com/8093/8429822113_57db282f82_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05" y="4572000"/>
            <a:ext cx="30480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objekt 4" descr="P:\Liberia_Forest_MS134945_Erik_Willen\07_deliverables\to_ESA\RapidEye_coverag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1866" y="4443412"/>
            <a:ext cx="2036445" cy="2028825"/>
          </a:xfrm>
          <a:prstGeom prst="rect">
            <a:avLst/>
          </a:prstGeom>
          <a:noFill/>
          <a:ln>
            <a:noFill/>
          </a:ln>
        </p:spPr>
      </p:pic>
      <p:pic>
        <p:nvPicPr>
          <p:cNvPr id="19" name="Bildobjekt 3" descr="P:\Liberia_Forest_MS134945_Erik_Willen\07_deliverables\to_ESA\Landsat_coverage.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7621" y="4433252"/>
            <a:ext cx="1933575" cy="2038985"/>
          </a:xfrm>
          <a:prstGeom prst="rect">
            <a:avLst/>
          </a:prstGeom>
          <a:noFill/>
          <a:ln>
            <a:noFill/>
          </a:ln>
        </p:spPr>
      </p:pic>
      <p:sp>
        <p:nvSpPr>
          <p:cNvPr id="20" name="Rectangle 17"/>
          <p:cNvSpPr>
            <a:spLocks noChangeArrowheads="1"/>
          </p:cNvSpPr>
          <p:nvPr/>
        </p:nvSpPr>
        <p:spPr bwMode="auto">
          <a:xfrm>
            <a:off x="4423613" y="6378184"/>
            <a:ext cx="167294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t>Figure </a:t>
            </a:r>
            <a:r>
              <a:rPr lang="en-US" sz="1000" dirty="0" smtClean="0"/>
              <a:t>: </a:t>
            </a:r>
            <a:r>
              <a:rPr lang="en-US" sz="1000" dirty="0"/>
              <a:t>Rapid Eye coverage 2011-2013</a:t>
            </a:r>
            <a:endParaRPr lang="en-GB" sz="1000" dirty="0"/>
          </a:p>
          <a:p>
            <a:endParaRPr lang="en-GB" sz="1000" dirty="0"/>
          </a:p>
        </p:txBody>
      </p:sp>
      <p:sp>
        <p:nvSpPr>
          <p:cNvPr id="21" name="Rectangle 17"/>
          <p:cNvSpPr>
            <a:spLocks noChangeArrowheads="1"/>
          </p:cNvSpPr>
          <p:nvPr/>
        </p:nvSpPr>
        <p:spPr bwMode="auto">
          <a:xfrm>
            <a:off x="6738246" y="6415202"/>
            <a:ext cx="22202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t>Figure </a:t>
            </a:r>
            <a:r>
              <a:rPr lang="en-US" sz="1000" dirty="0" smtClean="0"/>
              <a:t>: </a:t>
            </a:r>
            <a:r>
              <a:rPr lang="en-US" sz="1000" dirty="0"/>
              <a:t>Landsat 8 coverage Dec 2014-Jan 2015</a:t>
            </a:r>
            <a:endParaRPr lang="en-GB" sz="1000" dirty="0"/>
          </a:p>
          <a:p>
            <a:endParaRPr lang="en-GB" sz="1000" dirty="0"/>
          </a:p>
        </p:txBody>
      </p:sp>
      <p:sp>
        <p:nvSpPr>
          <p:cNvPr id="22" name="Rectangle 17"/>
          <p:cNvSpPr>
            <a:spLocks noChangeArrowheads="1"/>
          </p:cNvSpPr>
          <p:nvPr/>
        </p:nvSpPr>
        <p:spPr bwMode="auto">
          <a:xfrm>
            <a:off x="2475105" y="1538518"/>
            <a:ext cx="21550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t>Figure </a:t>
            </a:r>
            <a:r>
              <a:rPr lang="en-US" sz="1000" dirty="0" smtClean="0"/>
              <a:t>: Preliminary results of forest  cover. Credit </a:t>
            </a:r>
            <a:r>
              <a:rPr lang="en-US" sz="1000" dirty="0" err="1" smtClean="0"/>
              <a:t>Metria</a:t>
            </a:r>
            <a:r>
              <a:rPr lang="en-US" sz="1000" dirty="0" smtClean="0"/>
              <a:t>/</a:t>
            </a:r>
            <a:r>
              <a:rPr lang="en-US" sz="1000" dirty="0" err="1" smtClean="0"/>
              <a:t>Geoville</a:t>
            </a:r>
            <a:r>
              <a:rPr lang="en-US" sz="1000" dirty="0" smtClean="0"/>
              <a:t> for World Bank /FDA</a:t>
            </a:r>
            <a:endParaRPr lang="en-GB" sz="1000" dirty="0"/>
          </a:p>
        </p:txBody>
      </p:sp>
    </p:spTree>
    <p:extLst>
      <p:ext uri="{BB962C8B-B14F-4D97-AF65-F5344CB8AC3E}">
        <p14:creationId xmlns:p14="http://schemas.microsoft.com/office/powerpoint/2010/main" val="4213046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a:p>
            <a:r>
              <a:rPr lang="en-US" sz="2000" b="1" dirty="0" smtClean="0">
                <a:solidFill>
                  <a:srgbClr val="FFCC66"/>
                </a:solidFill>
                <a:latin typeface="Verdana" pitchFamily="34" charset="0"/>
              </a:rPr>
              <a:t>Forest Mapping for REDD in Liberia: Opportunities</a:t>
            </a:r>
            <a:endParaRPr lang="en-US" sz="2000" b="1" dirty="0">
              <a:solidFill>
                <a:srgbClr val="FFCC66"/>
              </a:solidFill>
              <a:latin typeface="Verdana" pitchFamily="34" charset="0"/>
            </a:endParaRPr>
          </a:p>
        </p:txBody>
      </p:sp>
      <p:sp>
        <p:nvSpPr>
          <p:cNvPr id="14" name="Rectangle 17"/>
          <p:cNvSpPr>
            <a:spLocks noChangeArrowheads="1"/>
          </p:cNvSpPr>
          <p:nvPr/>
        </p:nvSpPr>
        <p:spPr bwMode="auto">
          <a:xfrm>
            <a:off x="4801754" y="6476782"/>
            <a:ext cx="45916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t>Figure </a:t>
            </a:r>
            <a:r>
              <a:rPr lang="en-US" sz="1000" dirty="0" smtClean="0"/>
              <a:t>: Credit </a:t>
            </a:r>
            <a:r>
              <a:rPr lang="en-US" sz="1000" dirty="0" err="1" smtClean="0"/>
              <a:t>Geoville</a:t>
            </a:r>
            <a:r>
              <a:rPr lang="en-US" sz="1000" dirty="0" smtClean="0"/>
              <a:t> for ESA GECOMON project</a:t>
            </a:r>
            <a:endParaRPr lang="en-GB" sz="1000" dirty="0"/>
          </a:p>
        </p:txBody>
      </p:sp>
      <p:sp>
        <p:nvSpPr>
          <p:cNvPr id="5" name="Rectangle 4"/>
          <p:cNvSpPr/>
          <p:nvPr/>
        </p:nvSpPr>
        <p:spPr>
          <a:xfrm>
            <a:off x="403383" y="1104016"/>
            <a:ext cx="8989999" cy="923330"/>
          </a:xfrm>
          <a:prstGeom prst="rect">
            <a:avLst/>
          </a:prstGeom>
        </p:spPr>
        <p:txBody>
          <a:bodyPr wrap="square">
            <a:spAutoFit/>
          </a:bodyPr>
          <a:lstStyle/>
          <a:p>
            <a:r>
              <a:rPr lang="en-US" b="1" dirty="0" smtClean="0">
                <a:solidFill>
                  <a:schemeClr val="tx2"/>
                </a:solidFill>
              </a:rPr>
              <a:t>Natural Capital Accounting &amp; examples </a:t>
            </a:r>
            <a:r>
              <a:rPr lang="en-US" b="1" dirty="0">
                <a:solidFill>
                  <a:schemeClr val="tx2"/>
                </a:solidFill>
              </a:rPr>
              <a:t>focused on </a:t>
            </a:r>
            <a:r>
              <a:rPr lang="en-US" b="1" dirty="0" smtClean="0">
                <a:solidFill>
                  <a:schemeClr val="tx2"/>
                </a:solidFill>
              </a:rPr>
              <a:t>rubber trees : estimation of location, health and age. Can be used for plywood? wood fuel?</a:t>
            </a:r>
            <a:endParaRPr lang="en-US" b="1" dirty="0">
              <a:solidFill>
                <a:schemeClr val="tx2"/>
              </a:solidFill>
            </a:endParaRP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04" y="1995920"/>
            <a:ext cx="4552950"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754" y="2428875"/>
            <a:ext cx="408622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8535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noFill/>
        </p:spPr>
        <p:txBody>
          <a:bodyPr/>
          <a:lstStyle/>
          <a:p>
            <a:r>
              <a:rPr lang="sv-SE" dirty="0" smtClean="0">
                <a:latin typeface="Verdana" pitchFamily="34" charset="0"/>
              </a:rPr>
              <a:t>Copernicus </a:t>
            </a:r>
            <a:r>
              <a:rPr lang="sv-SE" dirty="0" err="1" smtClean="0">
                <a:latin typeface="Verdana" pitchFamily="34" charset="0"/>
              </a:rPr>
              <a:t>Dedicated</a:t>
            </a:r>
            <a:r>
              <a:rPr lang="sv-SE" dirty="0" smtClean="0">
                <a:latin typeface="Verdana" pitchFamily="34" charset="0"/>
              </a:rPr>
              <a:t> Missions: </a:t>
            </a:r>
            <a:r>
              <a:rPr lang="sv-SE" dirty="0" smtClean="0">
                <a:solidFill>
                  <a:srgbClr val="FFC000"/>
                </a:solidFill>
                <a:latin typeface="Verdana" pitchFamily="34" charset="0"/>
              </a:rPr>
              <a:t>Sentinels</a:t>
            </a:r>
            <a:endParaRPr lang="en-GB" dirty="0" smtClean="0">
              <a:solidFill>
                <a:srgbClr val="FFC000"/>
              </a:solidFill>
              <a:latin typeface="Verdana" pitchFamily="34" charset="0"/>
            </a:endParaRPr>
          </a:p>
        </p:txBody>
      </p:sp>
      <p:sp>
        <p:nvSpPr>
          <p:cNvPr id="3" name="Text Placeholder 2"/>
          <p:cNvSpPr>
            <a:spLocks noGrp="1"/>
          </p:cNvSpPr>
          <p:nvPr>
            <p:ph type="body" sz="quarter" idx="10"/>
          </p:nvPr>
        </p:nvSpPr>
        <p:spPr>
          <a:xfrm>
            <a:off x="6855093" y="1511300"/>
            <a:ext cx="2933965" cy="4902200"/>
          </a:xfrm>
        </p:spPr>
        <p:txBody>
          <a:bodyPr>
            <a:normAutofit fontScale="77500" lnSpcReduction="20000"/>
          </a:bodyPr>
          <a:lstStyle/>
          <a:p>
            <a:pPr>
              <a:defRPr/>
            </a:pPr>
            <a:r>
              <a:rPr lang="en-US" dirty="0" smtClean="0">
                <a:ea typeface="ＭＳ Ｐゴシック" pitchFamily="34" charset="-128"/>
              </a:rPr>
              <a:t>"Carpet" </a:t>
            </a:r>
            <a:r>
              <a:rPr lang="en-US" dirty="0">
                <a:ea typeface="ＭＳ Ｐゴシック" pitchFamily="34" charset="-128"/>
              </a:rPr>
              <a:t>coverage, </a:t>
            </a:r>
            <a:r>
              <a:rPr lang="en-US" dirty="0" smtClean="0">
                <a:ea typeface="ＭＳ Ｐゴシック" pitchFamily="34" charset="-128"/>
              </a:rPr>
              <a:t>"data monsters"!</a:t>
            </a:r>
            <a:endParaRPr lang="en-US" dirty="0">
              <a:ea typeface="ＭＳ Ｐゴシック" pitchFamily="34" charset="-128"/>
            </a:endParaRPr>
          </a:p>
          <a:p>
            <a:pPr>
              <a:defRPr/>
            </a:pPr>
            <a:endParaRPr lang="en-US" dirty="0">
              <a:ea typeface="ＭＳ Ｐゴシック" pitchFamily="34" charset="-128"/>
            </a:endParaRPr>
          </a:p>
          <a:p>
            <a:pPr>
              <a:defRPr/>
            </a:pPr>
            <a:r>
              <a:rPr lang="en-US" dirty="0">
                <a:ea typeface="ＭＳ Ｐゴシック" pitchFamily="34" charset="-128"/>
              </a:rPr>
              <a:t>Development </a:t>
            </a:r>
            <a:r>
              <a:rPr lang="en-US" dirty="0" smtClean="0">
                <a:ea typeface="ＭＳ Ｐゴシック" pitchFamily="34" charset="-128"/>
              </a:rPr>
              <a:t>and </a:t>
            </a:r>
            <a:r>
              <a:rPr lang="en-US" dirty="0">
                <a:ea typeface="ＭＳ Ｐゴシック" pitchFamily="34" charset="-128"/>
              </a:rPr>
              <a:t>Deployment </a:t>
            </a:r>
            <a:r>
              <a:rPr lang="en-US" dirty="0" smtClean="0">
                <a:ea typeface="ＭＳ Ｐゴシック" pitchFamily="34" charset="-128"/>
              </a:rPr>
              <a:t>of</a:t>
            </a:r>
            <a:br>
              <a:rPr lang="en-US" dirty="0" smtClean="0">
                <a:ea typeface="ＭＳ Ｐゴシック" pitchFamily="34" charset="-128"/>
              </a:rPr>
            </a:br>
            <a:r>
              <a:rPr lang="en-US" dirty="0" smtClean="0">
                <a:ea typeface="ＭＳ Ｐゴシック" pitchFamily="34" charset="-128"/>
              </a:rPr>
              <a:t>A &amp; B </a:t>
            </a:r>
            <a:r>
              <a:rPr lang="en-US" dirty="0">
                <a:ea typeface="ＭＳ Ｐゴシック" pitchFamily="34" charset="-128"/>
              </a:rPr>
              <a:t>units (</a:t>
            </a:r>
            <a:r>
              <a:rPr lang="en-US" b="1" dirty="0">
                <a:ea typeface="ＭＳ Ｐゴシック" pitchFamily="34" charset="-128"/>
              </a:rPr>
              <a:t>2.3 B€</a:t>
            </a:r>
            <a:r>
              <a:rPr lang="en-US" dirty="0" smtClean="0">
                <a:ea typeface="ＭＳ Ｐゴシック" pitchFamily="34" charset="-128"/>
              </a:rPr>
              <a:t>)</a:t>
            </a:r>
            <a:endParaRPr lang="en-US" dirty="0">
              <a:ea typeface="ＭＳ Ｐゴシック" pitchFamily="34" charset="-128"/>
            </a:endParaRPr>
          </a:p>
          <a:p>
            <a:pPr>
              <a:defRPr/>
            </a:pPr>
            <a:endParaRPr lang="en-US" dirty="0">
              <a:ea typeface="ＭＳ Ｐゴシック" pitchFamily="34" charset="-128"/>
            </a:endParaRPr>
          </a:p>
          <a:p>
            <a:pPr>
              <a:defRPr/>
            </a:pPr>
            <a:r>
              <a:rPr lang="en-US" dirty="0">
                <a:ea typeface="ＭＳ Ｐゴシック" pitchFamily="34" charset="-128"/>
              </a:rPr>
              <a:t>Free, open </a:t>
            </a:r>
            <a:r>
              <a:rPr lang="en-US" dirty="0" smtClean="0">
                <a:ea typeface="ＭＳ Ｐゴシック" pitchFamily="34" charset="-128"/>
              </a:rPr>
              <a:t>and </a:t>
            </a:r>
            <a:r>
              <a:rPr lang="en-US" dirty="0">
                <a:ea typeface="ＭＳ Ｐゴシック" pitchFamily="34" charset="-128"/>
              </a:rPr>
              <a:t>easy access to </a:t>
            </a:r>
            <a:r>
              <a:rPr lang="en-US" dirty="0" smtClean="0">
                <a:ea typeface="ＭＳ Ｐゴシック" pitchFamily="34" charset="-128"/>
              </a:rPr>
              <a:t>data</a:t>
            </a:r>
            <a:endParaRPr lang="en-US" dirty="0">
              <a:ea typeface="ＭＳ Ｐゴシック" pitchFamily="34" charset="-128"/>
            </a:endParaRPr>
          </a:p>
          <a:p>
            <a:pPr>
              <a:defRPr/>
            </a:pPr>
            <a:endParaRPr lang="en-US" dirty="0">
              <a:ea typeface="ＭＳ Ｐゴシック" pitchFamily="34" charset="-128"/>
            </a:endParaRPr>
          </a:p>
          <a:p>
            <a:pPr>
              <a:defRPr/>
            </a:pPr>
            <a:r>
              <a:rPr lang="en-US" dirty="0">
                <a:ea typeface="ＭＳ Ｐゴシック" pitchFamily="34" charset="-128"/>
              </a:rPr>
              <a:t>Long-term continuity of </a:t>
            </a:r>
            <a:r>
              <a:rPr lang="en-US" dirty="0" smtClean="0">
                <a:ea typeface="ＭＳ Ｐゴシック" pitchFamily="34" charset="-128"/>
              </a:rPr>
              <a:t>observations (25</a:t>
            </a:r>
            <a:r>
              <a:rPr lang="en-US" dirty="0">
                <a:ea typeface="ＭＳ Ｐゴシック" pitchFamily="34" charset="-128"/>
              </a:rPr>
              <a:t>+ years</a:t>
            </a:r>
            <a:r>
              <a:rPr lang="en-US" dirty="0" smtClean="0">
                <a:ea typeface="ＭＳ Ｐゴシック" pitchFamily="34" charset="-128"/>
              </a:rPr>
              <a:t>)</a:t>
            </a:r>
            <a:endParaRPr lang="en-US" dirty="0">
              <a:ea typeface="ＭＳ Ｐゴシック" pitchFamily="34" charset="-128"/>
            </a:endParaRPr>
          </a:p>
          <a:p>
            <a:pPr>
              <a:defRPr/>
            </a:pPr>
            <a:endParaRPr lang="en-US" dirty="0">
              <a:ea typeface="ＭＳ Ｐゴシック" pitchFamily="34" charset="-128"/>
            </a:endParaRPr>
          </a:p>
          <a:p>
            <a:pPr>
              <a:defRPr/>
            </a:pPr>
            <a:r>
              <a:rPr lang="en-US" dirty="0">
                <a:ea typeface="ＭＳ Ｐゴシック" pitchFamily="34" charset="-128"/>
              </a:rPr>
              <a:t>Used together with </a:t>
            </a:r>
            <a:r>
              <a:rPr lang="en-US" dirty="0" smtClean="0">
                <a:ea typeface="ＭＳ Ｐゴシック" pitchFamily="34" charset="-128"/>
              </a:rPr>
              <a:t>VHR (Very High Resolution) </a:t>
            </a:r>
            <a:r>
              <a:rPr lang="en-US" dirty="0">
                <a:ea typeface="ＭＳ Ｐゴシック" pitchFamily="34" charset="-128"/>
              </a:rPr>
              <a:t>national European missions</a:t>
            </a:r>
          </a:p>
          <a:p>
            <a:pPr>
              <a:defRPr/>
            </a:pPr>
            <a:endParaRPr lang="en-US" dirty="0" smtClean="0">
              <a:ea typeface="ＭＳ Ｐゴシック" pitchFamily="34" charset="-128"/>
            </a:endParaRPr>
          </a:p>
        </p:txBody>
      </p:sp>
      <p:sp>
        <p:nvSpPr>
          <p:cNvPr id="60420" name="Rectangle 2"/>
          <p:cNvSpPr>
            <a:spLocks noChangeArrowheads="1"/>
          </p:cNvSpPr>
          <p:nvPr/>
        </p:nvSpPr>
        <p:spPr bwMode="auto">
          <a:xfrm>
            <a:off x="0" y="1200150"/>
            <a:ext cx="6610879" cy="56578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solidFill>
                  <a:srgbClr val="000000"/>
                </a:solidFill>
                <a:ea typeface="ＭＳ Ｐゴシック" pitchFamily="34" charset="-128"/>
              </a:rPr>
              <a:t>       </a:t>
            </a:r>
          </a:p>
        </p:txBody>
      </p:sp>
      <p:sp>
        <p:nvSpPr>
          <p:cNvPr id="36" name="Rectangle 9"/>
          <p:cNvSpPr>
            <a:spLocks noChangeArrowheads="1"/>
          </p:cNvSpPr>
          <p:nvPr/>
        </p:nvSpPr>
        <p:spPr bwMode="auto">
          <a:xfrm>
            <a:off x="342239" y="1511300"/>
            <a:ext cx="5977996" cy="876300"/>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wrap="none" anchor="ctr"/>
          <a:lstStyle/>
          <a:p>
            <a:pPr algn="r">
              <a:defRPr/>
            </a:pPr>
            <a:endParaRPr lang="en-US">
              <a:solidFill>
                <a:srgbClr val="000000"/>
              </a:solidFill>
              <a:latin typeface="Verdana" pitchFamily="1" charset="0"/>
              <a:ea typeface="ＭＳ Ｐゴシック" pitchFamily="1" charset="-128"/>
            </a:endParaRPr>
          </a:p>
        </p:txBody>
      </p:sp>
      <p:sp>
        <p:nvSpPr>
          <p:cNvPr id="37" name="Rectangle 13"/>
          <p:cNvSpPr>
            <a:spLocks noChangeArrowheads="1"/>
          </p:cNvSpPr>
          <p:nvPr/>
        </p:nvSpPr>
        <p:spPr bwMode="auto">
          <a:xfrm>
            <a:off x="342239" y="2524125"/>
            <a:ext cx="5977996" cy="863600"/>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wrap="none" anchor="ctr"/>
          <a:lstStyle/>
          <a:p>
            <a:pPr algn="r">
              <a:defRPr/>
            </a:pPr>
            <a:endParaRPr lang="en-US">
              <a:solidFill>
                <a:srgbClr val="000000"/>
              </a:solidFill>
              <a:latin typeface="Verdana" pitchFamily="1" charset="0"/>
              <a:ea typeface="ＭＳ Ｐゴシック" pitchFamily="1" charset="-128"/>
            </a:endParaRPr>
          </a:p>
        </p:txBody>
      </p:sp>
      <p:sp>
        <p:nvSpPr>
          <p:cNvPr id="38" name="Rectangle 16"/>
          <p:cNvSpPr>
            <a:spLocks noChangeArrowheads="1"/>
          </p:cNvSpPr>
          <p:nvPr/>
        </p:nvSpPr>
        <p:spPr bwMode="auto">
          <a:xfrm>
            <a:off x="342239" y="3551238"/>
            <a:ext cx="5977996" cy="849312"/>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wrap="none" anchor="ctr"/>
          <a:lstStyle/>
          <a:p>
            <a:pPr algn="r">
              <a:defRPr/>
            </a:pPr>
            <a:endParaRPr lang="en-US">
              <a:solidFill>
                <a:srgbClr val="000000"/>
              </a:solidFill>
              <a:latin typeface="Verdana" pitchFamily="1" charset="0"/>
              <a:ea typeface="ＭＳ Ｐゴシック" pitchFamily="1" charset="-128"/>
            </a:endParaRPr>
          </a:p>
        </p:txBody>
      </p:sp>
      <p:sp>
        <p:nvSpPr>
          <p:cNvPr id="39" name="Rectangle 19"/>
          <p:cNvSpPr>
            <a:spLocks noChangeArrowheads="1"/>
          </p:cNvSpPr>
          <p:nvPr/>
        </p:nvSpPr>
        <p:spPr bwMode="auto">
          <a:xfrm>
            <a:off x="342239" y="4551363"/>
            <a:ext cx="5977996" cy="849312"/>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wrap="none" anchor="ctr"/>
          <a:lstStyle/>
          <a:p>
            <a:pPr algn="r">
              <a:defRPr/>
            </a:pPr>
            <a:endParaRPr lang="en-US">
              <a:solidFill>
                <a:srgbClr val="000000"/>
              </a:solidFill>
              <a:latin typeface="Verdana" pitchFamily="1" charset="0"/>
              <a:ea typeface="ＭＳ Ｐゴシック" pitchFamily="1" charset="-128"/>
            </a:endParaRPr>
          </a:p>
        </p:txBody>
      </p:sp>
      <p:sp>
        <p:nvSpPr>
          <p:cNvPr id="40" name="Rectangle 22"/>
          <p:cNvSpPr>
            <a:spLocks noChangeArrowheads="1"/>
          </p:cNvSpPr>
          <p:nvPr/>
        </p:nvSpPr>
        <p:spPr bwMode="auto">
          <a:xfrm>
            <a:off x="342239" y="5549900"/>
            <a:ext cx="5977996" cy="863600"/>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wrap="none" anchor="ctr"/>
          <a:lstStyle/>
          <a:p>
            <a:pPr algn="r">
              <a:defRPr/>
            </a:pPr>
            <a:endParaRPr lang="en-US">
              <a:solidFill>
                <a:srgbClr val="000000"/>
              </a:solidFill>
              <a:latin typeface="Verdana" pitchFamily="1" charset="0"/>
              <a:ea typeface="ＭＳ Ｐゴシック" pitchFamily="1" charset="-128"/>
            </a:endParaRPr>
          </a:p>
        </p:txBody>
      </p:sp>
      <p:pic>
        <p:nvPicPr>
          <p:cNvPr id="60426" name="Picture 4" descr="Sentinel2-01-LR 05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39" y="2524125"/>
            <a:ext cx="100951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5" descr="sentinel1spacec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39" y="1511300"/>
            <a:ext cx="100951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6" descr="Vu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239" y="3540126"/>
            <a:ext cx="100951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7" descr="SENTINEL4-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239" y="4546600"/>
            <a:ext cx="100951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Text Box 11"/>
          <p:cNvSpPr txBox="1">
            <a:spLocks noChangeArrowheads="1"/>
          </p:cNvSpPr>
          <p:nvPr/>
        </p:nvSpPr>
        <p:spPr bwMode="auto">
          <a:xfrm>
            <a:off x="4411270" y="2103445"/>
            <a:ext cx="187973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GB" sz="1100" b="1" dirty="0" smtClean="0">
                <a:solidFill>
                  <a:srgbClr val="33CCFF"/>
                </a:solidFill>
                <a:latin typeface="Verdana" pitchFamily="34" charset="0"/>
              </a:rPr>
              <a:t>2014, 2015</a:t>
            </a:r>
            <a:endParaRPr lang="en-GB" sz="1100" b="1" dirty="0">
              <a:solidFill>
                <a:srgbClr val="33CCFF"/>
              </a:solidFill>
              <a:latin typeface="Verdana" pitchFamily="34" charset="0"/>
            </a:endParaRPr>
          </a:p>
        </p:txBody>
      </p:sp>
      <p:sp>
        <p:nvSpPr>
          <p:cNvPr id="60431" name="Rectangle 12"/>
          <p:cNvSpPr>
            <a:spLocks noChangeArrowheads="1"/>
          </p:cNvSpPr>
          <p:nvPr/>
        </p:nvSpPr>
        <p:spPr bwMode="auto">
          <a:xfrm>
            <a:off x="1442906" y="1666878"/>
            <a:ext cx="4096920" cy="4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pPr>
            <a:r>
              <a:rPr lang="en-US" sz="1200" b="1">
                <a:solidFill>
                  <a:srgbClr val="464847"/>
                </a:solidFill>
                <a:ea typeface="ＭＳ Ｐゴシック" pitchFamily="34" charset="-128"/>
              </a:rPr>
              <a:t>Sentinel 1 – SAR imaging</a:t>
            </a:r>
          </a:p>
          <a:p>
            <a:pPr>
              <a:lnSpc>
                <a:spcPct val="90000"/>
              </a:lnSpc>
            </a:pPr>
            <a:r>
              <a:rPr lang="en-US" sz="1200">
                <a:solidFill>
                  <a:srgbClr val="464847"/>
                </a:solidFill>
                <a:ea typeface="ＭＳ Ｐゴシック" pitchFamily="34" charset="-128"/>
              </a:rPr>
              <a:t>All weather, day/night applications, interferometry</a:t>
            </a:r>
          </a:p>
        </p:txBody>
      </p:sp>
      <p:sp>
        <p:nvSpPr>
          <p:cNvPr id="60432" name="Text Box 14"/>
          <p:cNvSpPr txBox="1">
            <a:spLocks noChangeArrowheads="1"/>
          </p:cNvSpPr>
          <p:nvPr/>
        </p:nvSpPr>
        <p:spPr bwMode="auto">
          <a:xfrm>
            <a:off x="4516174" y="3128970"/>
            <a:ext cx="17748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GB" sz="1100" b="1" dirty="0" smtClean="0">
                <a:solidFill>
                  <a:srgbClr val="33CCFF"/>
                </a:solidFill>
                <a:latin typeface="Verdana" pitchFamily="34" charset="0"/>
              </a:rPr>
              <a:t>2015, 2016</a:t>
            </a:r>
            <a:endParaRPr lang="en-GB" sz="1100" b="1" dirty="0">
              <a:solidFill>
                <a:srgbClr val="33CCFF"/>
              </a:solidFill>
              <a:latin typeface="Verdana" pitchFamily="34" charset="0"/>
            </a:endParaRPr>
          </a:p>
        </p:txBody>
      </p:sp>
      <p:sp>
        <p:nvSpPr>
          <p:cNvPr id="60433" name="Rectangle 15"/>
          <p:cNvSpPr>
            <a:spLocks noChangeArrowheads="1"/>
          </p:cNvSpPr>
          <p:nvPr/>
        </p:nvSpPr>
        <p:spPr bwMode="auto">
          <a:xfrm>
            <a:off x="1442906" y="2627319"/>
            <a:ext cx="3993626" cy="59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pPr>
            <a:r>
              <a:rPr lang="en-US" sz="1200" b="1">
                <a:solidFill>
                  <a:srgbClr val="464847"/>
                </a:solidFill>
                <a:ea typeface="ＭＳ Ｐゴシック" pitchFamily="34" charset="-128"/>
              </a:rPr>
              <a:t>Sentinel 2 – Multispectral imaging</a:t>
            </a:r>
          </a:p>
          <a:p>
            <a:pPr>
              <a:lnSpc>
                <a:spcPct val="90000"/>
              </a:lnSpc>
            </a:pPr>
            <a:r>
              <a:rPr lang="en-US" sz="1200">
                <a:solidFill>
                  <a:srgbClr val="464847"/>
                </a:solidFill>
                <a:ea typeface="ＭＳ Ｐゴシック" pitchFamily="34" charset="-128"/>
              </a:rPr>
              <a:t>Land applications: urban, forest, agriculture, etc. </a:t>
            </a:r>
          </a:p>
          <a:p>
            <a:pPr>
              <a:lnSpc>
                <a:spcPct val="90000"/>
              </a:lnSpc>
            </a:pPr>
            <a:r>
              <a:rPr lang="en-US" sz="1200">
                <a:solidFill>
                  <a:srgbClr val="464847"/>
                </a:solidFill>
                <a:ea typeface="ＭＳ Ｐゴシック" pitchFamily="34" charset="-128"/>
              </a:rPr>
              <a:t>Continuity of Landsat, SPOT</a:t>
            </a:r>
          </a:p>
        </p:txBody>
      </p:sp>
      <p:sp>
        <p:nvSpPr>
          <p:cNvPr id="60434" name="Text Box 17"/>
          <p:cNvSpPr txBox="1">
            <a:spLocks noChangeArrowheads="1"/>
          </p:cNvSpPr>
          <p:nvPr/>
        </p:nvSpPr>
        <p:spPr bwMode="auto">
          <a:xfrm>
            <a:off x="4270243" y="4141795"/>
            <a:ext cx="202075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GB" sz="1100" b="1" dirty="0" smtClean="0">
                <a:solidFill>
                  <a:srgbClr val="33CCFF"/>
                </a:solidFill>
                <a:latin typeface="Verdana" pitchFamily="34" charset="0"/>
              </a:rPr>
              <a:t>2014, 2015+</a:t>
            </a:r>
            <a:endParaRPr lang="en-GB" sz="1100" b="1" dirty="0">
              <a:solidFill>
                <a:srgbClr val="33CCFF"/>
              </a:solidFill>
              <a:latin typeface="Verdana" pitchFamily="34" charset="0"/>
            </a:endParaRPr>
          </a:p>
        </p:txBody>
      </p:sp>
      <p:sp>
        <p:nvSpPr>
          <p:cNvPr id="60435" name="Rectangle 18"/>
          <p:cNvSpPr>
            <a:spLocks noChangeArrowheads="1"/>
          </p:cNvSpPr>
          <p:nvPr/>
        </p:nvSpPr>
        <p:spPr bwMode="auto">
          <a:xfrm>
            <a:off x="1442912" y="3627441"/>
            <a:ext cx="4190195" cy="59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pPr>
            <a:r>
              <a:rPr lang="en-US" sz="1200" b="1">
                <a:solidFill>
                  <a:srgbClr val="464847"/>
                </a:solidFill>
                <a:ea typeface="ＭＳ Ｐゴシック" pitchFamily="34" charset="-128"/>
              </a:rPr>
              <a:t>Sentinel 3 – Ocean and global land monitoring</a:t>
            </a:r>
          </a:p>
          <a:p>
            <a:pPr>
              <a:lnSpc>
                <a:spcPct val="90000"/>
              </a:lnSpc>
            </a:pPr>
            <a:r>
              <a:rPr lang="en-US" sz="1200">
                <a:solidFill>
                  <a:srgbClr val="464847"/>
                </a:solidFill>
                <a:ea typeface="ＭＳ Ｐゴシック" pitchFamily="34" charset="-128"/>
              </a:rPr>
              <a:t>Wide-swath ocean colour, vegetation, sea/land </a:t>
            </a:r>
          </a:p>
          <a:p>
            <a:pPr>
              <a:lnSpc>
                <a:spcPct val="90000"/>
              </a:lnSpc>
            </a:pPr>
            <a:r>
              <a:rPr lang="en-US" sz="1200">
                <a:solidFill>
                  <a:srgbClr val="464847"/>
                </a:solidFill>
                <a:ea typeface="ＭＳ Ｐゴシック" pitchFamily="34" charset="-128"/>
              </a:rPr>
              <a:t>surface temperature, altimetry</a:t>
            </a:r>
          </a:p>
        </p:txBody>
      </p:sp>
      <p:sp>
        <p:nvSpPr>
          <p:cNvPr id="60436" name="Text Box 20"/>
          <p:cNvSpPr txBox="1">
            <a:spLocks noChangeArrowheads="1"/>
          </p:cNvSpPr>
          <p:nvPr/>
        </p:nvSpPr>
        <p:spPr bwMode="auto">
          <a:xfrm>
            <a:off x="5296962" y="5141920"/>
            <a:ext cx="99404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GB" sz="1100" b="1">
                <a:solidFill>
                  <a:srgbClr val="33CCFF"/>
                </a:solidFill>
                <a:latin typeface="Verdana" pitchFamily="34" charset="0"/>
              </a:rPr>
              <a:t>2018+</a:t>
            </a:r>
          </a:p>
        </p:txBody>
      </p:sp>
      <p:sp>
        <p:nvSpPr>
          <p:cNvPr id="60437" name="Rectangle 21"/>
          <p:cNvSpPr>
            <a:spLocks noChangeArrowheads="1"/>
          </p:cNvSpPr>
          <p:nvPr/>
        </p:nvSpPr>
        <p:spPr bwMode="auto">
          <a:xfrm>
            <a:off x="1442906" y="4627569"/>
            <a:ext cx="3621504" cy="59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pPr>
            <a:r>
              <a:rPr lang="en-US" sz="1200" b="1">
                <a:solidFill>
                  <a:srgbClr val="464847"/>
                </a:solidFill>
                <a:ea typeface="ＭＳ Ｐゴシック" pitchFamily="34" charset="-128"/>
              </a:rPr>
              <a:t>Sentinel 4 – Geostationary atmospheric</a:t>
            </a:r>
          </a:p>
          <a:p>
            <a:pPr>
              <a:lnSpc>
                <a:spcPct val="90000"/>
              </a:lnSpc>
            </a:pPr>
            <a:r>
              <a:rPr lang="en-US" sz="1200">
                <a:solidFill>
                  <a:srgbClr val="464847"/>
                </a:solidFill>
                <a:ea typeface="ＭＳ Ｐゴシック" pitchFamily="34" charset="-128"/>
              </a:rPr>
              <a:t>Atmospheric composition monitoring, trans-</a:t>
            </a:r>
          </a:p>
          <a:p>
            <a:pPr>
              <a:lnSpc>
                <a:spcPct val="90000"/>
              </a:lnSpc>
            </a:pPr>
            <a:r>
              <a:rPr lang="en-US" sz="1200">
                <a:solidFill>
                  <a:srgbClr val="464847"/>
                </a:solidFill>
                <a:ea typeface="ＭＳ Ｐゴシック" pitchFamily="34" charset="-128"/>
              </a:rPr>
              <a:t>boundary pollution</a:t>
            </a:r>
          </a:p>
        </p:txBody>
      </p:sp>
      <p:sp>
        <p:nvSpPr>
          <p:cNvPr id="60438" name="Text Box 25"/>
          <p:cNvSpPr txBox="1">
            <a:spLocks noChangeArrowheads="1"/>
          </p:cNvSpPr>
          <p:nvPr/>
        </p:nvSpPr>
        <p:spPr bwMode="auto">
          <a:xfrm>
            <a:off x="4832618" y="6142045"/>
            <a:ext cx="145838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GB" sz="1100" b="1" dirty="0">
                <a:solidFill>
                  <a:srgbClr val="33CCFF"/>
                </a:solidFill>
                <a:latin typeface="Verdana" pitchFamily="34" charset="0"/>
              </a:rPr>
              <a:t>2015, 2020</a:t>
            </a:r>
          </a:p>
        </p:txBody>
      </p:sp>
      <p:sp>
        <p:nvSpPr>
          <p:cNvPr id="60439" name="Rectangle 26"/>
          <p:cNvSpPr>
            <a:spLocks noChangeArrowheads="1"/>
          </p:cNvSpPr>
          <p:nvPr/>
        </p:nvSpPr>
        <p:spPr bwMode="auto">
          <a:xfrm>
            <a:off x="1442906" y="5627691"/>
            <a:ext cx="4519186" cy="4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pPr>
            <a:r>
              <a:rPr lang="en-US" sz="1200" b="1">
                <a:solidFill>
                  <a:srgbClr val="464847"/>
                </a:solidFill>
                <a:ea typeface="ＭＳ Ｐゴシック" pitchFamily="34" charset="-128"/>
              </a:rPr>
              <a:t>Sentinel 5 and Precursor – Low-orbit atmospheric</a:t>
            </a:r>
          </a:p>
          <a:p>
            <a:pPr>
              <a:lnSpc>
                <a:spcPct val="90000"/>
              </a:lnSpc>
            </a:pPr>
            <a:r>
              <a:rPr lang="en-US" sz="1200">
                <a:solidFill>
                  <a:srgbClr val="464847"/>
                </a:solidFill>
                <a:ea typeface="ＭＳ Ｐゴシック" pitchFamily="34" charset="-128"/>
              </a:rPr>
              <a:t>Atmospheric composition monitoring</a:t>
            </a:r>
          </a:p>
        </p:txBody>
      </p:sp>
      <p:pic>
        <p:nvPicPr>
          <p:cNvPr id="60440" name="Picture 29"/>
          <p:cNvPicPr>
            <a:picLocks noChangeAspect="1" noChangeArrowheads="1"/>
          </p:cNvPicPr>
          <p:nvPr/>
        </p:nvPicPr>
        <p:blipFill>
          <a:blip r:embed="rId6">
            <a:extLst>
              <a:ext uri="{28A0092B-C50C-407E-A947-70E740481C1C}">
                <a14:useLocalDpi xmlns:a14="http://schemas.microsoft.com/office/drawing/2010/main" val="0"/>
              </a:ext>
            </a:extLst>
          </a:blip>
          <a:srcRect l="749" t="4100" r="3146" b="1276"/>
          <a:stretch>
            <a:fillRect/>
          </a:stretch>
        </p:blipFill>
        <p:spPr bwMode="auto">
          <a:xfrm>
            <a:off x="392112" y="5562607"/>
            <a:ext cx="942446"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4"/>
          <p:cNvSpPr/>
          <p:nvPr/>
        </p:nvSpPr>
        <p:spPr>
          <a:xfrm>
            <a:off x="6775048" y="1316766"/>
            <a:ext cx="3016224" cy="5096737"/>
          </a:xfrm>
          <a:prstGeom prst="roundRect">
            <a:avLst>
              <a:gd name="adj" fmla="val 4004"/>
            </a:avLst>
          </a:prstGeom>
          <a:solidFill>
            <a:schemeClr val="bg1">
              <a:lumMod val="6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6" name="Text Box 11"/>
          <p:cNvSpPr txBox="1">
            <a:spLocks noChangeArrowheads="1"/>
          </p:cNvSpPr>
          <p:nvPr/>
        </p:nvSpPr>
        <p:spPr bwMode="auto">
          <a:xfrm rot="20446773">
            <a:off x="3680909" y="1613145"/>
            <a:ext cx="35676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GB" sz="1100" b="1" dirty="0" smtClean="0">
                <a:solidFill>
                  <a:srgbClr val="FF0000"/>
                </a:solidFill>
                <a:latin typeface="Verdana" pitchFamily="34" charset="0"/>
              </a:rPr>
              <a:t>Launch S-1A 03 April 2014, 21:02:31 UTC </a:t>
            </a:r>
            <a:endParaRPr lang="en-GB" sz="1100" b="1" dirty="0">
              <a:solidFill>
                <a:srgbClr val="FF0000"/>
              </a:solidFill>
              <a:latin typeface="Verdana" pitchFamily="34" charset="0"/>
            </a:endParaRPr>
          </a:p>
        </p:txBody>
      </p:sp>
      <p:sp>
        <p:nvSpPr>
          <p:cNvPr id="27" name="Text Box 11"/>
          <p:cNvSpPr txBox="1">
            <a:spLocks noChangeArrowheads="1"/>
          </p:cNvSpPr>
          <p:nvPr/>
        </p:nvSpPr>
        <p:spPr bwMode="auto">
          <a:xfrm rot="20446773">
            <a:off x="3793312" y="2615606"/>
            <a:ext cx="35676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GB" sz="1100" b="1" dirty="0" smtClean="0">
                <a:solidFill>
                  <a:srgbClr val="FF0000"/>
                </a:solidFill>
                <a:latin typeface="Verdana" pitchFamily="34" charset="0"/>
              </a:rPr>
              <a:t>Launch S-2A 23 June 2015, </a:t>
            </a:r>
            <a:r>
              <a:rPr lang="en-GB" sz="1100" b="1" dirty="0">
                <a:solidFill>
                  <a:srgbClr val="FF0000"/>
                </a:solidFill>
                <a:latin typeface="Verdana" pitchFamily="34" charset="0"/>
              </a:rPr>
              <a:t>0</a:t>
            </a:r>
            <a:r>
              <a:rPr lang="en-GB" sz="1100" b="1" dirty="0" smtClean="0">
                <a:solidFill>
                  <a:srgbClr val="FF0000"/>
                </a:solidFill>
                <a:latin typeface="Verdana" pitchFamily="34" charset="0"/>
              </a:rPr>
              <a:t>1:52:00 UTC </a:t>
            </a:r>
            <a:endParaRPr lang="en-GB" sz="1100" b="1" dirty="0">
              <a:solidFill>
                <a:srgbClr val="FF0000"/>
              </a:solidFill>
              <a:latin typeface="Verdana" pitchFamily="34" charset="0"/>
            </a:endParaRPr>
          </a:p>
        </p:txBody>
      </p:sp>
    </p:spTree>
    <p:extLst>
      <p:ext uri="{BB962C8B-B14F-4D97-AF65-F5344CB8AC3E}">
        <p14:creationId xmlns:p14="http://schemas.microsoft.com/office/powerpoint/2010/main" val="38559319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a:p>
            <a:r>
              <a:rPr lang="en-US" sz="2000" b="1" dirty="0" smtClean="0">
                <a:solidFill>
                  <a:srgbClr val="FFCC66"/>
                </a:solidFill>
                <a:latin typeface="Verdana" pitchFamily="34" charset="0"/>
              </a:rPr>
              <a:t>Forest Mapping for REDD in Liberia: Opportunities</a:t>
            </a:r>
            <a:endParaRPr lang="en-US" sz="2000" b="1" dirty="0">
              <a:solidFill>
                <a:srgbClr val="FFCC66"/>
              </a:solidFill>
              <a:latin typeface="Verdana" pitchFamily="34" charset="0"/>
            </a:endParaRPr>
          </a:p>
        </p:txBody>
      </p:sp>
      <p:pic>
        <p:nvPicPr>
          <p:cNvPr id="7" name="Picture 1" descr="FDA Logo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5" y="1233487"/>
            <a:ext cx="762000" cy="60007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7"/>
          <p:cNvSpPr>
            <a:spLocks noChangeArrowheads="1"/>
          </p:cNvSpPr>
          <p:nvPr/>
        </p:nvSpPr>
        <p:spPr bwMode="auto">
          <a:xfrm>
            <a:off x="793605" y="6294392"/>
            <a:ext cx="70088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smtClean="0">
                <a:solidFill>
                  <a:schemeClr val="tx2"/>
                </a:solidFill>
              </a:rPr>
              <a:t>New </a:t>
            </a:r>
            <a:r>
              <a:rPr lang="en-US" sz="1400" b="1" dirty="0">
                <a:solidFill>
                  <a:schemeClr val="tx2"/>
                </a:solidFill>
              </a:rPr>
              <a:t>oil palm plantations are established in the cleared </a:t>
            </a:r>
            <a:r>
              <a:rPr lang="en-US" sz="1400" b="1" dirty="0" smtClean="0">
                <a:solidFill>
                  <a:schemeClr val="tx2"/>
                </a:solidFill>
              </a:rPr>
              <a:t>areas</a:t>
            </a:r>
            <a:endParaRPr lang="en-GB" sz="1400" b="1" dirty="0">
              <a:solidFill>
                <a:schemeClr val="tx2"/>
              </a:solidFill>
            </a:endParaRPr>
          </a:p>
        </p:txBody>
      </p:sp>
      <p:pic>
        <p:nvPicPr>
          <p:cNvPr id="12" name="Bildobjekt 33" descr="P:\Liberia_Forest_MS134945_Erik_Willen\07_deliverables\to_ESA\Ny mapp\2_Landsat_dec201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4300" y="3801091"/>
            <a:ext cx="3752850" cy="2308225"/>
          </a:xfrm>
          <a:prstGeom prst="rect">
            <a:avLst/>
          </a:prstGeom>
          <a:noFill/>
          <a:ln>
            <a:noFill/>
          </a:ln>
        </p:spPr>
      </p:pic>
      <p:pic>
        <p:nvPicPr>
          <p:cNvPr id="13" name="Bildobjekt 34" descr="P:\Liberia_Forest_MS134945_Erik_Willen\07_deliverables\to_ESA\Ny mapp\2_RE_2013010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5411" y="1400488"/>
            <a:ext cx="3752850" cy="2308225"/>
          </a:xfrm>
          <a:prstGeom prst="rect">
            <a:avLst/>
          </a:prstGeom>
          <a:noFill/>
          <a:ln>
            <a:noFill/>
          </a:ln>
        </p:spPr>
      </p:pic>
      <p:sp>
        <p:nvSpPr>
          <p:cNvPr id="14" name="Rectangle 17"/>
          <p:cNvSpPr>
            <a:spLocks noChangeArrowheads="1"/>
          </p:cNvSpPr>
          <p:nvPr/>
        </p:nvSpPr>
        <p:spPr bwMode="auto">
          <a:xfrm>
            <a:off x="8002984" y="5410775"/>
            <a:ext cx="16181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t>Figure </a:t>
            </a:r>
            <a:r>
              <a:rPr lang="en-US" sz="1000" dirty="0" smtClean="0"/>
              <a:t>: </a:t>
            </a:r>
            <a:r>
              <a:rPr lang="en-US" sz="1000" dirty="0"/>
              <a:t>Landsat 8 2015-01-07</a:t>
            </a:r>
            <a:endParaRPr lang="en-GB" sz="1000" dirty="0"/>
          </a:p>
        </p:txBody>
      </p:sp>
      <p:sp>
        <p:nvSpPr>
          <p:cNvPr id="15" name="Rectangle 17"/>
          <p:cNvSpPr>
            <a:spLocks noChangeArrowheads="1"/>
          </p:cNvSpPr>
          <p:nvPr/>
        </p:nvSpPr>
        <p:spPr bwMode="auto">
          <a:xfrm>
            <a:off x="7938261" y="3112891"/>
            <a:ext cx="16828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t>Figure </a:t>
            </a:r>
            <a:r>
              <a:rPr lang="en-US" sz="1000" dirty="0" smtClean="0"/>
              <a:t>: </a:t>
            </a:r>
            <a:r>
              <a:rPr lang="en-US" sz="1000" dirty="0" err="1"/>
              <a:t>RapidEye</a:t>
            </a:r>
            <a:r>
              <a:rPr lang="en-US" sz="1000" dirty="0"/>
              <a:t> 2013-01-01</a:t>
            </a:r>
            <a:endParaRPr lang="en-GB" sz="1000" dirty="0"/>
          </a:p>
        </p:txBody>
      </p:sp>
      <p:pic>
        <p:nvPicPr>
          <p:cNvPr id="16" name="Bildobjekt 36" descr="P:\Liberia_Forest_MS134945_Erik_Willen\07_deliverables\to_ESA\Ny mapp\2_GoogleEarth_201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930" y="3801091"/>
            <a:ext cx="3752850" cy="2308225"/>
          </a:xfrm>
          <a:prstGeom prst="rect">
            <a:avLst/>
          </a:prstGeom>
          <a:noFill/>
          <a:ln>
            <a:noFill/>
          </a:ln>
        </p:spPr>
      </p:pic>
      <p:pic>
        <p:nvPicPr>
          <p:cNvPr id="23" name="Bildobjekt 43"/>
          <p:cNvPicPr/>
          <p:nvPr/>
        </p:nvPicPr>
        <p:blipFill>
          <a:blip r:embed="rId6"/>
          <a:stretch>
            <a:fillRect/>
          </a:stretch>
        </p:blipFill>
        <p:spPr>
          <a:xfrm>
            <a:off x="1052980" y="1851975"/>
            <a:ext cx="1837055" cy="1405255"/>
          </a:xfrm>
          <a:prstGeom prst="rect">
            <a:avLst/>
          </a:prstGeom>
        </p:spPr>
      </p:pic>
      <p:sp>
        <p:nvSpPr>
          <p:cNvPr id="24" name="Rectangle 17"/>
          <p:cNvSpPr>
            <a:spLocks noChangeArrowheads="1"/>
          </p:cNvSpPr>
          <p:nvPr/>
        </p:nvSpPr>
        <p:spPr bwMode="auto">
          <a:xfrm>
            <a:off x="894005" y="3332536"/>
            <a:ext cx="2155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t>Figure </a:t>
            </a:r>
            <a:r>
              <a:rPr lang="en-US" sz="1000" dirty="0" smtClean="0"/>
              <a:t>: </a:t>
            </a:r>
            <a:r>
              <a:rPr lang="en-US" sz="1000" dirty="0"/>
              <a:t>Google Earth 2015</a:t>
            </a:r>
            <a:endParaRPr lang="en-GB" sz="1000" dirty="0"/>
          </a:p>
        </p:txBody>
      </p:sp>
      <p:sp>
        <p:nvSpPr>
          <p:cNvPr id="5" name="Rectangle 4"/>
          <p:cNvSpPr/>
          <p:nvPr/>
        </p:nvSpPr>
        <p:spPr>
          <a:xfrm>
            <a:off x="752517" y="1240093"/>
            <a:ext cx="3545525" cy="646331"/>
          </a:xfrm>
          <a:prstGeom prst="rect">
            <a:avLst/>
          </a:prstGeom>
        </p:spPr>
        <p:txBody>
          <a:bodyPr wrap="square">
            <a:spAutoFit/>
          </a:bodyPr>
          <a:lstStyle/>
          <a:p>
            <a:r>
              <a:rPr lang="en-US" b="1" dirty="0">
                <a:solidFill>
                  <a:schemeClr val="tx2"/>
                </a:solidFill>
              </a:rPr>
              <a:t>Image examples focused on oil palm plantations</a:t>
            </a:r>
          </a:p>
        </p:txBody>
      </p:sp>
    </p:spTree>
    <p:extLst>
      <p:ext uri="{BB962C8B-B14F-4D97-AF65-F5344CB8AC3E}">
        <p14:creationId xmlns:p14="http://schemas.microsoft.com/office/powerpoint/2010/main" val="2683048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Africa Dry </a:t>
            </a:r>
            <a:r>
              <a:rPr lang="en-US" b="1" dirty="0">
                <a:solidFill>
                  <a:srgbClr val="FFFFFF"/>
                </a:solidFill>
                <a:latin typeface="Verdana" pitchFamily="34" charset="0"/>
              </a:rPr>
              <a:t>Forest </a:t>
            </a:r>
            <a:r>
              <a:rPr lang="en-US" b="1" dirty="0" smtClean="0">
                <a:solidFill>
                  <a:srgbClr val="FFFFFF"/>
                </a:solidFill>
                <a:latin typeface="Verdana" pitchFamily="34" charset="0"/>
              </a:rPr>
              <a:t>Mapping</a:t>
            </a:r>
            <a:endParaRPr lang="en-US" sz="2000" b="1" dirty="0" smtClean="0">
              <a:solidFill>
                <a:srgbClr val="FFCC66"/>
              </a:solidFill>
              <a:latin typeface="Verdana" pitchFamily="34" charset="0"/>
            </a:endParaRPr>
          </a:p>
        </p:txBody>
      </p:sp>
      <p:sp>
        <p:nvSpPr>
          <p:cNvPr id="6" name="Content Placeholder 1"/>
          <p:cNvSpPr txBox="1">
            <a:spLocks/>
          </p:cNvSpPr>
          <p:nvPr/>
        </p:nvSpPr>
        <p:spPr>
          <a:xfrm>
            <a:off x="254295" y="1387704"/>
            <a:ext cx="9114992" cy="4525963"/>
          </a:xfrm>
          <a:prstGeom prst="rect">
            <a:avLst/>
          </a:prstGeom>
        </p:spPr>
        <p:txBody>
          <a:bodyPr/>
          <a:lstStyle>
            <a:lvl1pPr marL="342900" indent="-342900" algn="l" rtl="0" eaLnBrk="0" fontAlgn="base" hangingPunct="0">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ＭＳ Ｐゴシック" charset="0"/>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ea typeface="ＭＳ Ｐゴシック" charset="0"/>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buNone/>
            </a:pPr>
            <a:r>
              <a:rPr lang="en-GB" sz="1400" b="1" kern="0" dirty="0" smtClean="0">
                <a:solidFill>
                  <a:srgbClr val="FFC000"/>
                </a:solidFill>
              </a:rPr>
              <a:t>Initiatives by GIZ, ESA and World Bank/GEF</a:t>
            </a:r>
          </a:p>
          <a:p>
            <a:r>
              <a:rPr lang="en-GB" altLang="de-DE" sz="1400" dirty="0"/>
              <a:t>The </a:t>
            </a:r>
            <a:r>
              <a:rPr lang="en-GB" altLang="de-DE" sz="1400" dirty="0" smtClean="0"/>
              <a:t>GIZ-financed SADC </a:t>
            </a:r>
            <a:r>
              <a:rPr lang="en-GB" altLang="de-DE" sz="1400" dirty="0"/>
              <a:t>REDD MRV Project </a:t>
            </a:r>
            <a:r>
              <a:rPr lang="en-GB" altLang="de-DE" sz="1400" dirty="0" smtClean="0"/>
              <a:t>conducted </a:t>
            </a:r>
            <a:r>
              <a:rPr lang="en-GB" altLang="de-DE" sz="1400" dirty="0"/>
              <a:t>from </a:t>
            </a:r>
            <a:r>
              <a:rPr lang="en-GB" altLang="de-DE" sz="1400" dirty="0" smtClean="0"/>
              <a:t>2012-2015</a:t>
            </a:r>
          </a:p>
          <a:p>
            <a:pPr lvl="1"/>
            <a:r>
              <a:rPr lang="en-GB" altLang="de-DE" sz="1400" dirty="0"/>
              <a:t>The overall objective was to </a:t>
            </a:r>
            <a:r>
              <a:rPr lang="en-US" altLang="de-DE" sz="1400" dirty="0"/>
              <a:t>design a SADC regional REDD+ Monitoring Reporting and Verification (MRV) </a:t>
            </a:r>
            <a:r>
              <a:rPr lang="en-US" altLang="de-DE" sz="1400" b="1" dirty="0"/>
              <a:t>test sites of </a:t>
            </a:r>
            <a:r>
              <a:rPr lang="en-US" altLang="de-DE" sz="1400" b="1" dirty="0" smtClean="0"/>
              <a:t>26,000km</a:t>
            </a:r>
            <a:r>
              <a:rPr lang="en-US" altLang="de-DE" sz="1400" b="1" baseline="30000" dirty="0" smtClean="0"/>
              <a:t>2 </a:t>
            </a:r>
            <a:r>
              <a:rPr lang="en-US" altLang="de-DE" sz="1400" b="1" dirty="0" smtClean="0"/>
              <a:t>in </a:t>
            </a:r>
            <a:r>
              <a:rPr lang="en-US" altLang="de-DE" sz="1400" b="1" dirty="0"/>
              <a:t>each country</a:t>
            </a:r>
            <a:r>
              <a:rPr lang="en-US" altLang="de-DE" sz="1400" b="1" dirty="0" smtClean="0"/>
              <a:t> </a:t>
            </a:r>
            <a:r>
              <a:rPr lang="en-GB" altLang="de-DE" sz="1400" dirty="0" smtClean="0"/>
              <a:t> (3 ecosystems </a:t>
            </a:r>
            <a:r>
              <a:rPr lang="en-GB" altLang="de-DE" sz="1400" dirty="0" err="1" smtClean="0"/>
              <a:t>Miombo</a:t>
            </a:r>
            <a:r>
              <a:rPr lang="en-GB" altLang="de-DE" sz="1400" dirty="0"/>
              <a:t>, </a:t>
            </a:r>
            <a:r>
              <a:rPr lang="en-GB" altLang="de-DE" sz="1400" dirty="0" err="1"/>
              <a:t>Mopane</a:t>
            </a:r>
            <a:r>
              <a:rPr lang="en-GB" altLang="de-DE" sz="1400" dirty="0"/>
              <a:t> and </a:t>
            </a:r>
            <a:r>
              <a:rPr lang="en-GB" altLang="de-DE" sz="1400" dirty="0" err="1" smtClean="0"/>
              <a:t>Baikieae</a:t>
            </a:r>
            <a:r>
              <a:rPr lang="en-GB" altLang="de-DE" sz="1400" dirty="0" smtClean="0"/>
              <a:t>)</a:t>
            </a:r>
            <a:endParaRPr lang="en-GB" altLang="de-DE" sz="1400" dirty="0"/>
          </a:p>
          <a:p>
            <a:pPr lvl="2"/>
            <a:r>
              <a:rPr lang="en-US" sz="1100" dirty="0" smtClean="0"/>
              <a:t>Botswana</a:t>
            </a:r>
            <a:r>
              <a:rPr lang="en-US" sz="1100" dirty="0"/>
              <a:t>, </a:t>
            </a:r>
          </a:p>
          <a:p>
            <a:pPr lvl="2"/>
            <a:r>
              <a:rPr lang="en-US" sz="1100" dirty="0"/>
              <a:t>Malawi/Zambia (trans-boundary site),</a:t>
            </a:r>
          </a:p>
          <a:p>
            <a:pPr lvl="2"/>
            <a:r>
              <a:rPr lang="en-US" sz="1100" dirty="0"/>
              <a:t>Mozambique,</a:t>
            </a:r>
          </a:p>
          <a:p>
            <a:pPr lvl="2"/>
            <a:r>
              <a:rPr lang="en-US" sz="1100" dirty="0"/>
              <a:t>Namibia.</a:t>
            </a:r>
          </a:p>
          <a:p>
            <a:r>
              <a:rPr lang="en-US" sz="1400" dirty="0" smtClean="0"/>
              <a:t>The ESA-financed project to address </a:t>
            </a:r>
            <a:r>
              <a:rPr lang="en-US" altLang="en-US" sz="1400" dirty="0"/>
              <a:t>technical challenges of using EO for Dry Forest </a:t>
            </a:r>
            <a:r>
              <a:rPr lang="en-US" altLang="en-US" sz="1400" dirty="0" smtClean="0"/>
              <a:t>mapping</a:t>
            </a:r>
          </a:p>
          <a:p>
            <a:pPr lvl="1" eaLnBrk="1" hangingPunct="1">
              <a:spcBef>
                <a:spcPts val="600"/>
              </a:spcBef>
              <a:defRPr/>
            </a:pPr>
            <a:r>
              <a:rPr lang="en-US" altLang="en-US" sz="1400" dirty="0"/>
              <a:t>Phenology of </a:t>
            </a:r>
            <a:r>
              <a:rPr lang="en-US" altLang="en-US" sz="1400" dirty="0" smtClean="0"/>
              <a:t>woodlands, Seasonality, Addressing limitations </a:t>
            </a:r>
            <a:r>
              <a:rPr lang="en-US" altLang="en-US" sz="1400" dirty="0"/>
              <a:t>of current EO sensor </a:t>
            </a:r>
            <a:r>
              <a:rPr lang="en-US" altLang="en-US" sz="1400" dirty="0" smtClean="0"/>
              <a:t>systems with Sentinels</a:t>
            </a:r>
          </a:p>
          <a:p>
            <a:pPr lvl="2"/>
            <a:r>
              <a:rPr lang="en-US" sz="1100" dirty="0" smtClean="0"/>
              <a:t>Malawi, Zambia</a:t>
            </a:r>
            <a:endParaRPr lang="en-US" altLang="en-US" sz="1400" dirty="0"/>
          </a:p>
          <a:p>
            <a:r>
              <a:rPr lang="en-US" sz="1400" dirty="0" smtClean="0"/>
              <a:t>The WBG-GEF5 financed research project to fill knowledge gaps and enhance the capacities of the countries to map and monitor these ecosystems</a:t>
            </a:r>
          </a:p>
          <a:p>
            <a:pPr lvl="1"/>
            <a:r>
              <a:rPr lang="en-US" sz="1400" kern="0" dirty="0" smtClean="0"/>
              <a:t>Dry tropical forest</a:t>
            </a:r>
          </a:p>
          <a:p>
            <a:pPr lvl="1"/>
            <a:r>
              <a:rPr lang="en-US" sz="1400" kern="0" dirty="0" smtClean="0"/>
              <a:t>Forest degradation </a:t>
            </a:r>
            <a:endParaRPr lang="en-GB" sz="1400" kern="0" dirty="0" smtClean="0"/>
          </a:p>
          <a:p>
            <a:pPr lvl="3"/>
            <a:endParaRPr lang="en-GB" sz="1400" kern="0" dirty="0" smtClean="0"/>
          </a:p>
          <a:p>
            <a:endParaRPr lang="en-GB" kern="0" dirty="0"/>
          </a:p>
        </p:txBody>
      </p:sp>
    </p:spTree>
    <p:extLst>
      <p:ext uri="{BB962C8B-B14F-4D97-AF65-F5344CB8AC3E}">
        <p14:creationId xmlns:p14="http://schemas.microsoft.com/office/powerpoint/2010/main" val="1300738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20137" y="227019"/>
            <a:ext cx="7936839" cy="731837"/>
          </a:xfrm>
        </p:spPr>
        <p:txBody>
          <a:bodyPr/>
          <a:lstStyle/>
          <a:p>
            <a:r>
              <a:rPr lang="en-US" smtClean="0">
                <a:ea typeface="ＭＳ Ｐゴシック" pitchFamily="34" charset="-128"/>
              </a:rPr>
              <a:t>An Example : </a:t>
            </a:r>
            <a:r>
              <a:rPr lang="en-US" sz="2000" smtClean="0">
                <a:solidFill>
                  <a:srgbClr val="FFCC66"/>
                </a:solidFill>
                <a:ea typeface="ＭＳ Ｐゴシック" pitchFamily="34" charset="-128"/>
              </a:rPr>
              <a:t>Marine Pollution Control in the</a:t>
            </a:r>
            <a:br>
              <a:rPr lang="en-US" sz="2000" smtClean="0">
                <a:solidFill>
                  <a:srgbClr val="FFCC66"/>
                </a:solidFill>
                <a:ea typeface="ＭＳ Ｐゴシック" pitchFamily="34" charset="-128"/>
              </a:rPr>
            </a:br>
            <a:r>
              <a:rPr lang="en-US" sz="2000" smtClean="0">
                <a:solidFill>
                  <a:srgbClr val="FFCC66"/>
                </a:solidFill>
                <a:ea typeface="ＭＳ Ｐゴシック" pitchFamily="34" charset="-128"/>
              </a:rPr>
              <a:t>Western Indian Ocean</a:t>
            </a:r>
            <a:endParaRPr lang="en-US" smtClean="0">
              <a:ea typeface="ＭＳ Ｐゴシック" pitchFamily="34" charset="-128"/>
            </a:endParaRPr>
          </a:p>
        </p:txBody>
      </p:sp>
      <p:sp>
        <p:nvSpPr>
          <p:cNvPr id="33795" name="Text Placeholder 2"/>
          <p:cNvSpPr>
            <a:spLocks noGrp="1"/>
          </p:cNvSpPr>
          <p:nvPr>
            <p:ph type="body" sz="quarter" idx="10"/>
          </p:nvPr>
        </p:nvSpPr>
        <p:spPr bwMode="auto">
          <a:xfrm>
            <a:off x="202939" y="1358900"/>
            <a:ext cx="5919523" cy="5310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US" b="1" smtClean="0">
                <a:solidFill>
                  <a:srgbClr val="00B0F0"/>
                </a:solidFill>
                <a:ea typeface="ＭＳ Ｐゴシック" pitchFamily="34" charset="-128"/>
              </a:rPr>
              <a:t>Impact: from the Bank perspective</a:t>
            </a:r>
          </a:p>
          <a:p>
            <a:pPr lvl="1">
              <a:lnSpc>
                <a:spcPct val="110000"/>
              </a:lnSpc>
            </a:pPr>
            <a:r>
              <a:rPr lang="en-US" smtClean="0">
                <a:ea typeface="ＭＳ Ｐゴシック" pitchFamily="34" charset="-128"/>
              </a:rPr>
              <a:t>5 months operations,</a:t>
            </a:r>
          </a:p>
          <a:p>
            <a:pPr lvl="1">
              <a:lnSpc>
                <a:spcPct val="110000"/>
              </a:lnSpc>
            </a:pPr>
            <a:r>
              <a:rPr lang="en-US" smtClean="0">
                <a:ea typeface="ＭＳ Ｐゴシック" pitchFamily="34" charset="-128"/>
              </a:rPr>
              <a:t>38 polluter incidents tracked and investigated</a:t>
            </a:r>
          </a:p>
        </p:txBody>
      </p:sp>
      <p:pic>
        <p:nvPicPr>
          <p:cNvPr id="27652" name="Picture 2"/>
          <p:cNvPicPr>
            <a:picLocks noChangeAspect="1" noChangeArrowheads="1"/>
          </p:cNvPicPr>
          <p:nvPr/>
        </p:nvPicPr>
        <p:blipFill>
          <a:blip r:embed="rId3"/>
          <a:srcRect/>
          <a:stretch>
            <a:fillRect/>
          </a:stretch>
        </p:blipFill>
        <p:spPr bwMode="auto">
          <a:xfrm>
            <a:off x="6328837" y="1358900"/>
            <a:ext cx="3353594"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7653" name="Picture 2"/>
          <p:cNvPicPr>
            <a:picLocks noChangeAspect="1" noChangeArrowheads="1"/>
          </p:cNvPicPr>
          <p:nvPr/>
        </p:nvPicPr>
        <p:blipFill>
          <a:blip r:embed="rId4"/>
          <a:srcRect/>
          <a:stretch>
            <a:fillRect/>
          </a:stretch>
        </p:blipFill>
        <p:spPr bwMode="auto">
          <a:xfrm>
            <a:off x="417910" y="2925763"/>
            <a:ext cx="4144698"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3798" name="Rectangle 6"/>
          <p:cNvSpPr>
            <a:spLocks noChangeArrowheads="1"/>
          </p:cNvSpPr>
          <p:nvPr/>
        </p:nvSpPr>
        <p:spPr bwMode="auto">
          <a:xfrm>
            <a:off x="318164" y="6321432"/>
            <a:ext cx="9896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000" smtClean="0">
                <a:solidFill>
                  <a:srgbClr val="4D4F53"/>
                </a:solidFill>
                <a:ea typeface="ＭＳ Ｐゴシック" pitchFamily="34" charset="-128"/>
              </a:rPr>
              <a:t>Credits: CLS</a:t>
            </a:r>
          </a:p>
        </p:txBody>
      </p:sp>
      <p:pic>
        <p:nvPicPr>
          <p:cNvPr id="19" name="Picture 3"/>
          <p:cNvPicPr>
            <a:picLocks noChangeAspect="1" noChangeArrowheads="1"/>
          </p:cNvPicPr>
          <p:nvPr/>
        </p:nvPicPr>
        <p:blipFill>
          <a:blip r:embed="rId5"/>
          <a:srcRect/>
          <a:stretch>
            <a:fillRect/>
          </a:stretch>
        </p:blipFill>
        <p:spPr bwMode="auto">
          <a:xfrm>
            <a:off x="6366673" y="2214563"/>
            <a:ext cx="329856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412236576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6" y="209802"/>
            <a:ext cx="7936839" cy="769441"/>
          </a:xfrm>
        </p:spPr>
        <p:txBody>
          <a:bodyPr/>
          <a:lstStyle/>
          <a:p>
            <a:r>
              <a:rPr lang="en-GB" dirty="0"/>
              <a:t>Satellite based fisheries surveillance for West Africa</a:t>
            </a:r>
          </a:p>
        </p:txBody>
      </p:sp>
      <p:sp>
        <p:nvSpPr>
          <p:cNvPr id="3" name="Text Placeholder 2"/>
          <p:cNvSpPr>
            <a:spLocks noGrp="1"/>
          </p:cNvSpPr>
          <p:nvPr>
            <p:ph type="body" sz="quarter" idx="10"/>
          </p:nvPr>
        </p:nvSpPr>
        <p:spPr/>
        <p:txBody>
          <a:bodyPr/>
          <a:lstStyle/>
          <a:p>
            <a:endParaRPr lang="en-GB"/>
          </a:p>
        </p:txBody>
      </p:sp>
      <p:pic>
        <p:nvPicPr>
          <p:cNvPr id="4" name="Picture 4" descr="temp_schema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2687"/>
            <a:ext cx="9906000" cy="609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12023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SAR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025525"/>
            <a:ext cx="7053263" cy="5756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7300913" y="1184275"/>
            <a:ext cx="1763712" cy="53975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it-IT" sz="1200">
                <a:solidFill>
                  <a:srgbClr val="50555A"/>
                </a:solidFill>
                <a:latin typeface="Arial" pitchFamily="34" charset="0"/>
              </a:rPr>
              <a:t>SAR Image L1B</a:t>
            </a:r>
          </a:p>
          <a:p>
            <a:pPr algn="ctr" eaLnBrk="0" hangingPunct="0"/>
            <a:endParaRPr lang="it-IT" sz="200">
              <a:solidFill>
                <a:srgbClr val="50555A"/>
              </a:solidFill>
              <a:latin typeface="Arial" pitchFamily="34" charset="0"/>
            </a:endParaRPr>
          </a:p>
          <a:p>
            <a:pPr algn="ctr" eaLnBrk="0" hangingPunct="0"/>
            <a:r>
              <a:rPr lang="it-IT" sz="1000">
                <a:solidFill>
                  <a:srgbClr val="50555A"/>
                </a:solidFill>
                <a:latin typeface="Arial" pitchFamily="34" charset="0"/>
              </a:rPr>
              <a:t>2009-07-15 05:16:14</a:t>
            </a:r>
          </a:p>
        </p:txBody>
      </p:sp>
      <p:grpSp>
        <p:nvGrpSpPr>
          <p:cNvPr id="6" name="Group 5"/>
          <p:cNvGrpSpPr>
            <a:grpSpLocks/>
          </p:cNvGrpSpPr>
          <p:nvPr/>
        </p:nvGrpSpPr>
        <p:grpSpPr bwMode="auto">
          <a:xfrm>
            <a:off x="219075" y="1025525"/>
            <a:ext cx="8855075" cy="5756275"/>
            <a:chOff x="136" y="650"/>
            <a:chExt cx="5578" cy="3626"/>
          </a:xfrm>
        </p:grpSpPr>
        <p:pic>
          <p:nvPicPr>
            <p:cNvPr id="7" name="Picture 6" descr="SAR_Ship_re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 y="650"/>
              <a:ext cx="4443" cy="36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603" y="1194"/>
              <a:ext cx="1111" cy="34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it-IT" sz="1200">
                  <a:solidFill>
                    <a:srgbClr val="50555A"/>
                  </a:solidFill>
                  <a:latin typeface="Arial" pitchFamily="34" charset="0"/>
                </a:rPr>
                <a:t>Ship Detection Report</a:t>
              </a:r>
              <a:endParaRPr lang="it-IT" sz="1000">
                <a:solidFill>
                  <a:srgbClr val="50555A"/>
                </a:solidFill>
                <a:latin typeface="Arial" pitchFamily="34" charset="0"/>
              </a:endParaRPr>
            </a:p>
          </p:txBody>
        </p:sp>
      </p:grpSp>
      <p:grpSp>
        <p:nvGrpSpPr>
          <p:cNvPr id="9" name="Group 8"/>
          <p:cNvGrpSpPr>
            <a:grpSpLocks/>
          </p:cNvGrpSpPr>
          <p:nvPr/>
        </p:nvGrpSpPr>
        <p:grpSpPr bwMode="auto">
          <a:xfrm>
            <a:off x="219075" y="1025525"/>
            <a:ext cx="8869363" cy="5756275"/>
            <a:chOff x="138" y="646"/>
            <a:chExt cx="5587" cy="3626"/>
          </a:xfrm>
        </p:grpSpPr>
        <p:sp>
          <p:nvSpPr>
            <p:cNvPr id="10" name="Rectangle 9"/>
            <p:cNvSpPr>
              <a:spLocks noChangeArrowheads="1"/>
            </p:cNvSpPr>
            <p:nvPr/>
          </p:nvSpPr>
          <p:spPr bwMode="auto">
            <a:xfrm>
              <a:off x="4614" y="1632"/>
              <a:ext cx="1111" cy="34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it-IT" sz="1200">
                  <a:solidFill>
                    <a:srgbClr val="50555A"/>
                  </a:solidFill>
                  <a:latin typeface="Arial" pitchFamily="34" charset="0"/>
                </a:rPr>
                <a:t>Terrestrial AIS</a:t>
              </a:r>
              <a:endParaRPr lang="it-IT" sz="1000">
                <a:solidFill>
                  <a:srgbClr val="50555A"/>
                </a:solidFill>
                <a:latin typeface="Arial" pitchFamily="34" charset="0"/>
              </a:endParaRPr>
            </a:p>
          </p:txBody>
        </p:sp>
        <p:pic>
          <p:nvPicPr>
            <p:cNvPr id="11" name="Picture 10" descr="SAR_Ship_ais_re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 y="646"/>
              <a:ext cx="4443" cy="3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a:grpSpLocks/>
          </p:cNvGrpSpPr>
          <p:nvPr/>
        </p:nvGrpSpPr>
        <p:grpSpPr bwMode="auto">
          <a:xfrm>
            <a:off x="227013" y="1025525"/>
            <a:ext cx="8842375" cy="5756275"/>
            <a:chOff x="143" y="646"/>
            <a:chExt cx="5570" cy="3626"/>
          </a:xfrm>
        </p:grpSpPr>
        <p:sp>
          <p:nvSpPr>
            <p:cNvPr id="13" name="Rectangle 12"/>
            <p:cNvSpPr>
              <a:spLocks noChangeArrowheads="1"/>
            </p:cNvSpPr>
            <p:nvPr/>
          </p:nvSpPr>
          <p:spPr bwMode="auto">
            <a:xfrm>
              <a:off x="4602" y="2086"/>
              <a:ext cx="1111" cy="34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it-IT" sz="1200">
                  <a:solidFill>
                    <a:srgbClr val="50555A"/>
                  </a:solidFill>
                  <a:latin typeface="Arial" pitchFamily="34" charset="0"/>
                </a:rPr>
                <a:t>Satellite AIS</a:t>
              </a:r>
              <a:endParaRPr lang="it-IT" sz="1000">
                <a:solidFill>
                  <a:srgbClr val="50555A"/>
                </a:solidFill>
                <a:latin typeface="Arial" pitchFamily="34" charset="0"/>
              </a:endParaRPr>
            </a:p>
          </p:txBody>
        </p:sp>
        <p:pic>
          <p:nvPicPr>
            <p:cNvPr id="14" name="Picture 13" descr="SAR_Ship_sat_ais_resi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 y="646"/>
              <a:ext cx="4443" cy="3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a:grpSpLocks/>
          </p:cNvGrpSpPr>
          <p:nvPr/>
        </p:nvGrpSpPr>
        <p:grpSpPr bwMode="auto">
          <a:xfrm>
            <a:off x="230188" y="1025525"/>
            <a:ext cx="8850312" cy="5756275"/>
            <a:chOff x="138" y="646"/>
            <a:chExt cx="5575" cy="3626"/>
          </a:xfrm>
        </p:grpSpPr>
        <p:sp>
          <p:nvSpPr>
            <p:cNvPr id="16" name="Rectangle 15"/>
            <p:cNvSpPr>
              <a:spLocks noChangeArrowheads="1"/>
            </p:cNvSpPr>
            <p:nvPr/>
          </p:nvSpPr>
          <p:spPr bwMode="auto">
            <a:xfrm>
              <a:off x="4602" y="2534"/>
              <a:ext cx="1111" cy="34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it-IT" sz="1200">
                  <a:solidFill>
                    <a:srgbClr val="50555A"/>
                  </a:solidFill>
                  <a:latin typeface="Arial" pitchFamily="34" charset="0"/>
                </a:rPr>
                <a:t>VMS</a:t>
              </a:r>
              <a:endParaRPr lang="it-IT" sz="1000">
                <a:solidFill>
                  <a:srgbClr val="50555A"/>
                </a:solidFill>
                <a:latin typeface="Arial" pitchFamily="34" charset="0"/>
              </a:endParaRPr>
            </a:p>
          </p:txBody>
        </p:sp>
        <p:pic>
          <p:nvPicPr>
            <p:cNvPr id="17" name="Picture 16" descr="SAR_Ship_sat_ais_vms_resiz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 y="646"/>
              <a:ext cx="4443" cy="3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a:grpSpLocks/>
          </p:cNvGrpSpPr>
          <p:nvPr/>
        </p:nvGrpSpPr>
        <p:grpSpPr bwMode="auto">
          <a:xfrm>
            <a:off x="225425" y="1020763"/>
            <a:ext cx="8874125" cy="5756275"/>
            <a:chOff x="142" y="643"/>
            <a:chExt cx="5590" cy="3626"/>
          </a:xfrm>
        </p:grpSpPr>
        <p:sp>
          <p:nvSpPr>
            <p:cNvPr id="19" name="Rectangle 18"/>
            <p:cNvSpPr>
              <a:spLocks noChangeArrowheads="1"/>
            </p:cNvSpPr>
            <p:nvPr/>
          </p:nvSpPr>
          <p:spPr bwMode="auto">
            <a:xfrm>
              <a:off x="4621" y="2992"/>
              <a:ext cx="1111" cy="34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it-IT" sz="1200">
                  <a:solidFill>
                    <a:srgbClr val="50555A"/>
                  </a:solidFill>
                  <a:latin typeface="Arial" pitchFamily="34" charset="0"/>
                </a:rPr>
                <a:t>Not Correlated Ships</a:t>
              </a:r>
              <a:endParaRPr lang="it-IT" sz="1000">
                <a:solidFill>
                  <a:srgbClr val="50555A"/>
                </a:solidFill>
                <a:latin typeface="Arial" pitchFamily="34" charset="0"/>
              </a:endParaRPr>
            </a:p>
          </p:txBody>
        </p:sp>
        <p:pic>
          <p:nvPicPr>
            <p:cNvPr id="20" name="Picture 19" descr="SAR_Ship_sat_ais_vms_layer_finale_resiz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 y="643"/>
              <a:ext cx="4443" cy="3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a:grpSpLocks/>
          </p:cNvGrpSpPr>
          <p:nvPr/>
        </p:nvGrpSpPr>
        <p:grpSpPr bwMode="auto">
          <a:xfrm>
            <a:off x="211138" y="1016000"/>
            <a:ext cx="7038975" cy="5748338"/>
            <a:chOff x="133" y="640"/>
            <a:chExt cx="4434" cy="3621"/>
          </a:xfrm>
        </p:grpSpPr>
        <p:pic>
          <p:nvPicPr>
            <p:cNvPr id="22" name="Picture 21" descr="mariss logo r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 y="640"/>
              <a:ext cx="778"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Logo_eGeos_eng_1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4" y="3983"/>
              <a:ext cx="633" cy="27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a:spLocks noChangeArrowheads="1"/>
            </p:cNvSpPr>
            <p:nvPr/>
          </p:nvSpPr>
          <p:spPr bwMode="auto">
            <a:xfrm>
              <a:off x="1194" y="3619"/>
              <a:ext cx="7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000" b="1">
                  <a:solidFill>
                    <a:srgbClr val="FFFFFF"/>
                  </a:solidFill>
                  <a:latin typeface="Futura Md BT" charset="0"/>
                </a:rPr>
                <a:t>COSMO-SkyMed</a:t>
              </a:r>
            </a:p>
            <a:p>
              <a:pPr eaLnBrk="0" hangingPunct="0"/>
              <a:r>
                <a:rPr lang="en-US" sz="1000" b="1">
                  <a:solidFill>
                    <a:srgbClr val="FFFFFF"/>
                  </a:solidFill>
                  <a:latin typeface="Futura Md BT" charset="0"/>
                </a:rPr>
                <a:t>© ASI</a:t>
              </a:r>
              <a:endParaRPr lang="it-IT" sz="1000" b="1">
                <a:solidFill>
                  <a:srgbClr val="FFFFFF"/>
                </a:solidFill>
                <a:latin typeface="Futura Md BT" charset="0"/>
              </a:endParaRPr>
            </a:p>
          </p:txBody>
        </p:sp>
      </p:grpSp>
      <p:sp>
        <p:nvSpPr>
          <p:cNvPr id="25" name="Rectangle 25"/>
          <p:cNvSpPr txBox="1">
            <a:spLocks noChangeArrowheads="1"/>
          </p:cNvSpPr>
          <p:nvPr/>
        </p:nvSpPr>
        <p:spPr bwMode="auto">
          <a:xfrm>
            <a:off x="228600" y="308126"/>
            <a:ext cx="7138988"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2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2pPr>
            <a:lvl3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3pPr>
            <a:lvl4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4pPr>
            <a:lvl5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5pPr>
            <a:lvl6pPr marL="457200" algn="l" rtl="0" fontAlgn="base">
              <a:spcBef>
                <a:spcPct val="0"/>
              </a:spcBef>
              <a:spcAft>
                <a:spcPct val="0"/>
              </a:spcAft>
              <a:defRPr sz="2200" b="1">
                <a:solidFill>
                  <a:schemeClr val="bg1"/>
                </a:solidFill>
                <a:latin typeface="Verdana" pitchFamily="34" charset="0"/>
              </a:defRPr>
            </a:lvl6pPr>
            <a:lvl7pPr marL="914400" algn="l" rtl="0" fontAlgn="base">
              <a:spcBef>
                <a:spcPct val="0"/>
              </a:spcBef>
              <a:spcAft>
                <a:spcPct val="0"/>
              </a:spcAft>
              <a:defRPr sz="2200" b="1">
                <a:solidFill>
                  <a:schemeClr val="bg1"/>
                </a:solidFill>
                <a:latin typeface="Verdana" pitchFamily="34" charset="0"/>
              </a:defRPr>
            </a:lvl7pPr>
            <a:lvl8pPr marL="1371600" algn="l" rtl="0" fontAlgn="base">
              <a:spcBef>
                <a:spcPct val="0"/>
              </a:spcBef>
              <a:spcAft>
                <a:spcPct val="0"/>
              </a:spcAft>
              <a:defRPr sz="2200" b="1">
                <a:solidFill>
                  <a:schemeClr val="bg1"/>
                </a:solidFill>
                <a:latin typeface="Verdana" pitchFamily="34" charset="0"/>
              </a:defRPr>
            </a:lvl8pPr>
            <a:lvl9pPr marL="1828800" algn="l" rtl="0" fontAlgn="base">
              <a:spcBef>
                <a:spcPct val="0"/>
              </a:spcBef>
              <a:spcAft>
                <a:spcPct val="0"/>
              </a:spcAft>
              <a:defRPr sz="2200" b="1">
                <a:solidFill>
                  <a:schemeClr val="bg1"/>
                </a:solidFill>
                <a:latin typeface="Verdana" pitchFamily="34" charset="0"/>
              </a:defRPr>
            </a:lvl9pPr>
          </a:lstStyle>
          <a:p>
            <a:r>
              <a:rPr lang="en-GB" sz="2400" kern="0" smtClean="0"/>
              <a:t>M</a:t>
            </a:r>
            <a:r>
              <a:rPr lang="en-US" sz="2400" kern="0" smtClean="0"/>
              <a:t>a</a:t>
            </a:r>
            <a:r>
              <a:rPr lang="en-GB" sz="2400" kern="0" smtClean="0"/>
              <a:t>ritime Security data integration</a:t>
            </a:r>
            <a:endParaRPr lang="en-GB" sz="2400" kern="0" dirty="0"/>
          </a:p>
        </p:txBody>
      </p:sp>
      <p:sp>
        <p:nvSpPr>
          <p:cNvPr id="26" name="Rectangle 3"/>
          <p:cNvSpPr>
            <a:spLocks noChangeArrowheads="1"/>
          </p:cNvSpPr>
          <p:nvPr/>
        </p:nvSpPr>
        <p:spPr bwMode="auto">
          <a:xfrm>
            <a:off x="0" y="6237288"/>
            <a:ext cx="5665788"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lstStyle/>
          <a:p>
            <a:pPr algn="ctr"/>
            <a:r>
              <a:rPr lang="en-GB" sz="1600">
                <a:solidFill>
                  <a:srgbClr val="FF0000"/>
                </a:solidFill>
                <a:latin typeface="Arial" pitchFamily="34" charset="0"/>
              </a:rPr>
              <a:t>EO SAR - </a:t>
            </a:r>
            <a:r>
              <a:rPr lang="en-US" sz="1600">
                <a:solidFill>
                  <a:srgbClr val="FF0000"/>
                </a:solidFill>
                <a:latin typeface="Arial" pitchFamily="34" charset="0"/>
              </a:rPr>
              <a:t> Satellite AIS –terrestrial AIS &amp; VMS integration</a:t>
            </a:r>
            <a:br>
              <a:rPr lang="en-US" sz="1600">
                <a:solidFill>
                  <a:srgbClr val="FF0000"/>
                </a:solidFill>
                <a:latin typeface="Arial" pitchFamily="34" charset="0"/>
              </a:rPr>
            </a:br>
            <a:r>
              <a:rPr lang="en-US" sz="1600">
                <a:solidFill>
                  <a:srgbClr val="FF0000"/>
                </a:solidFill>
                <a:latin typeface="Arial" pitchFamily="34" charset="0"/>
              </a:rPr>
              <a:t>COSMO SkyMed 2009-07-15 05:16:14</a:t>
            </a:r>
            <a:r>
              <a:rPr lang="en-US" sz="1600" b="1">
                <a:solidFill>
                  <a:srgbClr val="0000FF"/>
                </a:solidFill>
                <a:latin typeface="Arial" pitchFamily="34" charset="0"/>
              </a:rPr>
              <a:t> </a:t>
            </a:r>
          </a:p>
        </p:txBody>
      </p:sp>
    </p:spTree>
    <p:extLst>
      <p:ext uri="{BB962C8B-B14F-4D97-AF65-F5344CB8AC3E}">
        <p14:creationId xmlns:p14="http://schemas.microsoft.com/office/powerpoint/2010/main" val="417841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151159"/>
            <a:ext cx="6166669" cy="3632200"/>
          </a:xfrm>
          <a:prstGeom prst="rect">
            <a:avLst/>
          </a:prstGeom>
        </p:spPr>
      </p:pic>
      <p:sp>
        <p:nvSpPr>
          <p:cNvPr id="7" name="Title 1"/>
          <p:cNvSpPr>
            <a:spLocks noGrp="1"/>
          </p:cNvSpPr>
          <p:nvPr>
            <p:ph type="title"/>
          </p:nvPr>
        </p:nvSpPr>
        <p:spPr>
          <a:xfrm>
            <a:off x="150863" y="184666"/>
            <a:ext cx="7936839" cy="1138773"/>
          </a:xfrm>
        </p:spPr>
        <p:txBody>
          <a:bodyPr/>
          <a:lstStyle/>
          <a:p>
            <a:r>
              <a:rPr lang="en-GB" dirty="0"/>
              <a:t>Satellite based fisheries surveillance for West </a:t>
            </a:r>
            <a:r>
              <a:rPr lang="en-GB" dirty="0" smtClean="0"/>
              <a:t>Africa </a:t>
            </a:r>
            <a:r>
              <a:rPr lang="en-US" sz="2000" dirty="0" smtClean="0">
                <a:solidFill>
                  <a:srgbClr val="FFCC66"/>
                </a:solidFill>
                <a:latin typeface="Verdana" pitchFamily="34" charset="0"/>
              </a:rPr>
              <a:t>Example of the first outputs</a:t>
            </a:r>
            <a:r>
              <a:rPr lang="en-US" sz="2400" dirty="0">
                <a:solidFill>
                  <a:srgbClr val="FFCC66"/>
                </a:solidFill>
                <a:latin typeface="Verdana" pitchFamily="34" charset="0"/>
              </a:rPr>
              <a:t/>
            </a:r>
            <a:br>
              <a:rPr lang="en-US" sz="2400" dirty="0">
                <a:solidFill>
                  <a:srgbClr val="FFCC66"/>
                </a:solidFill>
                <a:latin typeface="Verdana" pitchFamily="34" charset="0"/>
              </a:rPr>
            </a:br>
            <a:endParaRPr lang="en-GB" dirty="0"/>
          </a:p>
        </p:txBody>
      </p:sp>
      <p:grpSp>
        <p:nvGrpSpPr>
          <p:cNvPr id="8" name="Group 7"/>
          <p:cNvGrpSpPr/>
          <p:nvPr/>
        </p:nvGrpSpPr>
        <p:grpSpPr>
          <a:xfrm>
            <a:off x="5328903" y="1151159"/>
            <a:ext cx="4468239" cy="5105947"/>
            <a:chOff x="5328903" y="1151159"/>
            <a:chExt cx="4468239" cy="5105947"/>
          </a:xfrm>
        </p:grpSpPr>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5559430" y="2662257"/>
              <a:ext cx="3910932" cy="3594849"/>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5328903" y="1151159"/>
              <a:ext cx="4468239" cy="4076427"/>
            </a:xfrm>
            <a:prstGeom prst="rect">
              <a:avLst/>
            </a:prstGeom>
          </p:spPr>
        </p:pic>
      </p:grpSp>
      <p:grpSp>
        <p:nvGrpSpPr>
          <p:cNvPr id="2" name="Group 1"/>
          <p:cNvGrpSpPr/>
          <p:nvPr/>
        </p:nvGrpSpPr>
        <p:grpSpPr>
          <a:xfrm rot="689409">
            <a:off x="3815659" y="2194509"/>
            <a:ext cx="2632364" cy="3700368"/>
            <a:chOff x="-13857" y="3584279"/>
            <a:chExt cx="2632364" cy="3700368"/>
          </a:xfrm>
        </p:grpSpPr>
        <p:pic>
          <p:nvPicPr>
            <p:cNvPr id="7170" name="Picture 2" descr="http://www.esa.int/var/esa/storage/images/esa_multimedia/images/2015/12/fishing_surveillance_in_west_africa/15716092-1-eng-GB/Fishing_surveillance_in_West_Africa_node_full_image_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30" t="2829"/>
            <a:stretch/>
          </p:blipFill>
          <p:spPr bwMode="auto">
            <a:xfrm>
              <a:off x="-13857" y="3584279"/>
              <a:ext cx="2632364" cy="179406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6095" t="3357" r="3935"/>
            <a:stretch/>
          </p:blipFill>
          <p:spPr bwMode="auto">
            <a:xfrm>
              <a:off x="-13857" y="5378348"/>
              <a:ext cx="2632364" cy="1906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172" name="Picture 4" descr="C:\Users\ANNABU~1\AppData\Local\Temp\notes67B05F\DSC_006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817" y="3849310"/>
            <a:ext cx="2189019" cy="1465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7"/>
          <p:cNvSpPr>
            <a:spLocks noChangeArrowheads="1"/>
          </p:cNvSpPr>
          <p:nvPr/>
        </p:nvSpPr>
        <p:spPr bwMode="auto">
          <a:xfrm>
            <a:off x="-1" y="5381317"/>
            <a:ext cx="4249306" cy="1477328"/>
          </a:xfrm>
          <a:prstGeom prst="rect">
            <a:avLst/>
          </a:prstGeom>
          <a:solidFill>
            <a:schemeClr val="accent6">
              <a:shade val="51000"/>
              <a:satMod val="130000"/>
            </a:schemeClr>
          </a:solidFill>
          <a:ln/>
          <a:effectLst>
            <a:outerShdw blurRad="40000" dist="23000" dir="5400000" rotWithShape="0">
              <a:srgbClr val="000000">
                <a:alpha val="35000"/>
              </a:srgbClr>
            </a:outerShdw>
          </a:effectLst>
          <a:extLst/>
        </p:spPr>
        <p:style>
          <a:lnRef idx="1">
            <a:schemeClr val="accent6"/>
          </a:lnRef>
          <a:fillRef idx="3">
            <a:schemeClr val="accent6"/>
          </a:fillRef>
          <a:effectRef idx="2">
            <a:schemeClr val="accent6"/>
          </a:effectRef>
          <a:fontRef idx="minor">
            <a:schemeClr val="lt1"/>
          </a:fontRef>
        </p:style>
        <p:txBody>
          <a:bodyPr wrap="square">
            <a:spAutoFit/>
          </a:bodyPr>
          <a:lstStyle/>
          <a:p>
            <a:r>
              <a:rPr lang="en-US" sz="1000" b="1" dirty="0" smtClean="0">
                <a:solidFill>
                  <a:schemeClr val="bg1"/>
                </a:solidFill>
              </a:rPr>
              <a:t>Figures : Vessels Reporting System. </a:t>
            </a:r>
            <a:r>
              <a:rPr lang="en-US" sz="1000" b="1" dirty="0">
                <a:solidFill>
                  <a:schemeClr val="bg1"/>
                </a:solidFill>
              </a:rPr>
              <a:t>In October, the project held workshops and meetings in Senegal with participants from the national fisheries control and protection agency (DPSP), maritime security agency (HASSMAR) and the Senegalese Navy. The Senegalese authorities together with technical experts from the project, </a:t>
            </a:r>
            <a:r>
              <a:rPr lang="en-US" sz="1000" b="1" dirty="0" err="1">
                <a:solidFill>
                  <a:schemeClr val="bg1"/>
                </a:solidFill>
              </a:rPr>
              <a:t>analysed</a:t>
            </a:r>
            <a:r>
              <a:rPr lang="en-US" sz="1000" b="1" dirty="0">
                <a:solidFill>
                  <a:schemeClr val="bg1"/>
                </a:solidFill>
              </a:rPr>
              <a:t> SAR, AIS and VMS data against known fishing areas, in order to identify possible illegal fishing operators</a:t>
            </a:r>
            <a:endParaRPr lang="en-GB" sz="1000" b="1" dirty="0">
              <a:solidFill>
                <a:schemeClr val="bg1"/>
              </a:solidFill>
            </a:endParaRPr>
          </a:p>
        </p:txBody>
      </p:sp>
    </p:spTree>
    <p:extLst>
      <p:ext uri="{BB962C8B-B14F-4D97-AF65-F5344CB8AC3E}">
        <p14:creationId xmlns:p14="http://schemas.microsoft.com/office/powerpoint/2010/main" val="391717690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ýstřižek2.PNG"/>
          <p:cNvPicPr>
            <a:picLocks noChangeAspect="1"/>
          </p:cNvPicPr>
          <p:nvPr/>
        </p:nvPicPr>
        <p:blipFill>
          <a:blip r:embed="rId2" cstate="print"/>
          <a:stretch>
            <a:fillRect/>
          </a:stretch>
        </p:blipFill>
        <p:spPr>
          <a:xfrm>
            <a:off x="0" y="1511460"/>
            <a:ext cx="9906000" cy="5072219"/>
          </a:xfrm>
          <a:prstGeom prst="rect">
            <a:avLst/>
          </a:prstGeom>
        </p:spPr>
      </p:pic>
      <p:sp>
        <p:nvSpPr>
          <p:cNvPr id="5" name="Rectangle 11"/>
          <p:cNvSpPr>
            <a:spLocks noChangeArrowheads="1"/>
          </p:cNvSpPr>
          <p:nvPr/>
        </p:nvSpPr>
        <p:spPr bwMode="auto">
          <a:xfrm>
            <a:off x="217716" y="234689"/>
            <a:ext cx="96882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smtClean="0">
                <a:solidFill>
                  <a:schemeClr val="bg1"/>
                </a:solidFill>
              </a:rPr>
              <a:t>Platform for Urban Management and Analysis </a:t>
            </a:r>
          </a:p>
          <a:p>
            <a:r>
              <a:rPr lang="en-US" sz="1600" b="1" dirty="0">
                <a:solidFill>
                  <a:srgbClr val="FFC000"/>
                </a:solidFill>
              </a:rPr>
              <a:t>W</a:t>
            </a:r>
            <a:r>
              <a:rPr lang="en-US" sz="1600" b="1" dirty="0" smtClean="0">
                <a:solidFill>
                  <a:srgbClr val="FFC000"/>
                </a:solidFill>
              </a:rPr>
              <a:t>orld Bank EAP Regional Urbanization Flagship // support tool </a:t>
            </a:r>
            <a:endParaRPr lang="en-US" sz="1600" dirty="0">
              <a:solidFill>
                <a:srgbClr val="FFC000"/>
              </a:solidFill>
            </a:endParaRPr>
          </a:p>
        </p:txBody>
      </p:sp>
    </p:spTree>
    <p:extLst>
      <p:ext uri="{BB962C8B-B14F-4D97-AF65-F5344CB8AC3E}">
        <p14:creationId xmlns:p14="http://schemas.microsoft.com/office/powerpoint/2010/main" val="422918111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014" y="1353186"/>
            <a:ext cx="2647691" cy="5016758"/>
          </a:xfrm>
          <a:prstGeom prst="rect">
            <a:avLst/>
          </a:prstGeom>
        </p:spPr>
        <p:txBody>
          <a:bodyPr wrap="square">
            <a:spAutoFit/>
          </a:bodyPr>
          <a:lstStyle/>
          <a:p>
            <a:pPr marL="171450" indent="-171450">
              <a:buFont typeface="Arial" pitchFamily="34" charset="0"/>
              <a:buChar char="•"/>
            </a:pPr>
            <a:r>
              <a:rPr lang="en-GB" sz="1600" b="1" dirty="0" smtClean="0">
                <a:solidFill>
                  <a:srgbClr val="0098DB"/>
                </a:solidFill>
              </a:rPr>
              <a:t>Delhi</a:t>
            </a:r>
            <a:endParaRPr lang="en-GB" sz="1600" b="1" dirty="0">
              <a:solidFill>
                <a:srgbClr val="0098DB"/>
              </a:solidFill>
            </a:endParaRPr>
          </a:p>
          <a:p>
            <a:pPr marL="171450" indent="-171450">
              <a:buFont typeface="Arial" pitchFamily="34" charset="0"/>
              <a:buChar char="•"/>
            </a:pPr>
            <a:r>
              <a:rPr lang="en-GB" sz="1600" b="1" dirty="0">
                <a:solidFill>
                  <a:srgbClr val="0098DB"/>
                </a:solidFill>
              </a:rPr>
              <a:t>Dhaka</a:t>
            </a:r>
          </a:p>
          <a:p>
            <a:pPr marL="171450" indent="-171450">
              <a:buFont typeface="Arial" pitchFamily="34" charset="0"/>
              <a:buChar char="•"/>
            </a:pPr>
            <a:r>
              <a:rPr lang="en-GB" sz="1600" b="1" dirty="0">
                <a:solidFill>
                  <a:srgbClr val="0098DB"/>
                </a:solidFill>
              </a:rPr>
              <a:t>Mumbai</a:t>
            </a:r>
          </a:p>
          <a:p>
            <a:pPr marL="171450" indent="-171450">
              <a:buFont typeface="Arial" pitchFamily="34" charset="0"/>
              <a:buChar char="•"/>
            </a:pPr>
            <a:r>
              <a:rPr lang="en-GB" sz="1600" b="1" dirty="0">
                <a:solidFill>
                  <a:srgbClr val="0098DB"/>
                </a:solidFill>
              </a:rPr>
              <a:t>Lima</a:t>
            </a:r>
          </a:p>
          <a:p>
            <a:pPr marL="171450" indent="-171450">
              <a:buFont typeface="Arial" pitchFamily="34" charset="0"/>
              <a:buChar char="•"/>
            </a:pPr>
            <a:r>
              <a:rPr lang="en-GB" sz="1600" b="1" dirty="0">
                <a:solidFill>
                  <a:srgbClr val="0098DB"/>
                </a:solidFill>
              </a:rPr>
              <a:t>Bogota</a:t>
            </a:r>
          </a:p>
          <a:p>
            <a:pPr marL="171450" indent="-171450">
              <a:buFont typeface="Arial" pitchFamily="34" charset="0"/>
              <a:buChar char="•"/>
            </a:pPr>
            <a:r>
              <a:rPr lang="en-GB" sz="1600" b="1" dirty="0">
                <a:solidFill>
                  <a:srgbClr val="0098DB"/>
                </a:solidFill>
              </a:rPr>
              <a:t>Quito</a:t>
            </a:r>
          </a:p>
          <a:p>
            <a:pPr marL="171450" indent="-171450">
              <a:buFont typeface="Arial" pitchFamily="34" charset="0"/>
              <a:buChar char="•"/>
            </a:pPr>
            <a:r>
              <a:rPr lang="en-GB" sz="1600" b="1" dirty="0" smtClean="0">
                <a:solidFill>
                  <a:srgbClr val="0098DB"/>
                </a:solidFill>
              </a:rPr>
              <a:t>Jalalabad</a:t>
            </a:r>
            <a:endParaRPr lang="en-GB" sz="1600" b="1" dirty="0">
              <a:solidFill>
                <a:srgbClr val="0098DB"/>
              </a:solidFill>
            </a:endParaRPr>
          </a:p>
          <a:p>
            <a:pPr marL="171450" indent="-171450">
              <a:buFont typeface="Arial" pitchFamily="34" charset="0"/>
              <a:buChar char="•"/>
            </a:pPr>
            <a:r>
              <a:rPr lang="en-GB" sz="1600" b="1" dirty="0" smtClean="0">
                <a:solidFill>
                  <a:srgbClr val="0098DB"/>
                </a:solidFill>
              </a:rPr>
              <a:t>Karachi</a:t>
            </a:r>
            <a:endParaRPr lang="en-GB" sz="1600" b="1" dirty="0">
              <a:solidFill>
                <a:srgbClr val="0098DB"/>
              </a:solidFill>
            </a:endParaRPr>
          </a:p>
          <a:p>
            <a:pPr marL="171450" indent="-171450">
              <a:buFont typeface="Arial" pitchFamily="34" charset="0"/>
              <a:buChar char="•"/>
            </a:pPr>
            <a:r>
              <a:rPr lang="en-GB" sz="1600" b="1" dirty="0">
                <a:solidFill>
                  <a:srgbClr val="0098DB"/>
                </a:solidFill>
              </a:rPr>
              <a:t>Chittagong</a:t>
            </a:r>
          </a:p>
          <a:p>
            <a:pPr marL="171450" indent="-171450">
              <a:buFont typeface="Arial" pitchFamily="34" charset="0"/>
              <a:buChar char="•"/>
            </a:pPr>
            <a:r>
              <a:rPr lang="en-GB" sz="1600" b="1" dirty="0">
                <a:solidFill>
                  <a:srgbClr val="0098DB"/>
                </a:solidFill>
              </a:rPr>
              <a:t>Colombo</a:t>
            </a:r>
          </a:p>
          <a:p>
            <a:pPr marL="171450" indent="-171450">
              <a:buFont typeface="Arial" pitchFamily="34" charset="0"/>
              <a:buChar char="•"/>
            </a:pPr>
            <a:r>
              <a:rPr lang="en-GB" sz="1600" b="1" dirty="0" err="1">
                <a:solidFill>
                  <a:srgbClr val="0098DB"/>
                </a:solidFill>
              </a:rPr>
              <a:t>Ho</a:t>
            </a:r>
            <a:r>
              <a:rPr lang="en-GB" sz="1600" b="1" dirty="0">
                <a:solidFill>
                  <a:srgbClr val="0098DB"/>
                </a:solidFill>
              </a:rPr>
              <a:t> Chi Min City</a:t>
            </a:r>
          </a:p>
          <a:p>
            <a:pPr marL="171450" indent="-171450">
              <a:buFont typeface="Arial" pitchFamily="34" charset="0"/>
              <a:buChar char="•"/>
            </a:pPr>
            <a:r>
              <a:rPr lang="en-GB" sz="1600" b="1" dirty="0">
                <a:solidFill>
                  <a:srgbClr val="0098DB"/>
                </a:solidFill>
              </a:rPr>
              <a:t>Yogyakarta</a:t>
            </a:r>
          </a:p>
          <a:p>
            <a:pPr marL="171450" indent="-171450">
              <a:buFont typeface="Arial" pitchFamily="34" charset="0"/>
              <a:buChar char="•"/>
            </a:pPr>
            <a:r>
              <a:rPr lang="en-GB" sz="1600" b="1" dirty="0">
                <a:solidFill>
                  <a:srgbClr val="0098DB"/>
                </a:solidFill>
              </a:rPr>
              <a:t>Georgetown (Guyana)</a:t>
            </a:r>
          </a:p>
          <a:p>
            <a:pPr marL="171450" indent="-171450">
              <a:buFont typeface="Arial" pitchFamily="34" charset="0"/>
              <a:buChar char="•"/>
            </a:pPr>
            <a:r>
              <a:rPr lang="en-GB" sz="1600" b="1" dirty="0">
                <a:solidFill>
                  <a:srgbClr val="0098DB"/>
                </a:solidFill>
              </a:rPr>
              <a:t>Rio de Janeiro</a:t>
            </a:r>
          </a:p>
          <a:p>
            <a:pPr marL="171450" indent="-171450">
              <a:buFont typeface="Arial" pitchFamily="34" charset="0"/>
              <a:buChar char="•"/>
            </a:pPr>
            <a:r>
              <a:rPr lang="en-GB" sz="1600" b="1" dirty="0">
                <a:solidFill>
                  <a:srgbClr val="0098DB"/>
                </a:solidFill>
              </a:rPr>
              <a:t>Manila</a:t>
            </a:r>
          </a:p>
          <a:p>
            <a:pPr marL="171450" indent="-171450">
              <a:buFont typeface="Arial" pitchFamily="34" charset="0"/>
              <a:buChar char="•"/>
            </a:pPr>
            <a:r>
              <a:rPr lang="en-GB" sz="1600" b="1" dirty="0">
                <a:solidFill>
                  <a:srgbClr val="0098DB"/>
                </a:solidFill>
              </a:rPr>
              <a:t>Cebu City</a:t>
            </a:r>
          </a:p>
          <a:p>
            <a:pPr marL="171450" indent="-171450">
              <a:buFont typeface="Arial" pitchFamily="34" charset="0"/>
              <a:buChar char="•"/>
            </a:pPr>
            <a:r>
              <a:rPr lang="en-GB" sz="1600" b="1" dirty="0" err="1">
                <a:solidFill>
                  <a:srgbClr val="0098DB"/>
                </a:solidFill>
              </a:rPr>
              <a:t>Hai</a:t>
            </a:r>
            <a:r>
              <a:rPr lang="en-GB" sz="1600" b="1" dirty="0">
                <a:solidFill>
                  <a:srgbClr val="0098DB"/>
                </a:solidFill>
              </a:rPr>
              <a:t> </a:t>
            </a:r>
            <a:r>
              <a:rPr lang="en-GB" sz="1600" b="1" dirty="0" err="1">
                <a:solidFill>
                  <a:srgbClr val="0098DB"/>
                </a:solidFill>
              </a:rPr>
              <a:t>Phong</a:t>
            </a:r>
            <a:endParaRPr lang="en-GB" sz="1600" b="1" dirty="0">
              <a:solidFill>
                <a:srgbClr val="0098DB"/>
              </a:solidFill>
            </a:endParaRPr>
          </a:p>
          <a:p>
            <a:pPr marL="171450" indent="-171450">
              <a:buFont typeface="Arial" pitchFamily="34" charset="0"/>
              <a:buChar char="•"/>
            </a:pPr>
            <a:r>
              <a:rPr lang="en-GB" sz="1600" b="1" dirty="0">
                <a:solidFill>
                  <a:srgbClr val="0098DB"/>
                </a:solidFill>
              </a:rPr>
              <a:t>Surabaya</a:t>
            </a:r>
          </a:p>
          <a:p>
            <a:pPr marL="171450" indent="-171450">
              <a:buFont typeface="Arial" pitchFamily="34" charset="0"/>
              <a:buChar char="•"/>
            </a:pPr>
            <a:r>
              <a:rPr lang="en-GB" sz="1600" b="1" dirty="0" err="1">
                <a:solidFill>
                  <a:srgbClr val="0098DB"/>
                </a:solidFill>
              </a:rPr>
              <a:t>Ulanbaatar</a:t>
            </a:r>
            <a:endParaRPr lang="en-GB" sz="1600" b="1" dirty="0">
              <a:solidFill>
                <a:srgbClr val="0098DB"/>
              </a:solidFill>
            </a:endParaRPr>
          </a:p>
        </p:txBody>
      </p:sp>
      <p:sp>
        <p:nvSpPr>
          <p:cNvPr id="5" name="TextBox 4"/>
          <p:cNvSpPr txBox="1"/>
          <p:nvPr/>
        </p:nvSpPr>
        <p:spPr>
          <a:xfrm>
            <a:off x="2486499" y="1193025"/>
            <a:ext cx="4512531" cy="3293209"/>
          </a:xfrm>
          <a:prstGeom prst="rect">
            <a:avLst/>
          </a:prstGeom>
          <a:noFill/>
        </p:spPr>
        <p:txBody>
          <a:bodyPr wrap="square" rtlCol="0">
            <a:spAutoFit/>
          </a:bodyPr>
          <a:lstStyle/>
          <a:p>
            <a:r>
              <a:rPr lang="en-GB" sz="1400" dirty="0" smtClean="0"/>
              <a:t>Mapping/monitoring principles: </a:t>
            </a:r>
          </a:p>
          <a:p>
            <a:endParaRPr lang="en-GB" sz="1400" dirty="0" smtClean="0"/>
          </a:p>
          <a:p>
            <a:pPr marL="285750" indent="-285750">
              <a:buFontTx/>
              <a:buChar char="-"/>
            </a:pPr>
            <a:r>
              <a:rPr lang="en-GB" sz="1400" dirty="0" smtClean="0"/>
              <a:t>Two to three decades of urban growth 1990, 2000, 2010</a:t>
            </a:r>
          </a:p>
          <a:p>
            <a:endParaRPr lang="en-GB" sz="1400" dirty="0" smtClean="0"/>
          </a:p>
          <a:p>
            <a:pPr marL="285750" indent="-285750">
              <a:buFontTx/>
              <a:buChar char="-"/>
            </a:pPr>
            <a:r>
              <a:rPr lang="en-GB" sz="1400" dirty="0" smtClean="0"/>
              <a:t>At least 13 urban classes</a:t>
            </a:r>
          </a:p>
          <a:p>
            <a:endParaRPr lang="en-GB" sz="1400" dirty="0" smtClean="0"/>
          </a:p>
          <a:p>
            <a:pPr marL="285750" indent="-285750">
              <a:buFontTx/>
              <a:buChar char="-"/>
            </a:pPr>
            <a:r>
              <a:rPr lang="en-GB" sz="1400" dirty="0" smtClean="0"/>
              <a:t>Showing land conversions across classes</a:t>
            </a:r>
          </a:p>
          <a:p>
            <a:endParaRPr lang="en-GB" sz="1400" dirty="0" smtClean="0"/>
          </a:p>
          <a:p>
            <a:pPr marL="285750" indent="-285750">
              <a:buFontTx/>
              <a:buChar char="-"/>
            </a:pPr>
            <a:r>
              <a:rPr lang="en-GB" sz="1400" dirty="0" smtClean="0"/>
              <a:t>Using the same definitions for comparable results</a:t>
            </a:r>
          </a:p>
          <a:p>
            <a:pPr marL="285750" indent="-285750">
              <a:buFontTx/>
              <a:buChar char="-"/>
            </a:pPr>
            <a:endParaRPr lang="en-GB" dirty="0" smtClean="0"/>
          </a:p>
          <a:p>
            <a:pPr marL="285750" indent="-285750">
              <a:buFontTx/>
              <a:buChar char="-"/>
            </a:pPr>
            <a:endParaRPr lang="en-GB" dirty="0" smtClean="0"/>
          </a:p>
          <a:p>
            <a:pPr marL="285750" indent="-285750">
              <a:buFontTx/>
              <a:buChar char="-"/>
            </a:pPr>
            <a:endParaRPr lang="en-GB" dirty="0"/>
          </a:p>
        </p:txBody>
      </p:sp>
      <p:pic>
        <p:nvPicPr>
          <p:cNvPr id="6" name="Grafik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3455" y="1535401"/>
            <a:ext cx="1865312"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12"/>
          <p:cNvPicPr>
            <a:picLocks noChangeAspect="1"/>
          </p:cNvPicPr>
          <p:nvPr/>
        </p:nvPicPr>
        <p:blipFill>
          <a:blip r:embed="rId3">
            <a:clrChange>
              <a:clrFrom>
                <a:srgbClr val="FEFFFF"/>
              </a:clrFrom>
              <a:clrTo>
                <a:srgbClr val="FEFFFF">
                  <a:alpha val="0"/>
                </a:srgbClr>
              </a:clrTo>
            </a:clrChange>
          </a:blip>
          <a:stretch>
            <a:fillRect/>
          </a:stretch>
        </p:blipFill>
        <p:spPr>
          <a:xfrm>
            <a:off x="6938647" y="965385"/>
            <a:ext cx="1413453" cy="3154716"/>
          </a:xfrm>
          <a:prstGeom prst="rect">
            <a:avLst/>
          </a:prstGeom>
          <a:effectLst>
            <a:glow>
              <a:schemeClr val="tx1">
                <a:lumMod val="95000"/>
                <a:lumOff val="5000"/>
                <a:alpha val="40000"/>
              </a:schemeClr>
            </a:glow>
            <a:outerShdw blurRad="50800" dist="38100" dir="2700000" algn="tl" rotWithShape="0">
              <a:prstClr val="black">
                <a:alpha val="40000"/>
              </a:prstClr>
            </a:outerShdw>
          </a:effectLst>
        </p:spPr>
      </p:pic>
      <p:pic>
        <p:nvPicPr>
          <p:cNvPr id="8" name="Grafik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7446" y="4776003"/>
            <a:ext cx="1822451"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5564" y="5261058"/>
            <a:ext cx="186531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14"/>
          <p:cNvPicPr>
            <a:picLocks noChangeAspect="1"/>
          </p:cNvPicPr>
          <p:nvPr/>
        </p:nvPicPr>
        <p:blipFill>
          <a:blip r:embed="rId6">
            <a:clrChange>
              <a:clrFrom>
                <a:srgbClr val="FEFFFF"/>
              </a:clrFrom>
              <a:clrTo>
                <a:srgbClr val="FEFFFF">
                  <a:alpha val="0"/>
                </a:srgbClr>
              </a:clrTo>
            </a:clrChange>
          </a:blip>
          <a:stretch>
            <a:fillRect/>
          </a:stretch>
        </p:blipFill>
        <p:spPr>
          <a:xfrm>
            <a:off x="7711629" y="3656609"/>
            <a:ext cx="2336645" cy="3057788"/>
          </a:xfrm>
          <a:prstGeom prst="rect">
            <a:avLst/>
          </a:prstGeom>
          <a:effectLst>
            <a:glow>
              <a:schemeClr val="tx1">
                <a:lumMod val="95000"/>
                <a:lumOff val="5000"/>
                <a:alpha val="40000"/>
              </a:schemeClr>
            </a:glow>
            <a:outerShdw blurRad="50800" dist="38100" dir="2700000" algn="tl" rotWithShape="0">
              <a:prstClr val="black">
                <a:alpha val="40000"/>
              </a:prstClr>
            </a:outerShdw>
          </a:effectLst>
        </p:spPr>
      </p:pic>
      <p:pic>
        <p:nvPicPr>
          <p:cNvPr id="11" name="Grafik 12"/>
          <p:cNvPicPr>
            <a:picLocks noChangeAspect="1"/>
          </p:cNvPicPr>
          <p:nvPr/>
        </p:nvPicPr>
        <p:blipFill>
          <a:blip r:embed="rId7">
            <a:clrChange>
              <a:clrFrom>
                <a:srgbClr val="FEFFFF"/>
              </a:clrFrom>
              <a:clrTo>
                <a:srgbClr val="FEFFFF">
                  <a:alpha val="0"/>
                </a:srgbClr>
              </a:clrTo>
            </a:clrChange>
          </a:blip>
          <a:stretch>
            <a:fillRect/>
          </a:stretch>
        </p:blipFill>
        <p:spPr>
          <a:xfrm>
            <a:off x="3792207" y="3475141"/>
            <a:ext cx="2006550" cy="3239256"/>
          </a:xfrm>
          <a:prstGeom prst="rect">
            <a:avLst/>
          </a:prstGeom>
          <a:effectLst>
            <a:glow>
              <a:schemeClr val="tx1">
                <a:lumMod val="95000"/>
                <a:lumOff val="5000"/>
                <a:alpha val="40000"/>
              </a:schemeClr>
            </a:glow>
            <a:outerShdw blurRad="50800" dist="38100" dir="2700000" algn="tl" rotWithShape="0">
              <a:prstClr val="black">
                <a:alpha val="40000"/>
              </a:prstClr>
            </a:outerShdw>
          </a:effectLst>
        </p:spPr>
      </p:pic>
      <p:sp>
        <p:nvSpPr>
          <p:cNvPr id="12" name="Rectangle 11"/>
          <p:cNvSpPr>
            <a:spLocks noChangeArrowheads="1"/>
          </p:cNvSpPr>
          <p:nvPr/>
        </p:nvSpPr>
        <p:spPr bwMode="auto">
          <a:xfrm>
            <a:off x="160336" y="115807"/>
            <a:ext cx="79726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smtClean="0">
                <a:solidFill>
                  <a:schemeClr val="bg1"/>
                </a:solidFill>
              </a:rPr>
              <a:t>List of cities mapped using Urban Atlas methodology </a:t>
            </a:r>
          </a:p>
          <a:p>
            <a:endParaRPr lang="en-US" sz="1600" dirty="0">
              <a:solidFill>
                <a:srgbClr val="0098DB"/>
              </a:solidFill>
            </a:endParaRPr>
          </a:p>
        </p:txBody>
      </p:sp>
    </p:spTree>
    <p:extLst>
      <p:ext uri="{BB962C8B-B14F-4D97-AF65-F5344CB8AC3E}">
        <p14:creationId xmlns:p14="http://schemas.microsoft.com/office/powerpoint/2010/main" val="346926982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NABU~1\AppData\Local\Temp\notes9DB738\GUF_Africa.png"/>
          <p:cNvPicPr/>
          <p:nvPr/>
        </p:nvPicPr>
        <p:blipFill>
          <a:blip r:embed="rId2" cstate="print">
            <a:clrChange>
              <a:clrFrom>
                <a:srgbClr val="CDE9F7"/>
              </a:clrFrom>
              <a:clrTo>
                <a:srgbClr val="CDE9F7">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09842" y="942579"/>
            <a:ext cx="4760771" cy="4891637"/>
          </a:xfrm>
          <a:prstGeom prst="rect">
            <a:avLst/>
          </a:prstGeom>
          <a:noFill/>
          <a:ln>
            <a:noFill/>
          </a:ln>
        </p:spPr>
      </p:pic>
      <p:sp>
        <p:nvSpPr>
          <p:cNvPr id="5" name="Text Box 4"/>
          <p:cNvSpPr txBox="1">
            <a:spLocks noChangeArrowheads="1"/>
          </p:cNvSpPr>
          <p:nvPr/>
        </p:nvSpPr>
        <p:spPr bwMode="auto">
          <a:xfrm>
            <a:off x="3090230" y="2029117"/>
            <a:ext cx="1576240" cy="490565"/>
          </a:xfrm>
          <a:prstGeom prst="rect">
            <a:avLst/>
          </a:prstGeom>
          <a:noFill/>
          <a:ln w="317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fontAlgn="base">
              <a:spcAft>
                <a:spcPts val="0"/>
              </a:spcAft>
            </a:pPr>
            <a:r>
              <a:rPr lang="en-US" sz="1600" b="1">
                <a:solidFill>
                  <a:srgbClr val="404040"/>
                </a:solidFill>
                <a:effectLst/>
                <a:latin typeface="Arial"/>
                <a:ea typeface="ヒラギノ角ゴ Pro W3"/>
              </a:rPr>
              <a:t>Africa</a:t>
            </a:r>
            <a:endParaRPr lang="en-GB" sz="1200">
              <a:effectLst/>
              <a:latin typeface="Times New Roman"/>
              <a:ea typeface="Times New Roman"/>
            </a:endParaRPr>
          </a:p>
        </p:txBody>
      </p:sp>
      <p:pic>
        <p:nvPicPr>
          <p:cNvPr id="6" name="Grafik 9" descr="DLR-Global_Urban_Footprint_EUROPA"/>
          <p:cNvPicPr/>
          <p:nvPr/>
        </p:nvPicPr>
        <p:blipFill>
          <a:blip r:embed="rId4" cstate="print">
            <a:lum/>
            <a:extLst>
              <a:ext uri="{28A0092B-C50C-407E-A947-70E740481C1C}">
                <a14:useLocalDpi xmlns:a14="http://schemas.microsoft.com/office/drawing/2010/main" val="0"/>
              </a:ext>
            </a:extLst>
          </a:blip>
          <a:stretch>
            <a:fillRect/>
          </a:stretch>
        </p:blipFill>
        <p:spPr>
          <a:xfrm>
            <a:off x="4542973" y="234692"/>
            <a:ext cx="4789715" cy="2518043"/>
          </a:xfrm>
          <a:prstGeom prst="rect">
            <a:avLst/>
          </a:prstGeom>
          <a:ln w="3175" cap="sq">
            <a:solidFill>
              <a:schemeClr val="bg1">
                <a:lumMod val="65000"/>
              </a:schemeClr>
            </a:solidFill>
            <a:prstDash val="solid"/>
            <a:miter lim="800000"/>
          </a:ln>
          <a:effectLst/>
        </p:spPr>
      </p:pic>
      <p:sp>
        <p:nvSpPr>
          <p:cNvPr id="7" name="Text Box 4"/>
          <p:cNvSpPr txBox="1">
            <a:spLocks noChangeArrowheads="1"/>
          </p:cNvSpPr>
          <p:nvPr/>
        </p:nvSpPr>
        <p:spPr bwMode="auto">
          <a:xfrm>
            <a:off x="4754563" y="1550635"/>
            <a:ext cx="3620072" cy="490565"/>
          </a:xfrm>
          <a:prstGeom prst="rect">
            <a:avLst/>
          </a:prstGeom>
          <a:noFill/>
          <a:ln w="317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fontAlgn="base">
              <a:spcAft>
                <a:spcPts val="0"/>
              </a:spcAft>
            </a:pPr>
            <a:r>
              <a:rPr lang="en-US" sz="1600" b="1" dirty="0">
                <a:solidFill>
                  <a:srgbClr val="404040"/>
                </a:solidFill>
                <a:effectLst/>
                <a:latin typeface="Arial"/>
                <a:ea typeface="ヒラギノ角ゴ Pro W3"/>
              </a:rPr>
              <a:t>East and Central Europe</a:t>
            </a:r>
            <a:endParaRPr lang="en-GB" sz="1200" dirty="0">
              <a:effectLst/>
              <a:latin typeface="Times New Roman"/>
              <a:ea typeface="Times New Roman"/>
            </a:endParaRPr>
          </a:p>
        </p:txBody>
      </p:sp>
      <p:pic>
        <p:nvPicPr>
          <p:cNvPr id="8" name="Picture 7" descr="C:\Users\ANNABU~1\AppData\Local\Temp\notes9DB738\~5628549.png"/>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5845131" y="3075837"/>
            <a:ext cx="3934942" cy="2758379"/>
          </a:xfrm>
          <a:prstGeom prst="rect">
            <a:avLst/>
          </a:prstGeom>
          <a:noFill/>
          <a:ln>
            <a:noFill/>
          </a:ln>
        </p:spPr>
      </p:pic>
      <p:sp>
        <p:nvSpPr>
          <p:cNvPr id="9" name="Rectangle 11"/>
          <p:cNvSpPr>
            <a:spLocks noChangeArrowheads="1"/>
          </p:cNvSpPr>
          <p:nvPr/>
        </p:nvSpPr>
        <p:spPr bwMode="auto">
          <a:xfrm>
            <a:off x="217716" y="234689"/>
            <a:ext cx="79726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smtClean="0">
                <a:solidFill>
                  <a:schemeClr val="bg1"/>
                </a:solidFill>
              </a:rPr>
              <a:t>Global Coverage 2011/2012</a:t>
            </a:r>
          </a:p>
          <a:p>
            <a:r>
              <a:rPr lang="en-US" sz="1600" b="1" dirty="0" smtClean="0">
                <a:solidFill>
                  <a:srgbClr val="FFC000"/>
                </a:solidFill>
              </a:rPr>
              <a:t>Baseline data</a:t>
            </a:r>
            <a:endParaRPr lang="en-US" sz="1600" dirty="0">
              <a:solidFill>
                <a:srgbClr val="FFC000"/>
              </a:solidFill>
            </a:endParaRPr>
          </a:p>
        </p:txBody>
      </p:sp>
      <p:sp>
        <p:nvSpPr>
          <p:cNvPr id="10" name="Text Box 4"/>
          <p:cNvSpPr txBox="1">
            <a:spLocks noChangeArrowheads="1"/>
          </p:cNvSpPr>
          <p:nvPr/>
        </p:nvSpPr>
        <p:spPr bwMode="auto">
          <a:xfrm>
            <a:off x="5470615" y="4455026"/>
            <a:ext cx="3620072" cy="490565"/>
          </a:xfrm>
          <a:prstGeom prst="rect">
            <a:avLst/>
          </a:prstGeom>
          <a:noFill/>
          <a:ln w="317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fontAlgn="base">
              <a:spcAft>
                <a:spcPts val="0"/>
              </a:spcAft>
            </a:pPr>
            <a:r>
              <a:rPr lang="en-US" sz="1600" b="1" dirty="0">
                <a:solidFill>
                  <a:srgbClr val="404040"/>
                </a:solidFill>
                <a:effectLst/>
                <a:latin typeface="Arial"/>
                <a:ea typeface="ヒラギノ角ゴ Pro W3"/>
              </a:rPr>
              <a:t>South East Asia</a:t>
            </a:r>
            <a:endParaRPr lang="en-GB" sz="1200" dirty="0">
              <a:effectLst/>
              <a:latin typeface="Times New Roman"/>
              <a:ea typeface="Times New Roman"/>
            </a:endParaRPr>
          </a:p>
        </p:txBody>
      </p:sp>
      <p:sp>
        <p:nvSpPr>
          <p:cNvPr id="11" name="Text Box 9"/>
          <p:cNvSpPr txBox="1">
            <a:spLocks noChangeArrowheads="1"/>
          </p:cNvSpPr>
          <p:nvPr/>
        </p:nvSpPr>
        <p:spPr bwMode="auto">
          <a:xfrm>
            <a:off x="1161781" y="5845435"/>
            <a:ext cx="7755122"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None/>
            </a:pPr>
            <a:r>
              <a:rPr lang="en-US" sz="1200" dirty="0" smtClean="0">
                <a:solidFill>
                  <a:srgbClr val="686868"/>
                </a:solidFill>
                <a:latin typeface="Arial" charset="0"/>
              </a:rPr>
              <a:t>Credit: DLR/German Space Agency Global Urban Footprint, Satellite data: </a:t>
            </a:r>
            <a:r>
              <a:rPr lang="en-US" sz="1200" dirty="0" err="1" smtClean="0">
                <a:solidFill>
                  <a:srgbClr val="686868"/>
                </a:solidFill>
                <a:latin typeface="Arial" charset="0"/>
              </a:rPr>
              <a:t>TerraSarX</a:t>
            </a:r>
            <a:r>
              <a:rPr lang="en-US" sz="1200" dirty="0" smtClean="0">
                <a:solidFill>
                  <a:srgbClr val="686868"/>
                </a:solidFill>
                <a:latin typeface="Arial" charset="0"/>
              </a:rPr>
              <a:t>/</a:t>
            </a:r>
            <a:r>
              <a:rPr lang="en-US" sz="1200" dirty="0" err="1" smtClean="0">
                <a:solidFill>
                  <a:srgbClr val="686868"/>
                </a:solidFill>
                <a:latin typeface="Arial" charset="0"/>
              </a:rPr>
              <a:t>TandemX</a:t>
            </a:r>
            <a:r>
              <a:rPr lang="en-US" sz="1200" dirty="0" smtClean="0">
                <a:solidFill>
                  <a:srgbClr val="686868"/>
                </a:solidFill>
                <a:latin typeface="Arial" charset="0"/>
              </a:rPr>
              <a:t> mission</a:t>
            </a:r>
            <a:endParaRPr lang="en-US" sz="1200" dirty="0">
              <a:solidFill>
                <a:srgbClr val="686868"/>
              </a:solidFill>
              <a:latin typeface="Euclid Math One" pitchFamily="18" charset="2"/>
            </a:endParaRPr>
          </a:p>
        </p:txBody>
      </p:sp>
    </p:spTree>
    <p:extLst>
      <p:ext uri="{BB962C8B-B14F-4D97-AF65-F5344CB8AC3E}">
        <p14:creationId xmlns:p14="http://schemas.microsoft.com/office/powerpoint/2010/main" val="199566076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99454" y="315889"/>
            <a:ext cx="3069348" cy="60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0630" y="1342333"/>
            <a:ext cx="9775370" cy="5355312"/>
          </a:xfrm>
          <a:prstGeom prst="rect">
            <a:avLst/>
          </a:prstGeom>
        </p:spPr>
        <p:txBody>
          <a:bodyPr wrap="square">
            <a:spAutoFit/>
          </a:bodyPr>
          <a:lstStyle/>
          <a:p>
            <a:pPr algn="ctr"/>
            <a:r>
              <a:rPr lang="en-US" b="1" dirty="0" smtClean="0">
                <a:effectLst>
                  <a:outerShdw blurRad="38100" dist="38100" dir="2700000" algn="tl">
                    <a:srgbClr val="000000">
                      <a:alpha val="43137"/>
                    </a:srgbClr>
                  </a:outerShdw>
                </a:effectLst>
              </a:rPr>
              <a:t>2014 ESA Innovators Project led by DLR</a:t>
            </a:r>
          </a:p>
          <a:p>
            <a:endParaRPr lang="en-US" dirty="0" smtClean="0"/>
          </a:p>
          <a:p>
            <a:r>
              <a:rPr lang="en-US" dirty="0" smtClean="0"/>
              <a:t>Phase </a:t>
            </a:r>
            <a:r>
              <a:rPr lang="en-US" dirty="0"/>
              <a:t>1 </a:t>
            </a:r>
            <a:r>
              <a:rPr lang="en-US" dirty="0" smtClean="0"/>
              <a:t>(2015-2016) :</a:t>
            </a:r>
            <a:endParaRPr lang="en-US" dirty="0"/>
          </a:p>
          <a:p>
            <a:r>
              <a:rPr lang="en-US" dirty="0"/>
              <a:t> </a:t>
            </a:r>
          </a:p>
          <a:p>
            <a:r>
              <a:rPr lang="en-US" dirty="0"/>
              <a:t>i) </a:t>
            </a:r>
            <a:r>
              <a:rPr lang="en-US" b="1" dirty="0" smtClean="0"/>
              <a:t>the </a:t>
            </a:r>
            <a:r>
              <a:rPr lang="en-US" b="1" dirty="0"/>
              <a:t>past urban extent </a:t>
            </a:r>
            <a:r>
              <a:rPr lang="en-US" b="1" dirty="0">
                <a:solidFill>
                  <a:srgbClr val="0098DB"/>
                </a:solidFill>
              </a:rPr>
              <a:t>(</a:t>
            </a:r>
            <a:r>
              <a:rPr lang="en-US" b="1" u="sng" dirty="0">
                <a:solidFill>
                  <a:srgbClr val="0098DB"/>
                </a:solidFill>
              </a:rPr>
              <a:t>2002-2003</a:t>
            </a:r>
            <a:r>
              <a:rPr lang="en-US" b="1" dirty="0">
                <a:solidFill>
                  <a:srgbClr val="0098DB"/>
                </a:solidFill>
              </a:rPr>
              <a:t>) </a:t>
            </a:r>
            <a:r>
              <a:rPr lang="en-US" b="1" dirty="0"/>
              <a:t>with ASAR WSM data </a:t>
            </a:r>
            <a:r>
              <a:rPr lang="en-US" b="1" dirty="0" smtClean="0"/>
              <a:t>for </a:t>
            </a:r>
            <a:r>
              <a:rPr lang="en-US" b="1" dirty="0" smtClean="0">
                <a:solidFill>
                  <a:srgbClr val="0098DB"/>
                </a:solidFill>
              </a:rPr>
              <a:t>East </a:t>
            </a:r>
            <a:r>
              <a:rPr lang="en-US" b="1" dirty="0">
                <a:solidFill>
                  <a:srgbClr val="0098DB"/>
                </a:solidFill>
              </a:rPr>
              <a:t>Africa</a:t>
            </a:r>
            <a:r>
              <a:rPr lang="en-US" dirty="0"/>
              <a:t>; </a:t>
            </a:r>
            <a:endParaRPr lang="en-US" dirty="0" smtClean="0"/>
          </a:p>
          <a:p>
            <a:pPr marL="742950" lvl="1" indent="-285750">
              <a:buFont typeface="Arial" pitchFamily="34" charset="0"/>
              <a:buChar char="•"/>
            </a:pPr>
            <a:r>
              <a:rPr lang="en-US" dirty="0" smtClean="0"/>
              <a:t>75m </a:t>
            </a:r>
            <a:r>
              <a:rPr lang="en-US" dirty="0"/>
              <a:t>spatial resolution built-up extent </a:t>
            </a:r>
            <a:endParaRPr lang="en-US" dirty="0" smtClean="0"/>
          </a:p>
          <a:p>
            <a:pPr marL="742950" lvl="1" indent="-285750">
              <a:buFont typeface="Arial" pitchFamily="34" charset="0"/>
              <a:buChar char="•"/>
            </a:pPr>
            <a:r>
              <a:rPr lang="en-US" dirty="0" smtClean="0"/>
              <a:t>It </a:t>
            </a:r>
            <a:r>
              <a:rPr lang="en-US" dirty="0"/>
              <a:t>includes entire </a:t>
            </a:r>
            <a:r>
              <a:rPr lang="en-US" b="1" dirty="0">
                <a:solidFill>
                  <a:srgbClr val="0098DB"/>
                </a:solidFill>
              </a:rPr>
              <a:t>Uganda, Rwanda, Burundi</a:t>
            </a:r>
            <a:r>
              <a:rPr lang="en-US" b="1" dirty="0"/>
              <a:t> and </a:t>
            </a:r>
            <a:r>
              <a:rPr lang="en-US" b="1" dirty="0">
                <a:solidFill>
                  <a:srgbClr val="0098DB"/>
                </a:solidFill>
              </a:rPr>
              <a:t>Kenya</a:t>
            </a:r>
            <a:r>
              <a:rPr lang="en-US" b="1" dirty="0"/>
              <a:t> </a:t>
            </a:r>
            <a:r>
              <a:rPr lang="en-US" dirty="0"/>
              <a:t>in addition to big parts of </a:t>
            </a:r>
            <a:r>
              <a:rPr lang="en-US" b="1" dirty="0">
                <a:solidFill>
                  <a:srgbClr val="0098DB"/>
                </a:solidFill>
              </a:rPr>
              <a:t>Somalia, Ethiopia, South Sudan </a:t>
            </a:r>
            <a:r>
              <a:rPr lang="en-US" b="1" dirty="0"/>
              <a:t>and </a:t>
            </a:r>
            <a:r>
              <a:rPr lang="en-US" b="1" dirty="0">
                <a:solidFill>
                  <a:srgbClr val="0098DB"/>
                </a:solidFill>
              </a:rPr>
              <a:t>Zambia</a:t>
            </a:r>
          </a:p>
          <a:p>
            <a:r>
              <a:rPr lang="en-US" dirty="0"/>
              <a:t> </a:t>
            </a:r>
          </a:p>
          <a:p>
            <a:r>
              <a:rPr lang="en-US" dirty="0"/>
              <a:t>ii) </a:t>
            </a:r>
            <a:r>
              <a:rPr lang="en-US" b="1" dirty="0" smtClean="0"/>
              <a:t>the </a:t>
            </a:r>
            <a:r>
              <a:rPr lang="en-US" b="1" dirty="0"/>
              <a:t>current urban extent for </a:t>
            </a:r>
            <a:r>
              <a:rPr lang="en-US" b="1" dirty="0">
                <a:solidFill>
                  <a:srgbClr val="0098DB"/>
                </a:solidFill>
              </a:rPr>
              <a:t>Addis Ababa, Dar </a:t>
            </a:r>
            <a:r>
              <a:rPr lang="en-US" b="1" dirty="0" err="1">
                <a:solidFill>
                  <a:srgbClr val="0098DB"/>
                </a:solidFill>
              </a:rPr>
              <a:t>es</a:t>
            </a:r>
            <a:r>
              <a:rPr lang="en-US" b="1" dirty="0">
                <a:solidFill>
                  <a:srgbClr val="0098DB"/>
                </a:solidFill>
              </a:rPr>
              <a:t> Salaam</a:t>
            </a:r>
            <a:r>
              <a:rPr lang="en-US" b="1" dirty="0"/>
              <a:t> and </a:t>
            </a:r>
            <a:r>
              <a:rPr lang="en-US" b="1" dirty="0">
                <a:solidFill>
                  <a:srgbClr val="0098DB"/>
                </a:solidFill>
              </a:rPr>
              <a:t>Nairobi</a:t>
            </a:r>
            <a:r>
              <a:rPr lang="en-US" b="1" dirty="0"/>
              <a:t> from Sentinel-1 IW GRDH data acquired in</a:t>
            </a:r>
            <a:r>
              <a:rPr lang="en-US" b="1" dirty="0">
                <a:solidFill>
                  <a:srgbClr val="0098DB"/>
                </a:solidFill>
              </a:rPr>
              <a:t> </a:t>
            </a:r>
            <a:r>
              <a:rPr lang="en-US" b="1" u="sng" dirty="0">
                <a:solidFill>
                  <a:srgbClr val="0098DB"/>
                </a:solidFill>
              </a:rPr>
              <a:t>2014-2015</a:t>
            </a:r>
            <a:r>
              <a:rPr lang="en-US" dirty="0"/>
              <a:t>.</a:t>
            </a:r>
          </a:p>
          <a:p>
            <a:r>
              <a:rPr lang="en-US" dirty="0"/>
              <a:t> </a:t>
            </a:r>
          </a:p>
          <a:p>
            <a:r>
              <a:rPr lang="en-US" dirty="0" smtClean="0"/>
              <a:t>Phase </a:t>
            </a:r>
            <a:r>
              <a:rPr lang="en-US" dirty="0"/>
              <a:t>2 </a:t>
            </a:r>
            <a:r>
              <a:rPr lang="en-US" dirty="0" smtClean="0"/>
              <a:t>(2016-2017):</a:t>
            </a:r>
            <a:endParaRPr lang="en-US" dirty="0"/>
          </a:p>
          <a:p>
            <a:r>
              <a:rPr lang="en-US" dirty="0"/>
              <a:t> </a:t>
            </a:r>
          </a:p>
          <a:p>
            <a:r>
              <a:rPr lang="en-US" dirty="0"/>
              <a:t>i) </a:t>
            </a:r>
            <a:r>
              <a:rPr lang="en-US" b="1" dirty="0" smtClean="0">
                <a:solidFill>
                  <a:srgbClr val="0098DB"/>
                </a:solidFill>
              </a:rPr>
              <a:t>the </a:t>
            </a:r>
            <a:r>
              <a:rPr lang="en-US" b="1" dirty="0">
                <a:solidFill>
                  <a:srgbClr val="0098DB"/>
                </a:solidFill>
              </a:rPr>
              <a:t>past urban extent (2002-2003) </a:t>
            </a:r>
            <a:r>
              <a:rPr lang="en-US" b="1" dirty="0"/>
              <a:t>with ASAR WSM data of the remaining part of the </a:t>
            </a:r>
            <a:r>
              <a:rPr lang="en-US" b="1" dirty="0">
                <a:solidFill>
                  <a:srgbClr val="0098DB"/>
                </a:solidFill>
              </a:rPr>
              <a:t>African continent</a:t>
            </a:r>
            <a:r>
              <a:rPr lang="en-US" dirty="0"/>
              <a:t>;</a:t>
            </a:r>
          </a:p>
          <a:p>
            <a:r>
              <a:rPr lang="en-US" dirty="0"/>
              <a:t> </a:t>
            </a:r>
          </a:p>
          <a:p>
            <a:r>
              <a:rPr lang="en-US" dirty="0"/>
              <a:t>ii) </a:t>
            </a:r>
            <a:r>
              <a:rPr lang="en-US" b="1" dirty="0" smtClean="0"/>
              <a:t>the </a:t>
            </a:r>
            <a:r>
              <a:rPr lang="en-US" b="1" dirty="0"/>
              <a:t>current urban extent for </a:t>
            </a:r>
            <a:r>
              <a:rPr lang="en-US" b="1" dirty="0">
                <a:solidFill>
                  <a:srgbClr val="0098DB"/>
                </a:solidFill>
              </a:rPr>
              <a:t>Kigali</a:t>
            </a:r>
            <a:r>
              <a:rPr lang="en-US" b="1" dirty="0"/>
              <a:t> and </a:t>
            </a:r>
            <a:r>
              <a:rPr lang="en-US" b="1" dirty="0">
                <a:solidFill>
                  <a:srgbClr val="0098DB"/>
                </a:solidFill>
              </a:rPr>
              <a:t>entire Uganda </a:t>
            </a:r>
            <a:r>
              <a:rPr lang="en-US" b="1" dirty="0"/>
              <a:t>(including Kampala) from Sentinel-1 IW GRDH data acquired in </a:t>
            </a:r>
            <a:r>
              <a:rPr lang="en-US" b="1" dirty="0">
                <a:solidFill>
                  <a:srgbClr val="0098DB"/>
                </a:solidFill>
              </a:rPr>
              <a:t>2014-2016</a:t>
            </a:r>
            <a:endParaRPr lang="en-US" dirty="0">
              <a:solidFill>
                <a:srgbClr val="0098DB"/>
              </a:solidFill>
              <a:effectLst/>
            </a:endParaRPr>
          </a:p>
        </p:txBody>
      </p:sp>
      <p:pic>
        <p:nvPicPr>
          <p:cNvPr id="7" name="Picture 6" descr="http://upload.wikimedia.org/wikipedia/en/7/74/Dlr_logo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074" y="0"/>
            <a:ext cx="1417553" cy="118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349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p:cNvSpPr>
          <p:nvPr/>
        </p:nvSpPr>
        <p:spPr bwMode="auto">
          <a:xfrm>
            <a:off x="433390" y="239713"/>
            <a:ext cx="702786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sz="2200" i="1">
              <a:solidFill>
                <a:schemeClr val="bg1"/>
              </a:solidFill>
            </a:endParaRPr>
          </a:p>
        </p:txBody>
      </p:sp>
      <p:sp>
        <p:nvSpPr>
          <p:cNvPr id="13315" name="Rectangle 9"/>
          <p:cNvSpPr>
            <a:spLocks noGrp="1" noChangeArrowheads="1"/>
          </p:cNvSpPr>
          <p:nvPr>
            <p:ph type="title"/>
          </p:nvPr>
        </p:nvSpPr>
        <p:spPr>
          <a:xfrm>
            <a:off x="234950" y="211138"/>
            <a:ext cx="8081964" cy="862012"/>
          </a:xfrm>
        </p:spPr>
        <p:txBody>
          <a:bodyPr/>
          <a:lstStyle/>
          <a:p>
            <a:r>
              <a:rPr lang="en-US" dirty="0" smtClean="0"/>
              <a:t>Assets in orbit</a:t>
            </a:r>
            <a:endParaRPr lang="en-GB" dirty="0" smtClean="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278066"/>
            <a:ext cx="9906000" cy="5579937"/>
          </a:xfrm>
          <a:prstGeom prst="rect">
            <a:avLst/>
          </a:prstGeom>
        </p:spPr>
      </p:pic>
    </p:spTree>
    <p:extLst>
      <p:ext uri="{BB962C8B-B14F-4D97-AF65-F5344CB8AC3E}">
        <p14:creationId xmlns:p14="http://schemas.microsoft.com/office/powerpoint/2010/main" val="2052871796"/>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rc_mt\Desktop\AAAS2015\Presentation\West_Africa_20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2330" y="3651183"/>
            <a:ext cx="3467100" cy="24003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D:\PROJECTS\ESA Innovators\03 - PICTURES\Figure 3 - West Africa\West_Africa_2003_color_compos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2330" y="1052740"/>
            <a:ext cx="3467100" cy="240277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9" name="Picture 3" descr="D:\PROJECTS\ESA Innovators\03 - PICTURES\Figure 3 - West Africa\West_Africa_2011_color_compos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330" y="1052740"/>
            <a:ext cx="3467100" cy="240277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 name="Picture 5" descr="D:\Urban Growth\Lagos_20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863" y="3651183"/>
            <a:ext cx="3467100" cy="24003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2" name="Picture 7" descr="D:\Urban Growth\Lagos_2003_20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3084" y="3648995"/>
            <a:ext cx="3467100" cy="24003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grpSp>
        <p:nvGrpSpPr>
          <p:cNvPr id="14" name="Group 31"/>
          <p:cNvGrpSpPr/>
          <p:nvPr/>
        </p:nvGrpSpPr>
        <p:grpSpPr>
          <a:xfrm>
            <a:off x="202962" y="2398165"/>
            <a:ext cx="939384" cy="611045"/>
            <a:chOff x="7953348" y="3222212"/>
            <a:chExt cx="867124" cy="611045"/>
          </a:xfrm>
        </p:grpSpPr>
        <p:sp>
          <p:nvSpPr>
            <p:cNvPr id="15" name="Text Box 4"/>
            <p:cNvSpPr txBox="1">
              <a:spLocks noChangeArrowheads="1"/>
            </p:cNvSpPr>
            <p:nvPr/>
          </p:nvSpPr>
          <p:spPr bwMode="auto">
            <a:xfrm>
              <a:off x="7953348" y="3222212"/>
              <a:ext cx="867124"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a:solidFill>
                    <a:schemeClr val="tx1"/>
                  </a:solidFill>
                  <a:latin typeface="Mistral" pitchFamily="66" charset="0"/>
                </a:defRPr>
              </a:lvl1pPr>
              <a:lvl2pPr marL="742950" indent="-285750" eaLnBrk="0" hangingPunct="0">
                <a:defRPr>
                  <a:solidFill>
                    <a:schemeClr val="tx1"/>
                  </a:solidFill>
                  <a:latin typeface="Mistral" pitchFamily="66" charset="0"/>
                </a:defRPr>
              </a:lvl2pPr>
              <a:lvl3pPr marL="1143000" indent="-228600" eaLnBrk="0" hangingPunct="0">
                <a:defRPr>
                  <a:solidFill>
                    <a:schemeClr val="tx1"/>
                  </a:solidFill>
                  <a:latin typeface="Mistral" pitchFamily="66" charset="0"/>
                </a:defRPr>
              </a:lvl3pPr>
              <a:lvl4pPr marL="1600200" indent="-228600" eaLnBrk="0" hangingPunct="0">
                <a:defRPr>
                  <a:solidFill>
                    <a:schemeClr val="tx1"/>
                  </a:solidFill>
                  <a:latin typeface="Mistral" pitchFamily="66" charset="0"/>
                </a:defRPr>
              </a:lvl4pPr>
              <a:lvl5pPr marL="2057400" indent="-228600" eaLnBrk="0" hangingPunct="0">
                <a:defRPr>
                  <a:solidFill>
                    <a:schemeClr val="tx1"/>
                  </a:solidFill>
                  <a:latin typeface="Mistral" pitchFamily="66" charset="0"/>
                </a:defRPr>
              </a:lvl5pPr>
              <a:lvl6pPr marL="2514600" indent="-228600" eaLnBrk="0" fontAlgn="base" hangingPunct="0">
                <a:spcBef>
                  <a:spcPct val="0"/>
                </a:spcBef>
                <a:spcAft>
                  <a:spcPct val="0"/>
                </a:spcAft>
                <a:defRPr>
                  <a:solidFill>
                    <a:schemeClr val="tx1"/>
                  </a:solidFill>
                  <a:latin typeface="Mistral" pitchFamily="66" charset="0"/>
                </a:defRPr>
              </a:lvl6pPr>
              <a:lvl7pPr marL="2971800" indent="-228600" eaLnBrk="0" fontAlgn="base" hangingPunct="0">
                <a:spcBef>
                  <a:spcPct val="0"/>
                </a:spcBef>
                <a:spcAft>
                  <a:spcPct val="0"/>
                </a:spcAft>
                <a:defRPr>
                  <a:solidFill>
                    <a:schemeClr val="tx1"/>
                  </a:solidFill>
                  <a:latin typeface="Mistral" pitchFamily="66" charset="0"/>
                </a:defRPr>
              </a:lvl7pPr>
              <a:lvl8pPr marL="3429000" indent="-228600" eaLnBrk="0" fontAlgn="base" hangingPunct="0">
                <a:spcBef>
                  <a:spcPct val="0"/>
                </a:spcBef>
                <a:spcAft>
                  <a:spcPct val="0"/>
                </a:spcAft>
                <a:defRPr>
                  <a:solidFill>
                    <a:schemeClr val="tx1"/>
                  </a:solidFill>
                  <a:latin typeface="Mistral" pitchFamily="66" charset="0"/>
                </a:defRPr>
              </a:lvl8pPr>
              <a:lvl9pPr marL="3886200" indent="-228600" eaLnBrk="0" fontAlgn="base" hangingPunct="0">
                <a:spcBef>
                  <a:spcPct val="0"/>
                </a:spcBef>
                <a:spcAft>
                  <a:spcPct val="0"/>
                </a:spcAft>
                <a:defRPr>
                  <a:solidFill>
                    <a:schemeClr val="tx1"/>
                  </a:solidFill>
                  <a:latin typeface="Mistral" pitchFamily="66" charset="0"/>
                </a:defRPr>
              </a:lvl9pPr>
            </a:lstStyle>
            <a:p>
              <a:pPr algn="ctr" eaLnBrk="1" hangingPunct="1">
                <a:lnSpc>
                  <a:spcPct val="100000"/>
                </a:lnSpc>
                <a:buNone/>
              </a:pPr>
              <a:r>
                <a:rPr lang="en-US" sz="1600" b="1" dirty="0" smtClean="0">
                  <a:solidFill>
                    <a:srgbClr val="686868"/>
                  </a:solidFill>
                  <a:latin typeface="Arial" pitchFamily="34" charset="0"/>
                </a:rPr>
                <a:t>Nigeria</a:t>
              </a:r>
              <a:endParaRPr lang="en-US" sz="1600" b="1" dirty="0">
                <a:solidFill>
                  <a:srgbClr val="686868"/>
                </a:solidFill>
                <a:latin typeface="Arial" pitchFamily="34" charset="0"/>
              </a:endParaRPr>
            </a:p>
          </p:txBody>
        </p:sp>
        <p:pic>
          <p:nvPicPr>
            <p:cNvPr id="16" name="Picture 8" descr="C:\Users\marc_mt\Desktop\World Flag Icons\Flag of Nigeri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35843" y="3540649"/>
              <a:ext cx="292608" cy="292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34"/>
          <p:cNvGrpSpPr/>
          <p:nvPr/>
        </p:nvGrpSpPr>
        <p:grpSpPr>
          <a:xfrm>
            <a:off x="208122" y="1518653"/>
            <a:ext cx="939384" cy="615808"/>
            <a:chOff x="304645" y="2961784"/>
            <a:chExt cx="867124" cy="615808"/>
          </a:xfrm>
        </p:grpSpPr>
        <p:pic>
          <p:nvPicPr>
            <p:cNvPr id="18" name="Picture 7" descr="C:\Users\marc_mt\Desktop\World Flag Icons\Flag of Ben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903" y="3284984"/>
              <a:ext cx="292608" cy="292608"/>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304645" y="2961784"/>
              <a:ext cx="867124"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a:solidFill>
                    <a:schemeClr val="tx1"/>
                  </a:solidFill>
                  <a:latin typeface="Mistral" pitchFamily="66" charset="0"/>
                </a:defRPr>
              </a:lvl1pPr>
              <a:lvl2pPr marL="742950" indent="-285750" eaLnBrk="0" hangingPunct="0">
                <a:defRPr>
                  <a:solidFill>
                    <a:schemeClr val="tx1"/>
                  </a:solidFill>
                  <a:latin typeface="Mistral" pitchFamily="66" charset="0"/>
                </a:defRPr>
              </a:lvl2pPr>
              <a:lvl3pPr marL="1143000" indent="-228600" eaLnBrk="0" hangingPunct="0">
                <a:defRPr>
                  <a:solidFill>
                    <a:schemeClr val="tx1"/>
                  </a:solidFill>
                  <a:latin typeface="Mistral" pitchFamily="66" charset="0"/>
                </a:defRPr>
              </a:lvl3pPr>
              <a:lvl4pPr marL="1600200" indent="-228600" eaLnBrk="0" hangingPunct="0">
                <a:defRPr>
                  <a:solidFill>
                    <a:schemeClr val="tx1"/>
                  </a:solidFill>
                  <a:latin typeface="Mistral" pitchFamily="66" charset="0"/>
                </a:defRPr>
              </a:lvl4pPr>
              <a:lvl5pPr marL="2057400" indent="-228600" eaLnBrk="0" hangingPunct="0">
                <a:defRPr>
                  <a:solidFill>
                    <a:schemeClr val="tx1"/>
                  </a:solidFill>
                  <a:latin typeface="Mistral" pitchFamily="66" charset="0"/>
                </a:defRPr>
              </a:lvl5pPr>
              <a:lvl6pPr marL="2514600" indent="-228600" eaLnBrk="0" fontAlgn="base" hangingPunct="0">
                <a:spcBef>
                  <a:spcPct val="0"/>
                </a:spcBef>
                <a:spcAft>
                  <a:spcPct val="0"/>
                </a:spcAft>
                <a:defRPr>
                  <a:solidFill>
                    <a:schemeClr val="tx1"/>
                  </a:solidFill>
                  <a:latin typeface="Mistral" pitchFamily="66" charset="0"/>
                </a:defRPr>
              </a:lvl6pPr>
              <a:lvl7pPr marL="2971800" indent="-228600" eaLnBrk="0" fontAlgn="base" hangingPunct="0">
                <a:spcBef>
                  <a:spcPct val="0"/>
                </a:spcBef>
                <a:spcAft>
                  <a:spcPct val="0"/>
                </a:spcAft>
                <a:defRPr>
                  <a:solidFill>
                    <a:schemeClr val="tx1"/>
                  </a:solidFill>
                  <a:latin typeface="Mistral" pitchFamily="66" charset="0"/>
                </a:defRPr>
              </a:lvl7pPr>
              <a:lvl8pPr marL="3429000" indent="-228600" eaLnBrk="0" fontAlgn="base" hangingPunct="0">
                <a:spcBef>
                  <a:spcPct val="0"/>
                </a:spcBef>
                <a:spcAft>
                  <a:spcPct val="0"/>
                </a:spcAft>
                <a:defRPr>
                  <a:solidFill>
                    <a:schemeClr val="tx1"/>
                  </a:solidFill>
                  <a:latin typeface="Mistral" pitchFamily="66" charset="0"/>
                </a:defRPr>
              </a:lvl8pPr>
              <a:lvl9pPr marL="3886200" indent="-228600" eaLnBrk="0" fontAlgn="base" hangingPunct="0">
                <a:spcBef>
                  <a:spcPct val="0"/>
                </a:spcBef>
                <a:spcAft>
                  <a:spcPct val="0"/>
                </a:spcAft>
                <a:defRPr>
                  <a:solidFill>
                    <a:schemeClr val="tx1"/>
                  </a:solidFill>
                  <a:latin typeface="Mistral" pitchFamily="66" charset="0"/>
                </a:defRPr>
              </a:lvl9pPr>
            </a:lstStyle>
            <a:p>
              <a:pPr algn="ctr" eaLnBrk="1" hangingPunct="1">
                <a:lnSpc>
                  <a:spcPct val="100000"/>
                </a:lnSpc>
                <a:buNone/>
              </a:pPr>
              <a:r>
                <a:rPr lang="en-US" sz="1600" b="1" dirty="0" smtClean="0">
                  <a:solidFill>
                    <a:srgbClr val="686868"/>
                  </a:solidFill>
                  <a:latin typeface="Arial" pitchFamily="34" charset="0"/>
                </a:rPr>
                <a:t>Benin</a:t>
              </a:r>
              <a:endParaRPr lang="en-US" sz="1600" b="1" dirty="0">
                <a:solidFill>
                  <a:srgbClr val="686868"/>
                </a:solidFill>
                <a:latin typeface="Arial" pitchFamily="34" charset="0"/>
              </a:endParaRPr>
            </a:p>
          </p:txBody>
        </p:sp>
      </p:grpSp>
      <p:pic>
        <p:nvPicPr>
          <p:cNvPr id="20" name="Picture 3" descr="C:\Users\marc_mt\Desktop\AAAS2015\Presentation\West_Africa_2003_201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330" y="3651638"/>
            <a:ext cx="3467100" cy="24003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4"/>
          <p:cNvSpPr/>
          <p:nvPr/>
        </p:nvSpPr>
        <p:spPr bwMode="auto">
          <a:xfrm>
            <a:off x="2317874" y="5143776"/>
            <a:ext cx="891540" cy="612648"/>
          </a:xfrm>
          <a:prstGeom prst="rect">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ts val="2600"/>
              </a:lnSpc>
              <a:spcBef>
                <a:spcPct val="0"/>
              </a:spcBef>
              <a:spcAft>
                <a:spcPct val="0"/>
              </a:spcAft>
              <a:buClrTx/>
              <a:buSzTx/>
              <a:buFontTx/>
              <a:buChar char="-"/>
              <a:tabLst/>
            </a:pPr>
            <a:endParaRPr kumimoji="0" lang="en-US" sz="1800" b="0" i="0" u="none" strike="noStrike" cap="none" normalizeH="0" baseline="0" smtClean="0">
              <a:ln>
                <a:noFill/>
              </a:ln>
              <a:solidFill>
                <a:schemeClr val="tx1"/>
              </a:solidFill>
              <a:effectLst/>
              <a:latin typeface="Arial" charset="0"/>
              <a:ea typeface="ヒラギノ角ゴ Pro W3" charset="-128"/>
              <a:cs typeface="Arial" charset="0"/>
            </a:endParaRPr>
          </a:p>
        </p:txBody>
      </p:sp>
      <p:pic>
        <p:nvPicPr>
          <p:cNvPr id="22" name="Picture 4" descr="C:\Users\marc_mt\Desktop\AAAS2015\Presentation\Lagos_2003_color_composit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2863" y="1055208"/>
            <a:ext cx="3467100" cy="24003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3" name="Picture 5" descr="C:\Users\marc_mt\Desktop\AAAS2015\Presentation\Lagos_2011_color_composit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32863" y="1055208"/>
            <a:ext cx="3467100" cy="24003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4" name="Rectangle 39"/>
          <p:cNvSpPr/>
          <p:nvPr/>
        </p:nvSpPr>
        <p:spPr bwMode="auto">
          <a:xfrm>
            <a:off x="2317915" y="2543699"/>
            <a:ext cx="891540" cy="612648"/>
          </a:xfrm>
          <a:prstGeom prst="rect">
            <a:avLst/>
          </a:pr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ts val="2600"/>
              </a:lnSpc>
              <a:spcBef>
                <a:spcPct val="0"/>
              </a:spcBef>
              <a:spcAft>
                <a:spcPct val="0"/>
              </a:spcAft>
              <a:buClrTx/>
              <a:buSzTx/>
              <a:buFontTx/>
              <a:buChar char="-"/>
              <a:tabLst/>
            </a:pPr>
            <a:endParaRPr kumimoji="0" lang="en-US" sz="1800" b="0" i="0" u="none" strike="noStrike" cap="none" normalizeH="0" baseline="0" smtClean="0">
              <a:ln>
                <a:noFill/>
              </a:ln>
              <a:solidFill>
                <a:schemeClr val="tx1"/>
              </a:solidFill>
              <a:effectLst/>
              <a:latin typeface="Arial" charset="0"/>
              <a:ea typeface="ヒラギノ角ゴ Pro W3" charset="-128"/>
              <a:cs typeface="Arial" charset="0"/>
            </a:endParaRPr>
          </a:p>
        </p:txBody>
      </p:sp>
      <p:grpSp>
        <p:nvGrpSpPr>
          <p:cNvPr id="25" name="Group 40"/>
          <p:cNvGrpSpPr/>
          <p:nvPr/>
        </p:nvGrpSpPr>
        <p:grpSpPr>
          <a:xfrm>
            <a:off x="8393872" y="1915724"/>
            <a:ext cx="939384" cy="611045"/>
            <a:chOff x="7953348" y="3222212"/>
            <a:chExt cx="867124" cy="611045"/>
          </a:xfrm>
        </p:grpSpPr>
        <p:sp>
          <p:nvSpPr>
            <p:cNvPr id="26" name="Text Box 4"/>
            <p:cNvSpPr txBox="1">
              <a:spLocks noChangeArrowheads="1"/>
            </p:cNvSpPr>
            <p:nvPr/>
          </p:nvSpPr>
          <p:spPr bwMode="auto">
            <a:xfrm>
              <a:off x="7953348" y="3222212"/>
              <a:ext cx="867124"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a:solidFill>
                    <a:schemeClr val="tx1"/>
                  </a:solidFill>
                  <a:latin typeface="Mistral" pitchFamily="66" charset="0"/>
                </a:defRPr>
              </a:lvl1pPr>
              <a:lvl2pPr marL="742950" indent="-285750" eaLnBrk="0" hangingPunct="0">
                <a:defRPr>
                  <a:solidFill>
                    <a:schemeClr val="tx1"/>
                  </a:solidFill>
                  <a:latin typeface="Mistral" pitchFamily="66" charset="0"/>
                </a:defRPr>
              </a:lvl2pPr>
              <a:lvl3pPr marL="1143000" indent="-228600" eaLnBrk="0" hangingPunct="0">
                <a:defRPr>
                  <a:solidFill>
                    <a:schemeClr val="tx1"/>
                  </a:solidFill>
                  <a:latin typeface="Mistral" pitchFamily="66" charset="0"/>
                </a:defRPr>
              </a:lvl3pPr>
              <a:lvl4pPr marL="1600200" indent="-228600" eaLnBrk="0" hangingPunct="0">
                <a:defRPr>
                  <a:solidFill>
                    <a:schemeClr val="tx1"/>
                  </a:solidFill>
                  <a:latin typeface="Mistral" pitchFamily="66" charset="0"/>
                </a:defRPr>
              </a:lvl4pPr>
              <a:lvl5pPr marL="2057400" indent="-228600" eaLnBrk="0" hangingPunct="0">
                <a:defRPr>
                  <a:solidFill>
                    <a:schemeClr val="tx1"/>
                  </a:solidFill>
                  <a:latin typeface="Mistral" pitchFamily="66" charset="0"/>
                </a:defRPr>
              </a:lvl5pPr>
              <a:lvl6pPr marL="2514600" indent="-228600" eaLnBrk="0" fontAlgn="base" hangingPunct="0">
                <a:spcBef>
                  <a:spcPct val="0"/>
                </a:spcBef>
                <a:spcAft>
                  <a:spcPct val="0"/>
                </a:spcAft>
                <a:defRPr>
                  <a:solidFill>
                    <a:schemeClr val="tx1"/>
                  </a:solidFill>
                  <a:latin typeface="Mistral" pitchFamily="66" charset="0"/>
                </a:defRPr>
              </a:lvl6pPr>
              <a:lvl7pPr marL="2971800" indent="-228600" eaLnBrk="0" fontAlgn="base" hangingPunct="0">
                <a:spcBef>
                  <a:spcPct val="0"/>
                </a:spcBef>
                <a:spcAft>
                  <a:spcPct val="0"/>
                </a:spcAft>
                <a:defRPr>
                  <a:solidFill>
                    <a:schemeClr val="tx1"/>
                  </a:solidFill>
                  <a:latin typeface="Mistral" pitchFamily="66" charset="0"/>
                </a:defRPr>
              </a:lvl7pPr>
              <a:lvl8pPr marL="3429000" indent="-228600" eaLnBrk="0" fontAlgn="base" hangingPunct="0">
                <a:spcBef>
                  <a:spcPct val="0"/>
                </a:spcBef>
                <a:spcAft>
                  <a:spcPct val="0"/>
                </a:spcAft>
                <a:defRPr>
                  <a:solidFill>
                    <a:schemeClr val="tx1"/>
                  </a:solidFill>
                  <a:latin typeface="Mistral" pitchFamily="66" charset="0"/>
                </a:defRPr>
              </a:lvl8pPr>
              <a:lvl9pPr marL="3886200" indent="-228600" eaLnBrk="0" fontAlgn="base" hangingPunct="0">
                <a:spcBef>
                  <a:spcPct val="0"/>
                </a:spcBef>
                <a:spcAft>
                  <a:spcPct val="0"/>
                </a:spcAft>
                <a:defRPr>
                  <a:solidFill>
                    <a:schemeClr val="tx1"/>
                  </a:solidFill>
                  <a:latin typeface="Mistral" pitchFamily="66" charset="0"/>
                </a:defRPr>
              </a:lvl9pPr>
            </a:lstStyle>
            <a:p>
              <a:pPr algn="ctr" eaLnBrk="1" hangingPunct="1">
                <a:lnSpc>
                  <a:spcPct val="100000"/>
                </a:lnSpc>
                <a:buNone/>
              </a:pPr>
              <a:r>
                <a:rPr lang="en-US" sz="1600" b="1" dirty="0" smtClean="0">
                  <a:solidFill>
                    <a:srgbClr val="686868"/>
                  </a:solidFill>
                  <a:latin typeface="Arial" pitchFamily="34" charset="0"/>
                </a:rPr>
                <a:t>Lagos</a:t>
              </a:r>
              <a:endParaRPr lang="en-US" sz="1600" b="1" dirty="0">
                <a:solidFill>
                  <a:srgbClr val="686868"/>
                </a:solidFill>
                <a:latin typeface="Arial" pitchFamily="34" charset="0"/>
              </a:endParaRPr>
            </a:p>
          </p:txBody>
        </p:sp>
        <p:pic>
          <p:nvPicPr>
            <p:cNvPr id="27" name="Picture 8" descr="C:\Users\marc_mt\Desktop\World Flag Icons\Flag of Nigeri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35843" y="3540649"/>
              <a:ext cx="292608" cy="292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43"/>
          <p:cNvGrpSpPr/>
          <p:nvPr/>
        </p:nvGrpSpPr>
        <p:grpSpPr>
          <a:xfrm>
            <a:off x="8524048" y="5495805"/>
            <a:ext cx="1109472" cy="428983"/>
            <a:chOff x="53790" y="2796244"/>
            <a:chExt cx="1024128" cy="428983"/>
          </a:xfrm>
        </p:grpSpPr>
        <p:sp>
          <p:nvSpPr>
            <p:cNvPr id="29" name="TextBox 44"/>
            <p:cNvSpPr txBox="1"/>
            <p:nvPr/>
          </p:nvSpPr>
          <p:spPr>
            <a:xfrm>
              <a:off x="53790" y="2796244"/>
              <a:ext cx="1024128" cy="428983"/>
            </a:xfrm>
            <a:prstGeom prst="rect">
              <a:avLst/>
            </a:prstGeom>
            <a:solidFill>
              <a:schemeClr val="bg1"/>
            </a:solidFill>
            <a:ln w="3175">
              <a:solidFill>
                <a:schemeClr val="tx1"/>
              </a:solidFill>
            </a:ln>
          </p:spPr>
          <p:txBody>
            <a:bodyPr wrap="square" rtlCol="0">
              <a:noAutofit/>
            </a:bodyPr>
            <a:lstStyle/>
            <a:p>
              <a:endParaRPr lang="en-US" dirty="0"/>
            </a:p>
          </p:txBody>
        </p:sp>
        <p:sp>
          <p:nvSpPr>
            <p:cNvPr id="30" name="Rectangle 45"/>
            <p:cNvSpPr/>
            <p:nvPr/>
          </p:nvSpPr>
          <p:spPr>
            <a:xfrm>
              <a:off x="98094" y="2871336"/>
              <a:ext cx="251012" cy="116542"/>
            </a:xfrm>
            <a:prstGeom prst="rect">
              <a:avLst/>
            </a:prstGeom>
            <a:solidFill>
              <a:srgbClr val="DECCB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46"/>
            <p:cNvSpPr/>
            <p:nvPr/>
          </p:nvSpPr>
          <p:spPr>
            <a:xfrm>
              <a:off x="98094" y="3027883"/>
              <a:ext cx="251012" cy="116542"/>
            </a:xfrm>
            <a:prstGeom prst="rect">
              <a:avLst/>
            </a:prstGeom>
            <a:solidFill>
              <a:srgbClr val="DE5454"/>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48"/>
            <p:cNvSpPr txBox="1"/>
            <p:nvPr/>
          </p:nvSpPr>
          <p:spPr>
            <a:xfrm>
              <a:off x="419980" y="2860357"/>
              <a:ext cx="623629" cy="138499"/>
            </a:xfrm>
            <a:prstGeom prst="rect">
              <a:avLst/>
            </a:prstGeom>
            <a:noFill/>
          </p:spPr>
          <p:txBody>
            <a:bodyPr wrap="square" lIns="0" tIns="0" rIns="0" bIns="0" rtlCol="0">
              <a:spAutoFit/>
            </a:bodyPr>
            <a:lstStyle/>
            <a:p>
              <a:pPr>
                <a:lnSpc>
                  <a:spcPct val="100000"/>
                </a:lnSpc>
                <a:buNone/>
              </a:pPr>
              <a:r>
                <a:rPr lang="de-DE" sz="900" dirty="0" smtClean="0">
                  <a:latin typeface="Arial" panose="020B0604020202020204" pitchFamily="34" charset="0"/>
                  <a:cs typeface="Arial" panose="020B0604020202020204" pitchFamily="34" charset="0"/>
                </a:rPr>
                <a:t>Non Urban</a:t>
              </a:r>
              <a:endParaRPr lang="en-US" sz="900" dirty="0">
                <a:latin typeface="Arial" panose="020B0604020202020204" pitchFamily="34" charset="0"/>
                <a:cs typeface="Arial" panose="020B0604020202020204" pitchFamily="34" charset="0"/>
              </a:endParaRPr>
            </a:p>
          </p:txBody>
        </p:sp>
        <p:sp>
          <p:nvSpPr>
            <p:cNvPr id="33" name="TextBox 49"/>
            <p:cNvSpPr txBox="1"/>
            <p:nvPr/>
          </p:nvSpPr>
          <p:spPr>
            <a:xfrm>
              <a:off x="419980" y="3016904"/>
              <a:ext cx="623628" cy="138499"/>
            </a:xfrm>
            <a:prstGeom prst="rect">
              <a:avLst/>
            </a:prstGeom>
            <a:noFill/>
          </p:spPr>
          <p:txBody>
            <a:bodyPr wrap="square" lIns="0" tIns="0" rIns="0" bIns="0" rtlCol="0">
              <a:spAutoFit/>
            </a:bodyPr>
            <a:lstStyle/>
            <a:p>
              <a:pPr>
                <a:lnSpc>
                  <a:spcPct val="100000"/>
                </a:lnSpc>
                <a:buNone/>
              </a:pPr>
              <a:r>
                <a:rPr lang="de-DE" sz="900" dirty="0" smtClean="0">
                  <a:latin typeface="Arial" panose="020B0604020202020204" pitchFamily="34" charset="0"/>
                  <a:cs typeface="Arial" panose="020B0604020202020204" pitchFamily="34" charset="0"/>
                </a:rPr>
                <a:t>Urban 2003</a:t>
              </a:r>
              <a:endParaRPr lang="en-US" sz="900" dirty="0">
                <a:latin typeface="Arial" panose="020B0604020202020204" pitchFamily="34" charset="0"/>
                <a:cs typeface="Arial" panose="020B0604020202020204" pitchFamily="34" charset="0"/>
              </a:endParaRPr>
            </a:p>
          </p:txBody>
        </p:sp>
      </p:grpSp>
      <p:grpSp>
        <p:nvGrpSpPr>
          <p:cNvPr id="34" name="Group 51"/>
          <p:cNvGrpSpPr/>
          <p:nvPr/>
        </p:nvGrpSpPr>
        <p:grpSpPr>
          <a:xfrm>
            <a:off x="8523017" y="5491460"/>
            <a:ext cx="1109472" cy="566828"/>
            <a:chOff x="53790" y="2796244"/>
            <a:chExt cx="1024128" cy="566828"/>
          </a:xfrm>
        </p:grpSpPr>
        <p:sp>
          <p:nvSpPr>
            <p:cNvPr id="35" name="TextBox 52"/>
            <p:cNvSpPr txBox="1"/>
            <p:nvPr/>
          </p:nvSpPr>
          <p:spPr>
            <a:xfrm>
              <a:off x="53790" y="2796244"/>
              <a:ext cx="1024128" cy="566828"/>
            </a:xfrm>
            <a:prstGeom prst="rect">
              <a:avLst/>
            </a:prstGeom>
            <a:solidFill>
              <a:schemeClr val="bg1"/>
            </a:solidFill>
            <a:ln w="3175">
              <a:solidFill>
                <a:schemeClr val="tx1"/>
              </a:solidFill>
            </a:ln>
          </p:spPr>
          <p:txBody>
            <a:bodyPr wrap="square" rtlCol="0">
              <a:noAutofit/>
            </a:bodyPr>
            <a:lstStyle/>
            <a:p>
              <a:endParaRPr lang="en-US" dirty="0"/>
            </a:p>
          </p:txBody>
        </p:sp>
        <p:sp>
          <p:nvSpPr>
            <p:cNvPr id="36" name="Rectangle 53"/>
            <p:cNvSpPr/>
            <p:nvPr/>
          </p:nvSpPr>
          <p:spPr>
            <a:xfrm>
              <a:off x="98094" y="2871336"/>
              <a:ext cx="251012" cy="116542"/>
            </a:xfrm>
            <a:prstGeom prst="rect">
              <a:avLst/>
            </a:prstGeom>
            <a:solidFill>
              <a:srgbClr val="DECCB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54"/>
            <p:cNvSpPr/>
            <p:nvPr/>
          </p:nvSpPr>
          <p:spPr>
            <a:xfrm>
              <a:off x="98094" y="3027883"/>
              <a:ext cx="251012" cy="116542"/>
            </a:xfrm>
            <a:prstGeom prst="rect">
              <a:avLst/>
            </a:prstGeom>
            <a:solidFill>
              <a:srgbClr val="DE5454"/>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55"/>
            <p:cNvSpPr/>
            <p:nvPr/>
          </p:nvSpPr>
          <p:spPr>
            <a:xfrm>
              <a:off x="98094" y="3182188"/>
              <a:ext cx="251012" cy="116542"/>
            </a:xfrm>
            <a:prstGeom prst="rect">
              <a:avLst/>
            </a:prstGeom>
            <a:solidFill>
              <a:srgbClr val="6489A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56"/>
            <p:cNvSpPr txBox="1"/>
            <p:nvPr/>
          </p:nvSpPr>
          <p:spPr>
            <a:xfrm>
              <a:off x="419980" y="2860357"/>
              <a:ext cx="623629" cy="138499"/>
            </a:xfrm>
            <a:prstGeom prst="rect">
              <a:avLst/>
            </a:prstGeom>
            <a:noFill/>
          </p:spPr>
          <p:txBody>
            <a:bodyPr wrap="square" lIns="0" tIns="0" rIns="0" bIns="0" rtlCol="0">
              <a:spAutoFit/>
            </a:bodyPr>
            <a:lstStyle/>
            <a:p>
              <a:pPr>
                <a:lnSpc>
                  <a:spcPct val="100000"/>
                </a:lnSpc>
                <a:buNone/>
              </a:pPr>
              <a:r>
                <a:rPr lang="de-DE" sz="900" dirty="0" smtClean="0">
                  <a:latin typeface="Arial" panose="020B0604020202020204" pitchFamily="34" charset="0"/>
                  <a:cs typeface="Arial" panose="020B0604020202020204" pitchFamily="34" charset="0"/>
                </a:rPr>
                <a:t>Non Urban</a:t>
              </a:r>
              <a:endParaRPr lang="en-US" sz="900" dirty="0">
                <a:latin typeface="Arial" panose="020B0604020202020204" pitchFamily="34" charset="0"/>
                <a:cs typeface="Arial" panose="020B0604020202020204" pitchFamily="34" charset="0"/>
              </a:endParaRPr>
            </a:p>
          </p:txBody>
        </p:sp>
        <p:sp>
          <p:nvSpPr>
            <p:cNvPr id="40" name="TextBox 57"/>
            <p:cNvSpPr txBox="1"/>
            <p:nvPr/>
          </p:nvSpPr>
          <p:spPr>
            <a:xfrm>
              <a:off x="419980" y="3016904"/>
              <a:ext cx="623628" cy="138499"/>
            </a:xfrm>
            <a:prstGeom prst="rect">
              <a:avLst/>
            </a:prstGeom>
            <a:noFill/>
          </p:spPr>
          <p:txBody>
            <a:bodyPr wrap="square" lIns="0" tIns="0" rIns="0" bIns="0" rtlCol="0">
              <a:spAutoFit/>
            </a:bodyPr>
            <a:lstStyle/>
            <a:p>
              <a:pPr>
                <a:lnSpc>
                  <a:spcPct val="100000"/>
                </a:lnSpc>
                <a:buNone/>
              </a:pPr>
              <a:r>
                <a:rPr lang="de-DE" sz="900" dirty="0" smtClean="0">
                  <a:latin typeface="Arial" panose="020B0604020202020204" pitchFamily="34" charset="0"/>
                  <a:cs typeface="Arial" panose="020B0604020202020204" pitchFamily="34" charset="0"/>
                </a:rPr>
                <a:t>Urban 2003</a:t>
              </a:r>
              <a:endParaRPr lang="en-US" sz="900" dirty="0">
                <a:latin typeface="Arial" panose="020B0604020202020204" pitchFamily="34" charset="0"/>
                <a:cs typeface="Arial" panose="020B0604020202020204" pitchFamily="34" charset="0"/>
              </a:endParaRPr>
            </a:p>
          </p:txBody>
        </p:sp>
        <p:sp>
          <p:nvSpPr>
            <p:cNvPr id="41" name="TextBox 58"/>
            <p:cNvSpPr txBox="1"/>
            <p:nvPr/>
          </p:nvSpPr>
          <p:spPr>
            <a:xfrm>
              <a:off x="413397" y="3171209"/>
              <a:ext cx="630212" cy="138499"/>
            </a:xfrm>
            <a:prstGeom prst="rect">
              <a:avLst/>
            </a:prstGeom>
            <a:noFill/>
          </p:spPr>
          <p:txBody>
            <a:bodyPr wrap="square" lIns="0" tIns="0" rIns="0" bIns="0" rtlCol="0">
              <a:spAutoFit/>
            </a:bodyPr>
            <a:lstStyle/>
            <a:p>
              <a:pPr>
                <a:lnSpc>
                  <a:spcPct val="100000"/>
                </a:lnSpc>
                <a:buNone/>
              </a:pPr>
              <a:r>
                <a:rPr lang="de-DE" sz="900" dirty="0" smtClean="0">
                  <a:latin typeface="Arial" panose="020B0604020202020204" pitchFamily="34" charset="0"/>
                  <a:cs typeface="Arial" panose="020B0604020202020204" pitchFamily="34" charset="0"/>
                </a:rPr>
                <a:t>Urban 2012</a:t>
              </a:r>
              <a:endParaRPr lang="en-US" sz="900" dirty="0">
                <a:latin typeface="Arial" panose="020B0604020202020204" pitchFamily="34" charset="0"/>
                <a:cs typeface="Arial" panose="020B0604020202020204" pitchFamily="34" charset="0"/>
              </a:endParaRPr>
            </a:p>
          </p:txBody>
        </p:sp>
      </p:grpSp>
      <p:sp>
        <p:nvSpPr>
          <p:cNvPr id="42" name="Text Box 9"/>
          <p:cNvSpPr txBox="1">
            <a:spLocks noChangeArrowheads="1"/>
          </p:cNvSpPr>
          <p:nvPr/>
        </p:nvSpPr>
        <p:spPr bwMode="auto">
          <a:xfrm>
            <a:off x="1103282" y="6132775"/>
            <a:ext cx="7755122"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None/>
            </a:pPr>
            <a:r>
              <a:rPr lang="en-US" sz="1200" dirty="0" smtClean="0">
                <a:solidFill>
                  <a:srgbClr val="686868"/>
                </a:solidFill>
                <a:latin typeface="Arial" charset="0"/>
              </a:rPr>
              <a:t>Credit: DLR/German Space Agency, Satellite data: </a:t>
            </a:r>
            <a:r>
              <a:rPr lang="en-US" sz="1200" dirty="0" err="1" smtClean="0">
                <a:solidFill>
                  <a:srgbClr val="686868"/>
                </a:solidFill>
                <a:latin typeface="Arial" charset="0"/>
              </a:rPr>
              <a:t>TerraSarX</a:t>
            </a:r>
            <a:r>
              <a:rPr lang="en-US" sz="1200" dirty="0" smtClean="0">
                <a:solidFill>
                  <a:srgbClr val="686868"/>
                </a:solidFill>
                <a:latin typeface="Arial" charset="0"/>
              </a:rPr>
              <a:t>/</a:t>
            </a:r>
            <a:r>
              <a:rPr lang="en-US" sz="1200" dirty="0" err="1" smtClean="0">
                <a:solidFill>
                  <a:srgbClr val="686868"/>
                </a:solidFill>
                <a:latin typeface="Arial" charset="0"/>
              </a:rPr>
              <a:t>TandemX</a:t>
            </a:r>
            <a:r>
              <a:rPr lang="en-US" sz="1200" dirty="0" smtClean="0">
                <a:solidFill>
                  <a:srgbClr val="686868"/>
                </a:solidFill>
                <a:latin typeface="Arial" charset="0"/>
              </a:rPr>
              <a:t> mission, </a:t>
            </a:r>
            <a:r>
              <a:rPr lang="en-US" sz="1200" dirty="0">
                <a:solidFill>
                  <a:srgbClr val="686868"/>
                </a:solidFill>
                <a:latin typeface="Arial" charset="0"/>
              </a:rPr>
              <a:t>L</a:t>
            </a:r>
            <a:r>
              <a:rPr lang="en-US" sz="1200" dirty="0" smtClean="0">
                <a:solidFill>
                  <a:srgbClr val="686868"/>
                </a:solidFill>
                <a:latin typeface="Arial" charset="0"/>
              </a:rPr>
              <a:t>andsat, ERS, </a:t>
            </a:r>
            <a:r>
              <a:rPr lang="en-US" sz="1200" dirty="0" err="1" smtClean="0">
                <a:solidFill>
                  <a:srgbClr val="686868"/>
                </a:solidFill>
                <a:latin typeface="Arial" charset="0"/>
              </a:rPr>
              <a:t>Envisat</a:t>
            </a:r>
            <a:endParaRPr lang="en-US" sz="1200" dirty="0">
              <a:solidFill>
                <a:srgbClr val="686868"/>
              </a:solidFill>
              <a:latin typeface="Euclid Math One" pitchFamily="18" charset="2"/>
            </a:endParaRPr>
          </a:p>
        </p:txBody>
      </p:sp>
    </p:spTree>
    <p:extLst>
      <p:ext uri="{BB962C8B-B14F-4D97-AF65-F5344CB8AC3E}">
        <p14:creationId xmlns:p14="http://schemas.microsoft.com/office/powerpoint/2010/main" val="230597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p:cNvSpPr txBox="1">
            <a:spLocks/>
          </p:cNvSpPr>
          <p:nvPr/>
        </p:nvSpPr>
        <p:spPr bwMode="auto">
          <a:xfrm>
            <a:off x="192528" y="1348489"/>
            <a:ext cx="4049338" cy="5106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ＭＳ Ｐゴシック" charset="0"/>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ea typeface="ＭＳ Ｐゴシック" charset="0"/>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339725" lvl="3" indent="-339725"/>
            <a:r>
              <a:rPr lang="en-GB" sz="1500" dirty="0" smtClean="0">
                <a:ea typeface="ＭＳ Ｐゴシック" pitchFamily="34" charset="-128"/>
              </a:rPr>
              <a:t>EO support to World Bank projects, 1</a:t>
            </a:r>
            <a:r>
              <a:rPr lang="en-GB" sz="1500" baseline="30000" dirty="0" smtClean="0">
                <a:ea typeface="ＭＳ Ｐゴシック" pitchFamily="34" charset="-128"/>
              </a:rPr>
              <a:t>st</a:t>
            </a:r>
            <a:r>
              <a:rPr lang="en-GB" sz="1500" dirty="0" smtClean="0">
                <a:ea typeface="ＭＳ Ｐゴシック" pitchFamily="34" charset="-128"/>
              </a:rPr>
              <a:t> batch of 15 projects completed 2013,</a:t>
            </a:r>
          </a:p>
          <a:p>
            <a:pPr marL="339725" lvl="3" indent="-339725"/>
            <a:r>
              <a:rPr lang="en-GB" sz="1500" dirty="0" smtClean="0">
                <a:ea typeface="ＭＳ Ｐゴシック" pitchFamily="34" charset="-128"/>
              </a:rPr>
              <a:t>Partnership report with results for all projects available,</a:t>
            </a:r>
          </a:p>
          <a:p>
            <a:pPr marL="0" lvl="3" indent="0">
              <a:buNone/>
            </a:pPr>
            <a:r>
              <a:rPr lang="en-GB" sz="1500" dirty="0" smtClean="0">
                <a:solidFill>
                  <a:srgbClr val="0070C0"/>
                </a:solidFill>
                <a:ea typeface="ＭＳ Ｐゴシック" pitchFamily="34" charset="-128"/>
              </a:rPr>
              <a:t>www.worldbank.org/earth observation</a:t>
            </a:r>
          </a:p>
          <a:p>
            <a:pPr marL="339725" lvl="3" indent="-339725"/>
            <a:r>
              <a:rPr lang="en-GB" sz="1500" dirty="0" smtClean="0">
                <a:ea typeface="ＭＳ Ｐゴシック" pitchFamily="34" charset="-128"/>
              </a:rPr>
              <a:t>EO support to 2</a:t>
            </a:r>
            <a:r>
              <a:rPr lang="en-GB" sz="1500" baseline="30000" dirty="0" smtClean="0">
                <a:ea typeface="ＭＳ Ｐゴシック" pitchFamily="34" charset="-128"/>
              </a:rPr>
              <a:t>nd</a:t>
            </a:r>
            <a:r>
              <a:rPr lang="en-GB" sz="1500" dirty="0" smtClean="0">
                <a:ea typeface="ＭＳ Ｐゴシック" pitchFamily="34" charset="-128"/>
              </a:rPr>
              <a:t> Batch of 18 projects started in Q2 2014, will complete in Q2 2015,</a:t>
            </a:r>
          </a:p>
          <a:p>
            <a:pPr marL="339725" lvl="3" indent="-339725"/>
            <a:r>
              <a:rPr lang="en-GB" sz="1500" dirty="0" smtClean="0">
                <a:ea typeface="ＭＳ Ｐゴシック" pitchFamily="34" charset="-128"/>
              </a:rPr>
              <a:t>Addresses a wider range of project activities across a wider community of Bank staff, </a:t>
            </a:r>
          </a:p>
          <a:p>
            <a:pPr marL="339725" lvl="3" indent="-339725"/>
            <a:r>
              <a:rPr lang="en-GB" sz="1500" dirty="0" smtClean="0">
                <a:ea typeface="ＭＳ Ｐゴシック" pitchFamily="34" charset="-128"/>
              </a:rPr>
              <a:t>Memorandum of Intent (</a:t>
            </a:r>
            <a:r>
              <a:rPr lang="en-GB" sz="1500" dirty="0" err="1" smtClean="0">
                <a:ea typeface="ＭＳ Ｐゴシック" pitchFamily="34" charset="-128"/>
              </a:rPr>
              <a:t>MoI</a:t>
            </a:r>
            <a:r>
              <a:rPr lang="en-GB" sz="1500" dirty="0" smtClean="0">
                <a:ea typeface="ＭＳ Ｐゴシック" pitchFamily="34" charset="-128"/>
              </a:rPr>
              <a:t>) between WB and ESA for longer-term cooperation to be signed by end of 2015</a:t>
            </a:r>
            <a:endParaRPr lang="en-GB" sz="1300" dirty="0" smtClean="0">
              <a:ea typeface="ＭＳ Ｐゴシック" pitchFamily="34" charset="-128"/>
            </a:endParaRPr>
          </a:p>
        </p:txBody>
      </p:sp>
      <p:pic>
        <p:nvPicPr>
          <p:cNvPr id="32773" name="Picture 6"/>
          <p:cNvPicPr>
            <a:picLocks noChangeAspect="1" noChangeArrowheads="1"/>
          </p:cNvPicPr>
          <p:nvPr/>
        </p:nvPicPr>
        <p:blipFill>
          <a:blip r:embed="rId3">
            <a:extLst>
              <a:ext uri="{28A0092B-C50C-407E-A947-70E740481C1C}">
                <a14:useLocalDpi xmlns:a14="http://schemas.microsoft.com/office/drawing/2010/main" val="0"/>
              </a:ext>
            </a:extLst>
          </a:blip>
          <a:srcRect t="11279"/>
          <a:stretch>
            <a:fillRect/>
          </a:stretch>
        </p:blipFill>
        <p:spPr bwMode="auto">
          <a:xfrm>
            <a:off x="4444884" y="1312408"/>
            <a:ext cx="1854471" cy="56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World Bank Collaboration</a:t>
            </a:r>
          </a:p>
        </p:txBody>
      </p:sp>
      <p:pic>
        <p:nvPicPr>
          <p:cNvPr id="10" name="Picture 31"/>
          <p:cNvPicPr>
            <a:picLocks noChangeAspect="1" noChangeArrowheads="1"/>
          </p:cNvPicPr>
          <p:nvPr/>
        </p:nvPicPr>
        <p:blipFill>
          <a:blip r:embed="rId4"/>
          <a:srcRect/>
          <a:stretch>
            <a:fillRect/>
          </a:stretch>
        </p:blipFill>
        <p:spPr bwMode="auto">
          <a:xfrm>
            <a:off x="6336183" y="1301328"/>
            <a:ext cx="1216972" cy="1803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7375" y="5901125"/>
            <a:ext cx="1775612" cy="7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p:nvPr/>
        </p:nvGrpSpPr>
        <p:grpSpPr>
          <a:xfrm>
            <a:off x="4156055" y="3638691"/>
            <a:ext cx="5580063" cy="2528887"/>
            <a:chOff x="1428750" y="744538"/>
            <a:chExt cx="5580063" cy="2528887"/>
          </a:xfrm>
        </p:grpSpPr>
        <p:pic>
          <p:nvPicPr>
            <p:cNvPr id="31" name="Picture 10" descr="http://upload.wikimedia.org/wikipedia/commons/thumb/4/4d/BlankMap-World.svg/800px-BlankMap-World.svg.png"/>
            <p:cNvPicPr>
              <a:picLocks noChangeAspect="1" noChangeArrowheads="1"/>
            </p:cNvPicPr>
            <p:nvPr/>
          </p:nvPicPr>
          <p:blipFill>
            <a:blip r:embed="rId6">
              <a:extLst>
                <a:ext uri="{28A0092B-C50C-407E-A947-70E740481C1C}">
                  <a14:useLocalDpi xmlns:a14="http://schemas.microsoft.com/office/drawing/2010/main" val="0"/>
                </a:ext>
              </a:extLst>
            </a:blip>
            <a:srcRect l="1187" t="1961" r="1305" b="2786"/>
            <a:stretch>
              <a:fillRect/>
            </a:stretch>
          </p:blipFill>
          <p:spPr bwMode="auto">
            <a:xfrm>
              <a:off x="1428750" y="744538"/>
              <a:ext cx="5580063"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2373313" y="2366963"/>
              <a:ext cx="720725" cy="269875"/>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rPr>
                <a:t>Peru</a:t>
              </a:r>
              <a:endParaRPr lang="en-GB" sz="700">
                <a:effectLst>
                  <a:outerShdw blurRad="38100" dist="38100" dir="2700000" algn="tl">
                    <a:srgbClr val="FFFFFF"/>
                  </a:outerShdw>
                </a:effectLst>
                <a:latin typeface="NotesEsa" charset="0"/>
              </a:endParaRPr>
            </a:p>
          </p:txBody>
        </p:sp>
        <p:sp>
          <p:nvSpPr>
            <p:cNvPr id="33" name="TextBox 32"/>
            <p:cNvSpPr txBox="1"/>
            <p:nvPr/>
          </p:nvSpPr>
          <p:spPr>
            <a:xfrm>
              <a:off x="2046288" y="1895475"/>
              <a:ext cx="720725" cy="249238"/>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cs typeface="Verdana" charset="0"/>
                </a:rPr>
                <a:t>Mexico</a:t>
              </a:r>
              <a:endParaRPr lang="en-GB" sz="700">
                <a:effectLst>
                  <a:outerShdw blurRad="38100" dist="38100" dir="2700000" algn="tl">
                    <a:srgbClr val="FFFFFF"/>
                  </a:outerShdw>
                </a:effectLst>
                <a:latin typeface="NotesEsa" charset="0"/>
              </a:endParaRPr>
            </a:p>
          </p:txBody>
        </p:sp>
        <p:sp>
          <p:nvSpPr>
            <p:cNvPr id="34" name="TextBox 33"/>
            <p:cNvSpPr txBox="1"/>
            <p:nvPr/>
          </p:nvSpPr>
          <p:spPr>
            <a:xfrm>
              <a:off x="2487613" y="2636838"/>
              <a:ext cx="720725" cy="269875"/>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rPr>
                <a:t>Chile</a:t>
              </a:r>
              <a:endParaRPr lang="en-GB" sz="700">
                <a:effectLst>
                  <a:outerShdw blurRad="38100" dist="38100" dir="2700000" algn="tl">
                    <a:srgbClr val="FFFFFF"/>
                  </a:outerShdw>
                </a:effectLst>
                <a:latin typeface="NotesEsa" charset="0"/>
              </a:endParaRPr>
            </a:p>
          </p:txBody>
        </p:sp>
        <p:sp>
          <p:nvSpPr>
            <p:cNvPr id="35" name="TextBox 34"/>
            <p:cNvSpPr txBox="1"/>
            <p:nvPr/>
          </p:nvSpPr>
          <p:spPr>
            <a:xfrm>
              <a:off x="4260850" y="2524125"/>
              <a:ext cx="719138" cy="269875"/>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rPr>
                <a:t>Mozambique</a:t>
              </a:r>
              <a:endParaRPr lang="en-GB" sz="700">
                <a:effectLst>
                  <a:outerShdw blurRad="38100" dist="38100" dir="2700000" algn="tl">
                    <a:srgbClr val="FFFFFF"/>
                  </a:outerShdw>
                </a:effectLst>
                <a:latin typeface="NotesEsa" charset="0"/>
              </a:endParaRPr>
            </a:p>
          </p:txBody>
        </p:sp>
        <p:sp>
          <p:nvSpPr>
            <p:cNvPr id="36" name="TextBox 35"/>
            <p:cNvSpPr txBox="1"/>
            <p:nvPr/>
          </p:nvSpPr>
          <p:spPr>
            <a:xfrm>
              <a:off x="3325813" y="1874838"/>
              <a:ext cx="719137" cy="269875"/>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cs typeface="Verdana" charset="0"/>
                </a:rPr>
                <a:t>West Africa</a:t>
              </a:r>
              <a:endParaRPr lang="en-GB" sz="700">
                <a:effectLst>
                  <a:outerShdw blurRad="38100" dist="38100" dir="2700000" algn="tl">
                    <a:srgbClr val="FFFFFF"/>
                  </a:outerShdw>
                </a:effectLst>
                <a:latin typeface="NotesEsa" charset="0"/>
              </a:endParaRPr>
            </a:p>
          </p:txBody>
        </p:sp>
        <p:sp>
          <p:nvSpPr>
            <p:cNvPr id="37" name="TextBox 36"/>
            <p:cNvSpPr txBox="1"/>
            <p:nvPr/>
          </p:nvSpPr>
          <p:spPr>
            <a:xfrm>
              <a:off x="4237038" y="2144713"/>
              <a:ext cx="719137" cy="269875"/>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rPr>
                <a:t>Lake Victoria</a:t>
              </a:r>
              <a:endParaRPr lang="en-GB" sz="700">
                <a:effectLst>
                  <a:outerShdw blurRad="38100" dist="38100" dir="2700000" algn="tl">
                    <a:srgbClr val="FFFFFF"/>
                  </a:outerShdw>
                </a:effectLst>
                <a:latin typeface="NotesEsa" charset="0"/>
              </a:endParaRPr>
            </a:p>
          </p:txBody>
        </p:sp>
        <p:sp>
          <p:nvSpPr>
            <p:cNvPr id="38" name="TextBox 37"/>
            <p:cNvSpPr txBox="1"/>
            <p:nvPr/>
          </p:nvSpPr>
          <p:spPr>
            <a:xfrm>
              <a:off x="4956175" y="1776413"/>
              <a:ext cx="720725" cy="271462"/>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rPr>
                <a:t>India</a:t>
              </a:r>
              <a:endParaRPr lang="en-GB" sz="700">
                <a:effectLst>
                  <a:outerShdw blurRad="38100" dist="38100" dir="2700000" algn="tl">
                    <a:srgbClr val="FFFFFF"/>
                  </a:outerShdw>
                </a:effectLst>
                <a:latin typeface="NotesEsa" charset="0"/>
              </a:endParaRPr>
            </a:p>
          </p:txBody>
        </p:sp>
        <p:sp>
          <p:nvSpPr>
            <p:cNvPr id="39" name="TextBox 38"/>
            <p:cNvSpPr txBox="1"/>
            <p:nvPr/>
          </p:nvSpPr>
          <p:spPr>
            <a:xfrm>
              <a:off x="5111750" y="2047875"/>
              <a:ext cx="720725" cy="269875"/>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rPr>
                <a:t>Sri Lanka</a:t>
              </a:r>
              <a:endParaRPr lang="en-GB" sz="700">
                <a:effectLst>
                  <a:outerShdw blurRad="38100" dist="38100" dir="2700000" algn="tl">
                    <a:srgbClr val="FFFFFF"/>
                  </a:outerShdw>
                </a:effectLst>
                <a:latin typeface="NotesEsa" charset="0"/>
              </a:endParaRPr>
            </a:p>
          </p:txBody>
        </p:sp>
        <p:sp>
          <p:nvSpPr>
            <p:cNvPr id="40" name="TextBox 39"/>
            <p:cNvSpPr txBox="1"/>
            <p:nvPr/>
          </p:nvSpPr>
          <p:spPr>
            <a:xfrm>
              <a:off x="5108575" y="1598613"/>
              <a:ext cx="720725" cy="269875"/>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rPr>
                <a:t>Himalayas</a:t>
              </a:r>
              <a:endParaRPr lang="en-GB" sz="700">
                <a:effectLst>
                  <a:outerShdw blurRad="38100" dist="38100" dir="2700000" algn="tl">
                    <a:srgbClr val="FFFFFF"/>
                  </a:outerShdw>
                </a:effectLst>
                <a:latin typeface="NotesEsa" charset="0"/>
              </a:endParaRPr>
            </a:p>
          </p:txBody>
        </p:sp>
        <p:sp>
          <p:nvSpPr>
            <p:cNvPr id="41" name="TextBox 40"/>
            <p:cNvSpPr txBox="1"/>
            <p:nvPr/>
          </p:nvSpPr>
          <p:spPr>
            <a:xfrm>
              <a:off x="5829300" y="1903413"/>
              <a:ext cx="719138" cy="269875"/>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rPr>
                <a:t>Philippines</a:t>
              </a:r>
              <a:endParaRPr lang="en-GB" sz="700">
                <a:effectLst>
                  <a:outerShdw blurRad="38100" dist="38100" dir="2700000" algn="tl">
                    <a:srgbClr val="FFFFFF"/>
                  </a:outerShdw>
                </a:effectLst>
                <a:latin typeface="NotesEsa" charset="0"/>
              </a:endParaRPr>
            </a:p>
          </p:txBody>
        </p:sp>
        <p:sp>
          <p:nvSpPr>
            <p:cNvPr id="42" name="TextBox 41"/>
            <p:cNvSpPr txBox="1"/>
            <p:nvPr/>
          </p:nvSpPr>
          <p:spPr>
            <a:xfrm>
              <a:off x="2487613" y="1911350"/>
              <a:ext cx="720725" cy="271463"/>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rPr>
                <a:t>Carribean</a:t>
              </a:r>
              <a:endParaRPr lang="en-GB" sz="700">
                <a:effectLst>
                  <a:outerShdw blurRad="38100" dist="38100" dir="2700000" algn="tl">
                    <a:srgbClr val="FFFFFF"/>
                  </a:outerShdw>
                </a:effectLst>
                <a:latin typeface="NotesEsa" charset="0"/>
              </a:endParaRPr>
            </a:p>
          </p:txBody>
        </p:sp>
        <p:sp>
          <p:nvSpPr>
            <p:cNvPr id="43" name="TextBox 42"/>
            <p:cNvSpPr txBox="1"/>
            <p:nvPr/>
          </p:nvSpPr>
          <p:spPr>
            <a:xfrm>
              <a:off x="2487613" y="2047875"/>
              <a:ext cx="720725" cy="269875"/>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cs typeface="Verdana" charset="0"/>
                </a:rPr>
                <a:t>Colombia</a:t>
              </a:r>
              <a:endParaRPr lang="en-GB" sz="700">
                <a:effectLst>
                  <a:outerShdw blurRad="38100" dist="38100" dir="2700000" algn="tl">
                    <a:srgbClr val="FFFFFF"/>
                  </a:outerShdw>
                </a:effectLst>
                <a:latin typeface="NotesEsa" charset="0"/>
              </a:endParaRPr>
            </a:p>
          </p:txBody>
        </p:sp>
        <p:sp>
          <p:nvSpPr>
            <p:cNvPr id="44" name="TextBox 43"/>
            <p:cNvSpPr txBox="1"/>
            <p:nvPr/>
          </p:nvSpPr>
          <p:spPr>
            <a:xfrm>
              <a:off x="4219575" y="1449388"/>
              <a:ext cx="719138" cy="269875"/>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cs typeface="Verdana" charset="0"/>
                </a:rPr>
                <a:t>Turkey</a:t>
              </a:r>
              <a:endParaRPr lang="en-GB" sz="700">
                <a:effectLst>
                  <a:outerShdw blurRad="38100" dist="38100" dir="2700000" algn="tl">
                    <a:srgbClr val="FFFFFF"/>
                  </a:outerShdw>
                </a:effectLst>
                <a:latin typeface="NotesEsa" charset="0"/>
              </a:endParaRPr>
            </a:p>
          </p:txBody>
        </p:sp>
        <p:sp>
          <p:nvSpPr>
            <p:cNvPr id="45" name="TextBox 44"/>
            <p:cNvSpPr txBox="1"/>
            <p:nvPr/>
          </p:nvSpPr>
          <p:spPr>
            <a:xfrm>
              <a:off x="4219575" y="2395538"/>
              <a:ext cx="719138" cy="269875"/>
            </a:xfrm>
            <a:prstGeom prst="rect">
              <a:avLst/>
            </a:prstGeom>
            <a:noFill/>
          </p:spPr>
          <p:txBody>
            <a:bodyPr lIns="0" tIns="0" rIns="0" bIns="0"/>
            <a:lstStyle>
              <a:lvl1pPr marL="90488" indent="-90488" eaLnBrk="0" hangingPunct="0">
                <a:tabLst>
                  <a:tab pos="90488" algn="l"/>
                </a:tabLst>
                <a:defRPr>
                  <a:solidFill>
                    <a:schemeClr val="tx1"/>
                  </a:solidFill>
                  <a:latin typeface="Verdana" charset="0"/>
                  <a:ea typeface="ＭＳ Ｐゴシック" charset="0"/>
                  <a:cs typeface="MS PGothic" charset="0"/>
                </a:defRPr>
              </a:lvl1pPr>
              <a:lvl2pPr marL="742950" indent="-285750" eaLnBrk="0" hangingPunct="0">
                <a:tabLst>
                  <a:tab pos="90488" algn="l"/>
                </a:tabLst>
                <a:defRPr>
                  <a:solidFill>
                    <a:schemeClr val="tx1"/>
                  </a:solidFill>
                  <a:latin typeface="Verdana" charset="0"/>
                  <a:ea typeface="MS PGothic" charset="0"/>
                  <a:cs typeface="MS PGothic" charset="0"/>
                </a:defRPr>
              </a:lvl2pPr>
              <a:lvl3pPr marL="1143000" indent="-228600" eaLnBrk="0" hangingPunct="0">
                <a:tabLst>
                  <a:tab pos="90488" algn="l"/>
                </a:tabLst>
                <a:defRPr>
                  <a:solidFill>
                    <a:schemeClr val="tx1"/>
                  </a:solidFill>
                  <a:latin typeface="Verdana" charset="0"/>
                  <a:ea typeface="MS PGothic" charset="0"/>
                  <a:cs typeface="MS PGothic" charset="0"/>
                </a:defRPr>
              </a:lvl3pPr>
              <a:lvl4pPr marL="1600200" indent="-228600" eaLnBrk="0" hangingPunct="0">
                <a:tabLst>
                  <a:tab pos="90488" algn="l"/>
                </a:tabLst>
                <a:defRPr>
                  <a:solidFill>
                    <a:schemeClr val="tx1"/>
                  </a:solidFill>
                  <a:latin typeface="Verdana" charset="0"/>
                  <a:ea typeface="MS PGothic" charset="0"/>
                  <a:cs typeface="MS PGothic" charset="0"/>
                </a:defRPr>
              </a:lvl4pPr>
              <a:lvl5pPr marL="2057400" indent="-228600" eaLnBrk="0" hangingPunct="0">
                <a:tabLst>
                  <a:tab pos="90488" algn="l"/>
                </a:tabLst>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tabLst>
                  <a:tab pos="90488" algn="l"/>
                </a:tabLst>
                <a:defRPr>
                  <a:solidFill>
                    <a:schemeClr val="tx1"/>
                  </a:solidFill>
                  <a:latin typeface="Verdana" charset="0"/>
                  <a:ea typeface="MS PGothic" charset="0"/>
                  <a:cs typeface="MS PGothic" charset="0"/>
                </a:defRPr>
              </a:lvl9pPr>
            </a:lstStyle>
            <a:p>
              <a:pPr eaLnBrk="1" hangingPunct="1">
                <a:lnSpc>
                  <a:spcPts val="600"/>
                </a:lnSpc>
                <a:buSzPct val="150000"/>
              </a:pPr>
              <a:r>
                <a:rPr lang="sv-SE" sz="700">
                  <a:solidFill>
                    <a:srgbClr val="FF0000"/>
                  </a:solidFill>
                  <a:effectLst>
                    <a:outerShdw blurRad="38100" dist="38100" dir="2700000" algn="tl">
                      <a:srgbClr val="000000"/>
                    </a:outerShdw>
                  </a:effectLst>
                  <a:cs typeface="Verdana" charset="0"/>
                </a:rPr>
                <a:t>•</a:t>
              </a:r>
              <a:r>
                <a:rPr lang="sv-SE" sz="700">
                  <a:solidFill>
                    <a:srgbClr val="FF0000"/>
                  </a:solidFill>
                  <a:effectLst>
                    <a:outerShdw blurRad="38100" dist="38100" dir="2700000" algn="tl">
                      <a:srgbClr val="000000"/>
                    </a:outerShdw>
                  </a:effectLst>
                  <a:latin typeface="NotesEsa" charset="0"/>
                  <a:cs typeface="Verdana" charset="0"/>
                </a:rPr>
                <a:t>	</a:t>
              </a:r>
              <a:r>
                <a:rPr lang="sv-SE" sz="700">
                  <a:effectLst>
                    <a:outerShdw blurRad="38100" dist="38100" dir="2700000" algn="tl">
                      <a:srgbClr val="FFFFFF"/>
                    </a:outerShdw>
                  </a:effectLst>
                  <a:latin typeface="NotesEsa" charset="0"/>
                </a:rPr>
                <a:t>Zambia</a:t>
              </a:r>
              <a:endParaRPr lang="en-GB" sz="700">
                <a:effectLst>
                  <a:outerShdw blurRad="38100" dist="38100" dir="2700000" algn="tl">
                    <a:srgbClr val="FFFFFF"/>
                  </a:outerShdw>
                </a:effectLst>
                <a:latin typeface="NotesEsa" charset="0"/>
              </a:endParaRPr>
            </a:p>
          </p:txBody>
        </p:sp>
      </p:grpSp>
    </p:spTree>
    <p:extLst>
      <p:ext uri="{BB962C8B-B14F-4D97-AF65-F5344CB8AC3E}">
        <p14:creationId xmlns:p14="http://schemas.microsoft.com/office/powerpoint/2010/main" val="37003328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6717510" y="1227142"/>
            <a:ext cx="3188494" cy="400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4819" name="Title 1"/>
          <p:cNvSpPr txBox="1">
            <a:spLocks/>
          </p:cNvSpPr>
          <p:nvPr/>
        </p:nvSpPr>
        <p:spPr bwMode="auto">
          <a:xfrm>
            <a:off x="319881" y="2397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b="1" dirty="0" smtClean="0">
                <a:solidFill>
                  <a:srgbClr val="FFFFFF"/>
                </a:solidFill>
                <a:latin typeface="Verdana" pitchFamily="34" charset="0"/>
              </a:rPr>
              <a:t>ESA – European Investment Bank</a:t>
            </a:r>
          </a:p>
          <a:p>
            <a:r>
              <a:rPr lang="en-US" sz="2000" b="1" dirty="0" smtClean="0">
                <a:solidFill>
                  <a:srgbClr val="FFCC66"/>
                </a:solidFill>
                <a:latin typeface="Verdana" pitchFamily="34" charset="0"/>
              </a:rPr>
              <a:t>EO support to 10 EIB Projects : Completed 2013</a:t>
            </a:r>
          </a:p>
        </p:txBody>
      </p:sp>
      <p:sp>
        <p:nvSpPr>
          <p:cNvPr id="28676" name="Text Box 3"/>
          <p:cNvSpPr txBox="1">
            <a:spLocks noChangeArrowheads="1"/>
          </p:cNvSpPr>
          <p:nvPr/>
        </p:nvSpPr>
        <p:spPr bwMode="auto">
          <a:xfrm>
            <a:off x="0" y="1270003"/>
            <a:ext cx="56993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176213" indent="-176213"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defRPr/>
            </a:pPr>
            <a:r>
              <a:rPr lang="en-GB" sz="1800" smtClean="0">
                <a:solidFill>
                  <a:srgbClr val="000000"/>
                </a:solidFill>
                <a:latin typeface="Arial" charset="0"/>
                <a:cs typeface="Times New Roman" charset="0"/>
                <a:sym typeface="Wingdings" charset="0"/>
              </a:rPr>
              <a:t>Focus on European Missions, European specialist service providers, technical oversight by ESA,</a:t>
            </a:r>
          </a:p>
        </p:txBody>
      </p:sp>
      <p:pic>
        <p:nvPicPr>
          <p:cNvPr id="28677" name="Picture 5"/>
          <p:cNvPicPr>
            <a:picLocks noChangeAspect="1" noChangeArrowheads="1"/>
          </p:cNvPicPr>
          <p:nvPr/>
        </p:nvPicPr>
        <p:blipFill>
          <a:blip r:embed="rId4"/>
          <a:srcRect/>
          <a:stretch>
            <a:fillRect/>
          </a:stretch>
        </p:blipFill>
        <p:spPr bwMode="auto">
          <a:xfrm>
            <a:off x="94591" y="4406907"/>
            <a:ext cx="8069263"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8678" name="Picture 6"/>
          <p:cNvPicPr>
            <a:picLocks noChangeAspect="1" noChangeArrowheads="1"/>
          </p:cNvPicPr>
          <p:nvPr/>
        </p:nvPicPr>
        <p:blipFill>
          <a:blip r:embed="rId5"/>
          <a:srcRect/>
          <a:stretch>
            <a:fillRect/>
          </a:stretch>
        </p:blipFill>
        <p:spPr bwMode="auto">
          <a:xfrm>
            <a:off x="4242730" y="1960563"/>
            <a:ext cx="2400829"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8679" name="Text Box 3"/>
          <p:cNvSpPr txBox="1">
            <a:spLocks noChangeArrowheads="1"/>
          </p:cNvSpPr>
          <p:nvPr/>
        </p:nvSpPr>
        <p:spPr bwMode="auto">
          <a:xfrm>
            <a:off x="4" y="2339975"/>
            <a:ext cx="433043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176213" indent="-176213"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defRPr/>
            </a:pPr>
            <a:r>
              <a:rPr lang="en-GB" sz="1800" dirty="0" smtClean="0">
                <a:solidFill>
                  <a:srgbClr val="000000"/>
                </a:solidFill>
                <a:latin typeface="Arial" charset="0"/>
                <a:cs typeface="Times New Roman" charset="0"/>
                <a:sym typeface="Wingdings" charset="0"/>
              </a:rPr>
              <a:t>Mostly VHR Land Cover to monitor 10 EIB Investment Projects, </a:t>
            </a:r>
          </a:p>
          <a:p>
            <a:pPr>
              <a:buFontTx/>
              <a:buChar char="•"/>
              <a:defRPr/>
            </a:pPr>
            <a:endParaRPr lang="en-GB" sz="1800" dirty="0" smtClean="0">
              <a:solidFill>
                <a:srgbClr val="000000"/>
              </a:solidFill>
              <a:latin typeface="Arial" charset="0"/>
              <a:cs typeface="Times New Roman" charset="0"/>
              <a:sym typeface="Wingdings" charset="0"/>
            </a:endParaRPr>
          </a:p>
          <a:p>
            <a:pPr>
              <a:buFontTx/>
              <a:buChar char="•"/>
              <a:defRPr/>
            </a:pPr>
            <a:r>
              <a:rPr lang="en-GB" sz="1800" dirty="0" smtClean="0">
                <a:solidFill>
                  <a:srgbClr val="000000"/>
                </a:solidFill>
                <a:latin typeface="Arial" charset="0"/>
                <a:cs typeface="Times New Roman" charset="0"/>
                <a:sym typeface="Wingdings" charset="0"/>
              </a:rPr>
              <a:t>Open-source GIS tool being developed (</a:t>
            </a:r>
            <a:r>
              <a:rPr lang="en-GB" sz="1800" dirty="0" err="1" smtClean="0">
                <a:solidFill>
                  <a:srgbClr val="000000"/>
                </a:solidFill>
                <a:latin typeface="Arial" charset="0"/>
                <a:cs typeface="Times New Roman" charset="0"/>
                <a:sym typeface="Wingdings" charset="0"/>
              </a:rPr>
              <a:t>LuxSpace</a:t>
            </a:r>
            <a:r>
              <a:rPr lang="en-GB" sz="1800" dirty="0" smtClean="0">
                <a:solidFill>
                  <a:srgbClr val="000000"/>
                </a:solidFill>
                <a:latin typeface="Arial" charset="0"/>
                <a:cs typeface="Times New Roman" charset="0"/>
                <a:sym typeface="Wingdings" charset="0"/>
              </a:rPr>
              <a:t>) to aid visualisation and simple analysis of EO products within the Bank.</a:t>
            </a:r>
            <a:endParaRPr lang="fr-FR" sz="1400" dirty="0" smtClean="0">
              <a:solidFill>
                <a:srgbClr val="000000"/>
              </a:solidFill>
              <a:latin typeface="Arial" charset="0"/>
              <a:cs typeface="Times New Roman" charset="0"/>
              <a:sym typeface="Wingdings" charset="0"/>
            </a:endParaRPr>
          </a:p>
        </p:txBody>
      </p:sp>
    </p:spTree>
    <p:extLst>
      <p:ext uri="{BB962C8B-B14F-4D97-AF65-F5344CB8AC3E}">
        <p14:creationId xmlns:p14="http://schemas.microsoft.com/office/powerpoint/2010/main" val="3465908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20137" y="212725"/>
            <a:ext cx="7936839" cy="762000"/>
          </a:xfrm>
        </p:spPr>
        <p:txBody>
          <a:bodyPr/>
          <a:lstStyle/>
          <a:p>
            <a:r>
              <a:rPr lang="en-US" sz="2400" dirty="0" smtClean="0">
                <a:ea typeface="ＭＳ Ｐゴシック" pitchFamily="34" charset="-128"/>
              </a:rPr>
              <a:t>ESA – UN-IFAD Collaboration </a:t>
            </a:r>
            <a:br>
              <a:rPr lang="en-US" sz="2400" dirty="0" smtClean="0">
                <a:ea typeface="ＭＳ Ｐゴシック" pitchFamily="34" charset="-128"/>
              </a:rPr>
            </a:br>
            <a:r>
              <a:rPr lang="en-US" sz="2000" dirty="0" smtClean="0">
                <a:solidFill>
                  <a:srgbClr val="FFCC66"/>
                </a:solidFill>
                <a:ea typeface="ＭＳ Ｐゴシック" pitchFamily="34" charset="-128"/>
              </a:rPr>
              <a:t>EO support to 5 IFAD Projects : Completed 2014</a:t>
            </a:r>
            <a:endParaRPr lang="en-GB" sz="2000" dirty="0" smtClean="0">
              <a:solidFill>
                <a:srgbClr val="FFCC66"/>
              </a:solidFill>
              <a:ea typeface="ＭＳ Ｐゴシック" pitchFamily="34" charset="-128"/>
            </a:endParaRPr>
          </a:p>
        </p:txBody>
      </p:sp>
      <p:sp>
        <p:nvSpPr>
          <p:cNvPr id="35843" name="Text Placeholder 2"/>
          <p:cNvSpPr>
            <a:spLocks noGrp="1"/>
          </p:cNvSpPr>
          <p:nvPr>
            <p:ph type="body" sz="quarter" idx="10"/>
          </p:nvPr>
        </p:nvSpPr>
        <p:spPr bwMode="auto">
          <a:xfrm>
            <a:off x="4" y="1258888"/>
            <a:ext cx="6373548" cy="3313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tabLst>
                <a:tab pos="1339850" algn="l"/>
              </a:tabLst>
            </a:pPr>
            <a:r>
              <a:rPr lang="en-US" b="1" dirty="0" smtClean="0">
                <a:solidFill>
                  <a:srgbClr val="00B0F0"/>
                </a:solidFill>
                <a:latin typeface="Arial" pitchFamily="34" charset="0"/>
                <a:ea typeface="ＭＳ Ｐゴシック" pitchFamily="34" charset="-128"/>
                <a:cs typeface="Arial" pitchFamily="34" charset="0"/>
              </a:rPr>
              <a:t>2009–2010 : </a:t>
            </a:r>
            <a:r>
              <a:rPr lang="en-US" dirty="0" smtClean="0">
                <a:latin typeface="Arial" pitchFamily="34" charset="0"/>
                <a:ea typeface="ＭＳ Ｐゴシック" pitchFamily="34" charset="-128"/>
                <a:cs typeface="Arial" pitchFamily="34" charset="0"/>
              </a:rPr>
              <a:t>Three initial small-scale Pilots,</a:t>
            </a:r>
            <a:endParaRPr lang="en-US" b="1" dirty="0" smtClean="0">
              <a:latin typeface="Arial" pitchFamily="34" charset="0"/>
              <a:ea typeface="ＭＳ Ｐゴシック" pitchFamily="34" charset="-128"/>
              <a:cs typeface="Arial" pitchFamily="34" charset="0"/>
            </a:endParaRPr>
          </a:p>
          <a:p>
            <a:pPr lvl="2">
              <a:tabLst>
                <a:tab pos="1339850" algn="l"/>
              </a:tabLst>
            </a:pPr>
            <a:r>
              <a:rPr lang="en-US" b="1" dirty="0" smtClean="0">
                <a:latin typeface="Arial" pitchFamily="34" charset="0"/>
                <a:ea typeface="ＭＳ Ｐゴシック" pitchFamily="34" charset="-128"/>
                <a:cs typeface="Arial" pitchFamily="34" charset="0"/>
              </a:rPr>
              <a:t>Rice acreage: </a:t>
            </a:r>
            <a:r>
              <a:rPr lang="en-US" dirty="0" smtClean="0">
                <a:latin typeface="Arial" pitchFamily="34" charset="0"/>
                <a:ea typeface="ＭＳ Ｐゴシック" pitchFamily="34" charset="-128"/>
                <a:cs typeface="Arial" pitchFamily="34" charset="0"/>
              </a:rPr>
              <a:t>			Madagascar</a:t>
            </a:r>
          </a:p>
          <a:p>
            <a:pPr lvl="2">
              <a:tabLst>
                <a:tab pos="1339850" algn="l"/>
              </a:tabLst>
            </a:pPr>
            <a:r>
              <a:rPr lang="en-US" b="1" dirty="0" smtClean="0">
                <a:latin typeface="Arial" pitchFamily="34" charset="0"/>
                <a:ea typeface="ＭＳ Ｐゴシック" pitchFamily="34" charset="-128"/>
                <a:cs typeface="Arial" pitchFamily="34" charset="0"/>
              </a:rPr>
              <a:t>Irrigation infrastructure: 	</a:t>
            </a:r>
            <a:r>
              <a:rPr lang="en-US" dirty="0" smtClean="0">
                <a:latin typeface="Arial" pitchFamily="34" charset="0"/>
                <a:ea typeface="ＭＳ Ｐゴシック" pitchFamily="34" charset="-128"/>
                <a:cs typeface="Arial" pitchFamily="34" charset="0"/>
              </a:rPr>
              <a:t>Madagascar</a:t>
            </a:r>
          </a:p>
          <a:p>
            <a:pPr lvl="2">
              <a:tabLst>
                <a:tab pos="1339850" algn="l"/>
              </a:tabLst>
            </a:pPr>
            <a:r>
              <a:rPr lang="en-US" b="1" dirty="0" smtClean="0">
                <a:latin typeface="Arial" pitchFamily="34" charset="0"/>
                <a:ea typeface="ＭＳ Ｐゴシック" pitchFamily="34" charset="-128"/>
                <a:cs typeface="Arial" pitchFamily="34" charset="0"/>
              </a:rPr>
              <a:t>Small land-tenure maps: 	</a:t>
            </a:r>
            <a:r>
              <a:rPr lang="en-US" dirty="0" smtClean="0">
                <a:latin typeface="Arial" pitchFamily="34" charset="0"/>
                <a:ea typeface="ＭＳ Ｐゴシック" pitchFamily="34" charset="-128"/>
                <a:cs typeface="Arial" pitchFamily="34" charset="0"/>
              </a:rPr>
              <a:t>Madagascar</a:t>
            </a:r>
          </a:p>
          <a:p>
            <a:pPr lvl="1">
              <a:tabLst>
                <a:tab pos="1339850" algn="l"/>
              </a:tabLst>
            </a:pPr>
            <a:endParaRPr lang="en-US" b="1" dirty="0" smtClean="0">
              <a:solidFill>
                <a:srgbClr val="00B0F0"/>
              </a:solidFill>
              <a:latin typeface="Arial" pitchFamily="34" charset="0"/>
              <a:ea typeface="ＭＳ Ｐゴシック" pitchFamily="34" charset="-128"/>
              <a:cs typeface="Arial" pitchFamily="34" charset="0"/>
            </a:endParaRPr>
          </a:p>
          <a:p>
            <a:pPr lvl="1">
              <a:tabLst>
                <a:tab pos="1339850" algn="l"/>
              </a:tabLst>
            </a:pPr>
            <a:r>
              <a:rPr lang="en-US" b="1" dirty="0" smtClean="0">
                <a:solidFill>
                  <a:srgbClr val="00B0F0"/>
                </a:solidFill>
                <a:latin typeface="Arial" pitchFamily="34" charset="0"/>
                <a:ea typeface="ＭＳ Ｐゴシック" pitchFamily="34" charset="-128"/>
                <a:cs typeface="Arial" pitchFamily="34" charset="0"/>
              </a:rPr>
              <a:t>2013 : </a:t>
            </a:r>
            <a:r>
              <a:rPr lang="en-US" dirty="0" smtClean="0">
                <a:latin typeface="Arial" pitchFamily="34" charset="0"/>
                <a:ea typeface="ＭＳ Ｐゴシック" pitchFamily="34" charset="-128"/>
                <a:cs typeface="Arial" pitchFamily="34" charset="0"/>
              </a:rPr>
              <a:t>More substantial Demonstrations across a wider range of five bank projects, Final Report available,</a:t>
            </a:r>
          </a:p>
          <a:p>
            <a:pPr lvl="1">
              <a:tabLst>
                <a:tab pos="1339850" algn="l"/>
              </a:tabLst>
            </a:pPr>
            <a:r>
              <a:rPr lang="en-US" b="1" dirty="0" smtClean="0">
                <a:solidFill>
                  <a:srgbClr val="00B0F0"/>
                </a:solidFill>
                <a:latin typeface="Arial" pitchFamily="34" charset="0"/>
                <a:ea typeface="ＭＳ Ｐゴシック" pitchFamily="34" charset="-128"/>
                <a:cs typeface="Arial" pitchFamily="34" charset="0"/>
              </a:rPr>
              <a:t>2013 :</a:t>
            </a:r>
            <a:r>
              <a:rPr lang="en-US" dirty="0" smtClean="0">
                <a:latin typeface="Arial" pitchFamily="34" charset="0"/>
                <a:ea typeface="ＭＳ Ｐゴシック" pitchFamily="34" charset="-128"/>
                <a:cs typeface="Arial" pitchFamily="34" charset="0"/>
              </a:rPr>
              <a:t> IFAD set up internal Working Group on EO and GIS exploitation.</a:t>
            </a:r>
          </a:p>
        </p:txBody>
      </p:sp>
      <p:pic>
        <p:nvPicPr>
          <p:cNvPr id="29700" name="Picture 2"/>
          <p:cNvPicPr>
            <a:picLocks noChangeAspect="1" noChangeArrowheads="1"/>
          </p:cNvPicPr>
          <p:nvPr/>
        </p:nvPicPr>
        <p:blipFill>
          <a:blip r:embed="rId3"/>
          <a:srcRect/>
          <a:stretch>
            <a:fillRect/>
          </a:stretch>
        </p:blipFill>
        <p:spPr bwMode="auto">
          <a:xfrm>
            <a:off x="5493572" y="1412554"/>
            <a:ext cx="1552972"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9702" name="Picture 3"/>
          <p:cNvPicPr>
            <a:picLocks noChangeAspect="1" noChangeArrowheads="1"/>
          </p:cNvPicPr>
          <p:nvPr/>
        </p:nvPicPr>
        <p:blipFill>
          <a:blip r:embed="rId4"/>
          <a:srcRect/>
          <a:stretch>
            <a:fillRect/>
          </a:stretch>
        </p:blipFill>
        <p:spPr bwMode="auto">
          <a:xfrm>
            <a:off x="6757062" y="5059370"/>
            <a:ext cx="3148938"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9703" name="Picture 4"/>
          <p:cNvPicPr>
            <a:picLocks noChangeAspect="1" noChangeArrowheads="1"/>
          </p:cNvPicPr>
          <p:nvPr/>
        </p:nvPicPr>
        <p:blipFill>
          <a:blip r:embed="rId5"/>
          <a:srcRect/>
          <a:stretch>
            <a:fillRect/>
          </a:stretch>
        </p:blipFill>
        <p:spPr bwMode="auto">
          <a:xfrm>
            <a:off x="4318401" y="4487863"/>
            <a:ext cx="1860815"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9704" name="Picture 5"/>
          <p:cNvPicPr>
            <a:picLocks noChangeAspect="1" noChangeArrowheads="1"/>
          </p:cNvPicPr>
          <p:nvPr/>
        </p:nvPicPr>
        <p:blipFill>
          <a:blip r:embed="rId6"/>
          <a:srcRect/>
          <a:stretch>
            <a:fillRect/>
          </a:stretch>
        </p:blipFill>
        <p:spPr bwMode="auto">
          <a:xfrm>
            <a:off x="515941" y="4479925"/>
            <a:ext cx="3391429"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1" name="Picture 20"/>
          <p:cNvPicPr>
            <a:picLocks noChangeAspect="1"/>
          </p:cNvPicPr>
          <p:nvPr/>
        </p:nvPicPr>
        <p:blipFill>
          <a:blip r:embed="rId7"/>
          <a:stretch>
            <a:fillRect/>
          </a:stretch>
        </p:blipFill>
        <p:spPr>
          <a:xfrm>
            <a:off x="7061984" y="1299584"/>
            <a:ext cx="2657773" cy="3417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350225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0137" y="212725"/>
            <a:ext cx="7936839" cy="762000"/>
          </a:xfrm>
        </p:spPr>
        <p:txBody>
          <a:bodyPr/>
          <a:lstStyle/>
          <a:p>
            <a:r>
              <a:rPr lang="en-US" sz="2400" dirty="0" smtClean="0">
                <a:ea typeface="ＭＳ Ｐゴシック" pitchFamily="34" charset="-128"/>
              </a:rPr>
              <a:t>ESA– ADB Collaboration </a:t>
            </a:r>
            <a:br>
              <a:rPr lang="en-US" sz="2400" dirty="0" smtClean="0">
                <a:ea typeface="ＭＳ Ｐゴシック" pitchFamily="34" charset="-128"/>
              </a:rPr>
            </a:br>
            <a:r>
              <a:rPr lang="en-US" sz="2000" dirty="0" smtClean="0">
                <a:solidFill>
                  <a:srgbClr val="FFCC66"/>
                </a:solidFill>
                <a:ea typeface="ＭＳ Ｐゴシック" pitchFamily="34" charset="-128"/>
              </a:rPr>
              <a:t>EO support to 12 ADB Projects : In Progress</a:t>
            </a:r>
            <a:endParaRPr lang="en-GB" sz="2000" dirty="0" smtClean="0">
              <a:solidFill>
                <a:srgbClr val="FFCC66"/>
              </a:solidFill>
              <a:ea typeface="ＭＳ Ｐゴシック" pitchFamily="34" charset="-128"/>
            </a:endParaRPr>
          </a:p>
        </p:txBody>
      </p:sp>
      <p:sp>
        <p:nvSpPr>
          <p:cNvPr id="36867" name="Text Placeholder 2"/>
          <p:cNvSpPr>
            <a:spLocks noGrp="1"/>
          </p:cNvSpPr>
          <p:nvPr>
            <p:ph type="body" sz="quarter" idx="10"/>
          </p:nvPr>
        </p:nvSpPr>
        <p:spPr bwMode="auto">
          <a:xfrm>
            <a:off x="202936" y="1358900"/>
            <a:ext cx="4116955" cy="5106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39725" lvl="3" indent="-339725"/>
            <a:r>
              <a:rPr lang="en-GB" sz="1500" dirty="0" smtClean="0">
                <a:ea typeface="ＭＳ Ｐゴシック" pitchFamily="34" charset="-128"/>
              </a:rPr>
              <a:t>EO support to 12 ADB projects,</a:t>
            </a:r>
          </a:p>
          <a:p>
            <a:pPr marL="339725" lvl="3" indent="-339725"/>
            <a:r>
              <a:rPr lang="en-GB" sz="1500" dirty="0" smtClean="0">
                <a:ea typeface="ＭＳ Ｐゴシック" pitchFamily="34" charset="-128"/>
              </a:rPr>
              <a:t>Discussions with 5 operating regions of Bank,</a:t>
            </a:r>
          </a:p>
          <a:p>
            <a:pPr marL="339725" lvl="3" indent="-339725"/>
            <a:r>
              <a:rPr lang="en-GB" sz="1500" dirty="0" smtClean="0">
                <a:ea typeface="ＭＳ Ｐゴシック" pitchFamily="34" charset="-128"/>
              </a:rPr>
              <a:t>Activities start Q3 2014, will complete Q3 2015,</a:t>
            </a:r>
          </a:p>
          <a:p>
            <a:pPr marL="339725" lvl="3" indent="-339725"/>
            <a:r>
              <a:rPr lang="en-GB" sz="1500" dirty="0" smtClean="0">
                <a:ea typeface="ＭＳ Ｐゴシック" pitchFamily="34" charset="-128"/>
              </a:rPr>
              <a:t>ESA stand at the 48</a:t>
            </a:r>
            <a:r>
              <a:rPr lang="en-GB" sz="1500" baseline="30000" dirty="0" smtClean="0">
                <a:ea typeface="ＭＳ Ｐゴシック" pitchFamily="34" charset="-128"/>
              </a:rPr>
              <a:t>th</a:t>
            </a:r>
            <a:r>
              <a:rPr lang="en-GB" sz="1500" dirty="0" smtClean="0">
                <a:ea typeface="ＭＳ Ｐゴシック" pitchFamily="34" charset="-128"/>
              </a:rPr>
              <a:t> ADB Annual Meeting, to raise awareness of EO in ADB Developing Member Countries (DMCs), Academia, Civil Society, Industry &amp; Media.</a:t>
            </a:r>
          </a:p>
          <a:p>
            <a:pPr marL="339725" lvl="3" indent="-339725"/>
            <a:endParaRPr lang="en-GB" sz="1500" dirty="0" smtClean="0">
              <a:ea typeface="ＭＳ Ｐゴシック" pitchFamily="34" charset="-128"/>
            </a:endParaRPr>
          </a:p>
          <a:p>
            <a:pPr marL="339725" lvl="3" indent="-339725"/>
            <a:r>
              <a:rPr lang="en-GB" sz="1500" dirty="0" smtClean="0">
                <a:ea typeface="ＭＳ Ｐゴシック" pitchFamily="34" charset="-128"/>
              </a:rPr>
              <a:t>ADB interest in establishing an </a:t>
            </a:r>
            <a:r>
              <a:rPr lang="en-GB" sz="1500" dirty="0">
                <a:ea typeface="ＭＳ Ｐゴシック" pitchFamily="34" charset="-128"/>
              </a:rPr>
              <a:t>environmental </a:t>
            </a:r>
            <a:r>
              <a:rPr lang="en-GB" sz="1500" dirty="0" smtClean="0">
                <a:ea typeface="ＭＳ Ｐゴシック" pitchFamily="34" charset="-128"/>
              </a:rPr>
              <a:t>information mapping facility with EO as base-line and analysis tools to support project planning, implementation and monitoring.</a:t>
            </a:r>
            <a:endParaRPr lang="en-GB" sz="1300" dirty="0" smtClean="0">
              <a:ea typeface="ＭＳ Ｐゴシック" pitchFamily="34" charset="-128"/>
            </a:endParaRPr>
          </a:p>
        </p:txBody>
      </p:sp>
      <p:grpSp>
        <p:nvGrpSpPr>
          <p:cNvPr id="2" name="Group 1"/>
          <p:cNvGrpSpPr/>
          <p:nvPr/>
        </p:nvGrpSpPr>
        <p:grpSpPr>
          <a:xfrm>
            <a:off x="8033644" y="1394550"/>
            <a:ext cx="1747715" cy="5234754"/>
            <a:chOff x="7283661" y="1244540"/>
            <a:chExt cx="1747715" cy="5234754"/>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3661" y="1244540"/>
              <a:ext cx="1747715" cy="247536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3662" y="3995927"/>
              <a:ext cx="1746920" cy="248336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7100" y="1617202"/>
            <a:ext cx="3719868" cy="224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full_group_ADB-ESA_Baku.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1607" y="4029419"/>
            <a:ext cx="3498091" cy="2331477"/>
          </a:xfrm>
          <a:prstGeom prst="rect">
            <a:avLst/>
          </a:prstGeom>
        </p:spPr>
      </p:pic>
      <p:pic>
        <p:nvPicPr>
          <p:cNvPr id="30724" name="Picture 2"/>
          <p:cNvPicPr>
            <a:picLocks noChangeAspect="1" noChangeArrowheads="1"/>
          </p:cNvPicPr>
          <p:nvPr/>
        </p:nvPicPr>
        <p:blipFill>
          <a:blip r:embed="rId7"/>
          <a:srcRect/>
          <a:stretch>
            <a:fillRect/>
          </a:stretch>
        </p:blipFill>
        <p:spPr bwMode="auto">
          <a:xfrm>
            <a:off x="7268266" y="1374206"/>
            <a:ext cx="654899" cy="60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33092399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37584" y="244478"/>
            <a:ext cx="808646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2400" kern="0" dirty="0" smtClean="0">
                <a:solidFill>
                  <a:srgbClr val="FFFFFF"/>
                </a:solidFill>
              </a:rPr>
              <a:t>Capacity Building for Sustainable Uptake</a:t>
            </a:r>
            <a:endParaRPr lang="en-US" sz="2400" kern="0" dirty="0">
              <a:solidFill>
                <a:srgbClr val="FFFFFF"/>
              </a:solidFill>
            </a:endParaRPr>
          </a:p>
        </p:txBody>
      </p:sp>
      <p:sp>
        <p:nvSpPr>
          <p:cNvPr id="4" name="Rectangle 3"/>
          <p:cNvSpPr txBox="1">
            <a:spLocks noChangeArrowheads="1"/>
          </p:cNvSpPr>
          <p:nvPr/>
        </p:nvSpPr>
        <p:spPr bwMode="auto">
          <a:xfrm>
            <a:off x="3439" y="909638"/>
            <a:ext cx="9006550" cy="4895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4538" indent="-338138" eaLnBrk="0" hangingPunct="0">
              <a:defRPr sz="2400">
                <a:solidFill>
                  <a:schemeClr val="tx1"/>
                </a:solidFill>
                <a:latin typeface="Times New Roman" charset="0"/>
                <a:ea typeface="ＭＳ Ｐゴシック" charset="0"/>
              </a:defRPr>
            </a:lvl2pPr>
            <a:lvl3pPr marL="1150938" indent="-287338"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9000"/>
              </a:lnSpc>
              <a:spcBef>
                <a:spcPct val="20000"/>
              </a:spcBef>
              <a:buClr>
                <a:srgbClr val="0098DB"/>
              </a:buClr>
              <a:buFont typeface="Arial" charset="0"/>
              <a:buChar char="•"/>
              <a:defRPr/>
            </a:pPr>
            <a:r>
              <a:rPr lang="en-GB" sz="1800" b="1" dirty="0" smtClean="0">
                <a:solidFill>
                  <a:srgbClr val="4D4F53"/>
                </a:solidFill>
                <a:latin typeface="Verdana" charset="0"/>
              </a:rPr>
              <a:t>TIGER initiative: Looking after Water in Africa</a:t>
            </a:r>
          </a:p>
          <a:p>
            <a:pPr lvl="1" eaLnBrk="1" hangingPunct="1">
              <a:lnSpc>
                <a:spcPct val="119000"/>
              </a:lnSpc>
              <a:spcBef>
                <a:spcPct val="20000"/>
              </a:spcBef>
              <a:buClr>
                <a:srgbClr val="0098DB"/>
              </a:buClr>
              <a:buFont typeface="Arial" charset="0"/>
              <a:buChar char="•"/>
              <a:defRPr/>
            </a:pPr>
            <a:r>
              <a:rPr lang="en-GB" sz="1800" dirty="0" smtClean="0">
                <a:solidFill>
                  <a:srgbClr val="4D4F53"/>
                </a:solidFill>
                <a:latin typeface="Verdana" charset="0"/>
                <a:cs typeface="ＭＳ Ｐゴシック" charset="0"/>
              </a:rPr>
              <a:t>10 years initiative assisting African countries in </a:t>
            </a:r>
            <a:r>
              <a:rPr lang="en-GB" sz="1800" dirty="0" smtClean="0">
                <a:solidFill>
                  <a:srgbClr val="0098DB">
                    <a:lumMod val="75000"/>
                  </a:srgbClr>
                </a:solidFill>
                <a:latin typeface="Verdana" charset="0"/>
                <a:cs typeface="ＭＳ Ｐゴシック" charset="0"/>
              </a:rPr>
              <a:t>building capacity in water resource management based </a:t>
            </a:r>
            <a:r>
              <a:rPr lang="en-GB" sz="1800" dirty="0" smtClean="0">
                <a:solidFill>
                  <a:srgbClr val="4D4F53"/>
                </a:solidFill>
                <a:latin typeface="Verdana" charset="0"/>
                <a:cs typeface="ＭＳ Ｐゴシック" charset="0"/>
              </a:rPr>
              <a:t>on EO</a:t>
            </a:r>
          </a:p>
          <a:p>
            <a:pPr eaLnBrk="1" hangingPunct="1">
              <a:lnSpc>
                <a:spcPct val="119000"/>
              </a:lnSpc>
              <a:spcBef>
                <a:spcPct val="20000"/>
              </a:spcBef>
              <a:buClr>
                <a:srgbClr val="0098DB"/>
              </a:buClr>
              <a:buFont typeface="Arial" charset="0"/>
              <a:buChar char="•"/>
              <a:defRPr/>
            </a:pPr>
            <a:r>
              <a:rPr lang="en-GB" sz="1800" b="1" dirty="0" smtClean="0">
                <a:solidFill>
                  <a:srgbClr val="4D4F53"/>
                </a:solidFill>
                <a:latin typeface="Verdana" charset="0"/>
              </a:rPr>
              <a:t>TIGER Research</a:t>
            </a:r>
          </a:p>
          <a:p>
            <a:pPr lvl="1" eaLnBrk="1" hangingPunct="1">
              <a:lnSpc>
                <a:spcPct val="119000"/>
              </a:lnSpc>
              <a:spcBef>
                <a:spcPct val="20000"/>
              </a:spcBef>
              <a:buClr>
                <a:srgbClr val="0098DB"/>
              </a:buClr>
              <a:buFont typeface="Arial" charset="0"/>
              <a:buChar char="•"/>
              <a:defRPr/>
            </a:pPr>
            <a:r>
              <a:rPr lang="en-GB" sz="1800" dirty="0" smtClean="0">
                <a:solidFill>
                  <a:srgbClr val="4D4F53"/>
                </a:solidFill>
                <a:latin typeface="Verdana" charset="0"/>
                <a:cs typeface="ＭＳ Ｐゴシック" charset="0"/>
              </a:rPr>
              <a:t>South-South-North knowledge exchange (70 projects &amp; fellows)</a:t>
            </a:r>
          </a:p>
          <a:p>
            <a:pPr lvl="1" eaLnBrk="1" hangingPunct="1">
              <a:lnSpc>
                <a:spcPct val="119000"/>
              </a:lnSpc>
              <a:spcBef>
                <a:spcPct val="20000"/>
              </a:spcBef>
              <a:buClr>
                <a:srgbClr val="0098DB"/>
              </a:buClr>
              <a:buFont typeface="Arial" charset="0"/>
              <a:buChar char="•"/>
              <a:defRPr/>
            </a:pPr>
            <a:r>
              <a:rPr lang="en-GB" sz="1800" dirty="0" smtClean="0">
                <a:solidFill>
                  <a:srgbClr val="4D4F53"/>
                </a:solidFill>
                <a:latin typeface="Verdana" charset="0"/>
                <a:cs typeface="ＭＳ Ｐゴシック" charset="0"/>
              </a:rPr>
              <a:t>Building scientific EO understanding &amp; capacity</a:t>
            </a:r>
          </a:p>
          <a:p>
            <a:pPr eaLnBrk="1" hangingPunct="1">
              <a:lnSpc>
                <a:spcPct val="119000"/>
              </a:lnSpc>
              <a:spcBef>
                <a:spcPct val="20000"/>
              </a:spcBef>
              <a:buClr>
                <a:srgbClr val="0098DB"/>
              </a:buClr>
              <a:buFont typeface="Arial" charset="0"/>
              <a:buChar char="•"/>
              <a:defRPr/>
            </a:pPr>
            <a:r>
              <a:rPr lang="en-GB" sz="1800" b="1" dirty="0" smtClean="0">
                <a:solidFill>
                  <a:srgbClr val="4D4F53"/>
                </a:solidFill>
                <a:latin typeface="Verdana" charset="0"/>
              </a:rPr>
              <a:t>TIGER Training</a:t>
            </a:r>
          </a:p>
          <a:p>
            <a:pPr lvl="1" eaLnBrk="1" hangingPunct="1">
              <a:lnSpc>
                <a:spcPct val="119000"/>
              </a:lnSpc>
              <a:spcBef>
                <a:spcPct val="20000"/>
              </a:spcBef>
              <a:buClr>
                <a:srgbClr val="0098DB"/>
              </a:buClr>
              <a:buFont typeface="Arial" charset="0"/>
              <a:buChar char="•"/>
              <a:defRPr/>
            </a:pPr>
            <a:r>
              <a:rPr lang="en-GB" sz="1800" dirty="0" smtClean="0">
                <a:solidFill>
                  <a:srgbClr val="4D4F53"/>
                </a:solidFill>
                <a:latin typeface="Verdana" charset="0"/>
                <a:cs typeface="ＭＳ Ｐゴシック" charset="0"/>
              </a:rPr>
              <a:t>Training courses for water experts, scientist &amp; stakeholders</a:t>
            </a:r>
          </a:p>
          <a:p>
            <a:pPr lvl="1" eaLnBrk="1" hangingPunct="1">
              <a:lnSpc>
                <a:spcPct val="119000"/>
              </a:lnSpc>
              <a:spcBef>
                <a:spcPct val="20000"/>
              </a:spcBef>
              <a:buClr>
                <a:srgbClr val="0098DB"/>
              </a:buClr>
              <a:buFont typeface="Arial" charset="0"/>
              <a:buChar char="•"/>
              <a:defRPr/>
            </a:pPr>
            <a:r>
              <a:rPr lang="en-GB" sz="1800" dirty="0" smtClean="0">
                <a:solidFill>
                  <a:srgbClr val="4D4F53"/>
                </a:solidFill>
                <a:latin typeface="Verdana" charset="0"/>
                <a:cs typeface="ＭＳ Ｐゴシック" charset="0"/>
              </a:rPr>
              <a:t>TIGER Training Kit covering wide range of EO applications </a:t>
            </a:r>
          </a:p>
          <a:p>
            <a:pPr eaLnBrk="1" hangingPunct="1">
              <a:lnSpc>
                <a:spcPct val="119000"/>
              </a:lnSpc>
              <a:spcBef>
                <a:spcPct val="20000"/>
              </a:spcBef>
              <a:buClr>
                <a:srgbClr val="0098DB"/>
              </a:buClr>
              <a:buFont typeface="Arial" charset="0"/>
              <a:buChar char="•"/>
              <a:defRPr/>
            </a:pPr>
            <a:r>
              <a:rPr lang="en-GB" sz="1800" b="1" dirty="0" smtClean="0">
                <a:solidFill>
                  <a:srgbClr val="4D4F53"/>
                </a:solidFill>
                <a:latin typeface="Verdana" charset="0"/>
              </a:rPr>
              <a:t>TIGER Water Observation Information System (WOIS)</a:t>
            </a:r>
          </a:p>
          <a:p>
            <a:pPr lvl="1" eaLnBrk="1" hangingPunct="1">
              <a:lnSpc>
                <a:spcPct val="119000"/>
              </a:lnSpc>
              <a:spcBef>
                <a:spcPct val="20000"/>
              </a:spcBef>
              <a:buClr>
                <a:srgbClr val="0098DB"/>
              </a:buClr>
              <a:buFont typeface="Arial" charset="0"/>
              <a:buChar char="•"/>
              <a:defRPr/>
            </a:pPr>
            <a:r>
              <a:rPr lang="en-GB" sz="1800" dirty="0" smtClean="0">
                <a:solidFill>
                  <a:srgbClr val="4D4F53"/>
                </a:solidFill>
                <a:latin typeface="Verdana" charset="0"/>
                <a:cs typeface="ＭＳ Ｐゴシック" charset="0"/>
              </a:rPr>
              <a:t>Open source software for monitoring water resources</a:t>
            </a:r>
          </a:p>
          <a:p>
            <a:pPr lvl="1" eaLnBrk="1" hangingPunct="1">
              <a:lnSpc>
                <a:spcPct val="119000"/>
              </a:lnSpc>
              <a:spcBef>
                <a:spcPct val="20000"/>
              </a:spcBef>
              <a:buClr>
                <a:srgbClr val="0098DB"/>
              </a:buClr>
              <a:buFont typeface="Arial" charset="0"/>
              <a:buChar char="•"/>
              <a:defRPr/>
            </a:pPr>
            <a:r>
              <a:rPr lang="en-GB" sz="1800" dirty="0" smtClean="0">
                <a:solidFill>
                  <a:srgbClr val="4D4F53"/>
                </a:solidFill>
                <a:latin typeface="Verdana" charset="0"/>
                <a:cs typeface="ＭＳ Ｐゴシック" charset="0"/>
              </a:rPr>
              <a:t>Building local EO capacity for sustainable uptake of EO </a:t>
            </a:r>
          </a:p>
          <a:p>
            <a:pPr eaLnBrk="1" hangingPunct="1">
              <a:lnSpc>
                <a:spcPct val="119000"/>
              </a:lnSpc>
              <a:spcBef>
                <a:spcPct val="20000"/>
              </a:spcBef>
              <a:buClr>
                <a:srgbClr val="0098DB"/>
              </a:buClr>
              <a:buFont typeface="Arial" charset="0"/>
              <a:buChar char="•"/>
              <a:defRPr/>
            </a:pPr>
            <a:r>
              <a:rPr lang="en-GB" sz="1800" b="1" dirty="0" smtClean="0">
                <a:solidFill>
                  <a:srgbClr val="4D4F53"/>
                </a:solidFill>
                <a:latin typeface="Verdana" charset="0"/>
              </a:rPr>
              <a:t>TIGER Community &amp; Partners </a:t>
            </a:r>
            <a:r>
              <a:rPr lang="en-GB" sz="1600" dirty="0" smtClean="0">
                <a:solidFill>
                  <a:srgbClr val="4D4F53"/>
                </a:solidFill>
                <a:latin typeface="Verdana" charset="0"/>
              </a:rPr>
              <a:t>(150 African experts in 42 countries)</a:t>
            </a:r>
          </a:p>
          <a:p>
            <a:pPr marL="0" indent="0" eaLnBrk="1" hangingPunct="1">
              <a:lnSpc>
                <a:spcPct val="119000"/>
              </a:lnSpc>
              <a:spcBef>
                <a:spcPct val="20000"/>
              </a:spcBef>
              <a:buClr>
                <a:srgbClr val="0098DB"/>
              </a:buClr>
              <a:defRPr/>
            </a:pPr>
            <a:endParaRPr lang="en-GB" sz="1800" b="1" dirty="0" smtClean="0">
              <a:solidFill>
                <a:srgbClr val="4D4F53"/>
              </a:solidFill>
              <a:latin typeface="Verdana" charset="0"/>
            </a:endParaRPr>
          </a:p>
        </p:txBody>
      </p:sp>
      <p:pic>
        <p:nvPicPr>
          <p:cNvPr id="17412" name="Picture 8" descr="ceos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846" y="5911850"/>
            <a:ext cx="1451504"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descr="CO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125" y="5805493"/>
            <a:ext cx="1248569"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0" descr="unesc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48350"/>
            <a:ext cx="1169458" cy="86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5" name="Picture 11" descr="CSA-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596" y="5876925"/>
            <a:ext cx="923529"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2" descr="UNE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480" y="5845180"/>
            <a:ext cx="732631"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3" descr="AFDB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5960" y="5805488"/>
            <a:ext cx="109206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4" descr="amcow_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4531" y="5805488"/>
            <a:ext cx="109206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5" descr="rams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0961" y="5949950"/>
            <a:ext cx="773906"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12258" y="6388100"/>
            <a:ext cx="179374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4" descr="TIGER_logo_orange.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46654" y="908050"/>
            <a:ext cx="179374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40" descr="Discussion over a radar image-smal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5704" y="2924175"/>
            <a:ext cx="1534054"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Group 1"/>
          <p:cNvGrpSpPr>
            <a:grpSpLocks/>
          </p:cNvGrpSpPr>
          <p:nvPr/>
        </p:nvGrpSpPr>
        <p:grpSpPr bwMode="auto">
          <a:xfrm>
            <a:off x="8268761" y="4149729"/>
            <a:ext cx="1676797" cy="1547813"/>
            <a:chOff x="6731496" y="4005064"/>
            <a:chExt cx="2412504" cy="2412504"/>
          </a:xfrm>
        </p:grpSpPr>
        <p:pic>
          <p:nvPicPr>
            <p:cNvPr id="17424" name="Grafik 20" descr="komplectuushie.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31496" y="4005064"/>
              <a:ext cx="2412504" cy="241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21" descr="WOIS.png"/>
            <p:cNvPicPr>
              <a:picLocks noChangeAspect="1"/>
            </p:cNvPicPr>
            <p:nvPr/>
          </p:nvPicPr>
          <p:blipFill>
            <a:blip r:embed="rId14" cstate="print"/>
            <a:stretch>
              <a:fillRect/>
            </a:stretch>
          </p:blipFill>
          <p:spPr>
            <a:xfrm>
              <a:off x="6940217" y="4272164"/>
              <a:ext cx="1117870" cy="1009967"/>
            </a:xfrm>
            <a:prstGeom prst="rect">
              <a:avLst/>
            </a:prstGeom>
            <a:scene3d>
              <a:camera prst="perspectiveContrastingRightFacing">
                <a:rot lat="360000" lon="18963666" rev="213211"/>
              </a:camera>
              <a:lightRig rig="threePt" dir="t"/>
            </a:scene3d>
          </p:spPr>
        </p:pic>
      </p:grpSp>
    </p:spTree>
    <p:extLst>
      <p:ext uri="{BB962C8B-B14F-4D97-AF65-F5344CB8AC3E}">
        <p14:creationId xmlns:p14="http://schemas.microsoft.com/office/powerpoint/2010/main" val="13641733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GB" sz="800" smtClean="0">
                <a:solidFill>
                  <a:srgbClr val="000000"/>
                </a:solidFill>
                <a:latin typeface="Verdana" pitchFamily="34" charset="0"/>
              </a:rPr>
              <a:t>ESA UNCLASSIFIED – For Official Use</a:t>
            </a:r>
          </a:p>
        </p:txBody>
      </p:sp>
      <p:pic>
        <p:nvPicPr>
          <p:cNvPr id="9" name="Picture 32"/>
          <p:cNvPicPr>
            <a:picLocks noChangeAspect="1" noChangeArrowheads="1"/>
          </p:cNvPicPr>
          <p:nvPr/>
        </p:nvPicPr>
        <p:blipFill>
          <a:blip r:embed="rId3"/>
          <a:srcRect/>
          <a:stretch>
            <a:fillRect/>
          </a:stretch>
        </p:blipFill>
        <p:spPr bwMode="auto">
          <a:xfrm>
            <a:off x="5295016" y="1335387"/>
            <a:ext cx="4104167" cy="5299441"/>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19881" y="188913"/>
            <a:ext cx="784397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sz="2800" b="1" dirty="0" smtClean="0">
                <a:solidFill>
                  <a:srgbClr val="FFFFFF"/>
                </a:solidFill>
                <a:latin typeface="Verdana" pitchFamily="34" charset="0"/>
              </a:rPr>
              <a:t>Longer-Term : A New Opportunity</a:t>
            </a:r>
            <a:endParaRPr lang="en-US" sz="2000" b="1" dirty="0">
              <a:solidFill>
                <a:srgbClr val="FFC000"/>
              </a:solidFill>
              <a:latin typeface="Verdana" pitchFamily="34" charset="0"/>
            </a:endParaRPr>
          </a:p>
        </p:txBody>
      </p:sp>
      <p:sp>
        <p:nvSpPr>
          <p:cNvPr id="11" name="Rectangle 3"/>
          <p:cNvSpPr txBox="1">
            <a:spLocks noChangeArrowheads="1"/>
          </p:cNvSpPr>
          <p:nvPr/>
        </p:nvSpPr>
        <p:spPr bwMode="auto">
          <a:xfrm>
            <a:off x="168992" y="1344608"/>
            <a:ext cx="4879646" cy="523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spcBef>
                <a:spcPts val="1200"/>
              </a:spcBef>
              <a:spcAft>
                <a:spcPts val="1200"/>
              </a:spcAft>
              <a:buClr>
                <a:srgbClr val="0098DB"/>
              </a:buClr>
              <a:buFont typeface="Arial"/>
              <a:buChar char="•"/>
              <a:defRPr/>
            </a:pPr>
            <a:r>
              <a:rPr lang="en-GB" kern="0" dirty="0" smtClean="0">
                <a:solidFill>
                  <a:srgbClr val="4D4F53"/>
                </a:solidFill>
              </a:rPr>
              <a:t>A </a:t>
            </a:r>
            <a:r>
              <a:rPr lang="en-GB" kern="0" dirty="0">
                <a:solidFill>
                  <a:srgbClr val="4D4F53"/>
                </a:solidFill>
              </a:rPr>
              <a:t>window of opportunity </a:t>
            </a:r>
            <a:r>
              <a:rPr lang="en-GB" kern="0" dirty="0" smtClean="0">
                <a:solidFill>
                  <a:srgbClr val="4D4F53"/>
                </a:solidFill>
              </a:rPr>
              <a:t>exists to exploit </a:t>
            </a:r>
            <a:r>
              <a:rPr lang="en-GB" b="1" kern="0" dirty="0" smtClean="0">
                <a:solidFill>
                  <a:srgbClr val="C00000"/>
                </a:solidFill>
              </a:rPr>
              <a:t>European EO assets </a:t>
            </a:r>
            <a:r>
              <a:rPr lang="en-GB" kern="0" dirty="0" smtClean="0">
                <a:solidFill>
                  <a:srgbClr val="C00000"/>
                </a:solidFill>
              </a:rPr>
              <a:t>(</a:t>
            </a:r>
            <a:r>
              <a:rPr lang="en-GB" b="1" kern="0" dirty="0" smtClean="0">
                <a:solidFill>
                  <a:srgbClr val="C00000"/>
                </a:solidFill>
              </a:rPr>
              <a:t>satellites and services</a:t>
            </a:r>
            <a:r>
              <a:rPr lang="en-GB" kern="0" dirty="0" smtClean="0">
                <a:solidFill>
                  <a:srgbClr val="C00000"/>
                </a:solidFill>
              </a:rPr>
              <a:t>) </a:t>
            </a:r>
            <a:r>
              <a:rPr lang="en-GB" kern="0" dirty="0" smtClean="0">
                <a:solidFill>
                  <a:srgbClr val="4D4F53"/>
                </a:solidFill>
              </a:rPr>
              <a:t>within the activities of the </a:t>
            </a:r>
            <a:r>
              <a:rPr lang="en-GB" b="1" kern="0" dirty="0">
                <a:solidFill>
                  <a:srgbClr val="C00000"/>
                </a:solidFill>
              </a:rPr>
              <a:t>International Development sector. </a:t>
            </a:r>
            <a:endParaRPr lang="en-GB" b="1" kern="0" dirty="0" smtClean="0">
              <a:solidFill>
                <a:srgbClr val="C00000"/>
              </a:solidFill>
            </a:endParaRPr>
          </a:p>
          <a:p>
            <a:pPr>
              <a:spcBef>
                <a:spcPts val="1200"/>
              </a:spcBef>
              <a:spcAft>
                <a:spcPts val="1200"/>
              </a:spcAft>
              <a:buClr>
                <a:srgbClr val="0098DB"/>
              </a:buClr>
              <a:buFont typeface="Arial"/>
              <a:buChar char="•"/>
              <a:defRPr/>
            </a:pPr>
            <a:r>
              <a:rPr lang="en-GB" kern="0" dirty="0" smtClean="0">
                <a:solidFill>
                  <a:srgbClr val="4D4F53"/>
                </a:solidFill>
              </a:rPr>
              <a:t>The International Stakeholders are </a:t>
            </a:r>
            <a:r>
              <a:rPr lang="en-GB" b="1" kern="0" dirty="0">
                <a:solidFill>
                  <a:srgbClr val="C00000"/>
                </a:solidFill>
              </a:rPr>
              <a:t>already positioned </a:t>
            </a:r>
            <a:r>
              <a:rPr lang="en-GB" kern="0" dirty="0" smtClean="0">
                <a:solidFill>
                  <a:srgbClr val="4D4F53"/>
                </a:solidFill>
              </a:rPr>
              <a:t>to further explore EO capabilities with initial evidence that resources are made available when benefits are demonstrated, and </a:t>
            </a:r>
            <a:r>
              <a:rPr lang="en-GB" kern="0" dirty="0">
                <a:solidFill>
                  <a:srgbClr val="4D4F53"/>
                </a:solidFill>
              </a:rPr>
              <a:t>real potential path to </a:t>
            </a:r>
            <a:r>
              <a:rPr lang="en-GB" b="1" kern="0" dirty="0">
                <a:solidFill>
                  <a:srgbClr val="C00000"/>
                </a:solidFill>
              </a:rPr>
              <a:t>long-term sustainability</a:t>
            </a:r>
            <a:endParaRPr lang="en-GB" kern="0" dirty="0" smtClean="0">
              <a:solidFill>
                <a:srgbClr val="4D4F53"/>
              </a:solidFill>
            </a:endParaRPr>
          </a:p>
          <a:p>
            <a:pPr>
              <a:spcBef>
                <a:spcPts val="1200"/>
              </a:spcBef>
              <a:spcAft>
                <a:spcPts val="1200"/>
              </a:spcAft>
              <a:buClr>
                <a:srgbClr val="0098DB"/>
              </a:buClr>
              <a:buFont typeface="Arial"/>
              <a:buChar char="•"/>
              <a:defRPr/>
            </a:pPr>
            <a:r>
              <a:rPr lang="en-GB" kern="0" dirty="0" smtClean="0">
                <a:solidFill>
                  <a:srgbClr val="4D4F53"/>
                </a:solidFill>
              </a:rPr>
              <a:t>Start 3 Larger-scale (regional-level) activities in early 2016 in the areas of </a:t>
            </a:r>
            <a:r>
              <a:rPr lang="en-GB" b="1" kern="0" dirty="0">
                <a:solidFill>
                  <a:srgbClr val="C00000"/>
                </a:solidFill>
              </a:rPr>
              <a:t>Water resources, Urban, </a:t>
            </a:r>
            <a:r>
              <a:rPr lang="en-GB" b="1" kern="0" dirty="0" smtClean="0">
                <a:solidFill>
                  <a:srgbClr val="C00000"/>
                </a:solidFill>
              </a:rPr>
              <a:t>Agriculture.</a:t>
            </a:r>
            <a:endParaRPr lang="en-GB" b="1" kern="0" dirty="0">
              <a:solidFill>
                <a:srgbClr val="C00000"/>
              </a:solidFill>
            </a:endParaRPr>
          </a:p>
        </p:txBody>
      </p:sp>
    </p:spTree>
    <p:extLst>
      <p:ext uri="{BB962C8B-B14F-4D97-AF65-F5344CB8AC3E}">
        <p14:creationId xmlns:p14="http://schemas.microsoft.com/office/powerpoint/2010/main" val="28313759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89" y="353961"/>
            <a:ext cx="7313313" cy="689774"/>
          </a:xfrm>
        </p:spPr>
        <p:txBody>
          <a:bodyPr/>
          <a:lstStyle/>
          <a:p>
            <a:r>
              <a:rPr lang="sv-SE" sz="2400" dirty="0" err="1" smtClean="0">
                <a:latin typeface="Verdana"/>
                <a:cs typeface="Verdana"/>
              </a:rPr>
              <a:t>Take-Home</a:t>
            </a:r>
            <a:r>
              <a:rPr lang="sv-SE" sz="2400" dirty="0" smtClean="0">
                <a:latin typeface="Verdana"/>
                <a:cs typeface="Verdana"/>
              </a:rPr>
              <a:t> </a:t>
            </a:r>
            <a:r>
              <a:rPr lang="sv-SE" sz="2400" dirty="0" err="1" smtClean="0">
                <a:latin typeface="Verdana"/>
                <a:cs typeface="Verdana"/>
              </a:rPr>
              <a:t>Messages</a:t>
            </a:r>
            <a:r>
              <a:rPr lang="en-US" sz="2400" dirty="0" smtClean="0">
                <a:latin typeface="Verdana"/>
                <a:cs typeface="Verdana"/>
              </a:rPr>
              <a:t>……..</a:t>
            </a:r>
            <a:endParaRPr lang="en-GB" sz="2400" dirty="0">
              <a:latin typeface="Verdana"/>
              <a:cs typeface="Verdana"/>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179" y="5091735"/>
            <a:ext cx="5586820" cy="177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2"/>
          <p:cNvSpPr>
            <a:spLocks noGrp="1"/>
          </p:cNvSpPr>
          <p:nvPr>
            <p:ph type="body" sz="quarter" idx="10"/>
          </p:nvPr>
        </p:nvSpPr>
        <p:spPr>
          <a:xfrm>
            <a:off x="634982" y="1358900"/>
            <a:ext cx="8852271" cy="4545376"/>
          </a:xfrm>
        </p:spPr>
        <p:txBody>
          <a:bodyPr>
            <a:normAutofit/>
          </a:bodyPr>
          <a:lstStyle/>
          <a:p>
            <a:pPr>
              <a:lnSpc>
                <a:spcPct val="120000"/>
              </a:lnSpc>
              <a:spcBef>
                <a:spcPts val="1080"/>
              </a:spcBef>
              <a:spcAft>
                <a:spcPts val="1200"/>
              </a:spcAft>
            </a:pPr>
            <a:r>
              <a:rPr lang="en-US" dirty="0"/>
              <a:t>Earth Observation can deliver </a:t>
            </a:r>
            <a:r>
              <a:rPr lang="en-US" dirty="0">
                <a:solidFill>
                  <a:srgbClr val="FF9900"/>
                </a:solidFill>
              </a:rPr>
              <a:t>key environmental information that supports</a:t>
            </a:r>
            <a:r>
              <a:rPr lang="en-US" dirty="0"/>
              <a:t> the definition, planning, implementation, monitoring and assessment </a:t>
            </a:r>
            <a:r>
              <a:rPr lang="en-US" dirty="0" smtClean="0"/>
              <a:t>of </a:t>
            </a:r>
            <a:r>
              <a:rPr lang="en-US" dirty="0"/>
              <a:t>major investment projects in developing </a:t>
            </a:r>
            <a:r>
              <a:rPr lang="en-US" dirty="0" smtClean="0"/>
              <a:t>countries.</a:t>
            </a:r>
            <a:endParaRPr lang="en-US" dirty="0"/>
          </a:p>
          <a:p>
            <a:pPr>
              <a:lnSpc>
                <a:spcPct val="120000"/>
              </a:lnSpc>
              <a:spcBef>
                <a:spcPts val="1080"/>
              </a:spcBef>
              <a:spcAft>
                <a:spcPts val="1200"/>
              </a:spcAft>
            </a:pPr>
            <a:r>
              <a:rPr lang="en-US" dirty="0" smtClean="0"/>
              <a:t>Europe </a:t>
            </a:r>
            <a:r>
              <a:rPr lang="en-US" dirty="0"/>
              <a:t>has </a:t>
            </a:r>
            <a:r>
              <a:rPr lang="en-US" dirty="0">
                <a:solidFill>
                  <a:srgbClr val="FF9900"/>
                </a:solidFill>
              </a:rPr>
              <a:t>world-leading capabilities in Earth Observation </a:t>
            </a:r>
            <a:r>
              <a:rPr lang="en-US" dirty="0"/>
              <a:t>– both ESA and national EO missions – </a:t>
            </a:r>
            <a:r>
              <a:rPr lang="en-US" dirty="0" smtClean="0"/>
              <a:t>and </a:t>
            </a:r>
            <a:r>
              <a:rPr lang="en-US" dirty="0"/>
              <a:t>a highly skilled and experienced EO </a:t>
            </a:r>
            <a:r>
              <a:rPr lang="en-US" dirty="0" smtClean="0"/>
              <a:t>information services industry.</a:t>
            </a:r>
            <a:endParaRPr lang="en-US" dirty="0"/>
          </a:p>
          <a:p>
            <a:pPr>
              <a:spcBef>
                <a:spcPts val="1080"/>
              </a:spcBef>
              <a:spcAft>
                <a:spcPts val="1200"/>
              </a:spcAft>
            </a:pPr>
            <a:r>
              <a:rPr lang="sv-SE" dirty="0" smtClean="0"/>
              <a:t>ESA is in </a:t>
            </a:r>
            <a:r>
              <a:rPr lang="sv-SE" dirty="0" err="1" smtClean="0"/>
              <a:t>discussions</a:t>
            </a:r>
            <a:r>
              <a:rPr lang="sv-SE" dirty="0" smtClean="0"/>
              <a:t> </a:t>
            </a:r>
            <a:r>
              <a:rPr lang="sv-SE" dirty="0" err="1" smtClean="0"/>
              <a:t>with</a:t>
            </a:r>
            <a:r>
              <a:rPr lang="sv-SE" dirty="0" smtClean="0"/>
              <a:t> </a:t>
            </a:r>
            <a:r>
              <a:rPr lang="sv-SE" dirty="0" err="1" smtClean="0"/>
              <a:t>its</a:t>
            </a:r>
            <a:r>
              <a:rPr lang="sv-SE" dirty="0" smtClean="0"/>
              <a:t> </a:t>
            </a:r>
            <a:r>
              <a:rPr lang="sv-SE" dirty="0" err="1" smtClean="0"/>
              <a:t>Member</a:t>
            </a:r>
            <a:r>
              <a:rPr lang="sv-SE" dirty="0" smtClean="0"/>
              <a:t> States </a:t>
            </a:r>
            <a:r>
              <a:rPr lang="sv-SE" dirty="0" err="1" smtClean="0"/>
              <a:t>to</a:t>
            </a:r>
            <a:r>
              <a:rPr lang="sv-SE" dirty="0" smtClean="0"/>
              <a:t> </a:t>
            </a:r>
            <a:r>
              <a:rPr lang="sv-SE" dirty="0" smtClean="0">
                <a:solidFill>
                  <a:srgbClr val="FF9900"/>
                </a:solidFill>
              </a:rPr>
              <a:t>support a </a:t>
            </a:r>
            <a:r>
              <a:rPr lang="sv-SE" dirty="0" err="1" smtClean="0">
                <a:solidFill>
                  <a:srgbClr val="FF9900"/>
                </a:solidFill>
              </a:rPr>
              <a:t>longer</a:t>
            </a:r>
            <a:r>
              <a:rPr lang="sv-SE" dirty="0" smtClean="0">
                <a:solidFill>
                  <a:srgbClr val="FF9900"/>
                </a:solidFill>
              </a:rPr>
              <a:t>-term </a:t>
            </a:r>
            <a:r>
              <a:rPr lang="sv-SE" dirty="0" err="1" smtClean="0">
                <a:solidFill>
                  <a:srgbClr val="FF9900"/>
                </a:solidFill>
              </a:rPr>
              <a:t>dedicated</a:t>
            </a:r>
            <a:r>
              <a:rPr lang="sv-SE" dirty="0" smtClean="0">
                <a:solidFill>
                  <a:srgbClr val="FF9900"/>
                </a:solidFill>
              </a:rPr>
              <a:t> </a:t>
            </a:r>
            <a:r>
              <a:rPr lang="sv-SE" dirty="0" err="1" smtClean="0">
                <a:solidFill>
                  <a:srgbClr val="FF9900"/>
                </a:solidFill>
              </a:rPr>
              <a:t>programme</a:t>
            </a:r>
            <a:r>
              <a:rPr lang="sv-SE" dirty="0" smtClean="0">
                <a:solidFill>
                  <a:srgbClr val="FF9900"/>
                </a:solidFill>
              </a:rPr>
              <a:t> </a:t>
            </a:r>
            <a:r>
              <a:rPr lang="sv-SE" dirty="0" err="1" smtClean="0">
                <a:solidFill>
                  <a:srgbClr val="FF9900"/>
                </a:solidFill>
              </a:rPr>
              <a:t>of</a:t>
            </a:r>
            <a:r>
              <a:rPr lang="sv-SE" dirty="0" smtClean="0">
                <a:solidFill>
                  <a:srgbClr val="FF9900"/>
                </a:solidFill>
              </a:rPr>
              <a:t> </a:t>
            </a:r>
            <a:r>
              <a:rPr lang="sv-SE" dirty="0" err="1" smtClean="0">
                <a:solidFill>
                  <a:srgbClr val="FF9900"/>
                </a:solidFill>
              </a:rPr>
              <a:t>work</a:t>
            </a:r>
            <a:r>
              <a:rPr lang="sv-SE" dirty="0" smtClean="0">
                <a:solidFill>
                  <a:srgbClr val="FF9900"/>
                </a:solidFill>
              </a:rPr>
              <a:t> </a:t>
            </a:r>
            <a:r>
              <a:rPr lang="sv-SE" sz="2100" dirty="0" err="1"/>
              <a:t>to</a:t>
            </a:r>
            <a:r>
              <a:rPr lang="sv-SE" sz="2100" dirty="0"/>
              <a:t> </a:t>
            </a:r>
            <a:r>
              <a:rPr lang="sv-SE" sz="2100" dirty="0" smtClean="0"/>
              <a:t>transfer EO </a:t>
            </a:r>
            <a:r>
              <a:rPr lang="sv-SE" sz="2100" dirty="0" err="1" smtClean="0"/>
              <a:t>into</a:t>
            </a:r>
            <a:r>
              <a:rPr lang="sv-SE" sz="2100" dirty="0" smtClean="0"/>
              <a:t> International </a:t>
            </a:r>
            <a:r>
              <a:rPr lang="sv-SE" sz="2100" dirty="0" err="1" smtClean="0"/>
              <a:t>Developement</a:t>
            </a:r>
            <a:r>
              <a:rPr lang="en-US" dirty="0" smtClean="0"/>
              <a:t>.</a:t>
            </a:r>
            <a:endParaRPr lang="en-US" dirty="0"/>
          </a:p>
          <a:p>
            <a:pPr>
              <a:lnSpc>
                <a:spcPct val="120000"/>
              </a:lnSpc>
            </a:pPr>
            <a:endParaRPr lang="en-GB" dirty="0"/>
          </a:p>
        </p:txBody>
      </p:sp>
    </p:spTree>
    <p:extLst>
      <p:ext uri="{BB962C8B-B14F-4D97-AF65-F5344CB8AC3E}">
        <p14:creationId xmlns:p14="http://schemas.microsoft.com/office/powerpoint/2010/main" val="70776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796209" y="2979882"/>
            <a:ext cx="6359790" cy="913245"/>
          </a:xfrm>
        </p:spPr>
        <p:txBody>
          <a:bodyPr>
            <a:noAutofit/>
          </a:bodyPr>
          <a:lstStyle/>
          <a:p>
            <a:pPr marL="0" indent="0" algn="ctr">
              <a:buNone/>
            </a:pPr>
            <a:r>
              <a:rPr lang="en-GB" sz="4800" dirty="0" smtClean="0"/>
              <a:t>Thank you</a:t>
            </a:r>
            <a:endParaRPr lang="en-GB" sz="4800" dirty="0"/>
          </a:p>
        </p:txBody>
      </p:sp>
    </p:spTree>
    <p:extLst>
      <p:ext uri="{BB962C8B-B14F-4D97-AF65-F5344CB8AC3E}">
        <p14:creationId xmlns:p14="http://schemas.microsoft.com/office/powerpoint/2010/main" val="249632753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278066"/>
            <a:ext cx="9906000" cy="5579937"/>
          </a:xfrm>
          <a:prstGeom prst="rect">
            <a:avLst/>
          </a:prstGeom>
        </p:spPr>
      </p:pic>
      <p:sp>
        <p:nvSpPr>
          <p:cNvPr id="2" name="Title 1"/>
          <p:cNvSpPr>
            <a:spLocks noGrp="1"/>
          </p:cNvSpPr>
          <p:nvPr>
            <p:ph type="title"/>
          </p:nvPr>
        </p:nvSpPr>
        <p:spPr/>
        <p:txBody>
          <a:bodyPr/>
          <a:lstStyle/>
          <a:p>
            <a:r>
              <a:rPr lang="en-GB" dirty="0" smtClean="0"/>
              <a:t>ESA Third Party Missions Program</a:t>
            </a:r>
            <a:endParaRPr lang="en-GB" dirty="0"/>
          </a:p>
        </p:txBody>
      </p:sp>
      <p:sp>
        <p:nvSpPr>
          <p:cNvPr id="5" name="Text Box 6"/>
          <p:cNvSpPr txBox="1">
            <a:spLocks noChangeArrowheads="1"/>
          </p:cNvSpPr>
          <p:nvPr/>
        </p:nvSpPr>
        <p:spPr bwMode="auto">
          <a:xfrm>
            <a:off x="1692275" y="5881688"/>
            <a:ext cx="7881216" cy="366712"/>
          </a:xfrm>
          <a:prstGeom prst="rect">
            <a:avLst/>
          </a:prstGeom>
          <a:solidFill>
            <a:schemeClr val="bg1"/>
          </a:solidFill>
          <a:ln>
            <a:noFill/>
          </a:ln>
          <a:effectLst/>
          <a:extLst>
            <a:ext uri="{91240B29-F687-4F45-9708-019B960494DF}">
              <a14:hiddenLine xmlns:a14="http://schemas.microsoft.com/office/drawing/2010/main" w="12700" algn="ctr">
                <a:solidFill>
                  <a:srgbClr val="3A569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800" b="1" dirty="0"/>
              <a:t> + </a:t>
            </a:r>
            <a:r>
              <a:rPr lang="en-GB" altLang="en-US" sz="1800" b="1" dirty="0" smtClean="0"/>
              <a:t>many others</a:t>
            </a:r>
            <a:endParaRPr lang="en-GB" altLang="en-US" sz="1800" b="1" dirty="0"/>
          </a:p>
        </p:txBody>
      </p:sp>
      <p:pic>
        <p:nvPicPr>
          <p:cNvPr id="6" name="Picture 25" descr="Cosmo31a-23dec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38" y="4043363"/>
            <a:ext cx="15113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7" descr="terrasar-x_image_270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4450" y="2027238"/>
            <a:ext cx="15097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re_eyecatch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1063" y="4173538"/>
            <a:ext cx="150971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9" descr="spot-4_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2036763"/>
            <a:ext cx="15113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0"/>
          <p:cNvSpPr txBox="1">
            <a:spLocks noChangeArrowheads="1"/>
          </p:cNvSpPr>
          <p:nvPr/>
        </p:nvSpPr>
        <p:spPr bwMode="auto">
          <a:xfrm>
            <a:off x="1016000" y="5145088"/>
            <a:ext cx="1944688" cy="336550"/>
          </a:xfrm>
          <a:prstGeom prst="rect">
            <a:avLst/>
          </a:prstGeom>
          <a:solidFill>
            <a:schemeClr val="bg1"/>
          </a:solidFill>
          <a:ln>
            <a:noFill/>
          </a:ln>
          <a:effectLst/>
          <a:extLst>
            <a:ext uri="{91240B29-F687-4F45-9708-019B960494DF}">
              <a14:hiddenLine xmlns:a14="http://schemas.microsoft.com/office/drawing/2010/main" w="12700" algn="ctr">
                <a:solidFill>
                  <a:srgbClr val="3A569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a:t>Cosmo Skymed</a:t>
            </a:r>
          </a:p>
        </p:txBody>
      </p:sp>
      <p:pic>
        <p:nvPicPr>
          <p:cNvPr id="11" name="Picture 31" descr="pleiades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100" y="2379663"/>
            <a:ext cx="150971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2"/>
          <p:cNvSpPr txBox="1">
            <a:spLocks noChangeArrowheads="1"/>
          </p:cNvSpPr>
          <p:nvPr/>
        </p:nvSpPr>
        <p:spPr bwMode="auto">
          <a:xfrm>
            <a:off x="825500" y="3138488"/>
            <a:ext cx="935038" cy="336550"/>
          </a:xfrm>
          <a:prstGeom prst="rect">
            <a:avLst/>
          </a:prstGeom>
          <a:solidFill>
            <a:schemeClr val="bg1"/>
          </a:solidFill>
          <a:ln>
            <a:noFill/>
          </a:ln>
          <a:effectLst/>
          <a:extLst>
            <a:ext uri="{91240B29-F687-4F45-9708-019B960494DF}">
              <a14:hiddenLine xmlns:a14="http://schemas.microsoft.com/office/drawing/2010/main" w="12700" algn="ctr">
                <a:solidFill>
                  <a:srgbClr val="3A569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dirty="0"/>
              <a:t>SPOT</a:t>
            </a:r>
          </a:p>
        </p:txBody>
      </p:sp>
      <p:sp>
        <p:nvSpPr>
          <p:cNvPr id="13" name="Text Box 33"/>
          <p:cNvSpPr txBox="1">
            <a:spLocks noChangeArrowheads="1"/>
          </p:cNvSpPr>
          <p:nvPr/>
        </p:nvSpPr>
        <p:spPr bwMode="auto">
          <a:xfrm>
            <a:off x="4830763" y="5268913"/>
            <a:ext cx="1296987" cy="336550"/>
          </a:xfrm>
          <a:prstGeom prst="rect">
            <a:avLst/>
          </a:prstGeom>
          <a:solidFill>
            <a:schemeClr val="bg1"/>
          </a:solidFill>
          <a:ln>
            <a:noFill/>
          </a:ln>
          <a:effectLst/>
          <a:extLst>
            <a:ext uri="{91240B29-F687-4F45-9708-019B960494DF}">
              <a14:hiddenLine xmlns:a14="http://schemas.microsoft.com/office/drawing/2010/main" w="12700" algn="ctr">
                <a:solidFill>
                  <a:srgbClr val="3A569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a:t>RapidEye</a:t>
            </a:r>
          </a:p>
        </p:txBody>
      </p:sp>
      <p:pic>
        <p:nvPicPr>
          <p:cNvPr id="14" name="Picture 34" descr="DMC_Auto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9550" y="3910013"/>
            <a:ext cx="1081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5"/>
          <p:cNvSpPr txBox="1">
            <a:spLocks noChangeArrowheads="1"/>
          </p:cNvSpPr>
          <p:nvPr/>
        </p:nvSpPr>
        <p:spPr bwMode="auto">
          <a:xfrm>
            <a:off x="6516688" y="4979988"/>
            <a:ext cx="1152525" cy="336550"/>
          </a:xfrm>
          <a:prstGeom prst="rect">
            <a:avLst/>
          </a:prstGeom>
          <a:solidFill>
            <a:schemeClr val="bg1"/>
          </a:solidFill>
          <a:ln>
            <a:noFill/>
          </a:ln>
          <a:effectLst/>
          <a:extLst>
            <a:ext uri="{91240B29-F687-4F45-9708-019B960494DF}">
              <a14:hiddenLine xmlns:a14="http://schemas.microsoft.com/office/drawing/2010/main" w="12700" algn="ctr">
                <a:solidFill>
                  <a:srgbClr val="3A569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a:t>UK-DMC</a:t>
            </a:r>
          </a:p>
        </p:txBody>
      </p:sp>
      <p:pic>
        <p:nvPicPr>
          <p:cNvPr id="16" name="Picture 36" descr="jason_s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0688" y="3910013"/>
            <a:ext cx="150971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7"/>
          <p:cNvSpPr txBox="1">
            <a:spLocks noChangeArrowheads="1"/>
          </p:cNvSpPr>
          <p:nvPr/>
        </p:nvSpPr>
        <p:spPr bwMode="auto">
          <a:xfrm>
            <a:off x="2373313" y="3541713"/>
            <a:ext cx="1152525" cy="336550"/>
          </a:xfrm>
          <a:prstGeom prst="rect">
            <a:avLst/>
          </a:prstGeom>
          <a:solidFill>
            <a:schemeClr val="bg1"/>
          </a:solidFill>
          <a:ln>
            <a:noFill/>
          </a:ln>
          <a:effectLst/>
          <a:extLst>
            <a:ext uri="{91240B29-F687-4F45-9708-019B960494DF}">
              <a14:hiddenLine xmlns:a14="http://schemas.microsoft.com/office/drawing/2010/main" w="12700" algn="ctr">
                <a:solidFill>
                  <a:srgbClr val="3A569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a:t>Pleiades</a:t>
            </a:r>
          </a:p>
        </p:txBody>
      </p:sp>
      <p:pic>
        <p:nvPicPr>
          <p:cNvPr id="18" name="Picture 38" descr="radars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850" y="2062163"/>
            <a:ext cx="149383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9"/>
          <p:cNvSpPr txBox="1">
            <a:spLocks noChangeArrowheads="1"/>
          </p:cNvSpPr>
          <p:nvPr/>
        </p:nvSpPr>
        <p:spPr bwMode="auto">
          <a:xfrm>
            <a:off x="3070225" y="4979988"/>
            <a:ext cx="1296988" cy="336550"/>
          </a:xfrm>
          <a:prstGeom prst="rect">
            <a:avLst/>
          </a:prstGeom>
          <a:solidFill>
            <a:schemeClr val="bg1"/>
          </a:solidFill>
          <a:ln>
            <a:noFill/>
          </a:ln>
          <a:effectLst/>
          <a:extLst>
            <a:ext uri="{91240B29-F687-4F45-9708-019B960494DF}">
              <a14:hiddenLine xmlns:a14="http://schemas.microsoft.com/office/drawing/2010/main" w="12700" algn="ctr">
                <a:solidFill>
                  <a:srgbClr val="3A569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a:t>Jason-2</a:t>
            </a:r>
          </a:p>
        </p:txBody>
      </p:sp>
      <p:pic>
        <p:nvPicPr>
          <p:cNvPr id="20" name="Picture 40" descr="paragraph_1_image_mediu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76888" y="2474913"/>
            <a:ext cx="150971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1"/>
          <p:cNvSpPr txBox="1">
            <a:spLocks noChangeArrowheads="1"/>
          </p:cNvSpPr>
          <p:nvPr/>
        </p:nvSpPr>
        <p:spPr bwMode="auto">
          <a:xfrm>
            <a:off x="5795963" y="3567113"/>
            <a:ext cx="1152525" cy="336550"/>
          </a:xfrm>
          <a:prstGeom prst="rect">
            <a:avLst/>
          </a:prstGeom>
          <a:solidFill>
            <a:schemeClr val="bg1"/>
          </a:solidFill>
          <a:ln>
            <a:noFill/>
          </a:ln>
          <a:effectLst/>
          <a:extLst>
            <a:ext uri="{91240B29-F687-4F45-9708-019B960494DF}">
              <a14:hiddenLine xmlns:a14="http://schemas.microsoft.com/office/drawing/2010/main" w="12700" algn="ctr">
                <a:solidFill>
                  <a:srgbClr val="3A569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a:t>METOP</a:t>
            </a:r>
          </a:p>
        </p:txBody>
      </p:sp>
      <p:sp>
        <p:nvSpPr>
          <p:cNvPr id="22" name="Text Box 42"/>
          <p:cNvSpPr txBox="1">
            <a:spLocks noChangeArrowheads="1"/>
          </p:cNvSpPr>
          <p:nvPr/>
        </p:nvSpPr>
        <p:spPr bwMode="auto">
          <a:xfrm>
            <a:off x="7327900" y="3154363"/>
            <a:ext cx="1223963" cy="336550"/>
          </a:xfrm>
          <a:prstGeom prst="rect">
            <a:avLst/>
          </a:prstGeom>
          <a:solidFill>
            <a:schemeClr val="bg1"/>
          </a:solidFill>
          <a:ln>
            <a:noFill/>
          </a:ln>
          <a:effectLst/>
          <a:extLst>
            <a:ext uri="{91240B29-F687-4F45-9708-019B960494DF}">
              <a14:hiddenLine xmlns:a14="http://schemas.microsoft.com/office/drawing/2010/main" w="12700" algn="ctr">
                <a:solidFill>
                  <a:srgbClr val="3A569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a:t>Radarsat</a:t>
            </a:r>
          </a:p>
        </p:txBody>
      </p:sp>
      <p:sp>
        <p:nvSpPr>
          <p:cNvPr id="23" name="Text Box 43"/>
          <p:cNvSpPr txBox="1">
            <a:spLocks noChangeArrowheads="1"/>
          </p:cNvSpPr>
          <p:nvPr/>
        </p:nvSpPr>
        <p:spPr bwMode="auto">
          <a:xfrm>
            <a:off x="3854450" y="3163888"/>
            <a:ext cx="1582738" cy="336550"/>
          </a:xfrm>
          <a:prstGeom prst="rect">
            <a:avLst/>
          </a:prstGeom>
          <a:solidFill>
            <a:schemeClr val="bg1"/>
          </a:solidFill>
          <a:ln>
            <a:noFill/>
          </a:ln>
          <a:effectLst/>
          <a:extLst>
            <a:ext uri="{91240B29-F687-4F45-9708-019B960494DF}">
              <a14:hiddenLine xmlns:a14="http://schemas.microsoft.com/office/drawing/2010/main" w="12700" algn="ctr">
                <a:solidFill>
                  <a:srgbClr val="3A569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a:t>Terrasar-X</a:t>
            </a:r>
          </a:p>
        </p:txBody>
      </p:sp>
    </p:spTree>
    <p:extLst>
      <p:ext uri="{BB962C8B-B14F-4D97-AF65-F5344CB8AC3E}">
        <p14:creationId xmlns:p14="http://schemas.microsoft.com/office/powerpoint/2010/main" val="140737188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220136" y="1403775"/>
            <a:ext cx="3855268" cy="5121854"/>
          </a:xfrm>
          <a:prstGeom prst="roundRect">
            <a:avLst>
              <a:gd name="adj" fmla="val 4004"/>
            </a:avLst>
          </a:prstGeom>
          <a:solidFill>
            <a:schemeClr val="bg1">
              <a:lumMod val="6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324617"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498" y="4136780"/>
            <a:ext cx="1677000" cy="1044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18"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421" y="4136780"/>
            <a:ext cx="1677000" cy="1044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19" name="Pictur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1840" y="4136780"/>
            <a:ext cx="1677000" cy="1044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sv-SE" dirty="0" smtClean="0"/>
              <a:t>EO Service Portfolio</a:t>
            </a:r>
            <a:br>
              <a:rPr lang="sv-SE" dirty="0" smtClean="0"/>
            </a:br>
            <a:r>
              <a:rPr lang="sv-SE" dirty="0">
                <a:solidFill>
                  <a:srgbClr val="FFC000"/>
                </a:solidFill>
              </a:rPr>
              <a:t>I</a:t>
            </a:r>
            <a:r>
              <a:rPr lang="sv-SE" dirty="0" smtClean="0">
                <a:solidFill>
                  <a:srgbClr val="FFC000"/>
                </a:solidFill>
              </a:rPr>
              <a:t>n Preparation </a:t>
            </a:r>
            <a:r>
              <a:rPr lang="sv-SE" dirty="0" err="1" smtClean="0">
                <a:solidFill>
                  <a:srgbClr val="FFC000"/>
                </a:solidFill>
              </a:rPr>
              <a:t>of</a:t>
            </a:r>
            <a:r>
              <a:rPr lang="sv-SE" dirty="0" smtClean="0">
                <a:solidFill>
                  <a:srgbClr val="FFC000"/>
                </a:solidFill>
              </a:rPr>
              <a:t> GMES - Copernicus</a:t>
            </a:r>
            <a:endParaRPr lang="en-GB" dirty="0">
              <a:solidFill>
                <a:srgbClr val="FFC000"/>
              </a:solidFill>
            </a:endParaRPr>
          </a:p>
        </p:txBody>
      </p:sp>
      <p:sp>
        <p:nvSpPr>
          <p:cNvPr id="3" name="Text Placeholder 2"/>
          <p:cNvSpPr>
            <a:spLocks noGrp="1"/>
          </p:cNvSpPr>
          <p:nvPr>
            <p:ph type="body" sz="quarter" idx="10"/>
          </p:nvPr>
        </p:nvSpPr>
        <p:spPr>
          <a:xfrm>
            <a:off x="321239" y="1592511"/>
            <a:ext cx="3559145" cy="5031844"/>
          </a:xfrm>
        </p:spPr>
        <p:txBody>
          <a:bodyPr>
            <a:normAutofit/>
          </a:bodyPr>
          <a:lstStyle/>
          <a:p>
            <a:r>
              <a:rPr lang="en-US" dirty="0"/>
              <a:t>Services with formal specifications, standards, </a:t>
            </a:r>
            <a:r>
              <a:rPr lang="en-US" dirty="0" smtClean="0"/>
              <a:t>validation</a:t>
            </a:r>
            <a:endParaRPr lang="en-US" dirty="0"/>
          </a:p>
          <a:p>
            <a:endParaRPr lang="en-US" dirty="0"/>
          </a:p>
          <a:p>
            <a:r>
              <a:rPr lang="en-US" dirty="0"/>
              <a:t>Developed </a:t>
            </a:r>
            <a:r>
              <a:rPr lang="en-US" dirty="0" smtClean="0"/>
              <a:t>(via SLA) in </a:t>
            </a:r>
            <a:r>
              <a:rPr lang="en-US" dirty="0"/>
              <a:t>collaboration </a:t>
            </a:r>
            <a:r>
              <a:rPr lang="en-US" dirty="0" smtClean="0"/>
              <a:t>and </a:t>
            </a:r>
            <a:r>
              <a:rPr lang="en-US" dirty="0"/>
              <a:t>agreement of 400+ national </a:t>
            </a:r>
            <a:r>
              <a:rPr lang="en-US" dirty="0" smtClean="0"/>
              <a:t>user </a:t>
            </a:r>
            <a:r>
              <a:rPr lang="en-US" dirty="0" err="1" smtClean="0"/>
              <a:t>organisations</a:t>
            </a:r>
            <a:endParaRPr lang="en-US" dirty="0"/>
          </a:p>
          <a:p>
            <a:endParaRPr lang="en-US" dirty="0"/>
          </a:p>
          <a:p>
            <a:r>
              <a:rPr lang="en-US" dirty="0"/>
              <a:t>Qualified service </a:t>
            </a:r>
            <a:r>
              <a:rPr lang="en-US" dirty="0" smtClean="0"/>
              <a:t>suppliers</a:t>
            </a:r>
            <a:endParaRPr lang="en-US" dirty="0"/>
          </a:p>
          <a:p>
            <a:endParaRPr lang="en-US" dirty="0"/>
          </a:p>
          <a:p>
            <a:r>
              <a:rPr lang="en-US" dirty="0" smtClean="0"/>
              <a:t>2003–2012 </a:t>
            </a:r>
            <a:r>
              <a:rPr lang="en-US" dirty="0"/>
              <a:t>(130 M€)</a:t>
            </a:r>
          </a:p>
          <a:p>
            <a:pPr lvl="3"/>
            <a:endParaRPr lang="en-GB" dirty="0" smtClean="0"/>
          </a:p>
          <a:p>
            <a:endParaRPr lang="en-GB" dirty="0"/>
          </a:p>
        </p:txBody>
      </p:sp>
      <p:sp>
        <p:nvSpPr>
          <p:cNvPr id="26" name="Rectangle 4"/>
          <p:cNvSpPr txBox="1">
            <a:spLocks noChangeArrowheads="1"/>
          </p:cNvSpPr>
          <p:nvPr/>
        </p:nvSpPr>
        <p:spPr bwMode="auto">
          <a:xfrm>
            <a:off x="4316258" y="2483895"/>
            <a:ext cx="1623483" cy="1889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6213" indent="-176213" algn="l" rtl="0" eaLnBrk="0" fontAlgn="base" hangingPunct="0">
              <a:spcBef>
                <a:spcPct val="20000"/>
              </a:spcBef>
              <a:spcAft>
                <a:spcPct val="0"/>
              </a:spcAft>
              <a:buChar char="•"/>
              <a:defRPr sz="1600">
                <a:solidFill>
                  <a:schemeClr val="bg2"/>
                </a:solidFill>
                <a:latin typeface="Verdana" pitchFamily="-112" charset="0"/>
                <a:ea typeface="ＭＳ Ｐゴシック" pitchFamily="34" charset="-128"/>
                <a:cs typeface="+mn-cs"/>
              </a:defRPr>
            </a:lvl1pPr>
            <a:lvl2pPr marL="534988" indent="-179388" algn="l" rtl="0" eaLnBrk="0" fontAlgn="base" hangingPunct="0">
              <a:spcBef>
                <a:spcPct val="20000"/>
              </a:spcBef>
              <a:spcAft>
                <a:spcPct val="0"/>
              </a:spcAft>
              <a:buChar char="–"/>
              <a:defRPr sz="1500">
                <a:solidFill>
                  <a:schemeClr val="bg2"/>
                </a:solidFill>
                <a:latin typeface="Verdana" pitchFamily="-112" charset="0"/>
                <a:ea typeface="ＭＳ Ｐゴシック" pitchFamily="-112" charset="-128"/>
              </a:defRPr>
            </a:lvl2pPr>
            <a:lvl3pPr marL="895350" indent="-180975" algn="l" rtl="0" eaLnBrk="0" fontAlgn="base" hangingPunct="0">
              <a:spcBef>
                <a:spcPct val="20000"/>
              </a:spcBef>
              <a:spcAft>
                <a:spcPct val="0"/>
              </a:spcAft>
              <a:buFont typeface="Verdana" pitchFamily="34" charset="0"/>
              <a:buChar char="•"/>
              <a:defRPr sz="1400">
                <a:solidFill>
                  <a:schemeClr val="bg2"/>
                </a:solidFill>
                <a:latin typeface="Verdana" pitchFamily="-112" charset="0"/>
                <a:ea typeface="ＭＳ Ｐゴシック" pitchFamily="-112" charset="-128"/>
              </a:defRPr>
            </a:lvl3pPr>
            <a:lvl4pPr marL="1255713" indent="-180975" algn="l" rtl="0" eaLnBrk="0" fontAlgn="base" hangingPunct="0">
              <a:spcBef>
                <a:spcPct val="20000"/>
              </a:spcBef>
              <a:spcAft>
                <a:spcPct val="0"/>
              </a:spcAft>
              <a:buChar char="–"/>
              <a:defRPr sz="1300">
                <a:solidFill>
                  <a:schemeClr val="bg2"/>
                </a:solidFill>
                <a:latin typeface="Verdana" pitchFamily="-112" charset="0"/>
                <a:ea typeface="ＭＳ Ｐゴシック" pitchFamily="-112" charset="-128"/>
              </a:defRPr>
            </a:lvl4pPr>
            <a:lvl5pPr marL="1616075" indent="-180975" algn="l" rtl="0" eaLnBrk="0" fontAlgn="base" hangingPunct="0">
              <a:spcBef>
                <a:spcPct val="20000"/>
              </a:spcBef>
              <a:spcAft>
                <a:spcPct val="0"/>
              </a:spcAft>
              <a:buChar char="»"/>
              <a:defRPr sz="1200">
                <a:solidFill>
                  <a:schemeClr val="bg2"/>
                </a:solidFill>
                <a:latin typeface="Verdana" pitchFamily="-112" charset="0"/>
                <a:ea typeface="ＭＳ Ｐゴシック" pitchFamily="-112" charset="-128"/>
              </a:defRPr>
            </a:lvl5pPr>
            <a:lvl6pPr marL="2514600" indent="-228600" algn="l" rtl="0" fontAlgn="base">
              <a:lnSpc>
                <a:spcPct val="130000"/>
              </a:lnSpc>
              <a:spcBef>
                <a:spcPct val="20000"/>
              </a:spcBef>
              <a:spcAft>
                <a:spcPct val="0"/>
              </a:spcAft>
              <a:defRPr sz="1600">
                <a:solidFill>
                  <a:schemeClr val="bg2"/>
                </a:solidFill>
                <a:latin typeface="NotesSoft-Regular" pitchFamily="2" charset="0"/>
              </a:defRPr>
            </a:lvl6pPr>
            <a:lvl7pPr marL="2971800" indent="-228600" algn="l" rtl="0" fontAlgn="base">
              <a:lnSpc>
                <a:spcPct val="130000"/>
              </a:lnSpc>
              <a:spcBef>
                <a:spcPct val="20000"/>
              </a:spcBef>
              <a:spcAft>
                <a:spcPct val="0"/>
              </a:spcAft>
              <a:defRPr sz="1600">
                <a:solidFill>
                  <a:schemeClr val="bg2"/>
                </a:solidFill>
                <a:latin typeface="NotesSoft-Regular" pitchFamily="2" charset="0"/>
              </a:defRPr>
            </a:lvl7pPr>
            <a:lvl8pPr marL="3429000" indent="-228600" algn="l" rtl="0" fontAlgn="base">
              <a:lnSpc>
                <a:spcPct val="130000"/>
              </a:lnSpc>
              <a:spcBef>
                <a:spcPct val="20000"/>
              </a:spcBef>
              <a:spcAft>
                <a:spcPct val="0"/>
              </a:spcAft>
              <a:defRPr sz="1600">
                <a:solidFill>
                  <a:schemeClr val="bg2"/>
                </a:solidFill>
                <a:latin typeface="NotesSoft-Regular" pitchFamily="2" charset="0"/>
              </a:defRPr>
            </a:lvl8pPr>
            <a:lvl9pPr marL="3886200" indent="-228600" algn="l" rtl="0" fontAlgn="base">
              <a:lnSpc>
                <a:spcPct val="130000"/>
              </a:lnSpc>
              <a:spcBef>
                <a:spcPct val="20000"/>
              </a:spcBef>
              <a:spcAft>
                <a:spcPct val="0"/>
              </a:spcAft>
              <a:defRPr sz="1600">
                <a:solidFill>
                  <a:schemeClr val="bg2"/>
                </a:solidFill>
                <a:latin typeface="NotesSoft-Regular" pitchFamily="2" charset="0"/>
              </a:defRPr>
            </a:lvl9pPr>
          </a:lstStyle>
          <a:p>
            <a:pPr algn="ctr" eaLnBrk="1" hangingPunct="1">
              <a:buFont typeface="Verdana" pitchFamily="34" charset="0"/>
              <a:buNone/>
            </a:pPr>
            <a:r>
              <a:rPr lang="en-GB" sz="1100" b="1" dirty="0" smtClean="0">
                <a:solidFill>
                  <a:srgbClr val="464847"/>
                </a:solidFill>
              </a:rPr>
              <a:t>Marine &amp; Coastal</a:t>
            </a:r>
            <a:endParaRPr lang="en-US" sz="1100" b="1" dirty="0" smtClean="0">
              <a:solidFill>
                <a:srgbClr val="464847"/>
              </a:solidFill>
            </a:endParaRPr>
          </a:p>
        </p:txBody>
      </p:sp>
      <p:sp>
        <p:nvSpPr>
          <p:cNvPr id="28" name="Rectangle 6"/>
          <p:cNvSpPr>
            <a:spLocks noChangeArrowheads="1"/>
          </p:cNvSpPr>
          <p:nvPr/>
        </p:nvSpPr>
        <p:spPr bwMode="auto">
          <a:xfrm>
            <a:off x="6229695" y="2483895"/>
            <a:ext cx="148246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algn="ctr" eaLnBrk="0" hangingPunct="0">
              <a:spcBef>
                <a:spcPct val="20000"/>
              </a:spcBef>
              <a:buClr>
                <a:srgbClr val="008542"/>
              </a:buClr>
              <a:buFont typeface="Verdana" pitchFamily="34" charset="0"/>
              <a:buNone/>
            </a:pPr>
            <a:r>
              <a:rPr lang="en-GB" sz="1100" b="1" dirty="0">
                <a:solidFill>
                  <a:srgbClr val="464847"/>
                </a:solidFill>
                <a:ea typeface="ＭＳ Ｐゴシック" pitchFamily="34" charset="-128"/>
              </a:rPr>
              <a:t>Polar &amp; Sea Ice</a:t>
            </a:r>
            <a:endParaRPr lang="en-US" sz="1100" b="1" dirty="0">
              <a:solidFill>
                <a:srgbClr val="464847"/>
              </a:solidFill>
              <a:ea typeface="ＭＳ Ｐゴシック" pitchFamily="34" charset="-128"/>
            </a:endParaRPr>
          </a:p>
        </p:txBody>
      </p:sp>
      <p:sp>
        <p:nvSpPr>
          <p:cNvPr id="30" name="Rectangle 8"/>
          <p:cNvSpPr>
            <a:spLocks noChangeArrowheads="1"/>
          </p:cNvSpPr>
          <p:nvPr/>
        </p:nvSpPr>
        <p:spPr bwMode="auto">
          <a:xfrm>
            <a:off x="7887039" y="2483902"/>
            <a:ext cx="1886611"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algn="ctr" eaLnBrk="0" hangingPunct="0">
              <a:spcBef>
                <a:spcPct val="20000"/>
              </a:spcBef>
              <a:buClr>
                <a:srgbClr val="008542"/>
              </a:buClr>
              <a:buFont typeface="Verdana" pitchFamily="34" charset="0"/>
              <a:buNone/>
            </a:pPr>
            <a:r>
              <a:rPr lang="en-GB" sz="1100" b="1" dirty="0">
                <a:solidFill>
                  <a:srgbClr val="464847"/>
                </a:solidFill>
                <a:ea typeface="ＭＳ Ｐゴシック" pitchFamily="34" charset="-128"/>
              </a:rPr>
              <a:t>Soil, Water &amp; Urban</a:t>
            </a:r>
            <a:endParaRPr lang="en-US" sz="1100" b="1" dirty="0">
              <a:solidFill>
                <a:srgbClr val="464847"/>
              </a:solidFill>
              <a:ea typeface="ＭＳ Ｐゴシック" pitchFamily="34" charset="-128"/>
            </a:endParaRPr>
          </a:p>
        </p:txBody>
      </p:sp>
      <p:sp>
        <p:nvSpPr>
          <p:cNvPr id="32" name="Rectangle 10"/>
          <p:cNvSpPr>
            <a:spLocks noChangeArrowheads="1"/>
          </p:cNvSpPr>
          <p:nvPr/>
        </p:nvSpPr>
        <p:spPr bwMode="auto">
          <a:xfrm>
            <a:off x="4221673" y="3860238"/>
            <a:ext cx="181266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algn="ctr" eaLnBrk="0" hangingPunct="0">
              <a:spcBef>
                <a:spcPct val="20000"/>
              </a:spcBef>
              <a:buClr>
                <a:srgbClr val="008542"/>
              </a:buClr>
              <a:buFont typeface="Verdana" pitchFamily="34" charset="0"/>
              <a:buNone/>
            </a:pPr>
            <a:r>
              <a:rPr lang="en-GB" sz="1100" b="1" dirty="0">
                <a:solidFill>
                  <a:srgbClr val="464847"/>
                </a:solidFill>
                <a:ea typeface="ＭＳ Ｐゴシック" pitchFamily="34" charset="-128"/>
              </a:rPr>
              <a:t>Forest Monitoring</a:t>
            </a:r>
            <a:endParaRPr lang="en-US" sz="1100" b="1" dirty="0">
              <a:solidFill>
                <a:srgbClr val="464847"/>
              </a:solidFill>
              <a:ea typeface="ＭＳ Ｐゴシック" pitchFamily="34" charset="-128"/>
            </a:endParaRPr>
          </a:p>
        </p:txBody>
      </p:sp>
      <p:sp>
        <p:nvSpPr>
          <p:cNvPr id="34" name="Rectangle 13"/>
          <p:cNvSpPr>
            <a:spLocks noChangeArrowheads="1"/>
          </p:cNvSpPr>
          <p:nvPr/>
        </p:nvSpPr>
        <p:spPr bwMode="auto">
          <a:xfrm>
            <a:off x="6299342" y="3860235"/>
            <a:ext cx="1343158"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algn="ctr" eaLnBrk="0" hangingPunct="0">
              <a:spcBef>
                <a:spcPct val="20000"/>
              </a:spcBef>
              <a:buClr>
                <a:srgbClr val="008542"/>
              </a:buClr>
              <a:buFont typeface="Verdana" pitchFamily="34" charset="0"/>
              <a:buNone/>
            </a:pPr>
            <a:r>
              <a:rPr lang="en-GB" sz="1100" b="1" dirty="0">
                <a:solidFill>
                  <a:srgbClr val="464847"/>
                </a:solidFill>
                <a:ea typeface="ＭＳ Ｐゴシック" pitchFamily="34" charset="-128"/>
              </a:rPr>
              <a:t>Atmosphere</a:t>
            </a:r>
            <a:endParaRPr lang="en-US" sz="1100" b="1" dirty="0">
              <a:solidFill>
                <a:srgbClr val="464847"/>
              </a:solidFill>
              <a:ea typeface="ＭＳ Ｐゴシック" pitchFamily="34" charset="-128"/>
            </a:endParaRPr>
          </a:p>
        </p:txBody>
      </p:sp>
      <p:sp>
        <p:nvSpPr>
          <p:cNvPr id="35" name="Rectangle 15"/>
          <p:cNvSpPr>
            <a:spLocks noChangeArrowheads="1"/>
          </p:cNvSpPr>
          <p:nvPr/>
        </p:nvSpPr>
        <p:spPr bwMode="auto">
          <a:xfrm>
            <a:off x="7968729" y="3860235"/>
            <a:ext cx="1723231"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algn="ctr" eaLnBrk="0" hangingPunct="0">
              <a:spcBef>
                <a:spcPct val="20000"/>
              </a:spcBef>
              <a:buClr>
                <a:srgbClr val="008542"/>
              </a:buClr>
              <a:buFont typeface="Verdana" pitchFamily="34" charset="0"/>
              <a:buNone/>
            </a:pPr>
            <a:r>
              <a:rPr lang="en-GB" sz="1100" b="1">
                <a:solidFill>
                  <a:srgbClr val="464847"/>
                </a:solidFill>
                <a:ea typeface="ＭＳ Ｐゴシック" pitchFamily="34" charset="-128"/>
              </a:rPr>
              <a:t>Flood &amp; Fire Risk</a:t>
            </a:r>
            <a:endParaRPr lang="en-US" sz="1100" b="1">
              <a:solidFill>
                <a:srgbClr val="464847"/>
              </a:solidFill>
              <a:ea typeface="ＭＳ Ｐゴシック" pitchFamily="34" charset="-128"/>
            </a:endParaRPr>
          </a:p>
        </p:txBody>
      </p:sp>
      <p:sp>
        <p:nvSpPr>
          <p:cNvPr id="36" name="Rectangle 17"/>
          <p:cNvSpPr>
            <a:spLocks noChangeArrowheads="1"/>
          </p:cNvSpPr>
          <p:nvPr/>
        </p:nvSpPr>
        <p:spPr bwMode="auto">
          <a:xfrm>
            <a:off x="4329156" y="5210494"/>
            <a:ext cx="1597687"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algn="ctr" eaLnBrk="0" hangingPunct="0">
              <a:spcBef>
                <a:spcPct val="20000"/>
              </a:spcBef>
              <a:buClr>
                <a:srgbClr val="008542"/>
              </a:buClr>
              <a:buFont typeface="Verdana" pitchFamily="34" charset="0"/>
              <a:buNone/>
            </a:pPr>
            <a:r>
              <a:rPr lang="en-GB" sz="1100" b="1" dirty="0">
                <a:solidFill>
                  <a:srgbClr val="464847"/>
                </a:solidFill>
                <a:ea typeface="ＭＳ Ｐゴシック" pitchFamily="34" charset="-128"/>
              </a:rPr>
              <a:t>Food Security</a:t>
            </a:r>
            <a:endParaRPr lang="en-US" sz="1100" b="1" dirty="0">
              <a:solidFill>
                <a:srgbClr val="464847"/>
              </a:solidFill>
              <a:ea typeface="ＭＳ Ｐゴシック" pitchFamily="34" charset="-128"/>
            </a:endParaRPr>
          </a:p>
        </p:txBody>
      </p:sp>
      <p:sp>
        <p:nvSpPr>
          <p:cNvPr id="37" name="Rectangle 21"/>
          <p:cNvSpPr>
            <a:spLocks noChangeArrowheads="1"/>
          </p:cNvSpPr>
          <p:nvPr/>
        </p:nvSpPr>
        <p:spPr bwMode="auto">
          <a:xfrm>
            <a:off x="6235714" y="5210494"/>
            <a:ext cx="147042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algn="ctr" eaLnBrk="0" hangingPunct="0">
              <a:spcBef>
                <a:spcPct val="20000"/>
              </a:spcBef>
              <a:buClr>
                <a:srgbClr val="008542"/>
              </a:buClr>
              <a:buFont typeface="Verdana" pitchFamily="34" charset="0"/>
              <a:buNone/>
            </a:pPr>
            <a:r>
              <a:rPr lang="en-GB" sz="1100" b="1" dirty="0">
                <a:solidFill>
                  <a:srgbClr val="464847"/>
                </a:solidFill>
                <a:ea typeface="ＭＳ Ｐゴシック" pitchFamily="34" charset="-128"/>
              </a:rPr>
              <a:t>Land Motion</a:t>
            </a:r>
            <a:endParaRPr lang="en-US" sz="1100" b="1" dirty="0">
              <a:solidFill>
                <a:srgbClr val="464847"/>
              </a:solidFill>
              <a:ea typeface="ＭＳ Ｐゴシック" pitchFamily="34" charset="-128"/>
            </a:endParaRPr>
          </a:p>
        </p:txBody>
      </p:sp>
      <p:sp>
        <p:nvSpPr>
          <p:cNvPr id="38" name="Rectangle 23"/>
          <p:cNvSpPr>
            <a:spLocks noChangeArrowheads="1"/>
          </p:cNvSpPr>
          <p:nvPr/>
        </p:nvSpPr>
        <p:spPr bwMode="auto">
          <a:xfrm>
            <a:off x="7974748" y="5210494"/>
            <a:ext cx="171119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algn="ctr" eaLnBrk="0" hangingPunct="0">
              <a:spcBef>
                <a:spcPct val="20000"/>
              </a:spcBef>
              <a:buClr>
                <a:srgbClr val="008542"/>
              </a:buClr>
              <a:buFont typeface="Verdana" pitchFamily="34" charset="0"/>
              <a:buNone/>
            </a:pPr>
            <a:r>
              <a:rPr lang="en-GB" sz="1100" b="1" dirty="0">
                <a:solidFill>
                  <a:srgbClr val="464847"/>
                </a:solidFill>
                <a:ea typeface="ＭＳ Ｐゴシック" pitchFamily="34" charset="-128"/>
              </a:rPr>
              <a:t>Humanitarian Aid</a:t>
            </a:r>
            <a:endParaRPr lang="en-US" sz="1100" b="1" dirty="0">
              <a:solidFill>
                <a:srgbClr val="464847"/>
              </a:solidFill>
              <a:ea typeface="ＭＳ Ｐゴシック" pitchFamily="34" charset="-128"/>
            </a:endParaRPr>
          </a:p>
        </p:txBody>
      </p:sp>
      <p:sp>
        <p:nvSpPr>
          <p:cNvPr id="39" name="Rectangle 25"/>
          <p:cNvSpPr>
            <a:spLocks noChangeArrowheads="1"/>
          </p:cNvSpPr>
          <p:nvPr/>
        </p:nvSpPr>
        <p:spPr bwMode="auto">
          <a:xfrm>
            <a:off x="6121344" y="6499800"/>
            <a:ext cx="1699154"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algn="ctr" eaLnBrk="0" hangingPunct="0">
              <a:spcBef>
                <a:spcPct val="20000"/>
              </a:spcBef>
              <a:buClr>
                <a:srgbClr val="008542"/>
              </a:buClr>
              <a:buFont typeface="Verdana" pitchFamily="34" charset="0"/>
              <a:buNone/>
            </a:pPr>
            <a:r>
              <a:rPr lang="en-GB" sz="1100" b="1" dirty="0">
                <a:solidFill>
                  <a:srgbClr val="464847"/>
                </a:solidFill>
                <a:ea typeface="ＭＳ Ｐゴシック" pitchFamily="34" charset="-128"/>
              </a:rPr>
              <a:t>Maritime Security</a:t>
            </a:r>
            <a:endParaRPr lang="en-US" sz="1100" b="1" dirty="0">
              <a:solidFill>
                <a:srgbClr val="464847"/>
              </a:solidFill>
              <a:ea typeface="ＭＳ Ｐゴシック" pitchFamily="34" charset="-128"/>
            </a:endParaRPr>
          </a:p>
        </p:txBody>
      </p:sp>
      <p:pic>
        <p:nvPicPr>
          <p:cNvPr id="32461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9498" y="1403775"/>
            <a:ext cx="1677000" cy="1044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11"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2421" y="1403775"/>
            <a:ext cx="1677000" cy="1044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12" name="Picture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1840" y="1403775"/>
            <a:ext cx="1677000" cy="1044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13" name="Picture 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9498" y="2786630"/>
            <a:ext cx="1677000" cy="1044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15" name="Picture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2421" y="2786630"/>
            <a:ext cx="1677000" cy="1044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16" name="Picture 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91840" y="2786630"/>
            <a:ext cx="1677000" cy="1044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20" name="Picture 1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32421" y="5424324"/>
            <a:ext cx="1677000" cy="1044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19721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6" y="163513"/>
            <a:ext cx="8469647" cy="862012"/>
          </a:xfrm>
        </p:spPr>
        <p:txBody>
          <a:bodyPr/>
          <a:lstStyle/>
          <a:p>
            <a:r>
              <a:rPr lang="en-GB" sz="2400" kern="1200" dirty="0" smtClean="0">
                <a:solidFill>
                  <a:srgbClr val="FFFFFF"/>
                </a:solidFill>
                <a:latin typeface="Verdana" pitchFamily="34" charset="0"/>
              </a:rPr>
              <a:t>To which Development Issues </a:t>
            </a:r>
            <a:r>
              <a:rPr lang="en-GB" sz="2400" kern="1200" dirty="0">
                <a:solidFill>
                  <a:srgbClr val="FFFFFF"/>
                </a:solidFill>
                <a:latin typeface="Verdana" pitchFamily="34" charset="0"/>
              </a:rPr>
              <a:t>is EO </a:t>
            </a:r>
            <a:r>
              <a:rPr lang="en-GB" sz="2400" kern="1200" dirty="0" smtClean="0">
                <a:solidFill>
                  <a:srgbClr val="FFFFFF"/>
                </a:solidFill>
                <a:latin typeface="Verdana" pitchFamily="34" charset="0"/>
              </a:rPr>
              <a:t>Relevant?</a:t>
            </a:r>
            <a:endParaRPr lang="en-GB" sz="2400" dirty="0"/>
          </a:p>
        </p:txBody>
      </p:sp>
      <p:sp>
        <p:nvSpPr>
          <p:cNvPr id="3" name="Text Placeholder 2"/>
          <p:cNvSpPr>
            <a:spLocks noGrp="1"/>
          </p:cNvSpPr>
          <p:nvPr>
            <p:ph type="body" sz="quarter" idx="10"/>
          </p:nvPr>
        </p:nvSpPr>
        <p:spPr>
          <a:xfrm>
            <a:off x="202938" y="1358900"/>
            <a:ext cx="7041569" cy="5418406"/>
          </a:xfrm>
        </p:spPr>
        <p:txBody>
          <a:bodyPr wrap="square">
            <a:spAutoFit/>
          </a:bodyPr>
          <a:lstStyle/>
          <a:p>
            <a:pPr marL="269875" indent="-269875"/>
            <a:r>
              <a:rPr lang="en-US" sz="2100" dirty="0"/>
              <a:t>Sustainable Agriculture </a:t>
            </a:r>
            <a:r>
              <a:rPr lang="en-US" sz="2100" dirty="0" smtClean="0"/>
              <a:t>and Food Security</a:t>
            </a:r>
            <a:endParaRPr lang="en-US" sz="2100" dirty="0"/>
          </a:p>
          <a:p>
            <a:pPr marL="269875" indent="-269875"/>
            <a:r>
              <a:rPr lang="en-US" sz="2100" dirty="0"/>
              <a:t>Rural </a:t>
            </a:r>
            <a:r>
              <a:rPr lang="en-US" sz="2100" dirty="0" smtClean="0"/>
              <a:t>Development</a:t>
            </a:r>
            <a:endParaRPr lang="en-US" sz="2100" dirty="0"/>
          </a:p>
          <a:p>
            <a:pPr marL="269875" indent="-269875"/>
            <a:r>
              <a:rPr lang="en-US" sz="2100" dirty="0" smtClean="0"/>
              <a:t>Water</a:t>
            </a:r>
            <a:endParaRPr lang="en-US" sz="2100" dirty="0"/>
          </a:p>
          <a:p>
            <a:pPr marL="269875" indent="-269875"/>
            <a:r>
              <a:rPr lang="en-US" sz="2100" dirty="0"/>
              <a:t>Clean </a:t>
            </a:r>
            <a:r>
              <a:rPr lang="en-US" sz="2100" dirty="0" smtClean="0"/>
              <a:t>Energy</a:t>
            </a:r>
            <a:endParaRPr lang="en-US" sz="2100" dirty="0"/>
          </a:p>
          <a:p>
            <a:pPr marL="269875" indent="-269875"/>
            <a:r>
              <a:rPr lang="en-US" sz="2100" dirty="0"/>
              <a:t>Oceans Living </a:t>
            </a:r>
            <a:r>
              <a:rPr lang="en-US" sz="2100" dirty="0" smtClean="0"/>
              <a:t>Resources</a:t>
            </a:r>
            <a:endParaRPr lang="en-US" sz="2100" dirty="0"/>
          </a:p>
          <a:p>
            <a:pPr marL="269875" indent="-269875"/>
            <a:r>
              <a:rPr lang="en-US" sz="2100" dirty="0"/>
              <a:t>Sustainable </a:t>
            </a:r>
            <a:r>
              <a:rPr lang="en-US" sz="2100" dirty="0" smtClean="0"/>
              <a:t>Cities</a:t>
            </a:r>
            <a:endParaRPr lang="en-US" sz="2100" dirty="0"/>
          </a:p>
          <a:p>
            <a:pPr marL="269875" indent="-269875"/>
            <a:r>
              <a:rPr lang="en-US" sz="2100" dirty="0"/>
              <a:t>Forestry (REDD</a:t>
            </a:r>
            <a:r>
              <a:rPr lang="en-US" sz="2100" dirty="0" smtClean="0"/>
              <a:t>) </a:t>
            </a:r>
            <a:endParaRPr lang="en-US" sz="2100" dirty="0"/>
          </a:p>
          <a:p>
            <a:pPr marL="269875" indent="-269875"/>
            <a:r>
              <a:rPr lang="en-US" sz="2100" dirty="0" smtClean="0"/>
              <a:t>Transport</a:t>
            </a:r>
            <a:endParaRPr lang="en-US" sz="2100" dirty="0"/>
          </a:p>
          <a:p>
            <a:pPr marL="269875" indent="-269875"/>
            <a:r>
              <a:rPr lang="en-US" sz="2100" dirty="0"/>
              <a:t>Ecosystems </a:t>
            </a:r>
            <a:r>
              <a:rPr lang="en-US" sz="2100" dirty="0" smtClean="0"/>
              <a:t>Valuation</a:t>
            </a:r>
            <a:endParaRPr lang="en-US" sz="2100" dirty="0"/>
          </a:p>
          <a:p>
            <a:pPr marL="269875" indent="-269875"/>
            <a:r>
              <a:rPr lang="en-US" sz="2100" dirty="0" smtClean="0"/>
              <a:t>Health</a:t>
            </a:r>
            <a:endParaRPr lang="en-US" sz="2100" dirty="0"/>
          </a:p>
          <a:p>
            <a:pPr marL="269875" indent="-269875"/>
            <a:r>
              <a:rPr lang="en-US" sz="2100" dirty="0"/>
              <a:t>Climate </a:t>
            </a:r>
            <a:r>
              <a:rPr lang="en-US" sz="2100" dirty="0" smtClean="0"/>
              <a:t>Resilience</a:t>
            </a:r>
            <a:endParaRPr lang="en-US" sz="2100" dirty="0"/>
          </a:p>
          <a:p>
            <a:pPr marL="269875" indent="-269875"/>
            <a:r>
              <a:rPr lang="en-US" sz="2100" dirty="0"/>
              <a:t>Disaster Risk </a:t>
            </a:r>
            <a:r>
              <a:rPr lang="en-US" sz="2100" dirty="0" smtClean="0"/>
              <a:t>Reduction and Recovery ……..+</a:t>
            </a:r>
            <a:endParaRPr lang="en-US" sz="2100" dirty="0"/>
          </a:p>
        </p:txBody>
      </p:sp>
      <p:pic>
        <p:nvPicPr>
          <p:cNvPr id="5" name="Picture 11" descr="wb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638" y="1268413"/>
            <a:ext cx="1443000" cy="1712804"/>
          </a:xfrm>
          <a:prstGeom prst="rect">
            <a:avLst/>
          </a:prstGeom>
          <a:noFill/>
          <a:ln w="158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638" y="3142290"/>
            <a:ext cx="1443000" cy="1709955"/>
          </a:xfrm>
          <a:prstGeom prst="rect">
            <a:avLst/>
          </a:prstGeom>
          <a:noFill/>
          <a:ln w="158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638" y="5013313"/>
            <a:ext cx="1443000" cy="1732969"/>
          </a:xfrm>
          <a:prstGeom prst="rect">
            <a:avLst/>
          </a:prstGeom>
          <a:noFill/>
          <a:ln w="158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0269" y="1898835"/>
            <a:ext cx="1385569" cy="180293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0269" y="3880918"/>
            <a:ext cx="1385569" cy="17656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94609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0136" y="212725"/>
            <a:ext cx="7936839" cy="762000"/>
          </a:xfrm>
        </p:spPr>
        <p:txBody>
          <a:bodyPr/>
          <a:lstStyle/>
          <a:p>
            <a:r>
              <a:rPr lang="en-GB" sz="2400" smtClean="0">
                <a:solidFill>
                  <a:srgbClr val="FFFFFF"/>
                </a:solidFill>
                <a:ea typeface="ＭＳ Ｐゴシック" pitchFamily="34" charset="-128"/>
              </a:rPr>
              <a:t>International Financing Institutions:</a:t>
            </a:r>
            <a:br>
              <a:rPr lang="en-GB" sz="2400" smtClean="0">
                <a:solidFill>
                  <a:srgbClr val="FFFFFF"/>
                </a:solidFill>
                <a:ea typeface="ＭＳ Ｐゴシック" pitchFamily="34" charset="-128"/>
              </a:rPr>
            </a:br>
            <a:r>
              <a:rPr lang="en-GB" sz="2000" smtClean="0">
                <a:solidFill>
                  <a:srgbClr val="FFCC66"/>
                </a:solidFill>
                <a:ea typeface="ＭＳ Ｐゴシック" pitchFamily="34" charset="-128"/>
              </a:rPr>
              <a:t>How could they use EO ?</a:t>
            </a:r>
            <a:endParaRPr lang="en-GB" sz="2400" smtClean="0">
              <a:ea typeface="ＭＳ Ｐゴシック" pitchFamily="34" charset="-128"/>
            </a:endParaRPr>
          </a:p>
        </p:txBody>
      </p:sp>
      <p:sp>
        <p:nvSpPr>
          <p:cNvPr id="20483" name="Text Placeholder 2"/>
          <p:cNvSpPr>
            <a:spLocks noGrp="1"/>
          </p:cNvSpPr>
          <p:nvPr>
            <p:ph type="body" sz="quarter" idx="10"/>
          </p:nvPr>
        </p:nvSpPr>
        <p:spPr bwMode="auto">
          <a:xfrm>
            <a:off x="4375153" y="1828800"/>
            <a:ext cx="5410465" cy="4813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9000"/>
              </a:lnSpc>
            </a:pPr>
            <a:r>
              <a:rPr lang="en-US" dirty="0" smtClean="0">
                <a:solidFill>
                  <a:srgbClr val="00B0F0"/>
                </a:solidFill>
                <a:ea typeface="ＭＳ Ｐゴシック" pitchFamily="34" charset="-128"/>
              </a:rPr>
              <a:t>In support directly to Programs / Projects</a:t>
            </a:r>
          </a:p>
          <a:p>
            <a:pPr lvl="1">
              <a:lnSpc>
                <a:spcPct val="99000"/>
              </a:lnSpc>
            </a:pPr>
            <a:r>
              <a:rPr lang="en-US" sz="1200" dirty="0" smtClean="0">
                <a:ea typeface="ＭＳ Ｐゴシック" pitchFamily="34" charset="-128"/>
              </a:rPr>
              <a:t>concept definition, planning, implementation</a:t>
            </a:r>
          </a:p>
          <a:p>
            <a:pPr lvl="1">
              <a:lnSpc>
                <a:spcPct val="99000"/>
              </a:lnSpc>
            </a:pPr>
            <a:r>
              <a:rPr lang="en-US" sz="1200" dirty="0" smtClean="0">
                <a:ea typeface="ＭＳ Ｐゴシック" pitchFamily="34" charset="-128"/>
              </a:rPr>
              <a:t>close-out and remission</a:t>
            </a:r>
          </a:p>
          <a:p>
            <a:pPr lvl="1">
              <a:lnSpc>
                <a:spcPct val="99000"/>
              </a:lnSpc>
            </a:pPr>
            <a:r>
              <a:rPr lang="en-US" sz="1200" dirty="0" smtClean="0">
                <a:ea typeface="ＭＳ Ｐゴシック" pitchFamily="34" charset="-128"/>
              </a:rPr>
              <a:t>as part of capacity-building in developing countries</a:t>
            </a:r>
          </a:p>
          <a:p>
            <a:pPr>
              <a:lnSpc>
                <a:spcPct val="99000"/>
              </a:lnSpc>
            </a:pPr>
            <a:endParaRPr lang="en-US" sz="1400" dirty="0" smtClean="0">
              <a:ea typeface="ＭＳ Ｐゴシック" pitchFamily="34" charset="-128"/>
            </a:endParaRPr>
          </a:p>
          <a:p>
            <a:pPr>
              <a:lnSpc>
                <a:spcPct val="99000"/>
              </a:lnSpc>
            </a:pPr>
            <a:r>
              <a:rPr lang="en-US" dirty="0" smtClean="0">
                <a:solidFill>
                  <a:srgbClr val="00B0F0"/>
                </a:solidFill>
                <a:ea typeface="ＭＳ Ｐゴシック" pitchFamily="34" charset="-128"/>
              </a:rPr>
              <a:t>In support of monitoring &amp; evaluation methodologies </a:t>
            </a:r>
          </a:p>
          <a:p>
            <a:pPr lvl="1">
              <a:lnSpc>
                <a:spcPct val="99000"/>
              </a:lnSpc>
            </a:pPr>
            <a:r>
              <a:rPr lang="en-US" sz="1200" dirty="0" smtClean="0">
                <a:ea typeface="ＭＳ Ｐゴシック" pitchFamily="34" charset="-128"/>
              </a:rPr>
              <a:t>as </a:t>
            </a:r>
            <a:r>
              <a:rPr lang="en-US" sz="1200" i="1" dirty="0" smtClean="0">
                <a:ea typeface="ＭＳ Ｐゴシック" pitchFamily="34" charset="-128"/>
              </a:rPr>
              <a:t>best-practice</a:t>
            </a:r>
            <a:r>
              <a:rPr lang="en-US" sz="1200" dirty="0" smtClean="0">
                <a:ea typeface="ＭＳ Ｐゴシック" pitchFamily="34" charset="-128"/>
              </a:rPr>
              <a:t> to harmonize M&amp;E tools:</a:t>
            </a:r>
          </a:p>
          <a:p>
            <a:pPr lvl="2">
              <a:lnSpc>
                <a:spcPct val="99000"/>
              </a:lnSpc>
            </a:pPr>
            <a:r>
              <a:rPr lang="en-US" sz="1000" dirty="0" smtClean="0">
                <a:ea typeface="ＭＳ Ｐゴシック" pitchFamily="34" charset="-128"/>
              </a:rPr>
              <a:t>Feasibility</a:t>
            </a:r>
          </a:p>
          <a:p>
            <a:pPr lvl="2">
              <a:lnSpc>
                <a:spcPct val="99000"/>
              </a:lnSpc>
            </a:pPr>
            <a:r>
              <a:rPr lang="en-US" sz="1000" dirty="0" smtClean="0">
                <a:ea typeface="ＭＳ Ｐゴシック" pitchFamily="34" charset="-128"/>
              </a:rPr>
              <a:t>Environmental Impact Assessments</a:t>
            </a:r>
          </a:p>
          <a:p>
            <a:pPr lvl="2">
              <a:lnSpc>
                <a:spcPct val="99000"/>
              </a:lnSpc>
            </a:pPr>
            <a:r>
              <a:rPr lang="en-US" sz="1000" dirty="0" smtClean="0">
                <a:ea typeface="ＭＳ Ｐゴシック" pitchFamily="34" charset="-128"/>
              </a:rPr>
              <a:t>Audits</a:t>
            </a:r>
          </a:p>
          <a:p>
            <a:pPr>
              <a:lnSpc>
                <a:spcPct val="99000"/>
              </a:lnSpc>
            </a:pPr>
            <a:endParaRPr lang="en-US" sz="1400" dirty="0" smtClean="0">
              <a:ea typeface="ＭＳ Ｐゴシック" pitchFamily="34" charset="-128"/>
            </a:endParaRPr>
          </a:p>
          <a:p>
            <a:pPr>
              <a:lnSpc>
                <a:spcPct val="99000"/>
              </a:lnSpc>
            </a:pPr>
            <a:r>
              <a:rPr lang="en-US" dirty="0" smtClean="0">
                <a:solidFill>
                  <a:srgbClr val="00B0F0"/>
                </a:solidFill>
                <a:ea typeface="ＭＳ Ｐゴシック" pitchFamily="34" charset="-128"/>
              </a:rPr>
              <a:t>In support of policy &amp; planning</a:t>
            </a:r>
            <a:r>
              <a:rPr lang="en-US" sz="1800" dirty="0" smtClean="0">
                <a:solidFill>
                  <a:srgbClr val="00B0F0"/>
                </a:solidFill>
                <a:ea typeface="ＭＳ Ｐゴシック" pitchFamily="34" charset="-128"/>
              </a:rPr>
              <a:t> </a:t>
            </a:r>
          </a:p>
          <a:p>
            <a:pPr lvl="1">
              <a:lnSpc>
                <a:spcPct val="99000"/>
              </a:lnSpc>
            </a:pPr>
            <a:r>
              <a:rPr lang="en-US" sz="1200" dirty="0" smtClean="0">
                <a:ea typeface="ＭＳ Ｐゴシック" pitchFamily="34" charset="-128"/>
              </a:rPr>
              <a:t>sectorial analyses</a:t>
            </a:r>
          </a:p>
          <a:p>
            <a:pPr lvl="1">
              <a:lnSpc>
                <a:spcPct val="99000"/>
              </a:lnSpc>
            </a:pPr>
            <a:r>
              <a:rPr lang="en-US" sz="1200" dirty="0" smtClean="0">
                <a:ea typeface="ＭＳ Ｐゴシック" pitchFamily="34" charset="-128"/>
              </a:rPr>
              <a:t>country development planning</a:t>
            </a:r>
          </a:p>
          <a:p>
            <a:pPr lvl="1">
              <a:lnSpc>
                <a:spcPct val="99000"/>
              </a:lnSpc>
            </a:pPr>
            <a:r>
              <a:rPr lang="en-US" sz="1200" dirty="0" smtClean="0">
                <a:ea typeface="ＭＳ Ｐゴシック" pitchFamily="34" charset="-128"/>
              </a:rPr>
              <a:t>recent financial approaches to valuation of natural capital</a:t>
            </a:r>
          </a:p>
        </p:txBody>
      </p:sp>
      <p:sp>
        <p:nvSpPr>
          <p:cNvPr id="20485" name="Text Placeholder 2"/>
          <p:cNvSpPr>
            <a:spLocks noGrp="1"/>
          </p:cNvSpPr>
          <p:nvPr>
            <p:ph type="body" sz="quarter" idx="4294967295"/>
          </p:nvPr>
        </p:nvSpPr>
        <p:spPr bwMode="auto">
          <a:xfrm>
            <a:off x="0" y="1219200"/>
            <a:ext cx="39624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6213" indent="-176213">
              <a:lnSpc>
                <a:spcPct val="99000"/>
              </a:lnSpc>
              <a:buSzPct val="90000"/>
              <a:buFontTx/>
              <a:buNone/>
            </a:pPr>
            <a:r>
              <a:rPr lang="en-US" sz="2300" b="1" smtClean="0">
                <a:solidFill>
                  <a:srgbClr val="422BF0"/>
                </a:solidFill>
                <a:ea typeface="ＭＳ Ｐゴシック" pitchFamily="34" charset="-128"/>
              </a:rPr>
              <a:t>Information Drivers</a:t>
            </a:r>
          </a:p>
        </p:txBody>
      </p:sp>
      <p:sp>
        <p:nvSpPr>
          <p:cNvPr id="20486" name="Text Placeholder 2"/>
          <p:cNvSpPr>
            <a:spLocks noGrp="1"/>
          </p:cNvSpPr>
          <p:nvPr>
            <p:ph type="body" sz="quarter" idx="4294967295"/>
          </p:nvPr>
        </p:nvSpPr>
        <p:spPr bwMode="auto">
          <a:xfrm>
            <a:off x="4457700" y="1219200"/>
            <a:ext cx="39624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6213" indent="-176213">
              <a:lnSpc>
                <a:spcPct val="99000"/>
              </a:lnSpc>
              <a:buSzPct val="90000"/>
              <a:buFontTx/>
              <a:buNone/>
            </a:pPr>
            <a:r>
              <a:rPr lang="en-US" sz="2200" b="1" smtClean="0">
                <a:solidFill>
                  <a:srgbClr val="00B0F0"/>
                </a:solidFill>
                <a:ea typeface="ＭＳ Ｐゴシック" pitchFamily="34" charset="-128"/>
              </a:rPr>
              <a:t>Information Uses</a:t>
            </a:r>
          </a:p>
        </p:txBody>
      </p:sp>
      <p:sp>
        <p:nvSpPr>
          <p:cNvPr id="10" name="Text Placeholder 2"/>
          <p:cNvSpPr txBox="1">
            <a:spLocks/>
          </p:cNvSpPr>
          <p:nvPr/>
        </p:nvSpPr>
        <p:spPr bwMode="auto">
          <a:xfrm>
            <a:off x="0" y="1887110"/>
            <a:ext cx="4375150" cy="42473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ＭＳ Ｐゴシック" charset="0"/>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ea typeface="ＭＳ Ｐゴシック" charset="0"/>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ＭＳ Ｐゴシック" charset="0"/>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176213" indent="-176213">
              <a:lnSpc>
                <a:spcPct val="99000"/>
              </a:lnSpc>
              <a:buSzPct val="90000"/>
              <a:buFont typeface="Verdana" pitchFamily="34" charset="0"/>
              <a:buChar char="•"/>
            </a:pPr>
            <a:r>
              <a:rPr lang="en-US" sz="2000" dirty="0">
                <a:solidFill>
                  <a:srgbClr val="422BF0"/>
                </a:solidFill>
                <a:ea typeface="ＭＳ Ｐゴシック" pitchFamily="34" charset="-128"/>
              </a:rPr>
              <a:t>Green Growth</a:t>
            </a:r>
          </a:p>
          <a:p>
            <a:pPr marL="358775" lvl="1" indent="-179388">
              <a:lnSpc>
                <a:spcPct val="99000"/>
              </a:lnSpc>
              <a:buFont typeface="Wingdings" pitchFamily="2" charset="2"/>
              <a:buChar char="§"/>
            </a:pPr>
            <a:r>
              <a:rPr lang="en-US" sz="1400" dirty="0">
                <a:ea typeface="ＭＳ Ｐゴシック" pitchFamily="34" charset="-128"/>
              </a:rPr>
              <a:t>Environmental impact / sustainability of economic development investments </a:t>
            </a:r>
            <a:endParaRPr lang="en-US" sz="1400" dirty="0" smtClean="0">
              <a:ea typeface="ＭＳ Ｐゴシック" pitchFamily="34" charset="-128"/>
            </a:endParaRPr>
          </a:p>
          <a:p>
            <a:pPr marL="358775" lvl="1" indent="-179388">
              <a:lnSpc>
                <a:spcPct val="99000"/>
              </a:lnSpc>
              <a:buFont typeface="Wingdings" pitchFamily="2" charset="2"/>
              <a:buChar char="§"/>
            </a:pPr>
            <a:endParaRPr lang="en-US" sz="1400" dirty="0">
              <a:ea typeface="ＭＳ Ｐゴシック" pitchFamily="34" charset="-128"/>
            </a:endParaRPr>
          </a:p>
          <a:p>
            <a:pPr marL="173038" indent="-173038">
              <a:lnSpc>
                <a:spcPct val="99000"/>
              </a:lnSpc>
              <a:buSzPct val="90000"/>
              <a:buFont typeface="Arial" pitchFamily="34" charset="0"/>
              <a:buChar char="•"/>
              <a:defRPr/>
            </a:pPr>
            <a:r>
              <a:rPr lang="en-US" sz="2000" dirty="0" smtClean="0">
                <a:solidFill>
                  <a:srgbClr val="422BF0"/>
                </a:solidFill>
                <a:ea typeface="ＭＳ Ｐゴシック" pitchFamily="34" charset="-128"/>
              </a:rPr>
              <a:t>Climate Resilience / Proofing</a:t>
            </a:r>
            <a:r>
              <a:rPr lang="en-US" sz="2000" dirty="0" smtClean="0">
                <a:solidFill>
                  <a:srgbClr val="00B0F0"/>
                </a:solidFill>
                <a:ea typeface="ＭＳ Ｐゴシック" pitchFamily="34" charset="-128"/>
              </a:rPr>
              <a:t> </a:t>
            </a:r>
          </a:p>
          <a:p>
            <a:pPr marL="358775" lvl="1" indent="-179388">
              <a:lnSpc>
                <a:spcPct val="99000"/>
              </a:lnSpc>
              <a:buFont typeface="Wingdings" pitchFamily="2" charset="2"/>
              <a:buChar char="§"/>
              <a:defRPr/>
            </a:pPr>
            <a:r>
              <a:rPr lang="en-US" sz="1400" dirty="0" smtClean="0">
                <a:ea typeface="ＭＳ Ｐゴシック" pitchFamily="34" charset="-128"/>
              </a:rPr>
              <a:t>Long-term durability of development investments</a:t>
            </a:r>
          </a:p>
          <a:p>
            <a:pPr marL="176213" indent="-176213">
              <a:lnSpc>
                <a:spcPct val="99000"/>
              </a:lnSpc>
              <a:buSzPct val="90000"/>
              <a:buFont typeface="Verdana" pitchFamily="34" charset="0"/>
              <a:buChar char="•"/>
              <a:defRPr/>
            </a:pPr>
            <a:endParaRPr lang="en-US" dirty="0" smtClean="0">
              <a:ea typeface="ＭＳ Ｐゴシック" pitchFamily="34" charset="-128"/>
            </a:endParaRPr>
          </a:p>
          <a:p>
            <a:pPr marL="176213" indent="-176213">
              <a:lnSpc>
                <a:spcPct val="99000"/>
              </a:lnSpc>
              <a:buSzPct val="90000"/>
              <a:buFont typeface="Verdana" pitchFamily="34" charset="0"/>
              <a:buChar char="•"/>
              <a:defRPr/>
            </a:pPr>
            <a:r>
              <a:rPr lang="en-US" sz="2000" dirty="0" smtClean="0">
                <a:solidFill>
                  <a:srgbClr val="422BF0"/>
                </a:solidFill>
                <a:ea typeface="ＭＳ Ｐゴシック" pitchFamily="34" charset="-128"/>
              </a:rPr>
              <a:t>Natural Capital Valuation</a:t>
            </a:r>
          </a:p>
          <a:p>
            <a:pPr marL="358775" lvl="1" indent="-179388">
              <a:lnSpc>
                <a:spcPct val="99000"/>
              </a:lnSpc>
              <a:buFont typeface="Wingdings" pitchFamily="2" charset="2"/>
              <a:buChar char="§"/>
              <a:defRPr/>
            </a:pPr>
            <a:r>
              <a:rPr lang="en-US" sz="1400" dirty="0" smtClean="0">
                <a:ea typeface="ＭＳ Ｐゴシック" pitchFamily="34" charset="-128"/>
              </a:rPr>
              <a:t>Economic valuation of Ecosystems for National and Global accounting (GDP)</a:t>
            </a:r>
          </a:p>
          <a:p>
            <a:pPr marL="358775" lvl="1" indent="-179388">
              <a:lnSpc>
                <a:spcPct val="99000"/>
              </a:lnSpc>
              <a:buFont typeface="Wingdings" pitchFamily="2" charset="2"/>
              <a:buChar char="§"/>
              <a:defRPr/>
            </a:pPr>
            <a:endParaRPr lang="en-US" sz="1400" dirty="0" smtClean="0">
              <a:ea typeface="ＭＳ Ｐゴシック" pitchFamily="34" charset="-128"/>
            </a:endParaRPr>
          </a:p>
          <a:p>
            <a:pPr marL="176213" indent="-176213">
              <a:lnSpc>
                <a:spcPct val="99000"/>
              </a:lnSpc>
              <a:buSzPct val="90000"/>
              <a:buFont typeface="Verdana" pitchFamily="34" charset="0"/>
              <a:buChar char="•"/>
              <a:defRPr/>
            </a:pPr>
            <a:r>
              <a:rPr lang="en-US" sz="2000" dirty="0" smtClean="0">
                <a:solidFill>
                  <a:srgbClr val="422BF0"/>
                </a:solidFill>
                <a:ea typeface="ＭＳ Ｐゴシック" pitchFamily="34" charset="-128"/>
              </a:rPr>
              <a:t>Open Development</a:t>
            </a:r>
          </a:p>
          <a:p>
            <a:pPr marL="358775" lvl="1" indent="-179388">
              <a:lnSpc>
                <a:spcPct val="99000"/>
              </a:lnSpc>
              <a:buFont typeface="Wingdings" pitchFamily="2" charset="2"/>
              <a:buChar char="§"/>
              <a:defRPr/>
            </a:pPr>
            <a:r>
              <a:rPr lang="en-US" sz="1400" dirty="0" smtClean="0">
                <a:ea typeface="ＭＳ Ｐゴシック" pitchFamily="34" charset="-128"/>
              </a:rPr>
              <a:t>Increasing drive towards transparency in knowledge resources</a:t>
            </a:r>
          </a:p>
        </p:txBody>
      </p:sp>
      <p:grpSp>
        <p:nvGrpSpPr>
          <p:cNvPr id="3" name="Group 2"/>
          <p:cNvGrpSpPr/>
          <p:nvPr/>
        </p:nvGrpSpPr>
        <p:grpSpPr>
          <a:xfrm>
            <a:off x="1318692" y="6134492"/>
            <a:ext cx="6565803" cy="720040"/>
            <a:chOff x="435112" y="6134492"/>
            <a:chExt cx="6565803" cy="72004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112" y="6163286"/>
              <a:ext cx="1287432" cy="662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4" y="6134492"/>
              <a:ext cx="1552611" cy="72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4076" y="6261081"/>
              <a:ext cx="2103041" cy="46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4295" y="6159105"/>
              <a:ext cx="721211" cy="67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6946729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Footer Placeholder 3"/>
          <p:cNvSpPr>
            <a:spLocks noGrp="1"/>
          </p:cNvSpPr>
          <p:nvPr>
            <p:ph type="ftr" sz="quarter" idx="4294967295"/>
          </p:nvPr>
        </p:nvSpPr>
        <p:spPr>
          <a:xfrm>
            <a:off x="9" y="6626287"/>
            <a:ext cx="7068344" cy="231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800">
                <a:solidFill>
                  <a:srgbClr val="000000"/>
                </a:solidFill>
                <a:latin typeface="Verdana" charset="0"/>
              </a:rPr>
              <a:t>ESA UNCLASSIFIED – For Official Use</a:t>
            </a:r>
          </a:p>
        </p:txBody>
      </p:sp>
      <p:sp>
        <p:nvSpPr>
          <p:cNvPr id="328706" name="Rectangle 10"/>
          <p:cNvSpPr>
            <a:spLocks noChangeArrowheads="1"/>
          </p:cNvSpPr>
          <p:nvPr/>
        </p:nvSpPr>
        <p:spPr bwMode="auto">
          <a:xfrm>
            <a:off x="1" y="1341450"/>
            <a:ext cx="9887083" cy="127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lstStyle/>
          <a:p>
            <a:pPr marL="285750" indent="-285750">
              <a:lnSpc>
                <a:spcPct val="110000"/>
              </a:lnSpc>
              <a:spcBef>
                <a:spcPts val="600"/>
              </a:spcBef>
              <a:spcAft>
                <a:spcPts val="600"/>
              </a:spcAft>
              <a:buFont typeface="Arial"/>
              <a:buChar char="•"/>
            </a:pPr>
            <a:r>
              <a:rPr lang="da-DK" sz="1600" dirty="0" smtClean="0">
                <a:solidFill>
                  <a:srgbClr val="747678"/>
                </a:solidFill>
                <a:latin typeface="Arial" charset="0"/>
              </a:rPr>
              <a:t>65 small-</a:t>
            </a:r>
            <a:r>
              <a:rPr lang="da-DK" sz="1600" dirty="0" err="1" smtClean="0">
                <a:solidFill>
                  <a:srgbClr val="747678"/>
                </a:solidFill>
                <a:latin typeface="Arial" charset="0"/>
              </a:rPr>
              <a:t>scale</a:t>
            </a:r>
            <a:r>
              <a:rPr lang="da-DK" sz="1600" dirty="0" smtClean="0">
                <a:solidFill>
                  <a:srgbClr val="747678"/>
                </a:solidFill>
                <a:latin typeface="Arial" charset="0"/>
              </a:rPr>
              <a:t> </a:t>
            </a:r>
            <a:r>
              <a:rPr lang="da-DK" sz="1600" dirty="0">
                <a:solidFill>
                  <a:srgbClr val="747678"/>
                </a:solidFill>
                <a:latin typeface="Arial" charset="0"/>
              </a:rPr>
              <a:t>demonstrations (</a:t>
            </a:r>
            <a:r>
              <a:rPr lang="da-DK" sz="1600" dirty="0" err="1" smtClean="0">
                <a:solidFill>
                  <a:srgbClr val="747678"/>
                </a:solidFill>
                <a:latin typeface="Arial" charset="0"/>
              </a:rPr>
              <a:t>local-level</a:t>
            </a:r>
            <a:r>
              <a:rPr lang="da-DK" sz="1600" dirty="0" smtClean="0">
                <a:solidFill>
                  <a:srgbClr val="747678"/>
                </a:solidFill>
                <a:latin typeface="Arial" charset="0"/>
              </a:rPr>
              <a:t>, </a:t>
            </a:r>
            <a:r>
              <a:rPr lang="da-DK" sz="1600" dirty="0" err="1" smtClean="0">
                <a:solidFill>
                  <a:srgbClr val="747678"/>
                </a:solidFill>
                <a:latin typeface="Arial" charset="0"/>
              </a:rPr>
              <a:t>each</a:t>
            </a:r>
            <a:r>
              <a:rPr lang="da-DK" sz="1600" dirty="0" smtClean="0">
                <a:solidFill>
                  <a:srgbClr val="747678"/>
                </a:solidFill>
                <a:latin typeface="Arial" charset="0"/>
              </a:rPr>
              <a:t> 100K</a:t>
            </a:r>
            <a:r>
              <a:rPr lang="en-GB" sz="1600" dirty="0" smtClean="0">
                <a:solidFill>
                  <a:srgbClr val="747678"/>
                </a:solidFill>
                <a:latin typeface="Arial" charset="0"/>
              </a:rPr>
              <a:t>€</a:t>
            </a:r>
            <a:r>
              <a:rPr lang="da-DK" sz="1600" dirty="0" smtClean="0">
                <a:solidFill>
                  <a:srgbClr val="747678"/>
                </a:solidFill>
                <a:latin typeface="Arial" charset="0"/>
              </a:rPr>
              <a:t>) of EO products with Bank </a:t>
            </a:r>
            <a:r>
              <a:rPr lang="da-DK" sz="1600" dirty="0" err="1" smtClean="0">
                <a:solidFill>
                  <a:srgbClr val="747678"/>
                </a:solidFill>
                <a:latin typeface="Arial" charset="0"/>
              </a:rPr>
              <a:t>staff</a:t>
            </a:r>
            <a:r>
              <a:rPr lang="da-DK" sz="1600" dirty="0" smtClean="0">
                <a:solidFill>
                  <a:srgbClr val="747678"/>
                </a:solidFill>
                <a:latin typeface="Arial" charset="0"/>
              </a:rPr>
              <a:t> </a:t>
            </a:r>
            <a:r>
              <a:rPr lang="da-DK" sz="1600" dirty="0" err="1" smtClean="0">
                <a:solidFill>
                  <a:srgbClr val="747678"/>
                </a:solidFill>
                <a:latin typeface="Arial" charset="0"/>
              </a:rPr>
              <a:t>since</a:t>
            </a:r>
            <a:r>
              <a:rPr lang="da-DK" sz="1600" dirty="0" smtClean="0">
                <a:solidFill>
                  <a:srgbClr val="747678"/>
                </a:solidFill>
                <a:latin typeface="Arial" charset="0"/>
              </a:rPr>
              <a:t> 2008,</a:t>
            </a:r>
          </a:p>
          <a:p>
            <a:pPr marL="285750" indent="-285750">
              <a:lnSpc>
                <a:spcPct val="110000"/>
              </a:lnSpc>
              <a:spcBef>
                <a:spcPts val="600"/>
              </a:spcBef>
              <a:spcAft>
                <a:spcPts val="600"/>
              </a:spcAft>
              <a:buFont typeface="Arial"/>
              <a:buChar char="•"/>
            </a:pPr>
            <a:r>
              <a:rPr lang="da-DK" sz="1600" dirty="0" err="1" smtClean="0">
                <a:solidFill>
                  <a:srgbClr val="747678"/>
                </a:solidFill>
                <a:latin typeface="Arial" charset="0"/>
              </a:rPr>
              <a:t>These</a:t>
            </a:r>
            <a:r>
              <a:rPr lang="da-DK" sz="1600" dirty="0" smtClean="0">
                <a:solidFill>
                  <a:srgbClr val="747678"/>
                </a:solidFill>
                <a:latin typeface="Arial" charset="0"/>
              </a:rPr>
              <a:t> </a:t>
            </a:r>
            <a:r>
              <a:rPr lang="da-DK" sz="1600" dirty="0" err="1" smtClean="0">
                <a:solidFill>
                  <a:srgbClr val="747678"/>
                </a:solidFill>
                <a:latin typeface="Arial" charset="0"/>
              </a:rPr>
              <a:t>activities</a:t>
            </a:r>
            <a:r>
              <a:rPr lang="da-DK" sz="1600" dirty="0" smtClean="0">
                <a:solidFill>
                  <a:srgbClr val="747678"/>
                </a:solidFill>
                <a:latin typeface="Arial" charset="0"/>
              </a:rPr>
              <a:t> have </a:t>
            </a:r>
            <a:r>
              <a:rPr lang="da-DK" sz="1600" dirty="0" err="1" smtClean="0">
                <a:solidFill>
                  <a:srgbClr val="747678"/>
                </a:solidFill>
                <a:latin typeface="Arial" charset="0"/>
              </a:rPr>
              <a:t>established</a:t>
            </a:r>
            <a:r>
              <a:rPr lang="da-DK" sz="1600" dirty="0" smtClean="0">
                <a:solidFill>
                  <a:srgbClr val="747678"/>
                </a:solidFill>
                <a:latin typeface="Arial" charset="0"/>
              </a:rPr>
              <a:t> the </a:t>
            </a:r>
            <a:r>
              <a:rPr lang="da-DK" sz="1600" dirty="0" err="1" smtClean="0">
                <a:solidFill>
                  <a:srgbClr val="747678"/>
                </a:solidFill>
                <a:latin typeface="Arial" charset="0"/>
              </a:rPr>
              <a:t>interest</a:t>
            </a:r>
            <a:r>
              <a:rPr lang="da-DK" sz="1600" dirty="0" smtClean="0">
                <a:solidFill>
                  <a:srgbClr val="747678"/>
                </a:solidFill>
                <a:latin typeface="Arial" charset="0"/>
              </a:rPr>
              <a:t> &amp; potential for a </a:t>
            </a:r>
            <a:r>
              <a:rPr lang="da-DK" sz="1600" dirty="0" err="1" smtClean="0">
                <a:solidFill>
                  <a:srgbClr val="747678"/>
                </a:solidFill>
                <a:latin typeface="Arial" charset="0"/>
              </a:rPr>
              <a:t>wide</a:t>
            </a:r>
            <a:r>
              <a:rPr lang="da-DK" sz="1600" dirty="0" smtClean="0">
                <a:solidFill>
                  <a:srgbClr val="747678"/>
                </a:solidFill>
                <a:latin typeface="Arial" charset="0"/>
              </a:rPr>
              <a:t> range of EO information products </a:t>
            </a:r>
            <a:r>
              <a:rPr lang="da-DK" sz="1600" dirty="0" err="1" smtClean="0">
                <a:solidFill>
                  <a:srgbClr val="747678"/>
                </a:solidFill>
                <a:latin typeface="Arial" charset="0"/>
              </a:rPr>
              <a:t>about</a:t>
            </a:r>
            <a:r>
              <a:rPr lang="da-DK" sz="1600" dirty="0" smtClean="0">
                <a:solidFill>
                  <a:srgbClr val="747678"/>
                </a:solidFill>
                <a:latin typeface="Arial" charset="0"/>
              </a:rPr>
              <a:t> </a:t>
            </a:r>
            <a:r>
              <a:rPr lang="da-DK" sz="1600" dirty="0" err="1" smtClean="0">
                <a:solidFill>
                  <a:srgbClr val="747678"/>
                </a:solidFill>
                <a:latin typeface="Arial" charset="0"/>
              </a:rPr>
              <a:t>may</a:t>
            </a:r>
            <a:r>
              <a:rPr lang="da-DK" sz="1600" dirty="0" smtClean="0">
                <a:solidFill>
                  <a:srgbClr val="747678"/>
                </a:solidFill>
                <a:latin typeface="Arial" charset="0"/>
              </a:rPr>
              <a:t> </a:t>
            </a:r>
            <a:r>
              <a:rPr lang="da-DK" sz="1600" dirty="0" err="1" smtClean="0">
                <a:solidFill>
                  <a:srgbClr val="747678"/>
                </a:solidFill>
                <a:latin typeface="Arial" charset="0"/>
              </a:rPr>
              <a:t>different</a:t>
            </a:r>
            <a:r>
              <a:rPr lang="da-DK" sz="1600" dirty="0" smtClean="0">
                <a:solidFill>
                  <a:srgbClr val="747678"/>
                </a:solidFill>
                <a:latin typeface="Arial" charset="0"/>
              </a:rPr>
              <a:t> </a:t>
            </a:r>
            <a:r>
              <a:rPr lang="da-DK" sz="1600" dirty="0" err="1" smtClean="0">
                <a:solidFill>
                  <a:srgbClr val="747678"/>
                </a:solidFill>
                <a:latin typeface="Arial" charset="0"/>
              </a:rPr>
              <a:t>aspects</a:t>
            </a:r>
            <a:r>
              <a:rPr lang="da-DK" sz="1600" dirty="0" smtClean="0">
                <a:solidFill>
                  <a:srgbClr val="747678"/>
                </a:solidFill>
                <a:latin typeface="Arial" charset="0"/>
              </a:rPr>
              <a:t> of the </a:t>
            </a:r>
            <a:r>
              <a:rPr lang="da-DK" sz="1600" dirty="0" err="1" smtClean="0">
                <a:solidFill>
                  <a:srgbClr val="747678"/>
                </a:solidFill>
                <a:latin typeface="Arial" charset="0"/>
              </a:rPr>
              <a:t>Earth’s</a:t>
            </a:r>
            <a:r>
              <a:rPr lang="da-DK" sz="1600" dirty="0" smtClean="0">
                <a:solidFill>
                  <a:srgbClr val="747678"/>
                </a:solidFill>
                <a:latin typeface="Arial" charset="0"/>
              </a:rPr>
              <a:t> </a:t>
            </a:r>
            <a:r>
              <a:rPr lang="da-DK" sz="1600" dirty="0" err="1" smtClean="0">
                <a:solidFill>
                  <a:srgbClr val="747678"/>
                </a:solidFill>
                <a:latin typeface="Arial" charset="0"/>
              </a:rPr>
              <a:t>environment</a:t>
            </a:r>
            <a:r>
              <a:rPr lang="da-DK" sz="1600" dirty="0" smtClean="0">
                <a:solidFill>
                  <a:srgbClr val="747678"/>
                </a:solidFill>
                <a:latin typeface="Arial" charset="0"/>
              </a:rPr>
              <a:t> (</a:t>
            </a:r>
            <a:r>
              <a:rPr lang="da-DK" sz="1600" dirty="0" err="1" smtClean="0">
                <a:solidFill>
                  <a:srgbClr val="747678"/>
                </a:solidFill>
                <a:latin typeface="Arial" charset="0"/>
              </a:rPr>
              <a:t>terrestrial</a:t>
            </a:r>
            <a:r>
              <a:rPr lang="da-DK" sz="1600" dirty="0" smtClean="0">
                <a:solidFill>
                  <a:srgbClr val="747678"/>
                </a:solidFill>
                <a:latin typeface="Arial" charset="0"/>
              </a:rPr>
              <a:t>, marine, </a:t>
            </a:r>
            <a:r>
              <a:rPr lang="da-DK" sz="1600" dirty="0" err="1" smtClean="0">
                <a:solidFill>
                  <a:srgbClr val="747678"/>
                </a:solidFill>
                <a:latin typeface="Arial" charset="0"/>
              </a:rPr>
              <a:t>atmosphere</a:t>
            </a:r>
            <a:r>
              <a:rPr lang="da-DK" sz="1600" dirty="0" smtClean="0">
                <a:solidFill>
                  <a:srgbClr val="747678"/>
                </a:solidFill>
                <a:latin typeface="Arial" charset="0"/>
              </a:rPr>
              <a:t>, </a:t>
            </a:r>
            <a:r>
              <a:rPr lang="da-DK" sz="1600" dirty="0" err="1" smtClean="0">
                <a:solidFill>
                  <a:srgbClr val="747678"/>
                </a:solidFill>
                <a:latin typeface="Arial" charset="0"/>
              </a:rPr>
              <a:t>cryosphere</a:t>
            </a:r>
            <a:r>
              <a:rPr lang="da-DK" sz="1600" dirty="0" smtClean="0">
                <a:solidFill>
                  <a:srgbClr val="747678"/>
                </a:solidFill>
                <a:latin typeface="Arial" charset="0"/>
              </a:rPr>
              <a:t>)</a:t>
            </a:r>
          </a:p>
        </p:txBody>
      </p:sp>
      <p:pic>
        <p:nvPicPr>
          <p:cNvPr id="3287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00" y="2852936"/>
            <a:ext cx="5632775"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194471" y="260648"/>
            <a:ext cx="8190910" cy="792088"/>
          </a:xfrm>
          <a:prstGeom prst="rect">
            <a:avLst/>
          </a:prstGeom>
        </p:spPr>
        <p:txBody>
          <a:bodyPr/>
          <a:lstStyle>
            <a:lvl1pPr algn="l" rtl="0" eaLnBrk="0" fontAlgn="base" hangingPunct="0">
              <a:spcBef>
                <a:spcPct val="0"/>
              </a:spcBef>
              <a:spcAft>
                <a:spcPct val="0"/>
              </a:spcAft>
              <a:defRPr sz="2200" b="1">
                <a:solidFill>
                  <a:schemeClr val="bg1"/>
                </a:solidFill>
                <a:latin typeface="+mj-lt"/>
                <a:ea typeface="ＭＳ Ｐゴシック" pitchFamily="34" charset="-128"/>
                <a:cs typeface="ＭＳ Ｐゴシック" charset="0"/>
              </a:defRPr>
            </a:lvl1pPr>
            <a:lvl2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2pPr>
            <a:lvl3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3pPr>
            <a:lvl4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4pPr>
            <a:lvl5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5pPr>
            <a:lvl6pPr marL="457200" algn="l" rtl="0" fontAlgn="base">
              <a:spcBef>
                <a:spcPct val="0"/>
              </a:spcBef>
              <a:spcAft>
                <a:spcPct val="0"/>
              </a:spcAft>
              <a:defRPr sz="2200" b="1">
                <a:solidFill>
                  <a:schemeClr val="bg1"/>
                </a:solidFill>
                <a:latin typeface="Arial" pitchFamily="34" charset="0"/>
                <a:ea typeface="MS PGothic" pitchFamily="34" charset="-128"/>
              </a:defRPr>
            </a:lvl6pPr>
            <a:lvl7pPr marL="914400" algn="l" rtl="0" fontAlgn="base">
              <a:spcBef>
                <a:spcPct val="0"/>
              </a:spcBef>
              <a:spcAft>
                <a:spcPct val="0"/>
              </a:spcAft>
              <a:defRPr sz="2200" b="1">
                <a:solidFill>
                  <a:schemeClr val="bg1"/>
                </a:solidFill>
                <a:latin typeface="Arial" pitchFamily="34" charset="0"/>
                <a:ea typeface="MS PGothic" pitchFamily="34" charset="-128"/>
              </a:defRPr>
            </a:lvl7pPr>
            <a:lvl8pPr marL="1371600" algn="l" rtl="0" fontAlgn="base">
              <a:spcBef>
                <a:spcPct val="0"/>
              </a:spcBef>
              <a:spcAft>
                <a:spcPct val="0"/>
              </a:spcAft>
              <a:defRPr sz="2200" b="1">
                <a:solidFill>
                  <a:schemeClr val="bg1"/>
                </a:solidFill>
                <a:latin typeface="Arial" pitchFamily="34" charset="0"/>
                <a:ea typeface="MS PGothic" pitchFamily="34" charset="-128"/>
              </a:defRPr>
            </a:lvl8pPr>
            <a:lvl9pPr marL="1828800" algn="l" rtl="0" fontAlgn="base">
              <a:spcBef>
                <a:spcPct val="0"/>
              </a:spcBef>
              <a:spcAft>
                <a:spcPct val="0"/>
              </a:spcAft>
              <a:defRPr sz="2200" b="1">
                <a:solidFill>
                  <a:schemeClr val="bg1"/>
                </a:solidFill>
                <a:latin typeface="Arial" pitchFamily="34" charset="0"/>
                <a:ea typeface="MS PGothic" pitchFamily="34" charset="-128"/>
              </a:defRPr>
            </a:lvl9pPr>
          </a:lstStyle>
          <a:p>
            <a:pPr eaLnBrk="1" hangingPunct="1"/>
            <a:r>
              <a:rPr lang="en-GB" sz="2400" dirty="0">
                <a:latin typeface="Verdana"/>
                <a:cs typeface="Verdana"/>
              </a:rPr>
              <a:t>International </a:t>
            </a:r>
            <a:r>
              <a:rPr lang="en-GB" sz="2400" dirty="0" smtClean="0">
                <a:latin typeface="Verdana"/>
                <a:cs typeface="Verdana"/>
              </a:rPr>
              <a:t>Development : </a:t>
            </a:r>
          </a:p>
          <a:p>
            <a:pPr eaLnBrk="1" hangingPunct="1"/>
            <a:r>
              <a:rPr lang="en-GB" sz="2000" dirty="0">
                <a:solidFill>
                  <a:srgbClr val="FFCC66"/>
                </a:solidFill>
                <a:latin typeface="Verdana" charset="0"/>
              </a:rPr>
              <a:t>EO as ‘best-practice’ environmental information</a:t>
            </a:r>
          </a:p>
        </p:txBody>
      </p:sp>
      <p:pic>
        <p:nvPicPr>
          <p:cNvPr id="6" name="Picture 2"/>
          <p:cNvPicPr>
            <a:picLocks noChangeAspect="1" noChangeArrowheads="1"/>
          </p:cNvPicPr>
          <p:nvPr/>
        </p:nvPicPr>
        <p:blipFill>
          <a:blip r:embed="rId4"/>
          <a:srcRect/>
          <a:stretch>
            <a:fillRect/>
          </a:stretch>
        </p:blipFill>
        <p:spPr bwMode="auto">
          <a:xfrm>
            <a:off x="6597558" y="2924944"/>
            <a:ext cx="1338541" cy="1588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8" name="Picture 31"/>
          <p:cNvPicPr>
            <a:picLocks noChangeAspect="1" noChangeArrowheads="1"/>
          </p:cNvPicPr>
          <p:nvPr/>
        </p:nvPicPr>
        <p:blipFill>
          <a:blip r:embed="rId5"/>
          <a:srcRect/>
          <a:stretch>
            <a:fillRect/>
          </a:stretch>
        </p:blipFill>
        <p:spPr bwMode="auto">
          <a:xfrm>
            <a:off x="6591182" y="4846618"/>
            <a:ext cx="1316270" cy="1581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9" name="Picture 32"/>
          <p:cNvPicPr>
            <a:picLocks noChangeAspect="1" noChangeArrowheads="1"/>
          </p:cNvPicPr>
          <p:nvPr/>
        </p:nvPicPr>
        <p:blipFill>
          <a:blip r:embed="rId6"/>
          <a:srcRect/>
          <a:stretch>
            <a:fillRect/>
          </a:stretch>
        </p:blipFill>
        <p:spPr bwMode="auto">
          <a:xfrm>
            <a:off x="8035110" y="2943610"/>
            <a:ext cx="1286377" cy="1570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7" name="Picture 16"/>
          <p:cNvPicPr>
            <a:picLocks noChangeAspect="1"/>
          </p:cNvPicPr>
          <p:nvPr/>
        </p:nvPicPr>
        <p:blipFill>
          <a:blip r:embed="rId7"/>
          <a:stretch>
            <a:fillRect/>
          </a:stretch>
        </p:blipFill>
        <p:spPr>
          <a:xfrm>
            <a:off x="8021959" y="4829842"/>
            <a:ext cx="1262450" cy="1623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1564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Footer Placeholder 3"/>
          <p:cNvSpPr>
            <a:spLocks noGrp="1"/>
          </p:cNvSpPr>
          <p:nvPr>
            <p:ph type="ftr" sz="quarter" idx="4294967295"/>
          </p:nvPr>
        </p:nvSpPr>
        <p:spPr>
          <a:xfrm>
            <a:off x="9" y="6626287"/>
            <a:ext cx="7068344" cy="231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800">
                <a:solidFill>
                  <a:srgbClr val="000000"/>
                </a:solidFill>
                <a:latin typeface="Verdana" charset="0"/>
              </a:rPr>
              <a:t>ESA UNCLASSIFIED – For Official Use</a:t>
            </a:r>
          </a:p>
        </p:txBody>
      </p:sp>
      <p:sp>
        <p:nvSpPr>
          <p:cNvPr id="10" name="Rectangle 2"/>
          <p:cNvSpPr txBox="1">
            <a:spLocks noChangeArrowheads="1"/>
          </p:cNvSpPr>
          <p:nvPr/>
        </p:nvSpPr>
        <p:spPr>
          <a:xfrm>
            <a:off x="194471" y="260648"/>
            <a:ext cx="8424936" cy="792088"/>
          </a:xfrm>
          <a:prstGeom prst="rect">
            <a:avLst/>
          </a:prstGeom>
        </p:spPr>
        <p:txBody>
          <a:bodyPr/>
          <a:lstStyle>
            <a:lvl1pPr algn="l" rtl="0" eaLnBrk="0" fontAlgn="base" hangingPunct="0">
              <a:spcBef>
                <a:spcPct val="0"/>
              </a:spcBef>
              <a:spcAft>
                <a:spcPct val="0"/>
              </a:spcAft>
              <a:defRPr sz="2200" b="1">
                <a:solidFill>
                  <a:schemeClr val="bg1"/>
                </a:solidFill>
                <a:latin typeface="+mj-lt"/>
                <a:ea typeface="ＭＳ Ｐゴシック" pitchFamily="34" charset="-128"/>
                <a:cs typeface="ＭＳ Ｐゴシック" charset="0"/>
              </a:defRPr>
            </a:lvl1pPr>
            <a:lvl2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2pPr>
            <a:lvl3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3pPr>
            <a:lvl4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4pPr>
            <a:lvl5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5pPr>
            <a:lvl6pPr marL="457200" algn="l" rtl="0" fontAlgn="base">
              <a:spcBef>
                <a:spcPct val="0"/>
              </a:spcBef>
              <a:spcAft>
                <a:spcPct val="0"/>
              </a:spcAft>
              <a:defRPr sz="2200" b="1">
                <a:solidFill>
                  <a:schemeClr val="bg1"/>
                </a:solidFill>
                <a:latin typeface="Arial" pitchFamily="34" charset="0"/>
                <a:ea typeface="MS PGothic" pitchFamily="34" charset="-128"/>
              </a:defRPr>
            </a:lvl6pPr>
            <a:lvl7pPr marL="914400" algn="l" rtl="0" fontAlgn="base">
              <a:spcBef>
                <a:spcPct val="0"/>
              </a:spcBef>
              <a:spcAft>
                <a:spcPct val="0"/>
              </a:spcAft>
              <a:defRPr sz="2200" b="1">
                <a:solidFill>
                  <a:schemeClr val="bg1"/>
                </a:solidFill>
                <a:latin typeface="Arial" pitchFamily="34" charset="0"/>
                <a:ea typeface="MS PGothic" pitchFamily="34" charset="-128"/>
              </a:defRPr>
            </a:lvl7pPr>
            <a:lvl8pPr marL="1371600" algn="l" rtl="0" fontAlgn="base">
              <a:spcBef>
                <a:spcPct val="0"/>
              </a:spcBef>
              <a:spcAft>
                <a:spcPct val="0"/>
              </a:spcAft>
              <a:defRPr sz="2200" b="1">
                <a:solidFill>
                  <a:schemeClr val="bg1"/>
                </a:solidFill>
                <a:latin typeface="Arial" pitchFamily="34" charset="0"/>
                <a:ea typeface="MS PGothic" pitchFamily="34" charset="-128"/>
              </a:defRPr>
            </a:lvl8pPr>
            <a:lvl9pPr marL="1828800" algn="l" rtl="0" fontAlgn="base">
              <a:spcBef>
                <a:spcPct val="0"/>
              </a:spcBef>
              <a:spcAft>
                <a:spcPct val="0"/>
              </a:spcAft>
              <a:defRPr sz="2200" b="1">
                <a:solidFill>
                  <a:schemeClr val="bg1"/>
                </a:solidFill>
                <a:latin typeface="Arial" pitchFamily="34" charset="0"/>
                <a:ea typeface="MS PGothic" pitchFamily="34" charset="-128"/>
              </a:defRPr>
            </a:lvl9pPr>
          </a:lstStyle>
          <a:p>
            <a:pPr eaLnBrk="1" hangingPunct="1"/>
            <a:r>
              <a:rPr lang="en-GB" sz="2400" dirty="0" smtClean="0">
                <a:latin typeface="Verdana"/>
                <a:cs typeface="Verdana"/>
              </a:rPr>
              <a:t>65 small-scale demonstrations : </a:t>
            </a:r>
          </a:p>
          <a:p>
            <a:pPr eaLnBrk="1" hangingPunct="1"/>
            <a:r>
              <a:rPr lang="en-GB" sz="2000" dirty="0" smtClean="0">
                <a:solidFill>
                  <a:srgbClr val="FFCC66"/>
                </a:solidFill>
                <a:latin typeface="Verdana" charset="0"/>
              </a:rPr>
              <a:t>Responding to specific geospatial information needs</a:t>
            </a:r>
            <a:endParaRPr lang="en-GB" sz="2000" dirty="0">
              <a:solidFill>
                <a:srgbClr val="FFCC66"/>
              </a:solidFill>
              <a:latin typeface="Verdana" charset="0"/>
            </a:endParaRPr>
          </a:p>
        </p:txBody>
      </p:sp>
      <p:pic>
        <p:nvPicPr>
          <p:cNvPr id="2" name="Picture 1" descr="small-scale_demos_location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37" y="2369018"/>
            <a:ext cx="10139900" cy="4473918"/>
          </a:xfrm>
          <a:prstGeom prst="rect">
            <a:avLst/>
          </a:prstGeom>
        </p:spPr>
      </p:pic>
      <p:sp>
        <p:nvSpPr>
          <p:cNvPr id="6" name="Text Box 3"/>
          <p:cNvSpPr txBox="1">
            <a:spLocks noChangeArrowheads="1"/>
          </p:cNvSpPr>
          <p:nvPr/>
        </p:nvSpPr>
        <p:spPr bwMode="auto">
          <a:xfrm>
            <a:off x="0" y="1244600"/>
            <a:ext cx="1002294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176213" indent="-176213" eaLnBrk="0" hangingPunct="0">
              <a:tabLst>
                <a:tab pos="1257300" algn="l"/>
                <a:tab pos="14351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257300" algn="l"/>
                <a:tab pos="1435100" algn="l"/>
              </a:tabLst>
              <a:defRPr sz="2400">
                <a:solidFill>
                  <a:schemeClr val="tx1"/>
                </a:solidFill>
                <a:latin typeface="Times New Roman" charset="0"/>
                <a:ea typeface="ＭＳ Ｐゴシック" charset="0"/>
              </a:defRPr>
            </a:lvl2pPr>
            <a:lvl3pPr marL="1143000" indent="-228600" eaLnBrk="0" hangingPunct="0">
              <a:tabLst>
                <a:tab pos="1257300" algn="l"/>
                <a:tab pos="1435100" algn="l"/>
              </a:tabLst>
              <a:defRPr sz="2400">
                <a:solidFill>
                  <a:schemeClr val="tx1"/>
                </a:solidFill>
                <a:latin typeface="Times New Roman" charset="0"/>
                <a:ea typeface="ＭＳ Ｐゴシック" charset="0"/>
              </a:defRPr>
            </a:lvl3pPr>
            <a:lvl4pPr marL="1600200" indent="-228600" eaLnBrk="0" hangingPunct="0">
              <a:tabLst>
                <a:tab pos="1257300" algn="l"/>
                <a:tab pos="1435100" algn="l"/>
              </a:tabLst>
              <a:defRPr sz="2400">
                <a:solidFill>
                  <a:schemeClr val="tx1"/>
                </a:solidFill>
                <a:latin typeface="Times New Roman" charset="0"/>
                <a:ea typeface="ＭＳ Ｐゴシック" charset="0"/>
              </a:defRPr>
            </a:lvl4pPr>
            <a:lvl5pPr marL="2057400" indent="-228600" eaLnBrk="0" hangingPunct="0">
              <a:tabLst>
                <a:tab pos="1257300" algn="l"/>
                <a:tab pos="14351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257300" algn="l"/>
                <a:tab pos="14351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257300" algn="l"/>
                <a:tab pos="14351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257300" algn="l"/>
                <a:tab pos="14351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257300" algn="l"/>
                <a:tab pos="1435100" algn="l"/>
              </a:tabLst>
              <a:defRPr sz="2400">
                <a:solidFill>
                  <a:schemeClr val="tx1"/>
                </a:solidFill>
                <a:latin typeface="Times New Roman" charset="0"/>
                <a:ea typeface="ＭＳ Ｐゴシック" charset="0"/>
              </a:defRPr>
            </a:lvl9pPr>
          </a:lstStyle>
          <a:p>
            <a:pPr>
              <a:buFontTx/>
              <a:buChar char="•"/>
              <a:defRPr/>
            </a:pPr>
            <a:r>
              <a:rPr lang="fr-FR" sz="1800" b="1" dirty="0">
                <a:solidFill>
                  <a:srgbClr val="000000"/>
                </a:solidFill>
                <a:latin typeface="Arial" charset="0"/>
                <a:cs typeface="Times New Roman" charset="0"/>
              </a:rPr>
              <a:t>Land</a:t>
            </a:r>
            <a:r>
              <a:rPr lang="fr-FR" sz="1600" b="1" dirty="0" smtClean="0">
                <a:solidFill>
                  <a:srgbClr val="000000"/>
                </a:solidFill>
                <a:latin typeface="Arial" charset="0"/>
                <a:cs typeface="Times New Roman" charset="0"/>
              </a:rPr>
              <a:t>	</a:t>
            </a:r>
            <a:r>
              <a:rPr lang="fr-FR" sz="1600" dirty="0" err="1">
                <a:solidFill>
                  <a:srgbClr val="747678"/>
                </a:solidFill>
                <a:latin typeface="Arial" charset="0"/>
              </a:rPr>
              <a:t>Urban</a:t>
            </a:r>
            <a:r>
              <a:rPr lang="fr-FR" sz="1600" dirty="0">
                <a:solidFill>
                  <a:srgbClr val="747678"/>
                </a:solidFill>
                <a:latin typeface="Arial" charset="0"/>
              </a:rPr>
              <a:t> Infrastructure, Land </a:t>
            </a:r>
            <a:r>
              <a:rPr lang="fr-FR" sz="1600" dirty="0" err="1">
                <a:solidFill>
                  <a:srgbClr val="747678"/>
                </a:solidFill>
                <a:latin typeface="Arial" charset="0"/>
              </a:rPr>
              <a:t>Cover</a:t>
            </a:r>
            <a:r>
              <a:rPr lang="fr-FR" sz="1600" dirty="0">
                <a:solidFill>
                  <a:srgbClr val="747678"/>
                </a:solidFill>
                <a:latin typeface="Arial" charset="0"/>
              </a:rPr>
              <a:t>, Forest, </a:t>
            </a:r>
            <a:r>
              <a:rPr lang="fr-FR" sz="1600" dirty="0" err="1">
                <a:solidFill>
                  <a:srgbClr val="747678"/>
                </a:solidFill>
                <a:latin typeface="Arial" charset="0"/>
              </a:rPr>
              <a:t>Crops</a:t>
            </a:r>
            <a:r>
              <a:rPr lang="fr-FR" sz="1600" dirty="0">
                <a:solidFill>
                  <a:srgbClr val="747678"/>
                </a:solidFill>
                <a:latin typeface="Arial" charset="0"/>
              </a:rPr>
              <a:t>, </a:t>
            </a:r>
            <a:r>
              <a:rPr lang="fr-FR" sz="1600" dirty="0" err="1">
                <a:solidFill>
                  <a:srgbClr val="747678"/>
                </a:solidFill>
                <a:latin typeface="Arial" charset="0"/>
              </a:rPr>
              <a:t>Soil</a:t>
            </a:r>
            <a:r>
              <a:rPr lang="fr-FR" sz="1600" dirty="0">
                <a:solidFill>
                  <a:srgbClr val="747678"/>
                </a:solidFill>
                <a:latin typeface="Arial" charset="0"/>
              </a:rPr>
              <a:t> </a:t>
            </a:r>
            <a:r>
              <a:rPr lang="fr-FR" sz="1600" dirty="0" err="1">
                <a:solidFill>
                  <a:srgbClr val="747678"/>
                </a:solidFill>
                <a:latin typeface="Arial" charset="0"/>
              </a:rPr>
              <a:t>erosion</a:t>
            </a:r>
            <a:r>
              <a:rPr lang="fr-FR" sz="1600" dirty="0">
                <a:solidFill>
                  <a:srgbClr val="747678"/>
                </a:solidFill>
                <a:latin typeface="Arial" charset="0"/>
              </a:rPr>
              <a:t>, In-land Water,</a:t>
            </a:r>
          </a:p>
          <a:p>
            <a:pPr>
              <a:buFontTx/>
              <a:buChar char="•"/>
              <a:defRPr/>
            </a:pPr>
            <a:r>
              <a:rPr lang="fr-FR" sz="1800" b="1" dirty="0">
                <a:solidFill>
                  <a:srgbClr val="000000"/>
                </a:solidFill>
                <a:latin typeface="Arial" charset="0"/>
                <a:cs typeface="Times New Roman" charset="0"/>
              </a:rPr>
              <a:t>Marine </a:t>
            </a:r>
            <a:r>
              <a:rPr lang="fr-FR" sz="1600" b="1" dirty="0" smtClean="0">
                <a:solidFill>
                  <a:srgbClr val="000000"/>
                </a:solidFill>
                <a:latin typeface="Arial" charset="0"/>
                <a:cs typeface="Times New Roman" charset="0"/>
              </a:rPr>
              <a:t>	</a:t>
            </a:r>
            <a:r>
              <a:rPr lang="fr-FR" sz="1600" dirty="0" err="1">
                <a:solidFill>
                  <a:srgbClr val="747678"/>
                </a:solidFill>
                <a:latin typeface="Arial" charset="0"/>
              </a:rPr>
              <a:t>Oil-spill</a:t>
            </a:r>
            <a:r>
              <a:rPr lang="fr-FR" sz="1600" dirty="0">
                <a:solidFill>
                  <a:srgbClr val="747678"/>
                </a:solidFill>
                <a:latin typeface="Arial" charset="0"/>
              </a:rPr>
              <a:t>, </a:t>
            </a:r>
            <a:r>
              <a:rPr lang="fr-FR" sz="1600" dirty="0" err="1">
                <a:solidFill>
                  <a:srgbClr val="747678"/>
                </a:solidFill>
                <a:latin typeface="Arial" charset="0"/>
              </a:rPr>
              <a:t>Fishing</a:t>
            </a:r>
            <a:r>
              <a:rPr lang="fr-FR" sz="1600" dirty="0">
                <a:solidFill>
                  <a:srgbClr val="747678"/>
                </a:solidFill>
                <a:latin typeface="Arial" charset="0"/>
              </a:rPr>
              <a:t>, </a:t>
            </a:r>
            <a:r>
              <a:rPr lang="fr-FR" sz="1600" dirty="0" err="1">
                <a:solidFill>
                  <a:srgbClr val="747678"/>
                </a:solidFill>
                <a:latin typeface="Arial" charset="0"/>
              </a:rPr>
              <a:t>Coral</a:t>
            </a:r>
            <a:r>
              <a:rPr lang="fr-FR" sz="1600" dirty="0">
                <a:solidFill>
                  <a:srgbClr val="747678"/>
                </a:solidFill>
                <a:latin typeface="Arial" charset="0"/>
              </a:rPr>
              <a:t> </a:t>
            </a:r>
            <a:r>
              <a:rPr lang="fr-FR" sz="1600" dirty="0" err="1">
                <a:solidFill>
                  <a:srgbClr val="747678"/>
                </a:solidFill>
                <a:latin typeface="Arial" charset="0"/>
              </a:rPr>
              <a:t>Reef</a:t>
            </a:r>
            <a:r>
              <a:rPr lang="fr-FR" sz="1600" dirty="0">
                <a:solidFill>
                  <a:srgbClr val="747678"/>
                </a:solidFill>
                <a:latin typeface="Arial" charset="0"/>
              </a:rPr>
              <a:t>, </a:t>
            </a:r>
            <a:r>
              <a:rPr lang="en-GB" sz="1600" dirty="0">
                <a:solidFill>
                  <a:srgbClr val="747678"/>
                </a:solidFill>
                <a:latin typeface="Arial" charset="0"/>
              </a:rPr>
              <a:t>Coastal Change, Sea-level Height, Ocean Currents,</a:t>
            </a:r>
            <a:endParaRPr lang="fr-FR" sz="1600" dirty="0">
              <a:solidFill>
                <a:srgbClr val="747678"/>
              </a:solidFill>
              <a:latin typeface="Arial" charset="0"/>
            </a:endParaRPr>
          </a:p>
          <a:p>
            <a:pPr>
              <a:buFontTx/>
              <a:buChar char="•"/>
              <a:defRPr/>
            </a:pPr>
            <a:r>
              <a:rPr lang="fr-FR" sz="1800" b="1" dirty="0" err="1">
                <a:solidFill>
                  <a:srgbClr val="000000"/>
                </a:solidFill>
                <a:latin typeface="Arial" charset="0"/>
                <a:cs typeface="Times New Roman" charset="0"/>
              </a:rPr>
              <a:t>Risk</a:t>
            </a:r>
            <a:r>
              <a:rPr lang="fr-FR" sz="1800" b="1" dirty="0">
                <a:solidFill>
                  <a:srgbClr val="000000"/>
                </a:solidFill>
                <a:latin typeface="Arial" charset="0"/>
                <a:cs typeface="Times New Roman" charset="0"/>
              </a:rPr>
              <a:t> </a:t>
            </a:r>
            <a:r>
              <a:rPr lang="fr-FR" sz="1600" dirty="0">
                <a:solidFill>
                  <a:srgbClr val="747678"/>
                </a:solidFill>
                <a:latin typeface="Arial" charset="0"/>
              </a:rPr>
              <a:t>	</a:t>
            </a:r>
            <a:r>
              <a:rPr lang="fr-FR" sz="1600" dirty="0" err="1">
                <a:solidFill>
                  <a:srgbClr val="747678"/>
                </a:solidFill>
                <a:latin typeface="Arial" charset="0"/>
              </a:rPr>
              <a:t>Floods</a:t>
            </a:r>
            <a:r>
              <a:rPr lang="fr-FR" sz="1600" dirty="0">
                <a:solidFill>
                  <a:srgbClr val="747678"/>
                </a:solidFill>
                <a:latin typeface="Arial" charset="0"/>
              </a:rPr>
              <a:t>, Land Motion Histories for </a:t>
            </a:r>
            <a:r>
              <a:rPr lang="fr-FR" sz="1600" dirty="0" smtClean="0">
                <a:solidFill>
                  <a:srgbClr val="747678"/>
                </a:solidFill>
                <a:latin typeface="Arial" charset="0"/>
              </a:rPr>
              <a:t>Subsidence / </a:t>
            </a:r>
            <a:r>
              <a:rPr lang="fr-FR" sz="1600" dirty="0" err="1" smtClean="0">
                <a:solidFill>
                  <a:srgbClr val="747678"/>
                </a:solidFill>
                <a:latin typeface="Arial" charset="0"/>
              </a:rPr>
              <a:t>Landslide</a:t>
            </a:r>
            <a:r>
              <a:rPr lang="fr-FR" sz="1600" dirty="0" smtClean="0">
                <a:solidFill>
                  <a:srgbClr val="747678"/>
                </a:solidFill>
                <a:latin typeface="Arial" charset="0"/>
              </a:rPr>
              <a:t> / </a:t>
            </a:r>
            <a:r>
              <a:rPr lang="fr-FR" sz="1600" dirty="0" err="1" smtClean="0">
                <a:solidFill>
                  <a:srgbClr val="747678"/>
                </a:solidFill>
                <a:latin typeface="Arial" charset="0"/>
              </a:rPr>
              <a:t>Seismic</a:t>
            </a:r>
            <a:r>
              <a:rPr lang="fr-FR" sz="1600" dirty="0">
                <a:solidFill>
                  <a:srgbClr val="747678"/>
                </a:solidFill>
                <a:latin typeface="Arial" charset="0"/>
              </a:rPr>
              <a:t> </a:t>
            </a:r>
            <a:r>
              <a:rPr lang="fr-FR" sz="1600" dirty="0" err="1" smtClean="0">
                <a:solidFill>
                  <a:srgbClr val="747678"/>
                </a:solidFill>
                <a:latin typeface="Arial" charset="0"/>
              </a:rPr>
              <a:t>events</a:t>
            </a:r>
            <a:r>
              <a:rPr lang="fr-FR" sz="1600" dirty="0" smtClean="0">
                <a:solidFill>
                  <a:srgbClr val="747678"/>
                </a:solidFill>
                <a:latin typeface="Arial" charset="0"/>
              </a:rPr>
              <a:t>.</a:t>
            </a:r>
            <a:endParaRPr lang="fr-FR" sz="1600" dirty="0">
              <a:solidFill>
                <a:srgbClr val="747678"/>
              </a:solidFill>
              <a:latin typeface="Arial" charset="0"/>
            </a:endParaRPr>
          </a:p>
        </p:txBody>
      </p:sp>
    </p:spTree>
    <p:extLst>
      <p:ext uri="{BB962C8B-B14F-4D97-AF65-F5344CB8AC3E}">
        <p14:creationId xmlns:p14="http://schemas.microsoft.com/office/powerpoint/2010/main" val="3517284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Custom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2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2_Custom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2_Custom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4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4_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4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4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4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4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Ebook_image_lowcolour">
  <a:themeElements>
    <a:clrScheme name="1_Default Design 4">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fontScheme name="1_Default Design">
      <a:majorFont>
        <a:latin typeface="NotesEsa"/>
        <a:ea typeface=""/>
        <a:cs typeface=""/>
      </a:majorFont>
      <a:minorFont>
        <a:latin typeface="NotesEs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6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1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1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5_Default Design">
  <a:themeElements>
    <a:clrScheme name="5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5_Default Desig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5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5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5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5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5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5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5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5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2513</Words>
  <Application>Microsoft Office PowerPoint</Application>
  <PresentationFormat>A4 Paper (210x297 mm)</PresentationFormat>
  <Paragraphs>401</Paragraphs>
  <Slides>38</Slides>
  <Notes>15</Notes>
  <HiddenSlides>1</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38</vt:i4>
      </vt:variant>
    </vt:vector>
  </HeadingPairs>
  <TitlesOfParts>
    <vt:vector size="57" baseType="lpstr">
      <vt:lpstr>ＭＳ Ｐゴシック</vt:lpstr>
      <vt:lpstr>ＭＳ Ｐゴシック</vt:lpstr>
      <vt:lpstr>Arial</vt:lpstr>
      <vt:lpstr>Calibri</vt:lpstr>
      <vt:lpstr>Euclid Math One</vt:lpstr>
      <vt:lpstr>Futura Md BT</vt:lpstr>
      <vt:lpstr>NotesEsa</vt:lpstr>
      <vt:lpstr>NotesSoft-Bold</vt:lpstr>
      <vt:lpstr>NotesSoft-Regular</vt:lpstr>
      <vt:lpstr>Times New Roman</vt:lpstr>
      <vt:lpstr>Verdana</vt:lpstr>
      <vt:lpstr>Wingdings</vt:lpstr>
      <vt:lpstr>ヒラギノ角ゴ Pro W3</vt:lpstr>
      <vt:lpstr>2_Custom Design</vt:lpstr>
      <vt:lpstr>4_Default Design</vt:lpstr>
      <vt:lpstr>14_Ebook_image_lowcolour</vt:lpstr>
      <vt:lpstr>7_ESA Presentation</vt:lpstr>
      <vt:lpstr>6_Default Design</vt:lpstr>
      <vt:lpstr>25_Default Design</vt:lpstr>
      <vt:lpstr>PowerPoint Presentation</vt:lpstr>
      <vt:lpstr>Copernicus Dedicated Missions: Sentinels</vt:lpstr>
      <vt:lpstr>Assets in orbit</vt:lpstr>
      <vt:lpstr>ESA Third Party Missions Program</vt:lpstr>
      <vt:lpstr>EO Service Portfolio In Preparation of GMES - Copernicus</vt:lpstr>
      <vt:lpstr>To which Development Issues is EO Relevant?</vt:lpstr>
      <vt:lpstr>International Financing Institutions: How could they use EO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Example : Marine Pollution Control in the Western Indian Ocean</vt:lpstr>
      <vt:lpstr>Satellite based fisheries surveillance for West Africa</vt:lpstr>
      <vt:lpstr>PowerPoint Presentation</vt:lpstr>
      <vt:lpstr>Satellite based fisheries surveillance for West Africa Example of the first outputs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ESA – UN-IFAD Collaboration  EO support to 5 IFAD Projects : Completed 2014</vt:lpstr>
      <vt:lpstr>ESA– ADB Collaboration  EO support to 12 ADB Projects : In Progress</vt:lpstr>
      <vt:lpstr>PowerPoint Presentation</vt:lpstr>
      <vt:lpstr>PowerPoint Presentation</vt:lpstr>
      <vt:lpstr>Take-Home Messages……..</vt:lpstr>
      <vt:lpstr>PowerPoint Presentation</vt:lpstr>
    </vt:vector>
  </TitlesOfParts>
  <Company>IconMedialab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dc:title>
  <dc:creator>Sarah Walker</dc:creator>
  <cp:lastModifiedBy>Roya Ayazi</cp:lastModifiedBy>
  <cp:revision>1054</cp:revision>
  <cp:lastPrinted>2013-11-29T14:49:18Z</cp:lastPrinted>
  <dcterms:created xsi:type="dcterms:W3CDTF">2010-01-21T09:31:46Z</dcterms:created>
  <dcterms:modified xsi:type="dcterms:W3CDTF">2015-12-08T09:28:32Z</dcterms:modified>
</cp:coreProperties>
</file>