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28" r:id="rId3"/>
    <p:sldId id="352" r:id="rId4"/>
    <p:sldId id="359" r:id="rId5"/>
    <p:sldId id="368" r:id="rId6"/>
    <p:sldId id="363" r:id="rId7"/>
    <p:sldId id="364" r:id="rId8"/>
    <p:sldId id="350" r:id="rId9"/>
    <p:sldId id="367" r:id="rId10"/>
    <p:sldId id="346" r:id="rId11"/>
    <p:sldId id="362" r:id="rId12"/>
    <p:sldId id="348" r:id="rId13"/>
    <p:sldId id="361" r:id="rId14"/>
    <p:sldId id="365" r:id="rId15"/>
    <p:sldId id="366" r:id="rId16"/>
    <p:sldId id="360" r:id="rId17"/>
    <p:sldId id="332" r:id="rId18"/>
    <p:sldId id="310" r:id="rId19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ria d'Auria" initials="ID" lastIdx="5" clrIdx="0">
    <p:extLst>
      <p:ext uri="{19B8F6BF-5375-455C-9EA6-DF929625EA0E}">
        <p15:presenceInfo xmlns:p15="http://schemas.microsoft.com/office/powerpoint/2012/main" userId="Ilaria d'Au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4AE651"/>
    <a:srgbClr val="57D6D9"/>
    <a:srgbClr val="DB7E55"/>
    <a:srgbClr val="7ACD63"/>
    <a:srgbClr val="CD4EE2"/>
    <a:srgbClr val="E3B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9855" autoAdjust="0"/>
  </p:normalViewPr>
  <p:slideViewPr>
    <p:cSldViewPr snapToGrid="0">
      <p:cViewPr varScale="1">
        <p:scale>
          <a:sx n="80" d="100"/>
          <a:sy n="80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DB6E89FC-5DE9-4190-9F71-3A85F8D4670C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90B51DA1-7F47-4EDC-8EDE-22DD8D3EA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07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48DB0CF8-AD84-4852-85AD-9D8332412AF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30" tIns="47215" rIns="94430" bIns="472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4989"/>
            <a:ext cx="5679440" cy="4029684"/>
          </a:xfrm>
          <a:prstGeom prst="rect">
            <a:avLst/>
          </a:prstGeom>
        </p:spPr>
        <p:txBody>
          <a:bodyPr vert="horz" lIns="94430" tIns="47215" rIns="94430" bIns="472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2309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C6233714-BF50-45B1-AADA-F5521B32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7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000" dirty="0" smtClean="0">
                <a:sym typeface="Wingdings" pitchFamily="2" charset="2"/>
              </a:rPr>
              <a:t>With the European Structural Investment Funds, the Commission will support research and innovation in Regions which have identified "space" as a priority in their Smart Specialization Strategies, and will facilitate cross-border cooperation among research and innovation actors;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000" dirty="0" smtClean="0">
                <a:sym typeface="Wingdings" pitchFamily="2" charset="2"/>
              </a:rPr>
              <a:t>Awareness-raising campaigns will be organised at regional level, including the set up of support networks such as the Copernicus Relays and the Copernicus Academy network;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000" dirty="0" smtClean="0">
                <a:sym typeface="Wingdings" pitchFamily="2" charset="2"/>
              </a:rPr>
              <a:t>The Commission will provide technical support in using innovative and cross-border procurement for space solutions, specifically targeted to the public sector;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000" dirty="0" smtClean="0">
                <a:sym typeface="Wingdings" pitchFamily="2" charset="2"/>
              </a:rPr>
              <a:t>The Commission will explore alternative business models (public-public, public-private partnerships or buying services) where this may be more efficient and would leverage available funding. This will provide manifold opportunities for SMEs and networks of entrepreneurs in NEREUS-regions;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2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491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Policies, Prioritisation and design of actions and measures have to focus on reaching regional and local eco-systems as</a:t>
            </a:r>
            <a:r>
              <a:rPr lang="en-GB" baseline="0" dirty="0" smtClean="0"/>
              <a:t> well as public user</a:t>
            </a:r>
          </a:p>
          <a:p>
            <a:r>
              <a:rPr lang="en-GB" dirty="0" err="1" smtClean="0"/>
              <a:t>Pritorities</a:t>
            </a:r>
            <a:r>
              <a:rPr lang="en-GB" dirty="0" smtClean="0"/>
              <a:t> and Management structures of public funded</a:t>
            </a:r>
            <a:r>
              <a:rPr lang="en-GB" baseline="0" dirty="0" smtClean="0"/>
              <a:t> </a:t>
            </a:r>
            <a:r>
              <a:rPr lang="en-GB" dirty="0" smtClean="0"/>
              <a:t>activities have to be shaped to reach also smaller entities</a:t>
            </a:r>
          </a:p>
          <a:p>
            <a:r>
              <a:rPr lang="en-GB" dirty="0" smtClean="0"/>
              <a:t>reliable and rapid data </a:t>
            </a:r>
            <a:r>
              <a:rPr lang="en-GB" baseline="0" dirty="0" smtClean="0"/>
              <a:t> </a:t>
            </a:r>
            <a:r>
              <a:rPr lang="en-GB" dirty="0" smtClean="0"/>
              <a:t>access at all levels of society is vital</a:t>
            </a:r>
          </a:p>
          <a:p>
            <a:r>
              <a:rPr lang="en-GB" dirty="0" smtClean="0"/>
              <a:t>Closing digital divide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2060"/>
                </a:solidFill>
              </a:rPr>
              <a:t>Development and definition of European </a:t>
            </a:r>
            <a:r>
              <a:rPr lang="en-GB" sz="1200" b="1" dirty="0" smtClean="0">
                <a:solidFill>
                  <a:srgbClr val="002060"/>
                </a:solidFill>
              </a:rPr>
              <a:t>pilots and model initiatives at regional level </a:t>
            </a:r>
            <a:r>
              <a:rPr lang="en-GB" sz="1200" dirty="0" smtClean="0">
                <a:solidFill>
                  <a:srgbClr val="002060"/>
                </a:solidFill>
              </a:rPr>
              <a:t>to demonstrate tangible benefits</a:t>
            </a:r>
            <a:endParaRPr lang="de-DE" sz="1200" dirty="0" smtClean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2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590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112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867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056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858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400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98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767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732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195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73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72D4-B1E9-4D79-8517-C146CB986AB3}" type="datetimeFigureOut">
              <a:rPr lang="fr-BE" smtClean="0"/>
              <a:t>16/05/2017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956F-A7C5-4EA2-A8A2-F3CB8F24DC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93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09691" cy="68335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0" y="220157"/>
            <a:ext cx="2469637" cy="1140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941455" y="4351533"/>
            <a:ext cx="6733308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0107" y="3416792"/>
            <a:ext cx="7668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Draft</a:t>
            </a:r>
          </a:p>
          <a:p>
            <a:pPr algn="ctr"/>
            <a:r>
              <a:rPr lang="de-DE" sz="2400" b="1" dirty="0">
                <a:solidFill>
                  <a:srgbClr val="002060"/>
                </a:solidFill>
              </a:rPr>
              <a:t>Report on Political Dialogue 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algn="ctr"/>
            <a:endParaRPr lang="de-DE" sz="2400" b="1" dirty="0" smtClean="0">
              <a:solidFill>
                <a:srgbClr val="002060"/>
              </a:solidFill>
            </a:endParaRPr>
          </a:p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By Vice-President Christian Bruns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91" y="0"/>
            <a:ext cx="7982309" cy="28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985247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647" y="2294799"/>
            <a:ext cx="2719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 European Commission (EC)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-1-</a:t>
            </a:r>
          </a:p>
          <a:p>
            <a:pPr algn="ctr"/>
            <a:endParaRPr lang="fr-BE" sz="2800" dirty="0">
              <a:solidFill>
                <a:srgbClr val="E3B80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8989" y="770762"/>
            <a:ext cx="8157882" cy="356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0" indent="-28575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Prior </a:t>
            </a:r>
            <a:r>
              <a:rPr lang="de-DE" altLang="de-DE" sz="2800" dirty="0">
                <a:solidFill>
                  <a:prstClr val="black"/>
                </a:solidFill>
                <a:sym typeface="Wingdings" pitchFamily="2" charset="2"/>
              </a:rPr>
              <a:t>to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the publication </a:t>
            </a:r>
            <a:r>
              <a:rPr lang="de-DE" altLang="de-DE" sz="2800" dirty="0">
                <a:solidFill>
                  <a:prstClr val="black"/>
                </a:solidFill>
                <a:sym typeface="Wingdings" pitchFamily="2" charset="2"/>
              </a:rPr>
              <a:t>of European Space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Strategy by EC in October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2016,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NEREUS broadly promoted its position towards relevant institutional partner</a:t>
            </a:r>
          </a:p>
          <a:p>
            <a:pPr marL="463550" lvl="0" indent="-28575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>
                <a:solidFill>
                  <a:prstClr val="black"/>
                </a:solidFill>
                <a:sym typeface="Wingdings" pitchFamily="2" charset="2"/>
              </a:rPr>
              <a:t>To this end NEREUS-Delegation met with EC, DG Growth Director Phillippe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Brunet, </a:t>
            </a:r>
            <a:r>
              <a:rPr lang="de-DE" altLang="de-DE" sz="2800" dirty="0">
                <a:solidFill>
                  <a:prstClr val="black"/>
                </a:solidFill>
                <a:sym typeface="Wingdings" pitchFamily="2" charset="2"/>
              </a:rPr>
              <a:t>to discuss the regional dimension with respect to a future European Space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Strategy</a:t>
            </a:r>
          </a:p>
          <a:p>
            <a:pPr marL="177800" lvl="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defRPr/>
            </a:pPr>
            <a:endParaRPr lang="de-DE" altLang="de-DE" sz="24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63788" y="4419600"/>
            <a:ext cx="1183341" cy="735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41576" y="4338918"/>
            <a:ext cx="5737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dirty="0" smtClean="0"/>
              <a:t>Proposed European Space Strategy by EC </a:t>
            </a:r>
            <a:r>
              <a:rPr lang="en-GB" sz="2800" dirty="0"/>
              <a:t>puts the users in its centre </a:t>
            </a:r>
            <a:r>
              <a:rPr lang="en-GB" sz="2800" dirty="0" smtClean="0"/>
              <a:t>while making </a:t>
            </a:r>
            <a:r>
              <a:rPr lang="de-DE" sz="2800" dirty="0" smtClean="0"/>
              <a:t> concrete reference and mention of the regional level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93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985247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647" y="2294799"/>
            <a:ext cx="2719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 European Commission (EC)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-2-</a:t>
            </a:r>
          </a:p>
          <a:p>
            <a:pPr algn="ctr"/>
            <a:endParaRPr lang="fr-BE" sz="2800" dirty="0">
              <a:solidFill>
                <a:srgbClr val="E3B80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7954" y="2120919"/>
            <a:ext cx="8157882" cy="356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lvl="0" indent="-34290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NEREUS is a valued cooperation partner within multiannual framework contract to promote the up-take of Copernicus and brings the regional dimension into the project realisation and related policy debates</a:t>
            </a:r>
          </a:p>
          <a:p>
            <a:pPr marL="520700" lvl="0" indent="-34290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NEREUS is a member of the Horizon2020-Space Advisory Group</a:t>
            </a:r>
          </a:p>
          <a:p>
            <a:pPr marL="520700" lvl="0" indent="-34290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endParaRPr lang="de-DE" altLang="de-DE" sz="2400" dirty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20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204" y="2384446"/>
            <a:ext cx="2526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 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ESA 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(1)</a:t>
            </a:r>
            <a:endParaRPr lang="fr-BE" sz="2800" dirty="0">
              <a:solidFill>
                <a:srgbClr val="E3B803"/>
              </a:solidFill>
            </a:endParaRPr>
          </a:p>
        </p:txBody>
      </p:sp>
      <p:pic>
        <p:nvPicPr>
          <p:cNvPr id="7" name="Picture 6" descr="https://gallery.mailchimp.com/a98ef6b55af2c979120ecec62/images/4dfbd4ef-449a-49eb-b751-e3094e2f4db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5309" r="6539" b="4639"/>
          <a:stretch/>
        </p:blipFill>
        <p:spPr bwMode="auto">
          <a:xfrm>
            <a:off x="5316070" y="1882587"/>
            <a:ext cx="4365811" cy="25549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71725" y="4168589"/>
            <a:ext cx="7431741" cy="195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indent="-363538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endParaRPr lang="en-GB" altLang="de-DE" sz="2400" dirty="0" smtClean="0">
              <a:solidFill>
                <a:prstClr val="black"/>
              </a:solidFill>
              <a:sym typeface="Wingdings" pitchFamily="2" charset="2"/>
            </a:endParaRPr>
          </a:p>
          <a:p>
            <a:pPr marL="541338" lvl="0" indent="-363538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GB" altLang="de-DE" sz="2400" dirty="0" smtClean="0">
                <a:solidFill>
                  <a:prstClr val="black"/>
                </a:solidFill>
                <a:sym typeface="Wingdings" pitchFamily="2" charset="2"/>
              </a:rPr>
              <a:t>Bringing space </a:t>
            </a:r>
            <a:r>
              <a:rPr lang="en-GB" altLang="de-DE" sz="2400" dirty="0">
                <a:solidFill>
                  <a:prstClr val="black"/>
                </a:solidFill>
                <a:sym typeface="Wingdings" pitchFamily="2" charset="2"/>
              </a:rPr>
              <a:t>to European regions via a user-driven approach. With view to the up-coming European Space Strategy the role and impact of the regional dimension was underlined by both organisations.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5805" y="551734"/>
            <a:ext cx="6363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Exchange </a:t>
            </a:r>
            <a:r>
              <a:rPr lang="fr-BE" sz="2800" dirty="0" err="1" smtClean="0"/>
              <a:t>with</a:t>
            </a:r>
            <a:r>
              <a:rPr lang="fr-BE" sz="2800" dirty="0" smtClean="0"/>
              <a:t> ESA-Director General Prof. </a:t>
            </a:r>
            <a:r>
              <a:rPr lang="fr-BE" sz="2800" dirty="0" err="1" smtClean="0"/>
              <a:t>Wörner</a:t>
            </a:r>
            <a:r>
              <a:rPr lang="fr-BE" sz="2800" dirty="0" smtClean="0"/>
              <a:t> in </a:t>
            </a:r>
            <a:r>
              <a:rPr lang="fr-BE" sz="2800" dirty="0" err="1" smtClean="0"/>
              <a:t>January</a:t>
            </a:r>
            <a:r>
              <a:rPr lang="fr-BE" sz="2800" dirty="0" smtClean="0"/>
              <a:t> 2017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0142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204" y="2384446"/>
            <a:ext cx="2526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 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ESA 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(2)</a:t>
            </a:r>
            <a:endParaRPr lang="fr-BE" sz="2800" dirty="0">
              <a:solidFill>
                <a:srgbClr val="E3B8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288" y="551734"/>
            <a:ext cx="7555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Continuation of ESA/NEREUS-partnership in order to promote Copernicus at regional level:</a:t>
            </a:r>
          </a:p>
          <a:p>
            <a:pPr algn="ctr"/>
            <a:r>
              <a:rPr lang="en-GB" sz="2800" dirty="0" smtClean="0"/>
              <a:t>Joint Parliament Event in June 2016 – </a:t>
            </a:r>
            <a:r>
              <a:rPr lang="en-GB" sz="2800" b="1" i="1" dirty="0" smtClean="0"/>
              <a:t>SENTINELS4REGIONS</a:t>
            </a:r>
            <a:endParaRPr lang="en-GB" sz="2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63" t="24950" r="544"/>
          <a:stretch/>
        </p:blipFill>
        <p:spPr>
          <a:xfrm>
            <a:off x="2809103" y="5055285"/>
            <a:ext cx="9382897" cy="180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436" y="2575162"/>
            <a:ext cx="3501629" cy="2480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482" y="2575162"/>
            <a:ext cx="2592759" cy="214828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203576" y="2841669"/>
            <a:ext cx="2393577" cy="1881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24599" y="3215059"/>
            <a:ext cx="215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Bringing concrete regional user-experiences to the European Parliament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1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580" y="2294799"/>
            <a:ext cx="2411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National Space </a:t>
            </a:r>
            <a:r>
              <a:rPr lang="fr-BE" sz="2800" dirty="0" err="1" smtClean="0">
                <a:solidFill>
                  <a:srgbClr val="E3B803"/>
                </a:solidFill>
              </a:rPr>
              <a:t>Agencies</a:t>
            </a:r>
            <a:endParaRPr lang="fr-BE" sz="2800" dirty="0" smtClean="0">
              <a:solidFill>
                <a:srgbClr val="E3B803"/>
              </a:solidFill>
            </a:endParaRP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-1-</a:t>
            </a:r>
            <a:endParaRPr lang="fr-BE" sz="2800" dirty="0">
              <a:solidFill>
                <a:srgbClr val="E3B80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9019" y="1071273"/>
            <a:ext cx="84201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Liaising and exchanging with national space agencies is an important pillar of NEREUS-work program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CNES (French Space Agency) is an Associate Member since the foundation of the network and a continuous interloctor and cooperation partner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ASI (Italian Space Agency) is becoming an Associate Member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NEREUS has close relations to Space Agencies of Member States whose regions are present on NEREUS-platform</a:t>
            </a:r>
          </a:p>
        </p:txBody>
      </p:sp>
    </p:spTree>
    <p:extLst>
      <p:ext uri="{BB962C8B-B14F-4D97-AF65-F5344CB8AC3E}">
        <p14:creationId xmlns:p14="http://schemas.microsoft.com/office/powerpoint/2010/main" val="31532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580" y="2294799"/>
            <a:ext cx="2411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National Space </a:t>
            </a:r>
            <a:r>
              <a:rPr lang="fr-BE" sz="2800" dirty="0" err="1" smtClean="0">
                <a:solidFill>
                  <a:srgbClr val="E3B803"/>
                </a:solidFill>
              </a:rPr>
              <a:t>Agencies</a:t>
            </a:r>
            <a:endParaRPr lang="fr-BE" sz="2800" dirty="0" smtClean="0">
              <a:solidFill>
                <a:srgbClr val="E3B803"/>
              </a:solidFill>
            </a:endParaRP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-2-</a:t>
            </a:r>
            <a:endParaRPr lang="fr-BE" sz="2800" dirty="0">
              <a:solidFill>
                <a:srgbClr val="E3B80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7683" y="1813369"/>
            <a:ext cx="4333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DLR (German Space Agency): </a:t>
            </a:r>
          </a:p>
          <a:p>
            <a:pPr algn="ctr"/>
            <a:r>
              <a:rPr lang="de-DE" sz="2400" dirty="0" smtClean="0"/>
              <a:t>A high-level NEREUS-delegation met with DLR-chair woman Prof. Pascale Ehrenfreund to exchange and explore topics of common interest.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Both organisations agreed to meet on a regular basis.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4450" r="19639" b="1"/>
          <a:stretch/>
        </p:blipFill>
        <p:spPr>
          <a:xfrm>
            <a:off x="7735072" y="1363362"/>
            <a:ext cx="4383451" cy="39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Bildergebnis für symbol für verbindung"/>
          <p:cNvSpPr>
            <a:spLocks noChangeAspect="1" noChangeArrowheads="1"/>
          </p:cNvSpPr>
          <p:nvPr/>
        </p:nvSpPr>
        <p:spPr bwMode="auto">
          <a:xfrm>
            <a:off x="3719736" y="1736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Bildergebnis für symbol für verbindung"/>
          <p:cNvSpPr>
            <a:spLocks noChangeAspect="1" noChangeArrowheads="1"/>
          </p:cNvSpPr>
          <p:nvPr/>
        </p:nvSpPr>
        <p:spPr bwMode="auto">
          <a:xfrm>
            <a:off x="4799856" y="31686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337" y="-1"/>
            <a:ext cx="2603467" cy="69024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7" y="192214"/>
            <a:ext cx="2276206" cy="1140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2" y="2493338"/>
            <a:ext cx="2483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FFC000"/>
                </a:solidFill>
              </a:rPr>
              <a:t>NEREUS-Position Paper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15" name="Picture 14" descr="https://gallery.mailchimp.com/a98ef6b55af2c979120ecec62/images/896f845f-0589-40a1-9acb-5843d11b60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3299381"/>
            <a:ext cx="7290770" cy="2636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59637" y="923827"/>
            <a:ext cx="76828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NEREUS-Position Paper: </a:t>
            </a:r>
          </a:p>
          <a:p>
            <a:pPr algn="ctr"/>
            <a:r>
              <a:rPr lang="de-DE" sz="2800" dirty="0" smtClean="0"/>
              <a:t>„</a:t>
            </a:r>
            <a:r>
              <a:rPr lang="en-GB" sz="2800" i="1" dirty="0"/>
              <a:t>Recommendations on adding a regional dimension</a:t>
            </a:r>
          </a:p>
          <a:p>
            <a:pPr algn="ctr"/>
            <a:r>
              <a:rPr lang="en-GB" sz="2800" i="1" dirty="0"/>
              <a:t>to the European Space </a:t>
            </a:r>
            <a:r>
              <a:rPr lang="en-GB" sz="2800" i="1" dirty="0" smtClean="0"/>
              <a:t>Strategy</a:t>
            </a:r>
            <a:r>
              <a:rPr lang="en-GB" sz="2800" dirty="0" smtClean="0"/>
              <a:t>”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0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209" y="1708029"/>
            <a:ext cx="1854679" cy="77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9732" y="2185890"/>
            <a:ext cx="242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E3B803"/>
                </a:solidFill>
              </a:rPr>
              <a:t>Outlook advocacy 2017/2018</a:t>
            </a:r>
            <a:endParaRPr lang="en-GB" sz="2400" dirty="0">
              <a:solidFill>
                <a:srgbClr val="E3B80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6545" y="2200081"/>
            <a:ext cx="84811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Positioning of the network with view to the implementation of the European Space Strategy and engaging actively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2060"/>
                </a:solidFill>
              </a:rPr>
              <a:t>Prioritisation?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2060"/>
                </a:solidFill>
              </a:rPr>
              <a:t>Concrete </a:t>
            </a:r>
            <a:r>
              <a:rPr lang="en-GB" sz="2400" dirty="0">
                <a:solidFill>
                  <a:srgbClr val="002060"/>
                </a:solidFill>
              </a:rPr>
              <a:t>measurer/actions?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002060"/>
                </a:solidFill>
              </a:rPr>
              <a:t>New Trends?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2060"/>
                </a:solidFill>
              </a:rPr>
              <a:t>Financial </a:t>
            </a:r>
            <a:r>
              <a:rPr lang="en-GB" sz="2400" dirty="0">
                <a:solidFill>
                  <a:srgbClr val="002060"/>
                </a:solidFill>
              </a:rPr>
              <a:t>envelop? 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2060"/>
                </a:solidFill>
              </a:rPr>
              <a:t>Next Multi Annual Financial Framework (MFF)?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Gathering more information (</a:t>
            </a:r>
            <a:r>
              <a:rPr lang="en-GB" sz="2400" dirty="0" smtClean="0">
                <a:solidFill>
                  <a:srgbClr val="002060"/>
                </a:solidFill>
              </a:rPr>
              <a:t>facts &amp; figures</a:t>
            </a:r>
            <a:r>
              <a:rPr lang="en-GB" sz="2400" dirty="0">
                <a:solidFill>
                  <a:srgbClr val="002060"/>
                </a:solidFill>
              </a:rPr>
              <a:t>) on the situation of the downstream sector and the </a:t>
            </a:r>
            <a:r>
              <a:rPr lang="en-GB" sz="2400" dirty="0" smtClean="0">
                <a:solidFill>
                  <a:srgbClr val="002060"/>
                </a:solidFill>
              </a:rPr>
              <a:t>impediments </a:t>
            </a:r>
            <a:r>
              <a:rPr lang="en-GB" sz="2400" dirty="0">
                <a:solidFill>
                  <a:srgbClr val="002060"/>
                </a:solidFill>
              </a:rPr>
              <a:t>at regional level for its development across Europe!!!!!</a:t>
            </a:r>
          </a:p>
          <a:p>
            <a:pPr lvl="2" algn="just"/>
            <a:endParaRPr lang="en-GB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97" y="0"/>
            <a:ext cx="9382903" cy="18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09691" cy="68335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0" y="220157"/>
            <a:ext cx="2469637" cy="1140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941455" y="4351533"/>
            <a:ext cx="6733308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6571" y="3488644"/>
            <a:ext cx="766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THANK YOU!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91" y="0"/>
            <a:ext cx="7982309" cy="28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00" y="-1"/>
            <a:ext cx="9424279" cy="2693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753" y="3316941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Political Dialogue May 2015 – May 2017</a:t>
            </a:r>
            <a:endParaRPr lang="en-GB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3603812" y="3942168"/>
            <a:ext cx="7395882" cy="833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72118" y="5020235"/>
            <a:ext cx="25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May 2015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556377" y="5031781"/>
            <a:ext cx="150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0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581" y="2599099"/>
            <a:ext cx="2411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600" dirty="0" err="1" smtClean="0">
                <a:solidFill>
                  <a:srgbClr val="E3B803"/>
                </a:solidFill>
              </a:rPr>
              <a:t>Political</a:t>
            </a:r>
            <a:r>
              <a:rPr lang="fr-BE" sz="3600" dirty="0" smtClean="0">
                <a:solidFill>
                  <a:srgbClr val="E3B803"/>
                </a:solidFill>
              </a:rPr>
              <a:t> Dialogue May 2015-May 2017 </a:t>
            </a:r>
          </a:p>
          <a:p>
            <a:pPr algn="r"/>
            <a:r>
              <a:rPr lang="fr-BE" sz="3600" dirty="0" smtClean="0">
                <a:solidFill>
                  <a:srgbClr val="E3B803"/>
                </a:solidFill>
              </a:rPr>
              <a:t>-1-</a:t>
            </a:r>
            <a:endParaRPr lang="fr-BE" sz="3600" dirty="0">
              <a:solidFill>
                <a:srgbClr val="E3B803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15898" y="1785487"/>
            <a:ext cx="7826375" cy="432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>
              <a:spcAft>
                <a:spcPct val="20000"/>
              </a:spcAft>
              <a:defRPr/>
            </a:pPr>
            <a:endParaRPr lang="en-GB" altLang="de-DE" sz="2400" dirty="0"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4309" y="440596"/>
            <a:ext cx="87495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Strengthened/intensified relations with strategic partners (European Commission, European Parliament, Committee of the Regions, European Space Agency (ESA))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/>
              <a:t>Strengthened </a:t>
            </a:r>
            <a:r>
              <a:rPr lang="de-DE" sz="2800" dirty="0" smtClean="0"/>
              <a:t>regions‘ </a:t>
            </a:r>
            <a:r>
              <a:rPr lang="de-DE" sz="2800" dirty="0"/>
              <a:t>visibility as an active space player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Strengthened NEREUS‘s role as voice of European regions and point of reference on matters of space uses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Contribution to definition of European Space Strategy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 smtClean="0"/>
              <a:t>Enhanced </a:t>
            </a:r>
            <a:r>
              <a:rPr lang="de-DE" sz="2800" dirty="0"/>
              <a:t>efforts to make the network known amongst relevant European </a:t>
            </a:r>
            <a:r>
              <a:rPr lang="de-DE" sz="2800" dirty="0" smtClean="0"/>
              <a:t>communities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 smtClean="0"/>
          </a:p>
          <a:p>
            <a:endParaRPr lang="de-DE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476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581" y="2599099"/>
            <a:ext cx="2411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600" dirty="0" err="1" smtClean="0">
                <a:solidFill>
                  <a:srgbClr val="E3B803"/>
                </a:solidFill>
              </a:rPr>
              <a:t>Political</a:t>
            </a:r>
            <a:r>
              <a:rPr lang="fr-BE" sz="3600" dirty="0" smtClean="0">
                <a:solidFill>
                  <a:srgbClr val="E3B803"/>
                </a:solidFill>
              </a:rPr>
              <a:t> Dialogue May 2015-May 2017 – -2- </a:t>
            </a:r>
            <a:endParaRPr lang="fr-BE" sz="3600" dirty="0">
              <a:solidFill>
                <a:srgbClr val="E3B803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15898" y="1785487"/>
            <a:ext cx="7826375" cy="432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>
              <a:spcAft>
                <a:spcPct val="20000"/>
              </a:spcAft>
              <a:defRPr/>
            </a:pPr>
            <a:endParaRPr lang="en-GB" altLang="de-DE" sz="2400" dirty="0"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4309" y="1088879"/>
            <a:ext cx="87495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NEREUS is a recognized interlocutor at EU- and national level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The regional dimension is increasingly taken into consideration when shaping and discussing space policies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/>
              <a:t>NEREUS is increasingly valued as a cooperation and project partner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 smtClean="0"/>
              <a:t>NEREUS is invited to relevant EU/ESA-expert groups and events in order to represent the perspective of regions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69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89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581" y="2599099"/>
            <a:ext cx="2411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rgbClr val="E3B803"/>
                </a:solidFill>
              </a:rPr>
              <a:t>Strategic </a:t>
            </a:r>
            <a:r>
              <a:rPr lang="fr-BE" sz="3600" dirty="0" err="1" smtClean="0">
                <a:solidFill>
                  <a:srgbClr val="E3B803"/>
                </a:solidFill>
              </a:rPr>
              <a:t>Partners</a:t>
            </a:r>
            <a:r>
              <a:rPr lang="fr-BE" sz="3600" dirty="0" smtClean="0">
                <a:solidFill>
                  <a:srgbClr val="E3B803"/>
                </a:solidFill>
              </a:rPr>
              <a:t> </a:t>
            </a:r>
            <a:endParaRPr lang="fr-BE" sz="3600" dirty="0">
              <a:solidFill>
                <a:srgbClr val="E3B803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15898" y="1785487"/>
            <a:ext cx="7826375" cy="432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>
              <a:spcAft>
                <a:spcPct val="20000"/>
              </a:spcAft>
              <a:defRPr/>
            </a:pPr>
            <a:endParaRPr lang="en-GB" altLang="de-DE" sz="2400" dirty="0">
              <a:sym typeface="Wingdings" pitchFamily="2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49014" y="1484047"/>
            <a:ext cx="3450265" cy="3866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526746" y="2891486"/>
            <a:ext cx="173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European Parliament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7915" y="1456573"/>
            <a:ext cx="197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European Commission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5501473" y="80780"/>
            <a:ext cx="3305175" cy="319941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085834" y="1408587"/>
            <a:ext cx="225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European Commission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29189" y="3199263"/>
            <a:ext cx="285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NEREUS</a:t>
            </a:r>
            <a:endParaRPr lang="en-GB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32" y="3758366"/>
            <a:ext cx="3322608" cy="3084744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chemeClr val="bg1">
                <a:alpha val="49000"/>
              </a:schemeClr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5852353" y="3237371"/>
            <a:ext cx="208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NEREUS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41662" y="4884033"/>
            <a:ext cx="259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Committee of the Regions</a:t>
            </a:r>
            <a:endParaRPr lang="en-GB" sz="2400" dirty="0"/>
          </a:p>
        </p:txBody>
      </p:sp>
      <p:sp>
        <p:nvSpPr>
          <p:cNvPr id="21" name="Oval 20"/>
          <p:cNvSpPr/>
          <p:nvPr/>
        </p:nvSpPr>
        <p:spPr>
          <a:xfrm>
            <a:off x="8757468" y="369651"/>
            <a:ext cx="3155267" cy="3270035"/>
          </a:xfrm>
          <a:prstGeom prst="ellipse">
            <a:avLst/>
          </a:prstGeom>
          <a:solidFill>
            <a:srgbClr val="57D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408737" y="1336074"/>
            <a:ext cx="166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European Space Agency </a:t>
            </a:r>
            <a:endParaRPr lang="en-GB" sz="2400" dirty="0"/>
          </a:p>
        </p:txBody>
      </p:sp>
      <p:sp>
        <p:nvSpPr>
          <p:cNvPr id="24" name="Oval 23"/>
          <p:cNvSpPr/>
          <p:nvPr/>
        </p:nvSpPr>
        <p:spPr>
          <a:xfrm>
            <a:off x="8705458" y="3627376"/>
            <a:ext cx="3070877" cy="3029562"/>
          </a:xfrm>
          <a:prstGeom prst="ellipse">
            <a:avLst/>
          </a:prstGeom>
          <a:solidFill>
            <a:srgbClr val="4AE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9044836" y="4747839"/>
            <a:ext cx="236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National Space Agencies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5774484" y="2864300"/>
            <a:ext cx="4182458" cy="1447800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88262" y="3444736"/>
            <a:ext cx="195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NEREUS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54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580" y="2294799"/>
            <a:ext cx="2411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 European </a:t>
            </a:r>
            <a:r>
              <a:rPr lang="en-US" sz="2800" dirty="0" smtClean="0">
                <a:solidFill>
                  <a:srgbClr val="E3B803"/>
                </a:solidFill>
              </a:rPr>
              <a:t>Parliament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-1-</a:t>
            </a:r>
            <a:endParaRPr lang="fr-BE" sz="2800" dirty="0">
              <a:solidFill>
                <a:srgbClr val="E3B80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6" y="434110"/>
            <a:ext cx="61614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2800" dirty="0">
                <a:solidFill>
                  <a:prstClr val="black"/>
                </a:solidFill>
              </a:rPr>
              <a:t>Joint </a:t>
            </a:r>
            <a:r>
              <a:rPr lang="fr-BE" sz="2800" dirty="0" err="1">
                <a:solidFill>
                  <a:prstClr val="black"/>
                </a:solidFill>
              </a:rPr>
              <a:t>Parliament</a:t>
            </a:r>
            <a:r>
              <a:rPr lang="fr-BE" sz="2800" dirty="0">
                <a:solidFill>
                  <a:prstClr val="black"/>
                </a:solidFill>
              </a:rPr>
              <a:t> Event in </a:t>
            </a:r>
            <a:r>
              <a:rPr lang="fr-BE" sz="2800" dirty="0" err="1">
                <a:solidFill>
                  <a:prstClr val="black"/>
                </a:solidFill>
              </a:rPr>
              <a:t>June</a:t>
            </a:r>
            <a:r>
              <a:rPr lang="fr-BE" sz="2800" dirty="0">
                <a:solidFill>
                  <a:prstClr val="black"/>
                </a:solidFill>
              </a:rPr>
              <a:t> 2016 – </a:t>
            </a:r>
            <a:r>
              <a:rPr lang="fr-BE" sz="2800" b="1" i="1" dirty="0" smtClean="0">
                <a:solidFill>
                  <a:prstClr val="black"/>
                </a:solidFill>
              </a:rPr>
              <a:t>SENTINELS4REGIONS</a:t>
            </a:r>
          </a:p>
          <a:p>
            <a:pPr lvl="0" algn="ctr"/>
            <a:r>
              <a:rPr lang="fr-BE" sz="2400" dirty="0" err="1">
                <a:solidFill>
                  <a:prstClr val="black"/>
                </a:solidFill>
              </a:rPr>
              <a:t>w</a:t>
            </a:r>
            <a:r>
              <a:rPr lang="fr-BE" sz="2400" dirty="0" err="1" smtClean="0">
                <a:solidFill>
                  <a:prstClr val="black"/>
                </a:solidFill>
              </a:rPr>
              <a:t>as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supported</a:t>
            </a:r>
            <a:r>
              <a:rPr lang="fr-BE" sz="2400" dirty="0" smtClean="0">
                <a:solidFill>
                  <a:prstClr val="black"/>
                </a:solidFill>
              </a:rPr>
              <a:t> and </a:t>
            </a:r>
            <a:r>
              <a:rPr lang="fr-BE" sz="2400" dirty="0" err="1" smtClean="0">
                <a:solidFill>
                  <a:prstClr val="black"/>
                </a:solidFill>
              </a:rPr>
              <a:t>hosted</a:t>
            </a:r>
            <a:r>
              <a:rPr lang="fr-BE" sz="2400" dirty="0" smtClean="0">
                <a:solidFill>
                  <a:prstClr val="black"/>
                </a:solidFill>
              </a:rPr>
              <a:t> by </a:t>
            </a:r>
            <a:r>
              <a:rPr lang="en-GB" sz="2400" dirty="0" err="1" smtClean="0">
                <a:solidFill>
                  <a:prstClr val="black"/>
                </a:solidFill>
              </a:rPr>
              <a:t>Patrizia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Toia</a:t>
            </a:r>
            <a:r>
              <a:rPr lang="en-GB" sz="2400" dirty="0">
                <a:solidFill>
                  <a:prstClr val="black"/>
                </a:solidFill>
              </a:rPr>
              <a:t>, Member of European Parliament and Vice-Chair of the ITRE </a:t>
            </a:r>
            <a:r>
              <a:rPr lang="en-GB" sz="2400" dirty="0" smtClean="0">
                <a:solidFill>
                  <a:prstClr val="black"/>
                </a:solidFill>
              </a:rPr>
              <a:t>Committee. </a:t>
            </a:r>
          </a:p>
          <a:p>
            <a:pPr lvl="0" algn="ctr"/>
            <a:endParaRPr lang="en-GB" sz="2400" dirty="0" smtClean="0">
              <a:solidFill>
                <a:prstClr val="black"/>
              </a:solidFill>
            </a:endParaRP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</a:rPr>
              <a:t>Numerous Members of European Parliament who have their constituency in NEREUS-regions joined the debate.</a:t>
            </a:r>
            <a:endParaRPr lang="fr-BE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84" y="4086038"/>
            <a:ext cx="8099150" cy="27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580" y="2294799"/>
            <a:ext cx="2411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 European </a:t>
            </a:r>
            <a:r>
              <a:rPr lang="fr-BE" sz="2800" dirty="0" err="1" smtClean="0">
                <a:solidFill>
                  <a:srgbClr val="E3B803"/>
                </a:solidFill>
              </a:rPr>
              <a:t>Parliament</a:t>
            </a:r>
            <a:endParaRPr lang="fr-BE" sz="2800" dirty="0" smtClean="0">
              <a:solidFill>
                <a:srgbClr val="E3B803"/>
              </a:solidFill>
            </a:endParaRP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-2-</a:t>
            </a:r>
            <a:endParaRPr lang="fr-BE" sz="2800" dirty="0">
              <a:solidFill>
                <a:srgbClr val="E3B80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2581" y="2066199"/>
            <a:ext cx="8008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Advocating the views and concerns of the regional dimension, NEREUS represented by VP Christian Bruns exchanged with rapporteur of the ITRE-Committee Constanze </a:t>
            </a:r>
            <a:r>
              <a:rPr lang="en-US" sz="2400" dirty="0" err="1" smtClean="0">
                <a:solidFill>
                  <a:prstClr val="black"/>
                </a:solidFill>
              </a:rPr>
              <a:t>Krehl</a:t>
            </a:r>
            <a:r>
              <a:rPr lang="en-US" sz="2400" dirty="0" smtClean="0">
                <a:solidFill>
                  <a:prstClr val="black"/>
                </a:solidFill>
              </a:rPr>
              <a:t>, responsible for the report of the European Parliament on the European Space Strategy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5" y="4430384"/>
            <a:ext cx="1919510" cy="2427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31" y="4583962"/>
            <a:ext cx="3227294" cy="21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580" y="2294799"/>
            <a:ext cx="2411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 </a:t>
            </a:r>
            <a:r>
              <a:rPr lang="fr-BE" sz="2800" dirty="0" err="1" smtClean="0">
                <a:solidFill>
                  <a:srgbClr val="E3B803"/>
                </a:solidFill>
              </a:rPr>
              <a:t>Committee</a:t>
            </a:r>
            <a:r>
              <a:rPr lang="fr-BE" sz="2800" dirty="0" smtClean="0">
                <a:solidFill>
                  <a:srgbClr val="E3B803"/>
                </a:solidFill>
              </a:rPr>
              <a:t> of the Regions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-1-</a:t>
            </a:r>
            <a:endParaRPr lang="fr-BE" sz="2800" dirty="0">
              <a:solidFill>
                <a:srgbClr val="E3B80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4748" y="1534873"/>
            <a:ext cx="8462682" cy="379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lvl="0" indent="-22860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Continuous exchange with ENVE-Commission and giving input to activities of members from NEREUS-regions</a:t>
            </a:r>
          </a:p>
          <a:p>
            <a:pPr marL="520700" lvl="0" indent="-22860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Prior to the publication of the EC-proposal, NEREUS-Delegation </a:t>
            </a:r>
            <a:r>
              <a:rPr lang="de-DE" altLang="de-DE" sz="2800" dirty="0">
                <a:solidFill>
                  <a:prstClr val="black"/>
                </a:solidFill>
                <a:sym typeface="Wingdings" pitchFamily="2" charset="2"/>
              </a:rPr>
              <a:t>discussed with the CoR Secretary General Jiri Burianek the role and impact of the regional level in view of a future European Space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Strategy and how both organisations could join forces to promote the regional dimension </a:t>
            </a:r>
          </a:p>
        </p:txBody>
      </p:sp>
    </p:spTree>
    <p:extLst>
      <p:ext uri="{BB962C8B-B14F-4D97-AF65-F5344CB8AC3E}">
        <p14:creationId xmlns:p14="http://schemas.microsoft.com/office/powerpoint/2010/main" val="38247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580" y="2294799"/>
            <a:ext cx="2411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Strategic Partner: </a:t>
            </a:r>
            <a:r>
              <a:rPr lang="fr-BE" sz="2800" dirty="0" err="1" smtClean="0">
                <a:solidFill>
                  <a:srgbClr val="E3B803"/>
                </a:solidFill>
              </a:rPr>
              <a:t>Committee</a:t>
            </a:r>
            <a:r>
              <a:rPr lang="fr-BE" sz="2800" dirty="0" smtClean="0">
                <a:solidFill>
                  <a:srgbClr val="E3B803"/>
                </a:solidFill>
              </a:rPr>
              <a:t> of the Regions</a:t>
            </a:r>
          </a:p>
          <a:p>
            <a:pPr algn="ctr"/>
            <a:r>
              <a:rPr lang="fr-BE" sz="2800" dirty="0" smtClean="0">
                <a:solidFill>
                  <a:srgbClr val="E3B803"/>
                </a:solidFill>
              </a:rPr>
              <a:t>-2-</a:t>
            </a:r>
            <a:endParaRPr lang="fr-BE" sz="2800" dirty="0">
              <a:solidFill>
                <a:srgbClr val="E3B80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9827" y="475792"/>
            <a:ext cx="9069737" cy="616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lvl="0" indent="-22860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NEREUS </a:t>
            </a:r>
            <a:r>
              <a:rPr lang="de-DE" altLang="de-DE" sz="2800" dirty="0">
                <a:solidFill>
                  <a:prstClr val="black"/>
                </a:solidFill>
                <a:sym typeface="Wingdings" pitchFamily="2" charset="2"/>
              </a:rPr>
              <a:t>is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an </a:t>
            </a:r>
            <a:r>
              <a:rPr lang="de-DE" altLang="de-DE" sz="2800" dirty="0">
                <a:solidFill>
                  <a:prstClr val="black"/>
                </a:solidFill>
                <a:sym typeface="Wingdings" pitchFamily="2" charset="2"/>
              </a:rPr>
              <a:t>appreciated interlocutor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of </a:t>
            </a:r>
            <a:r>
              <a:rPr lang="de-DE" altLang="de-DE" sz="2800" dirty="0">
                <a:solidFill>
                  <a:prstClr val="black"/>
                </a:solidFill>
                <a:sym typeface="Wingdings" pitchFamily="2" charset="2"/>
              </a:rPr>
              <a:t>the rapporteur </a:t>
            </a: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of ENVE-Commission, Andres  Jaadla (Estonia) with respect to the opinion of the Committee of the Regions on the European Space Strategy</a:t>
            </a:r>
          </a:p>
          <a:p>
            <a:pPr marL="520700" lvl="0" indent="-22860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NEREUS represented by VP Christian Bruns presented its position together with the European Parliament (MEP Krehl) and the European Commission in a session of the ENVE-Committee</a:t>
            </a:r>
          </a:p>
          <a:p>
            <a:pPr marL="520700" lvl="0" indent="-22860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NEREUS represented by SG Roya Ayazi presented its views in a stakeholder hearing with the rapporteur and the EC, organized by the Committee of the Regions</a:t>
            </a:r>
          </a:p>
          <a:p>
            <a:pPr marL="520700" lvl="0" indent="-228600" algn="just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dirty="0" smtClean="0">
                <a:solidFill>
                  <a:prstClr val="black"/>
                </a:solidFill>
                <a:sym typeface="Wingdings" pitchFamily="2" charset="2"/>
              </a:rPr>
              <a:t>Committee of the Regions through its president asked to be represented on behalf of regions in Copernicus User Forum (key governance body for Copernicus program)</a:t>
            </a:r>
            <a:endParaRPr lang="de-DE" altLang="de-DE" sz="2800" dirty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87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1083</Words>
  <Application>Microsoft Office PowerPoint</Application>
  <PresentationFormat>Widescreen</PresentationFormat>
  <Paragraphs>111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d'Auria</dc:creator>
  <cp:lastModifiedBy>Roya Ayazi</cp:lastModifiedBy>
  <cp:revision>187</cp:revision>
  <cp:lastPrinted>2017-04-27T16:04:00Z</cp:lastPrinted>
  <dcterms:created xsi:type="dcterms:W3CDTF">2015-10-15T09:31:05Z</dcterms:created>
  <dcterms:modified xsi:type="dcterms:W3CDTF">2017-05-16T08:01:47Z</dcterms:modified>
</cp:coreProperties>
</file>