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27" r:id="rId1"/>
    <p:sldMasterId id="2147483739" r:id="rId2"/>
    <p:sldMasterId id="2147483767" r:id="rId3"/>
  </p:sldMasterIdLst>
  <p:notesMasterIdLst>
    <p:notesMasterId r:id="rId15"/>
  </p:notesMasterIdLst>
  <p:handoutMasterIdLst>
    <p:handoutMasterId r:id="rId16"/>
  </p:handoutMasterIdLst>
  <p:sldIdLst>
    <p:sldId id="690" r:id="rId4"/>
    <p:sldId id="691" r:id="rId5"/>
    <p:sldId id="692" r:id="rId6"/>
    <p:sldId id="693" r:id="rId7"/>
    <p:sldId id="704" r:id="rId8"/>
    <p:sldId id="705" r:id="rId9"/>
    <p:sldId id="699" r:id="rId10"/>
    <p:sldId id="706" r:id="rId11"/>
    <p:sldId id="709" r:id="rId12"/>
    <p:sldId id="710" r:id="rId13"/>
    <p:sldId id="707" r:id="rId14"/>
  </p:sldIdLst>
  <p:sldSz cx="9904413" cy="6858000"/>
  <p:notesSz cx="6805613" cy="9939338"/>
  <p:custDataLst>
    <p:tags r:id="rId17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300" b="1" u="sng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300" b="1" u="sng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300" b="1" u="sng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300" b="1" u="sng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300" b="1" u="sng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300" b="1" u="sng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300" b="1" u="sng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300" b="1" u="sng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300" b="1" u="sng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354B3"/>
    <a:srgbClr val="314D84"/>
    <a:srgbClr val="FFFFFF"/>
    <a:srgbClr val="DDDDDD"/>
    <a:srgbClr val="C0C0C0"/>
    <a:srgbClr val="80808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08" autoAdjust="0"/>
    <p:restoredTop sz="99820" autoAdjust="0"/>
  </p:normalViewPr>
  <p:slideViewPr>
    <p:cSldViewPr>
      <p:cViewPr varScale="1">
        <p:scale>
          <a:sx n="134" d="100"/>
          <a:sy n="134" d="100"/>
        </p:scale>
        <p:origin x="-120" y="-7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8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529" tIns="45764" rIns="91529" bIns="45764" numCol="1" anchor="t" anchorCtr="0" compatLnSpc="1">
            <a:prstTxWarp prst="textNoShape">
              <a:avLst/>
            </a:prstTxWarp>
          </a:bodyPr>
          <a:lstStyle>
            <a:lvl1pPr algn="l" defTabSz="915515" eaLnBrk="0" hangingPunct="0">
              <a:defRPr sz="1200" b="0" u="none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28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450" y="0"/>
            <a:ext cx="2949575" cy="498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529" tIns="45764" rIns="91529" bIns="45764" numCol="1" anchor="t" anchorCtr="0" compatLnSpc="1">
            <a:prstTxWarp prst="textNoShape">
              <a:avLst/>
            </a:prstTxWarp>
          </a:bodyPr>
          <a:lstStyle>
            <a:lvl1pPr algn="r" defTabSz="915515" eaLnBrk="0" hangingPunct="0">
              <a:defRPr sz="1200" b="0" u="none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29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9275"/>
            <a:ext cx="2949575" cy="498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529" tIns="45764" rIns="91529" bIns="45764" numCol="1" anchor="b" anchorCtr="0" compatLnSpc="1">
            <a:prstTxWarp prst="textNoShape">
              <a:avLst/>
            </a:prstTxWarp>
          </a:bodyPr>
          <a:lstStyle>
            <a:lvl1pPr algn="l" defTabSz="915515" eaLnBrk="0" hangingPunct="0">
              <a:defRPr sz="1200" b="0" u="none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29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450" y="9439275"/>
            <a:ext cx="2949575" cy="498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529" tIns="45764" rIns="91529" bIns="45764" numCol="1" anchor="b" anchorCtr="0" compatLnSpc="1">
            <a:prstTxWarp prst="textNoShape">
              <a:avLst/>
            </a:prstTxWarp>
          </a:bodyPr>
          <a:lstStyle>
            <a:lvl1pPr algn="r" defTabSz="915515" eaLnBrk="0" hangingPunct="0">
              <a:defRPr sz="1200" b="0" u="none">
                <a:latin typeface="Times" pitchFamily="18" charset="0"/>
              </a:defRPr>
            </a:lvl1pPr>
          </a:lstStyle>
          <a:p>
            <a:pPr>
              <a:defRPr/>
            </a:pPr>
            <a:fld id="{EBC3F6EF-EAE3-4FB7-BD04-24BA60CA4B8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32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512" tIns="45756" rIns="91512" bIns="45756" numCol="1" anchor="t" anchorCtr="0" compatLnSpc="1">
            <a:prstTxWarp prst="textNoShape">
              <a:avLst/>
            </a:prstTxWarp>
          </a:bodyPr>
          <a:lstStyle>
            <a:lvl1pPr algn="l" defTabSz="915515" eaLnBrk="0" hangingPunct="0">
              <a:defRPr sz="1200" b="0" u="none"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512" tIns="45756" rIns="91512" bIns="45756" numCol="1" anchor="t" anchorCtr="0" compatLnSpc="1">
            <a:prstTxWarp prst="textNoShape">
              <a:avLst/>
            </a:prstTxWarp>
          </a:bodyPr>
          <a:lstStyle>
            <a:lvl1pPr algn="r" defTabSz="915515" eaLnBrk="0" hangingPunct="0">
              <a:defRPr sz="1200" b="0" u="none"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2788" y="744538"/>
            <a:ext cx="5383212" cy="3729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1225"/>
            <a:ext cx="5443537" cy="44735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512" tIns="45756" rIns="91512" bIns="457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512" tIns="45756" rIns="91512" bIns="45756" numCol="1" anchor="b" anchorCtr="0" compatLnSpc="1">
            <a:prstTxWarp prst="textNoShape">
              <a:avLst/>
            </a:prstTxWarp>
          </a:bodyPr>
          <a:lstStyle>
            <a:lvl1pPr algn="l" defTabSz="915515" eaLnBrk="0" hangingPunct="0">
              <a:defRPr sz="1200" b="0" u="none"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512" tIns="45756" rIns="91512" bIns="45756" numCol="1" anchor="b" anchorCtr="0" compatLnSpc="1">
            <a:prstTxWarp prst="textNoShape">
              <a:avLst/>
            </a:prstTxWarp>
          </a:bodyPr>
          <a:lstStyle>
            <a:lvl1pPr algn="r" defTabSz="915515" eaLnBrk="0" hangingPunct="0">
              <a:defRPr sz="1200" b="0" u="none">
                <a:latin typeface="Times" pitchFamily="18" charset="0"/>
              </a:defRPr>
            </a:lvl1pPr>
          </a:lstStyle>
          <a:p>
            <a:pPr>
              <a:defRPr/>
            </a:pPr>
            <a:fld id="{CE4A73DD-4B4A-4DBF-8EA7-AF51025F1F0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0024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14400"/>
            <a:fld id="{5B2E1589-EDEF-45D3-BB4F-29F58E0213ED}" type="slidenum">
              <a:rPr lang="de-DE" altLang="de-DE" smtClean="0">
                <a:solidFill>
                  <a:srgbClr val="000000"/>
                </a:solidFill>
              </a:rPr>
              <a:pPr defTabSz="914400"/>
              <a:t>1</a:t>
            </a:fld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538"/>
            <a:ext cx="5383213" cy="372745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Relationship Id="rId4" Type="http://schemas.openxmlformats.org/officeDocument/2006/relationships/image" Target="../media/image10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 userDrawn="1"/>
        </p:nvGrpSpPr>
        <p:grpSpPr bwMode="auto">
          <a:xfrm>
            <a:off x="7518400" y="6265863"/>
            <a:ext cx="2182813" cy="498475"/>
            <a:chOff x="6940550" y="6265863"/>
            <a:chExt cx="2016125" cy="498476"/>
          </a:xfrm>
        </p:grpSpPr>
        <p:sp>
          <p:nvSpPr>
            <p:cNvPr id="5" name="Text Box 12"/>
            <p:cNvSpPr txBox="1">
              <a:spLocks noChangeArrowheads="1"/>
            </p:cNvSpPr>
            <p:nvPr userDrawn="1"/>
          </p:nvSpPr>
          <p:spPr bwMode="auto">
            <a:xfrm>
              <a:off x="6940550" y="6642101"/>
              <a:ext cx="2016125" cy="12223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>
              <a:spAutoFit/>
            </a:bodyPr>
            <a:lstStyle>
              <a:lvl1pPr eaLnBrk="0" hangingPunct="0">
                <a:defRPr sz="2100" b="1">
                  <a:solidFill>
                    <a:srgbClr val="00468C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100" b="1">
                  <a:solidFill>
                    <a:srgbClr val="00468C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100" b="1">
                  <a:solidFill>
                    <a:srgbClr val="00468C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100" b="1">
                  <a:solidFill>
                    <a:srgbClr val="00468C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100" b="1">
                  <a:solidFill>
                    <a:srgbClr val="00468C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468C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468C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468C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468C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800" u="none" dirty="0" smtClean="0">
                  <a:solidFill>
                    <a:srgbClr val="4D4D4D"/>
                  </a:solidFill>
                  <a:latin typeface="Lucida Sans Unicode" pitchFamily="34" charset="0"/>
                </a:rPr>
                <a:t>Navigation solutions powered by Europe</a:t>
              </a:r>
            </a:p>
          </p:txBody>
        </p:sp>
        <p:grpSp>
          <p:nvGrpSpPr>
            <p:cNvPr id="6" name="Group 59"/>
            <p:cNvGrpSpPr>
              <a:grpSpLocks/>
            </p:cNvGrpSpPr>
            <p:nvPr userDrawn="1"/>
          </p:nvGrpSpPr>
          <p:grpSpPr bwMode="auto">
            <a:xfrm>
              <a:off x="7372350" y="6265863"/>
              <a:ext cx="1152525" cy="331788"/>
              <a:chOff x="4595" y="154"/>
              <a:chExt cx="726" cy="209"/>
            </a:xfrm>
          </p:grpSpPr>
          <p:pic>
            <p:nvPicPr>
              <p:cNvPr id="7" name="Picture 60" descr="Logo Galileo-Esa definitif for ppt"/>
              <p:cNvPicPr>
                <a:picLocks noChangeAspect="1" noChangeArrowheads="1"/>
              </p:cNvPicPr>
              <p:nvPr userDrawn="1"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595" y="154"/>
                <a:ext cx="208" cy="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61" descr="egnos full logo"/>
              <p:cNvPicPr>
                <a:picLocks noChangeAspect="1" noChangeArrowheads="1"/>
              </p:cNvPicPr>
              <p:nvPr userDrawn="1"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854" y="182"/>
                <a:ext cx="467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9" name="Picture 20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52413" y="5632450"/>
            <a:ext cx="1717675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34" name="Rectangle 62"/>
          <p:cNvSpPr>
            <a:spLocks noGrp="1" noChangeArrowheads="1"/>
          </p:cNvSpPr>
          <p:nvPr>
            <p:ph type="ctrTitle"/>
          </p:nvPr>
        </p:nvSpPr>
        <p:spPr>
          <a:xfrm>
            <a:off x="1700606" y="4679957"/>
            <a:ext cx="6308904" cy="715963"/>
          </a:xfrm>
          <a:extLst/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3135" name="Rectangle 6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00606" y="5519738"/>
            <a:ext cx="6308904" cy="609600"/>
          </a:xfrm>
          <a:extLst/>
        </p:spPr>
        <p:txBody>
          <a:bodyPr/>
          <a:lstStyle>
            <a:lvl1pPr marL="0" indent="0" algn="ctr">
              <a:buFont typeface="Wingdings" pitchFamily="2" charset="2"/>
              <a:buNone/>
              <a:defRPr sz="1500"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0F6D4F3B-442F-46DA-988E-2ED6FB9B2848}" type="datetime3">
              <a:rPr lang="en-GB"/>
              <a:pPr>
                <a:defRPr/>
              </a:pPr>
              <a:t>7 May, 2014</a:t>
            </a:fld>
            <a:endParaRPr lang="en-GB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 eaLnBrk="0" hangingPunct="0">
              <a:defRPr u="sng"/>
            </a:lvl1pPr>
          </a:lstStyle>
          <a:p>
            <a:pPr>
              <a:defRPr/>
            </a:pPr>
            <a:r>
              <a:rPr lang="en-GB"/>
              <a:t>The European GNSS Programmes</a:t>
            </a: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 u="sng"/>
            </a:lvl1pPr>
          </a:lstStyle>
          <a:p>
            <a:pPr>
              <a:defRPr/>
            </a:pPr>
            <a:fld id="{BB57E50B-F81E-4A6E-B1F8-E15A0A7E3517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5094" y="1111251"/>
            <a:ext cx="2164871" cy="5213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5457" y="1111251"/>
            <a:ext cx="6384563" cy="5213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6DFD1200-57ED-493F-A1BB-53B8DC06CA1C}" type="datetime3">
              <a:rPr lang="en-GB"/>
              <a:pPr>
                <a:defRPr/>
              </a:pPr>
              <a:t>7 May, 2014</a:t>
            </a:fld>
            <a:endParaRPr lang="en-GB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 eaLnBrk="0" hangingPunct="0">
              <a:defRPr u="sng"/>
            </a:lvl1pPr>
          </a:lstStyle>
          <a:p>
            <a:pPr>
              <a:defRPr/>
            </a:pPr>
            <a:r>
              <a:rPr lang="en-GB"/>
              <a:t>The European GNSS Programmes</a:t>
            </a: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 u="sng"/>
            </a:lvl1pPr>
          </a:lstStyle>
          <a:p>
            <a:pPr>
              <a:defRPr/>
            </a:pPr>
            <a:fld id="{D3AB6F6D-426C-4343-A687-47296C0495C5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57188" y="7938"/>
            <a:ext cx="10261601" cy="685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47610" y="3733800"/>
            <a:ext cx="8418751" cy="1143000"/>
          </a:xfrm>
        </p:spPr>
        <p:txBody>
          <a:bodyPr lIns="91440" tIns="45720" rIns="91440" bIns="45720"/>
          <a:lstStyle>
            <a:lvl1pPr>
              <a:defRPr/>
            </a:lvl1pPr>
          </a:lstStyle>
          <a:p>
            <a:pPr lvl="0"/>
            <a:r>
              <a:rPr lang="en-US" altLang="de-DE" noProof="0" smtClean="0"/>
              <a:t>Mastertitelformat bearbeiten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47611" y="5410200"/>
            <a:ext cx="5364890" cy="914400"/>
          </a:xfrm>
        </p:spPr>
        <p:txBody>
          <a:bodyPr lIns="91440" tIns="45720" rIns="91440" bIns="45720"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 altLang="de-DE" noProof="0" smtClean="0"/>
              <a:t>Master-Untertitelformat bearbeiten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fld id="{4B380A9F-E819-40E5-8CB0-A571EC933392}" type="datetime1">
              <a:rPr lang="en-US" altLang="de-DE"/>
              <a:pPr>
                <a:defRPr/>
              </a:pPr>
              <a:t>5/7/2014</a:t>
            </a:fld>
            <a:endParaRPr lang="en-US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fld id="{60C2F9B2-EDAC-4AA1-B997-32829294C0CC}" type="slidenum">
              <a:rPr lang="en-US" altLang="de-DE"/>
              <a:pPr>
                <a:defRPr/>
              </a:pPr>
              <a:t>‹Nr.›</a:t>
            </a:fld>
            <a:endParaRPr lang="en-US" altLang="de-DE" sz="12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380" y="4406901"/>
            <a:ext cx="84187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380" y="2906713"/>
            <a:ext cx="841875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fld id="{A068F8E0-EB91-4C8B-B531-1708B3EB603B}" type="datetime1">
              <a:rPr lang="en-US" altLang="de-DE"/>
              <a:pPr>
                <a:defRPr/>
              </a:pPr>
              <a:t>5/7/2014</a:t>
            </a:fld>
            <a:endParaRPr lang="en-US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fld id="{8E16C65D-BDB9-48CB-9712-8E751E359F58}" type="slidenum">
              <a:rPr lang="en-US" altLang="de-DE"/>
              <a:pPr>
                <a:defRPr/>
              </a:pPr>
              <a:t>‹Nr.›</a:t>
            </a:fld>
            <a:endParaRPr lang="en-US" altLang="de-DE" sz="12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42831" y="1752600"/>
            <a:ext cx="408557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93475" y="1752600"/>
            <a:ext cx="408557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fld id="{E87BEACD-C151-4D21-8122-80EF7B451A74}" type="datetime1">
              <a:rPr lang="en-US" altLang="de-DE"/>
              <a:pPr>
                <a:defRPr/>
              </a:pPr>
              <a:t>5/7/2014</a:t>
            </a:fld>
            <a:endParaRPr lang="en-US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fld id="{3FC491D9-B3AE-4D8F-8586-B5A4DC449608}" type="slidenum">
              <a:rPr lang="en-US" altLang="de-DE"/>
              <a:pPr>
                <a:defRPr/>
              </a:pPr>
              <a:t>‹Nr.›</a:t>
            </a:fld>
            <a:endParaRPr lang="en-US" altLang="de-DE" sz="12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221" y="274638"/>
            <a:ext cx="89139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221" y="1535113"/>
            <a:ext cx="437616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221" y="2174875"/>
            <a:ext cx="437616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1305" y="1535113"/>
            <a:ext cx="43778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1305" y="2174875"/>
            <a:ext cx="43778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fld id="{FA8981FF-9446-4401-8CD2-8788EFE0467E}" type="datetime1">
              <a:rPr lang="en-US" altLang="de-DE"/>
              <a:pPr>
                <a:defRPr/>
              </a:pPr>
              <a:t>5/7/2014</a:t>
            </a:fld>
            <a:endParaRPr lang="en-US" alt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fld id="{6D260F5E-B9C0-4A2D-B219-516D337F84B0}" type="slidenum">
              <a:rPr lang="en-US" altLang="de-DE"/>
              <a:pPr>
                <a:defRPr/>
              </a:pPr>
              <a:t>‹Nr.›</a:t>
            </a:fld>
            <a:endParaRPr lang="en-US" altLang="de-DE" sz="12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fld id="{ADDBD958-5FF6-4B45-9621-4BC6CAFEBB40}" type="datetime1">
              <a:rPr lang="en-US" altLang="de-DE"/>
              <a:pPr>
                <a:defRPr/>
              </a:pPr>
              <a:t>5/7/2014</a:t>
            </a:fld>
            <a:endParaRPr lang="en-US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fld id="{9FA8B29B-E5B1-4673-982E-139B53E46CBB}" type="slidenum">
              <a:rPr lang="en-US" altLang="de-DE"/>
              <a:pPr>
                <a:defRPr/>
              </a:pPr>
              <a:t>‹Nr.›</a:t>
            </a:fld>
            <a:endParaRPr lang="en-US" altLang="de-DE" sz="12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fld id="{30FD20B7-E9BA-4D00-A0A5-1E2CAB597BB1}" type="datetime1">
              <a:rPr lang="en-US" altLang="de-DE"/>
              <a:pPr>
                <a:defRPr/>
              </a:pPr>
              <a:t>5/7/2014</a:t>
            </a:fld>
            <a:endParaRPr lang="en-US" alt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fld id="{A08CF261-C0EA-46D4-8179-263B92506CE1}" type="slidenum">
              <a:rPr lang="en-US" altLang="de-DE"/>
              <a:pPr>
                <a:defRPr/>
              </a:pPr>
              <a:t>‹Nr.›</a:t>
            </a:fld>
            <a:endParaRPr lang="en-US" altLang="de-DE" sz="120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221" y="273050"/>
            <a:ext cx="32584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2350" y="273051"/>
            <a:ext cx="55368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221" y="1435101"/>
            <a:ext cx="32584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fld id="{66D373F6-BBA8-45C2-8F96-E5C6907DEC0D}" type="datetime1">
              <a:rPr lang="en-US" altLang="de-DE"/>
              <a:pPr>
                <a:defRPr/>
              </a:pPr>
              <a:t>5/7/2014</a:t>
            </a:fld>
            <a:endParaRPr lang="en-US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fld id="{A56DD51D-D6B7-4D6E-8C78-A514D4ED8844}" type="slidenum">
              <a:rPr lang="en-US" altLang="de-DE"/>
              <a:pPr>
                <a:defRPr/>
              </a:pPr>
              <a:t>‹Nr.›</a:t>
            </a:fld>
            <a:endParaRPr lang="en-US" altLang="de-DE" sz="12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9155877C-BAD0-436D-9749-AA0541503514}" type="datetime3">
              <a:rPr lang="en-GB"/>
              <a:pPr>
                <a:defRPr/>
              </a:pPr>
              <a:t>7 May, 2014</a:t>
            </a:fld>
            <a:endParaRPr lang="en-GB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 eaLnBrk="0" hangingPunct="0">
              <a:defRPr u="sng"/>
            </a:lvl1pPr>
          </a:lstStyle>
          <a:p>
            <a:pPr>
              <a:defRPr/>
            </a:pPr>
            <a:r>
              <a:rPr lang="en-GB"/>
              <a:t>The European GNSS Programmes</a:t>
            </a: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 u="sng"/>
            </a:lvl1pPr>
          </a:lstStyle>
          <a:p>
            <a:pPr>
              <a:defRPr/>
            </a:pPr>
            <a:fld id="{E176E8AF-0C81-4C29-BBBD-3A259A72694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334" y="4800600"/>
            <a:ext cx="59426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334" y="612775"/>
            <a:ext cx="59426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334" y="5367338"/>
            <a:ext cx="59426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fld id="{8B6B26DF-77C6-47A3-9AEC-6A400E091879}" type="datetime1">
              <a:rPr lang="en-US" altLang="de-DE"/>
              <a:pPr>
                <a:defRPr/>
              </a:pPr>
              <a:t>5/7/2014</a:t>
            </a:fld>
            <a:endParaRPr lang="en-US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fld id="{310C2F19-E754-4E32-8D5D-0E407A67D7DF}" type="slidenum">
              <a:rPr lang="en-US" altLang="de-DE"/>
              <a:pPr>
                <a:defRPr/>
              </a:pPr>
              <a:t>‹Nr.›</a:t>
            </a:fld>
            <a:endParaRPr lang="en-US" altLang="de-DE" sz="120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fld id="{0CF0289E-0319-488B-BEF1-582B8718770A}" type="datetime1">
              <a:rPr lang="en-US" altLang="de-DE"/>
              <a:pPr>
                <a:defRPr/>
              </a:pPr>
              <a:t>5/7/2014</a:t>
            </a:fld>
            <a:endParaRPr lang="en-US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fld id="{56A899FC-BBF0-4D9E-BDB1-EBD3148C799C}" type="slidenum">
              <a:rPr lang="en-US" altLang="de-DE"/>
              <a:pPr>
                <a:defRPr/>
              </a:pPr>
              <a:t>‹Nr.›</a:t>
            </a:fld>
            <a:endParaRPr lang="en-US" altLang="de-DE" sz="12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056894" y="393700"/>
            <a:ext cx="2104688" cy="51689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42831" y="393700"/>
            <a:ext cx="6148990" cy="51689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fld id="{365491C8-3945-462E-81D0-F9BAD2253B3C}" type="datetime1">
              <a:rPr lang="en-US" altLang="de-DE"/>
              <a:pPr>
                <a:defRPr/>
              </a:pPr>
              <a:t>5/7/2014</a:t>
            </a:fld>
            <a:endParaRPr lang="en-US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fld id="{5446021F-5BB3-40AE-A36E-BADF0E69A49A}" type="slidenum">
              <a:rPr lang="en-US" altLang="de-DE"/>
              <a:pPr>
                <a:defRPr/>
              </a:pPr>
              <a:t>‹Nr.›</a:t>
            </a:fld>
            <a:endParaRPr lang="en-US" altLang="de-DE" sz="12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2831" y="393700"/>
            <a:ext cx="8418751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742831" y="1752600"/>
            <a:ext cx="8336214" cy="3810000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fld id="{AB97686F-9A6F-4139-A23F-03E984AB62A8}" type="datetime1">
              <a:rPr lang="en-US" altLang="de-DE"/>
              <a:pPr>
                <a:defRPr/>
              </a:pPr>
              <a:t>5/7/2014</a:t>
            </a:fld>
            <a:endParaRPr lang="en-US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fld id="{3193707B-BE33-4D39-8A66-100F66B42CCA}" type="slidenum">
              <a:rPr lang="en-US" altLang="de-DE"/>
              <a:pPr>
                <a:defRPr/>
              </a:pPr>
              <a:t>‹Nr.›</a:t>
            </a:fld>
            <a:endParaRPr lang="en-US" altLang="de-DE" sz="12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2831" y="393700"/>
            <a:ext cx="8418751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742831" y="1752600"/>
            <a:ext cx="4085570" cy="381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93475" y="1752600"/>
            <a:ext cx="4085570" cy="381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fld id="{0D0940E0-222D-43C9-BEBA-5481A1B72B0D}" type="datetime1">
              <a:rPr lang="en-US" altLang="de-DE"/>
              <a:pPr>
                <a:defRPr/>
              </a:pPr>
              <a:t>5/7/2014</a:t>
            </a:fld>
            <a:endParaRPr lang="en-US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fld id="{CAF89343-2054-47C9-AD21-E463C289A02A}" type="slidenum">
              <a:rPr lang="en-US" altLang="de-DE"/>
              <a:pPr>
                <a:defRPr/>
              </a:pPr>
              <a:t>‹Nr.›</a:t>
            </a:fld>
            <a:endParaRPr lang="en-US" altLang="de-DE" sz="12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2831" y="393700"/>
            <a:ext cx="8418751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42831" y="1752600"/>
            <a:ext cx="4085570" cy="381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993475" y="1752600"/>
            <a:ext cx="4085570" cy="1828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993475" y="3733800"/>
            <a:ext cx="4085570" cy="1828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fld id="{B4B9B0CE-D909-45D1-A9F3-EBB3D95A1855}" type="datetime1">
              <a:rPr lang="en-US" altLang="de-DE"/>
              <a:pPr>
                <a:defRPr/>
              </a:pPr>
              <a:t>5/7/2014</a:t>
            </a:fld>
            <a:endParaRPr lang="en-US" alt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u="sng">
                <a:latin typeface="Arial" charset="0"/>
              </a:defRPr>
            </a:lvl1pPr>
          </a:lstStyle>
          <a:p>
            <a:pPr>
              <a:defRPr/>
            </a:pPr>
            <a:fld id="{056256E1-65C9-4B87-A22B-D0F02239F18F}" type="slidenum">
              <a:rPr lang="en-US" altLang="de-DE"/>
              <a:pPr>
                <a:defRPr/>
              </a:pPr>
              <a:t>‹Nr.›</a:t>
            </a:fld>
            <a:endParaRPr lang="en-US" altLang="de-DE" sz="120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6508750"/>
            <a:ext cx="9904413" cy="349250"/>
          </a:xfrm>
          <a:prstGeom prst="rect">
            <a:avLst/>
          </a:prstGeom>
          <a:gradFill rotWithShape="0">
            <a:gsLst>
              <a:gs pos="0">
                <a:srgbClr val="D6E4ED">
                  <a:alpha val="70000"/>
                </a:srgbClr>
              </a:gs>
              <a:gs pos="100000">
                <a:srgbClr val="6B8BDD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de-DE" sz="2400" b="0" u="none">
                <a:latin typeface="Times" pitchFamily="18" charset="0"/>
              </a:rPr>
              <a:t>         </a:t>
            </a:r>
          </a:p>
        </p:txBody>
      </p:sp>
      <p:sp>
        <p:nvSpPr>
          <p:cNvPr id="5" name="Line 11"/>
          <p:cNvSpPr>
            <a:spLocks noChangeShapeType="1"/>
          </p:cNvSpPr>
          <p:nvPr/>
        </p:nvSpPr>
        <p:spPr bwMode="auto">
          <a:xfrm flipV="1">
            <a:off x="577850" y="6332538"/>
            <a:ext cx="0" cy="304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de-DE" b="0"/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 flipV="1">
            <a:off x="6189663" y="6332538"/>
            <a:ext cx="0" cy="304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de-DE" b="0"/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V="1">
            <a:off x="3219450" y="6332538"/>
            <a:ext cx="0" cy="304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de-DE" b="0"/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 flipV="1">
            <a:off x="3879850" y="6332538"/>
            <a:ext cx="0" cy="304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de-DE" b="0"/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 flipV="1">
            <a:off x="6850063" y="6332538"/>
            <a:ext cx="0" cy="304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de-DE" b="0"/>
          </a:p>
        </p:txBody>
      </p:sp>
      <p:sp>
        <p:nvSpPr>
          <p:cNvPr id="10" name="Line 16"/>
          <p:cNvSpPr>
            <a:spLocks noChangeShapeType="1"/>
          </p:cNvSpPr>
          <p:nvPr/>
        </p:nvSpPr>
        <p:spPr bwMode="auto">
          <a:xfrm flipV="1">
            <a:off x="7345363" y="6332538"/>
            <a:ext cx="0" cy="304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de-DE" b="0"/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 flipV="1">
            <a:off x="9409113" y="6332538"/>
            <a:ext cx="0" cy="304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de-DE" b="0"/>
          </a:p>
        </p:txBody>
      </p:sp>
      <p:sp>
        <p:nvSpPr>
          <p:cNvPr id="12" name="Line 20"/>
          <p:cNvSpPr>
            <a:spLocks noChangeShapeType="1"/>
          </p:cNvSpPr>
          <p:nvPr/>
        </p:nvSpPr>
        <p:spPr bwMode="auto">
          <a:xfrm flipV="1">
            <a:off x="8913813" y="6332538"/>
            <a:ext cx="0" cy="304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de-DE" b="0"/>
          </a:p>
        </p:txBody>
      </p:sp>
      <p:sp>
        <p:nvSpPr>
          <p:cNvPr id="13" name="Line 21"/>
          <p:cNvSpPr>
            <a:spLocks noChangeShapeType="1"/>
          </p:cNvSpPr>
          <p:nvPr/>
        </p:nvSpPr>
        <p:spPr bwMode="auto">
          <a:xfrm flipV="1">
            <a:off x="2146300" y="6332538"/>
            <a:ext cx="0" cy="304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de-DE" b="0"/>
          </a:p>
        </p:txBody>
      </p: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620713" y="333375"/>
            <a:ext cx="2185987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1300" u="sng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 u="sng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 u="sng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 u="sng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 u="sng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 u="sng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 u="sng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 u="sng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endParaRPr lang="en-GB" sz="2400" b="0" u="none" smtClean="0">
              <a:solidFill>
                <a:srgbClr val="3354B3"/>
              </a:solidFill>
            </a:endParaRPr>
          </a:p>
        </p:txBody>
      </p:sp>
      <p:sp>
        <p:nvSpPr>
          <p:cNvPr id="15" name="Slide Number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561513" y="6597650"/>
            <a:ext cx="2301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>
            <a:lvl1pPr>
              <a:defRPr sz="900" b="0" smtClean="0"/>
            </a:lvl1pPr>
          </a:lstStyle>
          <a:p>
            <a:pPr>
              <a:defRPr/>
            </a:pPr>
            <a:fld id="{DDA941AE-BA0B-49AB-BD99-0D279E00B5F3}" type="slidenum">
              <a:rPr lang="en-US" u="none">
                <a:latin typeface="+mn-lt"/>
                <a:cs typeface="Arial" pitchFamily="34" charset="0"/>
              </a:rPr>
              <a:pPr>
                <a:defRPr/>
              </a:pPr>
              <a:t>‹Nr.›</a:t>
            </a:fld>
            <a:endParaRPr lang="en-US" u="none" dirty="0">
              <a:latin typeface="+mn-lt"/>
              <a:cs typeface="Arial" pitchFamily="34" charset="0"/>
            </a:endParaRPr>
          </a:p>
        </p:txBody>
      </p:sp>
      <p:sp>
        <p:nvSpPr>
          <p:cNvPr id="16" name="Text Box 132"/>
          <p:cNvSpPr txBox="1">
            <a:spLocks noChangeArrowheads="1"/>
          </p:cNvSpPr>
          <p:nvPr/>
        </p:nvSpPr>
        <p:spPr bwMode="auto">
          <a:xfrm>
            <a:off x="487363" y="6630988"/>
            <a:ext cx="5184775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1300" u="sng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 u="sng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 u="sng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 u="sng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 u="sng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 u="sng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 u="sng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 u="sng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900" b="0" u="none" smtClean="0"/>
              <a:t>bavAIRia  e.V. </a:t>
            </a:r>
          </a:p>
        </p:txBody>
      </p:sp>
      <p:grpSp>
        <p:nvGrpSpPr>
          <p:cNvPr id="17" name="Gruppieren 24"/>
          <p:cNvGrpSpPr>
            <a:grpSpLocks/>
          </p:cNvGrpSpPr>
          <p:nvPr/>
        </p:nvGrpSpPr>
        <p:grpSpPr bwMode="auto">
          <a:xfrm>
            <a:off x="560388" y="0"/>
            <a:ext cx="8999537" cy="692150"/>
            <a:chOff x="559718" y="0"/>
            <a:chExt cx="9001000" cy="692696"/>
          </a:xfrm>
        </p:grpSpPr>
        <p:pic>
          <p:nvPicPr>
            <p:cNvPr id="18" name="Picture 2" descr="S:\Marketing\Logos\Cluster-Logos\Aerospace\Logo_COB_Aerospace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510470" y="86207"/>
              <a:ext cx="1050248" cy="606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3" descr="S:\Marketing\Logos\bavAIRia-Logos\no_Subline\bavAIRia_noSubline_rgb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40437" y="86206"/>
              <a:ext cx="1298025" cy="534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Gerade Verbindung 27"/>
            <p:cNvCxnSpPr/>
            <p:nvPr/>
          </p:nvCxnSpPr>
          <p:spPr bwMode="auto">
            <a:xfrm>
              <a:off x="559718" y="0"/>
              <a:ext cx="0" cy="692696"/>
            </a:xfrm>
            <a:prstGeom prst="line">
              <a:avLst/>
            </a:prstGeom>
            <a:ln w="38100">
              <a:solidFill>
                <a:srgbClr val="3354B3"/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21" name="Gerade Verbindung 3"/>
          <p:cNvCxnSpPr/>
          <p:nvPr/>
        </p:nvCxnSpPr>
        <p:spPr bwMode="auto">
          <a:xfrm>
            <a:off x="560388" y="0"/>
            <a:ext cx="0" cy="692150"/>
          </a:xfrm>
          <a:prstGeom prst="line">
            <a:avLst/>
          </a:prstGeom>
          <a:ln w="38100">
            <a:solidFill>
              <a:srgbClr val="3354B3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5306" y="1600206"/>
            <a:ext cx="8913812" cy="4525963"/>
          </a:xfrm>
          <a:prstGeom prst="rect">
            <a:avLst/>
          </a:prstGeo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380" y="4406907"/>
            <a:ext cx="84187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380" y="2906713"/>
            <a:ext cx="841875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08A7997A-7C74-469A-94BA-68F52D6AFA1A}" type="datetime3">
              <a:rPr lang="en-GB"/>
              <a:pPr>
                <a:defRPr/>
              </a:pPr>
              <a:t>7 May, 2014</a:t>
            </a:fld>
            <a:endParaRPr lang="en-GB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 eaLnBrk="0" hangingPunct="0">
              <a:defRPr u="sng"/>
            </a:lvl1pPr>
          </a:lstStyle>
          <a:p>
            <a:pPr>
              <a:defRPr/>
            </a:pPr>
            <a:r>
              <a:rPr lang="en-GB"/>
              <a:t>The European GNSS Programmes</a:t>
            </a: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 u="sng"/>
            </a:lvl1pPr>
          </a:lstStyle>
          <a:p>
            <a:pPr>
              <a:defRPr/>
            </a:pPr>
            <a:fld id="{03C387D0-7F77-44C8-A8FD-2C6CF8D25350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5457" y="2205039"/>
            <a:ext cx="4300509" cy="4119562"/>
          </a:xfrm>
        </p:spPr>
        <p:txBody>
          <a:bodyPr/>
          <a:lstStyle>
            <a:lvl1pPr>
              <a:defRPr sz="1900"/>
            </a:lvl1pPr>
            <a:lvl2pPr>
              <a:defRPr sz="1800"/>
            </a:lvl2pPr>
            <a:lvl3pPr>
              <a:defRPr sz="1700"/>
            </a:lvl3pPr>
            <a:lvl4pPr>
              <a:defRPr sz="16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040" y="2205045"/>
            <a:ext cx="4248925" cy="4119563"/>
          </a:xfrm>
        </p:spPr>
        <p:txBody>
          <a:bodyPr/>
          <a:lstStyle>
            <a:lvl1pPr>
              <a:defRPr sz="1900"/>
            </a:lvl1pPr>
            <a:lvl2pPr>
              <a:defRPr sz="1800"/>
            </a:lvl2pPr>
            <a:lvl3pPr>
              <a:defRPr sz="1700"/>
            </a:lvl3pPr>
            <a:lvl4pPr>
              <a:defRPr sz="16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0AE9E74B-6371-471D-A35A-A0A7F39DAF28}" type="datetime3">
              <a:rPr lang="en-GB"/>
              <a:pPr>
                <a:defRPr/>
              </a:pPr>
              <a:t>7 May, 2014</a:t>
            </a:fld>
            <a:endParaRPr lang="en-GB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 eaLnBrk="0" hangingPunct="0">
              <a:defRPr u="sng"/>
            </a:lvl1pPr>
          </a:lstStyle>
          <a:p>
            <a:pPr>
              <a:defRPr/>
            </a:pPr>
            <a:r>
              <a:rPr lang="en-GB"/>
              <a:t>The European GNSS Programmes</a:t>
            </a: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 u="sng"/>
            </a:lvl1pPr>
          </a:lstStyle>
          <a:p>
            <a:pPr>
              <a:defRPr/>
            </a:pPr>
            <a:fld id="{85E060AD-9770-492F-A11F-724FB130F5E2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456" y="1104525"/>
            <a:ext cx="8714509" cy="887241"/>
          </a:xfrm>
          <a:noFill/>
          <a:ln>
            <a:noFill/>
          </a:ln>
          <a:effectLst/>
          <a:extLst/>
        </p:spPr>
        <p:txBody>
          <a:bodyPr/>
          <a:lstStyle>
            <a:lvl1pPr>
              <a:defRPr lang="en-GB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52" y="2042081"/>
            <a:ext cx="420593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454" y="2725093"/>
            <a:ext cx="4205936" cy="359950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1305" y="2042081"/>
            <a:ext cx="434865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1305" y="2725093"/>
            <a:ext cx="4348657" cy="359950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A7B762D0-1953-46D9-9ABD-096649AC12D2}" type="datetime3">
              <a:rPr lang="en-GB"/>
              <a:pPr>
                <a:defRPr/>
              </a:pPr>
              <a:t>7 May, 2014</a:t>
            </a:fld>
            <a:endParaRPr lang="en-GB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 eaLnBrk="0" hangingPunct="0">
              <a:defRPr u="sng"/>
            </a:lvl1pPr>
          </a:lstStyle>
          <a:p>
            <a:pPr>
              <a:defRPr/>
            </a:pPr>
            <a:r>
              <a:rPr lang="en-GB"/>
              <a:t>The European GNSS Programmes</a:t>
            </a:r>
          </a:p>
        </p:txBody>
      </p:sp>
      <p:sp>
        <p:nvSpPr>
          <p:cNvPr id="9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 u="sng"/>
            </a:lvl1pPr>
          </a:lstStyle>
          <a:p>
            <a:pPr>
              <a:defRPr/>
            </a:pPr>
            <a:fld id="{479D3B1D-7764-44BA-A1C1-27B54E7C740A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F6E08508-31F0-4FA6-A5E6-06ED9AAB052C}" type="datetime3">
              <a:rPr lang="en-GB"/>
              <a:pPr>
                <a:defRPr/>
              </a:pPr>
              <a:t>7 May, 2014</a:t>
            </a:fld>
            <a:endParaRPr lang="en-GB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 eaLnBrk="0" hangingPunct="0">
              <a:defRPr u="sng"/>
            </a:lvl1pPr>
          </a:lstStyle>
          <a:p>
            <a:pPr>
              <a:defRPr/>
            </a:pPr>
            <a:r>
              <a:rPr lang="en-GB"/>
              <a:t>The European GNSS Programmes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 u="sng"/>
            </a:lvl1pPr>
          </a:lstStyle>
          <a:p>
            <a:pPr>
              <a:defRPr/>
            </a:pPr>
            <a:fld id="{55A7E833-1DA9-454A-A179-282C3659C597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FE3840E6-012D-4C10-911D-096E2DB5B3BD}" type="datetime3">
              <a:rPr lang="en-GB"/>
              <a:pPr>
                <a:defRPr/>
              </a:pPr>
              <a:t>7 May, 2014</a:t>
            </a:fld>
            <a:endParaRPr lang="en-GB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 eaLnBrk="0" hangingPunct="0">
              <a:defRPr u="sng"/>
            </a:lvl1pPr>
          </a:lstStyle>
          <a:p>
            <a:pPr>
              <a:defRPr/>
            </a:pPr>
            <a:r>
              <a:rPr lang="en-GB"/>
              <a:t>The European GNSS Programmes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 u="sng"/>
            </a:lvl1pPr>
          </a:lstStyle>
          <a:p>
            <a:pPr>
              <a:defRPr/>
            </a:pPr>
            <a:fld id="{6B2A166E-1538-49A6-8833-E24B962AE709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457" y="1027175"/>
            <a:ext cx="305902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119" y="2206632"/>
            <a:ext cx="5536842" cy="41179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5457" y="2206632"/>
            <a:ext cx="3059020" cy="41179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48E8038A-FEC2-4C4C-A014-5FC4D2386922}" type="datetime3">
              <a:rPr lang="en-GB"/>
              <a:pPr>
                <a:defRPr/>
              </a:pPr>
              <a:t>7 May, 2014</a:t>
            </a:fld>
            <a:endParaRPr lang="en-GB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 eaLnBrk="0" hangingPunct="0">
              <a:defRPr u="sng"/>
            </a:lvl1pPr>
          </a:lstStyle>
          <a:p>
            <a:pPr>
              <a:defRPr/>
            </a:pPr>
            <a:r>
              <a:rPr lang="en-GB"/>
              <a:t>The European GNSS Programmes</a:t>
            </a: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 u="sng"/>
            </a:lvl1pPr>
          </a:lstStyle>
          <a:p>
            <a:pPr>
              <a:defRPr/>
            </a:pPr>
            <a:fld id="{F5199236-89FF-44A9-8C1E-EA0FEAB29089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334" y="4800600"/>
            <a:ext cx="59426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334" y="1294652"/>
            <a:ext cx="5942648" cy="343292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334" y="5367338"/>
            <a:ext cx="59426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3C9A4312-3608-44F6-A2C3-76C17BC8BA04}" type="datetime3">
              <a:rPr lang="en-GB"/>
              <a:pPr>
                <a:defRPr/>
              </a:pPr>
              <a:t>7 May, 2014</a:t>
            </a:fld>
            <a:endParaRPr lang="en-GB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 eaLnBrk="0" hangingPunct="0">
              <a:defRPr u="sng"/>
            </a:lvl1pPr>
          </a:lstStyle>
          <a:p>
            <a:pPr>
              <a:defRPr/>
            </a:pPr>
            <a:r>
              <a:rPr lang="en-GB"/>
              <a:t>The European GNSS Programmes</a:t>
            </a: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ctr" eaLnBrk="0" hangingPunct="0">
              <a:defRPr u="sng"/>
            </a:lvl1pPr>
          </a:lstStyle>
          <a:p>
            <a:pPr>
              <a:defRPr/>
            </a:pPr>
            <a:fld id="{9C6E8579-1D09-4496-9233-512E28838B8B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ppt strip under.jpg"/>
          <p:cNvPicPr>
            <a:picLocks/>
          </p:cNvPicPr>
          <p:nvPr userDrawn="1"/>
        </p:nvPicPr>
        <p:blipFill>
          <a:blip r:embed="rId13"/>
          <a:srcRect/>
          <a:stretch>
            <a:fillRect/>
          </a:stretch>
        </p:blipFill>
        <p:spPr bwMode="ltGray">
          <a:xfrm>
            <a:off x="0" y="6702425"/>
            <a:ext cx="9904413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54" descr="Galileo_top_banner_resize"/>
          <p:cNvPicPr>
            <a:picLocks noChangeAspect="1" noChangeArrowheads="1"/>
          </p:cNvPicPr>
          <p:nvPr userDrawn="1"/>
        </p:nvPicPr>
        <p:blipFill>
          <a:blip r:embed="rId14"/>
          <a:srcRect r="26169"/>
          <a:stretch>
            <a:fillRect/>
          </a:stretch>
        </p:blipFill>
        <p:spPr bwMode="ltGray">
          <a:xfrm>
            <a:off x="0" y="-1588"/>
            <a:ext cx="9904413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5163" y="2206625"/>
            <a:ext cx="8715375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5163" y="1111250"/>
            <a:ext cx="87153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7550" y="6716713"/>
            <a:ext cx="2089150" cy="1031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b="0" u="none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FABA46F3-AA77-44AE-851D-42573A452208}" type="datetime3">
              <a:rPr lang="en-GB"/>
              <a:pPr>
                <a:defRPr/>
              </a:pPr>
              <a:t>7 May, 2014</a:t>
            </a:fld>
            <a:endParaRPr lang="en-GB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84738" y="6713538"/>
            <a:ext cx="4279900" cy="85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 b="0" u="none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The European GNSS Programmes</a:t>
            </a:r>
          </a:p>
        </p:txBody>
      </p:sp>
      <p:sp>
        <p:nvSpPr>
          <p:cNvPr id="1044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0538" y="6715125"/>
            <a:ext cx="273050" cy="93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 b="0" u="none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783BA63-2083-4A4F-A8B5-A8872A6E1D18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9293225" y="6715125"/>
            <a:ext cx="0" cy="1238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/>
        </p:spPr>
        <p:txBody>
          <a:bodyPr wrap="none" lIns="0" tIns="0" rIns="0" bIns="0" anchor="ctr">
            <a:spAutoFit/>
          </a:bodyPr>
          <a:lstStyle/>
          <a:p>
            <a:pPr algn="r">
              <a:defRPr/>
            </a:pPr>
            <a:endParaRPr lang="de-DE" sz="2100" u="none">
              <a:solidFill>
                <a:srgbClr val="00468C"/>
              </a:solidFill>
              <a:latin typeface="Arial" pitchFamily="34" charset="0"/>
            </a:endParaRPr>
          </a:p>
        </p:txBody>
      </p:sp>
      <p:pic>
        <p:nvPicPr>
          <p:cNvPr id="1034" name="Picture 42" descr="07-Egnos star-Ca_small"/>
          <p:cNvPicPr>
            <a:picLocks noChangeAspect="1" noChangeArrowheads="1"/>
          </p:cNvPicPr>
          <p:nvPr userDrawn="1"/>
        </p:nvPicPr>
        <p:blipFill>
          <a:blip r:embed="rId15">
            <a:clrChange>
              <a:clrFrom>
                <a:srgbClr val="4E420F"/>
              </a:clrFrom>
              <a:clrTo>
                <a:srgbClr val="4E420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219819">
            <a:off x="7664450" y="47625"/>
            <a:ext cx="205263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12"/>
          <p:cNvSpPr txBox="1">
            <a:spLocks noChangeArrowheads="1"/>
          </p:cNvSpPr>
          <p:nvPr userDrawn="1"/>
        </p:nvSpPr>
        <p:spPr bwMode="auto">
          <a:xfrm>
            <a:off x="7623175" y="620713"/>
            <a:ext cx="2182813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800" u="none" dirty="0" smtClean="0">
                <a:solidFill>
                  <a:srgbClr val="FFFFFF"/>
                </a:solidFill>
                <a:latin typeface="Lucida Sans Unicode" pitchFamily="34" charset="0"/>
              </a:rPr>
              <a:t>Navigation solutions powered by Europe</a:t>
            </a:r>
          </a:p>
        </p:txBody>
      </p:sp>
      <p:grpSp>
        <p:nvGrpSpPr>
          <p:cNvPr id="1036" name="Group 50"/>
          <p:cNvGrpSpPr>
            <a:grpSpLocks/>
          </p:cNvGrpSpPr>
          <p:nvPr userDrawn="1"/>
        </p:nvGrpSpPr>
        <p:grpSpPr bwMode="auto">
          <a:xfrm>
            <a:off x="8089900" y="244475"/>
            <a:ext cx="1249363" cy="331788"/>
            <a:chOff x="4595" y="154"/>
            <a:chExt cx="726" cy="209"/>
          </a:xfrm>
        </p:grpSpPr>
        <p:pic>
          <p:nvPicPr>
            <p:cNvPr id="1037" name="Picture 46" descr="Logo Galileo-Esa definitif for ppt"/>
            <p:cNvPicPr>
              <a:picLocks noChangeAspect="1" noChangeArrowheads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595" y="154"/>
              <a:ext cx="208" cy="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8" name="Picture 49" descr="egnos full logo"/>
            <p:cNvPicPr>
              <a:picLocks noChangeAspect="1" noChangeArrowheads="1"/>
            </p:cNvPicPr>
            <p:nvPr userDrawn="1"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54" y="182"/>
              <a:ext cx="46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900" b="1">
          <a:solidFill>
            <a:srgbClr val="00468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900" b="1">
          <a:solidFill>
            <a:srgbClr val="00468C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900" b="1">
          <a:solidFill>
            <a:srgbClr val="00468C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900" b="1">
          <a:solidFill>
            <a:srgbClr val="00468C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900" b="1">
          <a:solidFill>
            <a:srgbClr val="00468C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900" b="1">
          <a:solidFill>
            <a:srgbClr val="00468C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900" b="1">
          <a:solidFill>
            <a:srgbClr val="00468C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900" b="1">
          <a:solidFill>
            <a:srgbClr val="00468C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900" b="1">
          <a:solidFill>
            <a:srgbClr val="00468C"/>
          </a:solidFill>
          <a:latin typeface="Arial" pitchFamily="34" charset="0"/>
        </a:defRPr>
      </a:lvl9pPr>
    </p:titleStyle>
    <p:bodyStyle>
      <a:lvl1pPr marL="452438" indent="-452438" algn="l" rtl="0" eaLnBrk="0" fontAlgn="base" hangingPunct="0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900">
          <a:solidFill>
            <a:srgbClr val="00468C"/>
          </a:solidFill>
          <a:latin typeface="+mn-lt"/>
          <a:ea typeface="+mn-ea"/>
          <a:cs typeface="+mn-cs"/>
        </a:defRPr>
      </a:lvl1pPr>
      <a:lvl2pPr marL="804863" indent="-3508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«"/>
        <a:defRPr>
          <a:solidFill>
            <a:srgbClr val="00468C"/>
          </a:solidFill>
          <a:latin typeface="+mn-lt"/>
        </a:defRPr>
      </a:lvl2pPr>
      <a:lvl3pPr marL="1089025" indent="-282575" algn="l" rtl="0" eaLnBrk="0" fontAlgn="base" hangingPunct="0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700">
          <a:solidFill>
            <a:srgbClr val="00468C"/>
          </a:solidFill>
          <a:latin typeface="+mn-lt"/>
        </a:defRPr>
      </a:lvl3pPr>
      <a:lvl4pPr marL="1355725" indent="-2651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«"/>
        <a:defRPr sz="1600">
          <a:solidFill>
            <a:srgbClr val="00468C"/>
          </a:solidFill>
          <a:latin typeface="+mn-lt"/>
        </a:defRPr>
      </a:lvl4pPr>
      <a:lvl5pPr marL="1582738" indent="-225425" algn="l" rtl="0" eaLnBrk="0" fontAlgn="base" hangingPunct="0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500">
          <a:solidFill>
            <a:srgbClr val="00468C"/>
          </a:solidFill>
          <a:latin typeface="+mn-lt"/>
        </a:defRPr>
      </a:lvl5pPr>
      <a:lvl6pPr marL="2039938" indent="-225425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500">
          <a:solidFill>
            <a:srgbClr val="00468C"/>
          </a:solidFill>
          <a:latin typeface="+mn-lt"/>
        </a:defRPr>
      </a:lvl6pPr>
      <a:lvl7pPr marL="2497138" indent="-225425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500">
          <a:solidFill>
            <a:srgbClr val="00468C"/>
          </a:solidFill>
          <a:latin typeface="+mn-lt"/>
        </a:defRPr>
      </a:lvl7pPr>
      <a:lvl8pPr marL="2954338" indent="-225425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500">
          <a:solidFill>
            <a:srgbClr val="00468C"/>
          </a:solidFill>
          <a:latin typeface="+mn-lt"/>
        </a:defRPr>
      </a:lvl8pPr>
      <a:lvl9pPr marL="3411538" indent="-225425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500">
          <a:solidFill>
            <a:srgbClr val="00468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0" y="5943600"/>
            <a:ext cx="7427913" cy="457200"/>
          </a:xfrm>
          <a:prstGeom prst="rect">
            <a:avLst/>
          </a:prstGeom>
          <a:solidFill>
            <a:srgbClr val="B1DF73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de-DE" sz="1200" b="0" u="none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393700"/>
            <a:ext cx="84185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Mastertitelformat bearbeiten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752600"/>
            <a:ext cx="83359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Mastertextformat bearbeiten</a:t>
            </a:r>
          </a:p>
          <a:p>
            <a:pPr lvl="1"/>
            <a:r>
              <a:rPr lang="en-US" altLang="de-DE" smtClean="0"/>
              <a:t>Zweite Ebene</a:t>
            </a:r>
          </a:p>
          <a:p>
            <a:pPr lvl="2"/>
            <a:r>
              <a:rPr lang="en-US" altLang="de-DE" smtClean="0"/>
              <a:t>Dritte Ebene</a:t>
            </a:r>
          </a:p>
          <a:p>
            <a:pPr lvl="3"/>
            <a:r>
              <a:rPr lang="en-US" altLang="de-DE" smtClean="0"/>
              <a:t>Vierte Ebene</a:t>
            </a:r>
          </a:p>
          <a:p>
            <a:pPr lvl="4"/>
            <a:r>
              <a:rPr lang="en-US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0400" y="6477000"/>
            <a:ext cx="206375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0" u="none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D100DED0-536F-40E2-B267-A0484B41CFF2}" type="datetime1">
              <a:rPr lang="en-US" altLang="de-DE"/>
              <a:pPr>
                <a:defRPr/>
              </a:pPr>
              <a:t>5/7/2014</a:t>
            </a:fld>
            <a:endParaRPr lang="en-US" alt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06700" y="6477000"/>
            <a:ext cx="3135313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0" u="none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0400" y="5943600"/>
            <a:ext cx="990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000" b="0" u="none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9D96024C-601A-461F-A245-D4FB8FACF4F6}" type="slidenum">
              <a:rPr lang="en-US" altLang="de-DE"/>
              <a:pPr>
                <a:defRPr/>
              </a:pPr>
              <a:t>‹Nr.›</a:t>
            </a:fld>
            <a:endParaRPr lang="en-US" altLang="de-DE" sz="1200"/>
          </a:p>
        </p:txBody>
      </p:sp>
      <p:pic>
        <p:nvPicPr>
          <p:cNvPr id="13320" name="Picture 13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7923213" y="5748338"/>
            <a:ext cx="1774825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4" name="Line 50"/>
          <p:cNvSpPr>
            <a:spLocks noChangeShapeType="1"/>
          </p:cNvSpPr>
          <p:nvPr userDrawn="1"/>
        </p:nvSpPr>
        <p:spPr bwMode="auto">
          <a:xfrm>
            <a:off x="0" y="1600200"/>
            <a:ext cx="9904413" cy="0"/>
          </a:xfrm>
          <a:prstGeom prst="line">
            <a:avLst/>
          </a:prstGeom>
          <a:noFill/>
          <a:ln w="9525">
            <a:solidFill>
              <a:srgbClr val="525B67"/>
            </a:solidFill>
            <a:round/>
            <a:headEnd/>
            <a:tailEnd/>
          </a:ln>
          <a:effectLst/>
          <a:extLst/>
        </p:spPr>
        <p:txBody>
          <a:bodyPr lIns="0" tIns="0" rIns="0" bIns="0">
            <a:spAutoFit/>
          </a:bodyPr>
          <a:lstStyle/>
          <a:p>
            <a:pPr eaLnBrk="0" hangingPunct="0">
              <a:defRPr/>
            </a:pPr>
            <a:endParaRPr lang="de-DE" sz="1200" b="0" u="none">
              <a:solidFill>
                <a:srgbClr val="000000"/>
              </a:solidFill>
              <a:latin typeface="Helvetic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765175"/>
            <a:ext cx="84185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22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7345363" y="6719888"/>
            <a:ext cx="2063750" cy="30480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 b="0" u="none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54B3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54B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54B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54B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54B3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3354B3"/>
          </a:solidFill>
          <a:latin typeface="Helvetic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3354B3"/>
          </a:solidFill>
          <a:latin typeface="Helvetic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3354B3"/>
          </a:solidFill>
          <a:latin typeface="Helvetic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3354B3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pitchFamily="18" charset="0"/>
        <a:buChar char="•"/>
        <a:defRPr sz="24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8.jpeg"/><Relationship Id="rId18" Type="http://schemas.openxmlformats.org/officeDocument/2006/relationships/image" Target="../media/image55.jpeg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58.png"/><Relationship Id="rId7" Type="http://schemas.openxmlformats.org/officeDocument/2006/relationships/image" Target="../media/image47.jpeg"/><Relationship Id="rId12" Type="http://schemas.openxmlformats.org/officeDocument/2006/relationships/image" Target="../media/image23.png"/><Relationship Id="rId17" Type="http://schemas.openxmlformats.org/officeDocument/2006/relationships/image" Target="../media/image54.jpeg"/><Relationship Id="rId2" Type="http://schemas.openxmlformats.org/officeDocument/2006/relationships/tags" Target="../tags/tag9.xml"/><Relationship Id="rId16" Type="http://schemas.openxmlformats.org/officeDocument/2006/relationships/image" Target="../media/image53.jpeg"/><Relationship Id="rId20" Type="http://schemas.openxmlformats.org/officeDocument/2006/relationships/image" Target="../media/image57.png"/><Relationship Id="rId1" Type="http://schemas.openxmlformats.org/officeDocument/2006/relationships/tags" Target="../tags/tag8.xml"/><Relationship Id="rId6" Type="http://schemas.openxmlformats.org/officeDocument/2006/relationships/image" Target="../media/image46.jpeg"/><Relationship Id="rId11" Type="http://schemas.openxmlformats.org/officeDocument/2006/relationships/image" Target="../media/image20.jpeg"/><Relationship Id="rId24" Type="http://schemas.openxmlformats.org/officeDocument/2006/relationships/image" Target="../media/image61.png"/><Relationship Id="rId5" Type="http://schemas.openxmlformats.org/officeDocument/2006/relationships/image" Target="../media/image45.png"/><Relationship Id="rId15" Type="http://schemas.openxmlformats.org/officeDocument/2006/relationships/image" Target="../media/image52.jpeg"/><Relationship Id="rId23" Type="http://schemas.openxmlformats.org/officeDocument/2006/relationships/image" Target="../media/image60.png"/><Relationship Id="rId10" Type="http://schemas.openxmlformats.org/officeDocument/2006/relationships/image" Target="../media/image50.png"/><Relationship Id="rId19" Type="http://schemas.openxmlformats.org/officeDocument/2006/relationships/image" Target="../media/image56.png"/><Relationship Id="rId4" Type="http://schemas.openxmlformats.org/officeDocument/2006/relationships/image" Target="../media/image36.jpeg"/><Relationship Id="rId9" Type="http://schemas.openxmlformats.org/officeDocument/2006/relationships/image" Target="../media/image49.jpeg"/><Relationship Id="rId14" Type="http://schemas.openxmlformats.org/officeDocument/2006/relationships/image" Target="../media/image51.jpeg"/><Relationship Id="rId22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png"/><Relationship Id="rId2" Type="http://schemas.openxmlformats.org/officeDocument/2006/relationships/tags" Target="../tags/tag6.xml"/><Relationship Id="rId16" Type="http://schemas.openxmlformats.org/officeDocument/2006/relationships/image" Target="../media/image24.png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11" Type="http://schemas.openxmlformats.org/officeDocument/2006/relationships/image" Target="../media/image19.emf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jpeg"/><Relationship Id="rId4" Type="http://schemas.openxmlformats.org/officeDocument/2006/relationships/image" Target="../media/image12.emf"/><Relationship Id="rId9" Type="http://schemas.openxmlformats.org/officeDocument/2006/relationships/image" Target="../media/image17.png"/><Relationship Id="rId1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2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20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7650" y="3733800"/>
            <a:ext cx="8418513" cy="1143000"/>
          </a:xfrm>
        </p:spPr>
        <p:txBody>
          <a:bodyPr/>
          <a:lstStyle/>
          <a:p>
            <a:pPr algn="ctr" eaLnBrk="1" hangingPunct="1"/>
            <a:r>
              <a:rPr lang="en-US" altLang="de-DE" sz="2800" smtClean="0">
                <a:solidFill>
                  <a:schemeClr val="bg1"/>
                </a:solidFill>
              </a:rPr>
              <a:t>Examples of regional funded projects to strengthen the Copernicus competence in Bavaria</a:t>
            </a:r>
          </a:p>
        </p:txBody>
      </p:sp>
      <p:sp>
        <p:nvSpPr>
          <p:cNvPr id="32770" name="Untertitel 1"/>
          <p:cNvSpPr>
            <a:spLocks noGrp="1"/>
          </p:cNvSpPr>
          <p:nvPr>
            <p:ph type="subTitle" idx="1"/>
          </p:nvPr>
        </p:nvSpPr>
        <p:spPr>
          <a:xfrm>
            <a:off x="-520700" y="5516563"/>
            <a:ext cx="7850188" cy="1154112"/>
          </a:xfrm>
        </p:spPr>
        <p:txBody>
          <a:bodyPr/>
          <a:lstStyle/>
          <a:p>
            <a:pPr algn="ctr" eaLnBrk="1" hangingPunct="1"/>
            <a:r>
              <a:rPr lang="de-DE" smtClean="0"/>
              <a:t>Manfred Schroeder, bavAIRia e. V.</a:t>
            </a:r>
          </a:p>
          <a:p>
            <a:pPr algn="ctr" eaLnBrk="1" hangingPunct="1"/>
            <a:endParaRPr lang="de-DE" smtClean="0"/>
          </a:p>
          <a:p>
            <a:pPr algn="ctr" eaLnBrk="1" hangingPunct="1"/>
            <a:r>
              <a:rPr lang="de-DE" sz="1400" smtClean="0"/>
              <a:t>Copernicus- Sentinels Serving Society and the Environment, </a:t>
            </a:r>
          </a:p>
          <a:p>
            <a:pPr algn="ctr" eaLnBrk="1" hangingPunct="1"/>
            <a:r>
              <a:rPr lang="de-DE" sz="1400" smtClean="0"/>
              <a:t>12-13 May 2014, Athens, Greece- NEREUS- side- event: Space4Regions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8" descr="EA_Mobility_font+symbol_CMYK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2071688" y="93663"/>
            <a:ext cx="4032250" cy="1720850"/>
          </a:xfrm>
        </p:spPr>
      </p:pic>
      <p:pic>
        <p:nvPicPr>
          <p:cNvPr id="43010" name="Picture 17" descr="LOGO TRENTINO SVILUPPO OK_ING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0" y="2205038"/>
            <a:ext cx="2303463" cy="163195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43011" name="Picture 7" descr="1137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16150" y="2852738"/>
            <a:ext cx="7921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8" descr="imag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95650" y="2636838"/>
            <a:ext cx="93662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 descr="logo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19613" y="2708275"/>
            <a:ext cx="7921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11" descr="FTS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72138" y="2636838"/>
            <a:ext cx="720725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5" name="Rectangle 10"/>
          <p:cNvSpPr>
            <a:spLocks noChangeArrowheads="1"/>
          </p:cNvSpPr>
          <p:nvPr/>
        </p:nvSpPr>
        <p:spPr bwMode="auto">
          <a:xfrm>
            <a:off x="344488" y="1844675"/>
            <a:ext cx="72009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u="none" dirty="0" err="1">
                <a:solidFill>
                  <a:schemeClr val="accent2"/>
                </a:solidFill>
              </a:rPr>
              <a:t>Cultways</a:t>
            </a:r>
            <a:r>
              <a:rPr lang="en-US" sz="2400" u="none" dirty="0">
                <a:solidFill>
                  <a:schemeClr val="accent2"/>
                </a:solidFill>
              </a:rPr>
              <a:t>-</a:t>
            </a:r>
            <a:r>
              <a:rPr lang="en-US" sz="2000" u="none" dirty="0"/>
              <a:t> </a:t>
            </a:r>
            <a:r>
              <a:rPr lang="en-US" sz="1400" u="none" dirty="0"/>
              <a:t>(</a:t>
            </a:r>
            <a:r>
              <a:rPr lang="en-GB" sz="1400" u="none" dirty="0" err="1">
                <a:solidFill>
                  <a:schemeClr val="tx2"/>
                </a:solidFill>
              </a:rPr>
              <a:t>CULtural</a:t>
            </a:r>
            <a:r>
              <a:rPr lang="en-GB" sz="1400" u="none" dirty="0">
                <a:solidFill>
                  <a:schemeClr val="tx2"/>
                </a:solidFill>
              </a:rPr>
              <a:t> Tourism Ways)</a:t>
            </a:r>
            <a:r>
              <a:rPr lang="en-US" sz="1400" u="none" dirty="0"/>
              <a:t> is a large-scale demonstrator for tourism on European Cultural routes to be tested on </a:t>
            </a:r>
            <a:r>
              <a:rPr lang="en-US" sz="1400" u="none" dirty="0">
                <a:solidFill>
                  <a:srgbClr val="3354B3"/>
                </a:solidFill>
              </a:rPr>
              <a:t>Via Claudia Augusta</a:t>
            </a:r>
            <a:r>
              <a:rPr lang="en-US" sz="1400" u="none" dirty="0"/>
              <a:t> and </a:t>
            </a:r>
            <a:r>
              <a:rPr lang="en-US" sz="1400" u="none" dirty="0">
                <a:solidFill>
                  <a:srgbClr val="3354B3"/>
                </a:solidFill>
              </a:rPr>
              <a:t>Way of St. James</a:t>
            </a:r>
          </a:p>
          <a:p>
            <a:endParaRPr lang="en-US" u="none" dirty="0">
              <a:solidFill>
                <a:srgbClr val="3354B3"/>
              </a:solidFill>
            </a:endParaRPr>
          </a:p>
          <a:p>
            <a:endParaRPr lang="de-DE" b="0" u="none" dirty="0"/>
          </a:p>
        </p:txBody>
      </p:sp>
      <p:pic>
        <p:nvPicPr>
          <p:cNvPr id="43016" name="Picture 5" descr="Screenshot_2013-10-11-18-49-5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04163" y="1125538"/>
            <a:ext cx="1166812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7" name="Rectangle 13"/>
          <p:cNvSpPr>
            <a:spLocks noChangeArrowheads="1"/>
          </p:cNvSpPr>
          <p:nvPr/>
        </p:nvSpPr>
        <p:spPr bwMode="auto">
          <a:xfrm>
            <a:off x="344488" y="3429000"/>
            <a:ext cx="712787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u="none">
                <a:solidFill>
                  <a:schemeClr val="folHlink"/>
                </a:solidFill>
              </a:rPr>
              <a:t>myEOrganics- </a:t>
            </a:r>
            <a:r>
              <a:rPr lang="en-US" sz="1400" u="none"/>
              <a:t>providing innovative mobile services based on satellite navigation and earth observation to support organic (green) farming</a:t>
            </a:r>
            <a:endParaRPr lang="en-US" sz="1400"/>
          </a:p>
        </p:txBody>
      </p:sp>
      <p:sp>
        <p:nvSpPr>
          <p:cNvPr id="43018" name="Rectangle 14"/>
          <p:cNvSpPr>
            <a:spLocks noChangeArrowheads="1"/>
          </p:cNvSpPr>
          <p:nvPr/>
        </p:nvSpPr>
        <p:spPr bwMode="auto">
          <a:xfrm>
            <a:off x="344488" y="5157788"/>
            <a:ext cx="734377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u="none" dirty="0" err="1" smtClean="0">
                <a:solidFill>
                  <a:schemeClr val="hlink"/>
                </a:solidFill>
              </a:rPr>
              <a:t>obsAIRveYourBusiness</a:t>
            </a:r>
            <a:r>
              <a:rPr lang="en-US" sz="2400" u="none" dirty="0" smtClean="0">
                <a:solidFill>
                  <a:schemeClr val="hlink"/>
                </a:solidFill>
              </a:rPr>
              <a:t>- </a:t>
            </a:r>
            <a:r>
              <a:rPr lang="en-US" sz="1600" u="none" dirty="0" smtClean="0">
                <a:solidFill>
                  <a:schemeClr val="hlink"/>
                </a:solidFill>
              </a:rPr>
              <a:t>is </a:t>
            </a:r>
            <a:r>
              <a:rPr lang="en-US" sz="1400" u="none" dirty="0" smtClean="0">
                <a:solidFill>
                  <a:schemeClr val="hlink"/>
                </a:solidFill>
              </a:rPr>
              <a:t>based </a:t>
            </a:r>
            <a:r>
              <a:rPr lang="en-US" sz="1400" u="none" dirty="0">
                <a:solidFill>
                  <a:schemeClr val="hlink"/>
                </a:solidFill>
              </a:rPr>
              <a:t>on the forerunner project </a:t>
            </a:r>
            <a:r>
              <a:rPr lang="en-US" sz="1400" u="none" dirty="0" err="1" smtClean="0">
                <a:solidFill>
                  <a:schemeClr val="hlink"/>
                </a:solidFill>
              </a:rPr>
              <a:t>obsAIRve</a:t>
            </a:r>
            <a:r>
              <a:rPr lang="en-US" sz="1400" u="none" dirty="0" smtClean="0">
                <a:solidFill>
                  <a:schemeClr val="hlink"/>
                </a:solidFill>
              </a:rPr>
              <a:t> and provides mobile </a:t>
            </a:r>
            <a:r>
              <a:rPr lang="en-US" sz="1400" u="none" dirty="0">
                <a:solidFill>
                  <a:schemeClr val="hlink"/>
                </a:solidFill>
              </a:rPr>
              <a:t>services for monitoring the air quality status by </a:t>
            </a:r>
            <a:r>
              <a:rPr lang="en-US" sz="1400" u="none" dirty="0" smtClean="0">
                <a:solidFill>
                  <a:schemeClr val="hlink"/>
                </a:solidFill>
              </a:rPr>
              <a:t>citizens</a:t>
            </a:r>
            <a:endParaRPr lang="en-US" sz="1400" dirty="0">
              <a:solidFill>
                <a:schemeClr val="hlink"/>
              </a:solidFill>
            </a:endParaRPr>
          </a:p>
        </p:txBody>
      </p:sp>
      <p:sp>
        <p:nvSpPr>
          <p:cNvPr id="43019" name="Line 5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415925" y="3284538"/>
            <a:ext cx="6416675" cy="0"/>
          </a:xfrm>
          <a:prstGeom prst="line">
            <a:avLst/>
          </a:prstGeom>
          <a:noFill/>
          <a:ln w="28575">
            <a:solidFill>
              <a:srgbClr val="3354B3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43020" name="Line 5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15925" y="5157788"/>
            <a:ext cx="6416675" cy="0"/>
          </a:xfrm>
          <a:prstGeom prst="line">
            <a:avLst/>
          </a:prstGeom>
          <a:noFill/>
          <a:ln w="28575">
            <a:solidFill>
              <a:srgbClr val="3354B3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de-DE"/>
          </a:p>
        </p:txBody>
      </p:sp>
      <p:pic>
        <p:nvPicPr>
          <p:cNvPr id="43021" name="Picture 22" descr="GAF-LOGO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68450" y="6165850"/>
            <a:ext cx="8636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2" name="Picture 66" descr="T:\Logos\logo2005\Logo_Vista.2cm.transp.gif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52775" y="4508500"/>
            <a:ext cx="6921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3" name="Picture 8" descr="imag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1825" y="4508500"/>
            <a:ext cx="9366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4" name="Picture 16" descr="DLR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47950" y="5949950"/>
            <a:ext cx="576263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5" name="Picture 8" descr="imag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0388" y="6021388"/>
            <a:ext cx="93662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7" name="Grafik 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5788" y="4581525"/>
            <a:ext cx="86360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8" name="Grafik 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087813" y="4652963"/>
            <a:ext cx="865187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9" name="Grafik 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11775" y="4724400"/>
            <a:ext cx="788988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1" name="Picture 11" descr="http://augsburg.agitano.com/wp-content/uploads/2013/06/RegioAugsburgWirtschaft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440113" y="6021388"/>
            <a:ext cx="803275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2" name="Picture 5" descr="http://www.innova-europe.eu/files/garland_logo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448175" y="6021388"/>
            <a:ext cx="890588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3" name="Picture 7" descr="http://cigno.ve.ismar.cnr.it/static/mostra/img/corila-logo.gif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527675" y="6021388"/>
            <a:ext cx="5048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4" name="Picture 9" descr="http://a403.idata.over-blog.com/0/48/92/28/symboles-environnement/airparif.gif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248400" y="5949950"/>
            <a:ext cx="94456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5" name="Grafik 36"/>
          <p:cNvPicPr>
            <a:picLocks noChangeAspect="1" noChangeArrowheads="1"/>
          </p:cNvPicPr>
          <p:nvPr/>
        </p:nvPicPr>
        <p:blipFill>
          <a:blip r:embed="rId21"/>
          <a:srcRect b="22092"/>
          <a:stretch>
            <a:fillRect/>
          </a:stretch>
        </p:blipFill>
        <p:spPr bwMode="auto">
          <a:xfrm>
            <a:off x="7832725" y="5229225"/>
            <a:ext cx="16573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036" name="Group 28"/>
          <p:cNvGrpSpPr>
            <a:grpSpLocks/>
          </p:cNvGrpSpPr>
          <p:nvPr/>
        </p:nvGrpSpPr>
        <p:grpSpPr bwMode="auto">
          <a:xfrm>
            <a:off x="7472363" y="3429000"/>
            <a:ext cx="2087562" cy="1439863"/>
            <a:chOff x="431" y="1162"/>
            <a:chExt cx="5034" cy="2812"/>
          </a:xfrm>
        </p:grpSpPr>
        <p:pic>
          <p:nvPicPr>
            <p:cNvPr id="43037" name="Picture 29" descr="lah1_01"/>
            <p:cNvPicPr>
              <a:picLocks noChangeAspect="1" noChangeArrowheads="1"/>
            </p:cNvPicPr>
            <p:nvPr/>
          </p:nvPicPr>
          <p:blipFill>
            <a:blip r:embed="rId22"/>
            <a:srcRect b="21552"/>
            <a:stretch>
              <a:fillRect/>
            </a:stretch>
          </p:blipFill>
          <p:spPr bwMode="auto">
            <a:xfrm>
              <a:off x="475" y="1162"/>
              <a:ext cx="4990" cy="281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43038" name="Picture 30" descr="1_4"/>
            <p:cNvPicPr>
              <a:picLocks noChangeAspect="1" noChangeArrowheads="1"/>
            </p:cNvPicPr>
            <p:nvPr/>
          </p:nvPicPr>
          <p:blipFill>
            <a:blip r:embed="rId23">
              <a:clrChange>
                <a:clrFrom>
                  <a:srgbClr val="F67A1F"/>
                </a:clrFrom>
                <a:clrTo>
                  <a:srgbClr val="F67A1F">
                    <a:alpha val="0"/>
                  </a:srgbClr>
                </a:clrTo>
              </a:clrChange>
            </a:blip>
            <a:srcRect t="7521" b="41168"/>
            <a:stretch>
              <a:fillRect/>
            </a:stretch>
          </p:blipFill>
          <p:spPr bwMode="auto">
            <a:xfrm>
              <a:off x="838" y="1162"/>
              <a:ext cx="1058" cy="602"/>
            </a:xfrm>
            <a:prstGeom prst="rect">
              <a:avLst/>
            </a:prstGeom>
            <a:noFill/>
          </p:spPr>
        </p:pic>
        <p:grpSp>
          <p:nvGrpSpPr>
            <p:cNvPr id="43039" name="Group 31"/>
            <p:cNvGrpSpPr>
              <a:grpSpLocks/>
            </p:cNvGrpSpPr>
            <p:nvPr/>
          </p:nvGrpSpPr>
          <p:grpSpPr bwMode="auto">
            <a:xfrm rot="-2480948">
              <a:off x="1133" y="1625"/>
              <a:ext cx="611" cy="501"/>
              <a:chOff x="2976" y="1680"/>
              <a:chExt cx="1440" cy="1104"/>
            </a:xfrm>
          </p:grpSpPr>
          <p:sp>
            <p:nvSpPr>
              <p:cNvPr id="43040" name="Freeform 32"/>
              <p:cNvSpPr>
                <a:spLocks/>
              </p:cNvSpPr>
              <p:nvPr/>
            </p:nvSpPr>
            <p:spPr bwMode="auto">
              <a:xfrm>
                <a:off x="2976" y="2024"/>
                <a:ext cx="1440" cy="7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0" y="672"/>
                  </a:cxn>
                  <a:cxn ang="0">
                    <a:pos x="1440" y="528"/>
                  </a:cxn>
                </a:cxnLst>
                <a:rect l="0" t="0" r="r" b="b"/>
                <a:pathLst>
                  <a:path w="1440" h="760">
                    <a:moveTo>
                      <a:pt x="0" y="0"/>
                    </a:moveTo>
                    <a:cubicBezTo>
                      <a:pt x="120" y="292"/>
                      <a:pt x="240" y="584"/>
                      <a:pt x="480" y="672"/>
                    </a:cubicBezTo>
                    <a:cubicBezTo>
                      <a:pt x="720" y="760"/>
                      <a:pt x="1080" y="644"/>
                      <a:pt x="1440" y="528"/>
                    </a:cubicBezTo>
                  </a:path>
                </a:pathLst>
              </a:cu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041" name="Freeform 33"/>
              <p:cNvSpPr>
                <a:spLocks/>
              </p:cNvSpPr>
              <p:nvPr/>
            </p:nvSpPr>
            <p:spPr bwMode="auto">
              <a:xfrm>
                <a:off x="3216" y="1872"/>
                <a:ext cx="1200" cy="56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0" y="672"/>
                  </a:cxn>
                  <a:cxn ang="0">
                    <a:pos x="1440" y="528"/>
                  </a:cxn>
                </a:cxnLst>
                <a:rect l="0" t="0" r="r" b="b"/>
                <a:pathLst>
                  <a:path w="1440" h="760">
                    <a:moveTo>
                      <a:pt x="0" y="0"/>
                    </a:moveTo>
                    <a:cubicBezTo>
                      <a:pt x="120" y="292"/>
                      <a:pt x="240" y="584"/>
                      <a:pt x="480" y="672"/>
                    </a:cubicBezTo>
                    <a:cubicBezTo>
                      <a:pt x="720" y="760"/>
                      <a:pt x="1080" y="644"/>
                      <a:pt x="1440" y="528"/>
                    </a:cubicBezTo>
                  </a:path>
                </a:pathLst>
              </a:cu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042" name="Freeform 34"/>
              <p:cNvSpPr>
                <a:spLocks/>
              </p:cNvSpPr>
              <p:nvPr/>
            </p:nvSpPr>
            <p:spPr bwMode="auto">
              <a:xfrm>
                <a:off x="3600" y="1680"/>
                <a:ext cx="720" cy="3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0" y="672"/>
                  </a:cxn>
                  <a:cxn ang="0">
                    <a:pos x="1440" y="528"/>
                  </a:cxn>
                </a:cxnLst>
                <a:rect l="0" t="0" r="r" b="b"/>
                <a:pathLst>
                  <a:path w="1440" h="760">
                    <a:moveTo>
                      <a:pt x="0" y="0"/>
                    </a:moveTo>
                    <a:cubicBezTo>
                      <a:pt x="120" y="292"/>
                      <a:pt x="240" y="584"/>
                      <a:pt x="480" y="672"/>
                    </a:cubicBezTo>
                    <a:cubicBezTo>
                      <a:pt x="720" y="760"/>
                      <a:pt x="1080" y="644"/>
                      <a:pt x="1440" y="528"/>
                    </a:cubicBezTo>
                  </a:path>
                </a:pathLst>
              </a:cu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043" name="Freeform 35"/>
              <p:cNvSpPr>
                <a:spLocks/>
              </p:cNvSpPr>
              <p:nvPr/>
            </p:nvSpPr>
            <p:spPr bwMode="auto">
              <a:xfrm>
                <a:off x="3744" y="1680"/>
                <a:ext cx="480" cy="1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0" y="672"/>
                  </a:cxn>
                  <a:cxn ang="0">
                    <a:pos x="1440" y="528"/>
                  </a:cxn>
                </a:cxnLst>
                <a:rect l="0" t="0" r="r" b="b"/>
                <a:pathLst>
                  <a:path w="1440" h="760">
                    <a:moveTo>
                      <a:pt x="0" y="0"/>
                    </a:moveTo>
                    <a:cubicBezTo>
                      <a:pt x="120" y="292"/>
                      <a:pt x="240" y="584"/>
                      <a:pt x="480" y="672"/>
                    </a:cubicBezTo>
                    <a:cubicBezTo>
                      <a:pt x="720" y="760"/>
                      <a:pt x="1080" y="644"/>
                      <a:pt x="1440" y="528"/>
                    </a:cubicBezTo>
                  </a:path>
                </a:pathLst>
              </a:cu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044" name="Freeform 36"/>
              <p:cNvSpPr>
                <a:spLocks/>
              </p:cNvSpPr>
              <p:nvPr/>
            </p:nvSpPr>
            <p:spPr bwMode="auto">
              <a:xfrm>
                <a:off x="3456" y="1728"/>
                <a:ext cx="912" cy="4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0" y="672"/>
                  </a:cxn>
                  <a:cxn ang="0">
                    <a:pos x="1440" y="528"/>
                  </a:cxn>
                </a:cxnLst>
                <a:rect l="0" t="0" r="r" b="b"/>
                <a:pathLst>
                  <a:path w="1440" h="760">
                    <a:moveTo>
                      <a:pt x="0" y="0"/>
                    </a:moveTo>
                    <a:cubicBezTo>
                      <a:pt x="120" y="292"/>
                      <a:pt x="240" y="584"/>
                      <a:pt x="480" y="672"/>
                    </a:cubicBezTo>
                    <a:cubicBezTo>
                      <a:pt x="720" y="760"/>
                      <a:pt x="1080" y="644"/>
                      <a:pt x="1440" y="528"/>
                    </a:cubicBezTo>
                  </a:path>
                </a:pathLst>
              </a:cu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pic>
          <p:nvPicPr>
            <p:cNvPr id="43045" name="Picture 37"/>
            <p:cNvPicPr>
              <a:picLocks noChangeAspect="1" noChangeArrowheads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876" t="5469" r="50000" b="70313"/>
            <a:stretch>
              <a:fillRect/>
            </a:stretch>
          </p:blipFill>
          <p:spPr bwMode="auto">
            <a:xfrm>
              <a:off x="431" y="2839"/>
              <a:ext cx="2583" cy="1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43046" name="Group 38"/>
            <p:cNvGrpSpPr>
              <a:grpSpLocks/>
            </p:cNvGrpSpPr>
            <p:nvPr/>
          </p:nvGrpSpPr>
          <p:grpSpPr bwMode="auto">
            <a:xfrm rot="9461181">
              <a:off x="1684" y="2357"/>
              <a:ext cx="618" cy="649"/>
              <a:chOff x="2976" y="1680"/>
              <a:chExt cx="1440" cy="1104"/>
            </a:xfrm>
          </p:grpSpPr>
          <p:sp>
            <p:nvSpPr>
              <p:cNvPr id="43047" name="Freeform 39"/>
              <p:cNvSpPr>
                <a:spLocks/>
              </p:cNvSpPr>
              <p:nvPr/>
            </p:nvSpPr>
            <p:spPr bwMode="auto">
              <a:xfrm>
                <a:off x="2976" y="2024"/>
                <a:ext cx="1440" cy="7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0" y="672"/>
                  </a:cxn>
                  <a:cxn ang="0">
                    <a:pos x="1440" y="528"/>
                  </a:cxn>
                </a:cxnLst>
                <a:rect l="0" t="0" r="r" b="b"/>
                <a:pathLst>
                  <a:path w="1440" h="760">
                    <a:moveTo>
                      <a:pt x="0" y="0"/>
                    </a:moveTo>
                    <a:cubicBezTo>
                      <a:pt x="120" y="292"/>
                      <a:pt x="240" y="584"/>
                      <a:pt x="480" y="672"/>
                    </a:cubicBezTo>
                    <a:cubicBezTo>
                      <a:pt x="720" y="760"/>
                      <a:pt x="1080" y="644"/>
                      <a:pt x="1440" y="528"/>
                    </a:cubicBezTo>
                  </a:path>
                </a:pathLst>
              </a:cu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048" name="Freeform 40"/>
              <p:cNvSpPr>
                <a:spLocks/>
              </p:cNvSpPr>
              <p:nvPr/>
            </p:nvSpPr>
            <p:spPr bwMode="auto">
              <a:xfrm>
                <a:off x="3216" y="1872"/>
                <a:ext cx="1200" cy="56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0" y="672"/>
                  </a:cxn>
                  <a:cxn ang="0">
                    <a:pos x="1440" y="528"/>
                  </a:cxn>
                </a:cxnLst>
                <a:rect l="0" t="0" r="r" b="b"/>
                <a:pathLst>
                  <a:path w="1440" h="760">
                    <a:moveTo>
                      <a:pt x="0" y="0"/>
                    </a:moveTo>
                    <a:cubicBezTo>
                      <a:pt x="120" y="292"/>
                      <a:pt x="240" y="584"/>
                      <a:pt x="480" y="672"/>
                    </a:cubicBezTo>
                    <a:cubicBezTo>
                      <a:pt x="720" y="760"/>
                      <a:pt x="1080" y="644"/>
                      <a:pt x="1440" y="528"/>
                    </a:cubicBezTo>
                  </a:path>
                </a:pathLst>
              </a:cu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049" name="Freeform 41"/>
              <p:cNvSpPr>
                <a:spLocks/>
              </p:cNvSpPr>
              <p:nvPr/>
            </p:nvSpPr>
            <p:spPr bwMode="auto">
              <a:xfrm>
                <a:off x="3600" y="1680"/>
                <a:ext cx="720" cy="3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0" y="672"/>
                  </a:cxn>
                  <a:cxn ang="0">
                    <a:pos x="1440" y="528"/>
                  </a:cxn>
                </a:cxnLst>
                <a:rect l="0" t="0" r="r" b="b"/>
                <a:pathLst>
                  <a:path w="1440" h="760">
                    <a:moveTo>
                      <a:pt x="0" y="0"/>
                    </a:moveTo>
                    <a:cubicBezTo>
                      <a:pt x="120" y="292"/>
                      <a:pt x="240" y="584"/>
                      <a:pt x="480" y="672"/>
                    </a:cubicBezTo>
                    <a:cubicBezTo>
                      <a:pt x="720" y="760"/>
                      <a:pt x="1080" y="644"/>
                      <a:pt x="1440" y="528"/>
                    </a:cubicBezTo>
                  </a:path>
                </a:pathLst>
              </a:cu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050" name="Freeform 42"/>
              <p:cNvSpPr>
                <a:spLocks/>
              </p:cNvSpPr>
              <p:nvPr/>
            </p:nvSpPr>
            <p:spPr bwMode="auto">
              <a:xfrm>
                <a:off x="3744" y="1680"/>
                <a:ext cx="480" cy="1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0" y="672"/>
                  </a:cxn>
                  <a:cxn ang="0">
                    <a:pos x="1440" y="528"/>
                  </a:cxn>
                </a:cxnLst>
                <a:rect l="0" t="0" r="r" b="b"/>
                <a:pathLst>
                  <a:path w="1440" h="760">
                    <a:moveTo>
                      <a:pt x="0" y="0"/>
                    </a:moveTo>
                    <a:cubicBezTo>
                      <a:pt x="120" y="292"/>
                      <a:pt x="240" y="584"/>
                      <a:pt x="480" y="672"/>
                    </a:cubicBezTo>
                    <a:cubicBezTo>
                      <a:pt x="720" y="760"/>
                      <a:pt x="1080" y="644"/>
                      <a:pt x="1440" y="528"/>
                    </a:cubicBezTo>
                  </a:path>
                </a:pathLst>
              </a:cu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051" name="Freeform 43"/>
              <p:cNvSpPr>
                <a:spLocks/>
              </p:cNvSpPr>
              <p:nvPr/>
            </p:nvSpPr>
            <p:spPr bwMode="auto">
              <a:xfrm>
                <a:off x="3456" y="1728"/>
                <a:ext cx="912" cy="4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0" y="672"/>
                  </a:cxn>
                  <a:cxn ang="0">
                    <a:pos x="1440" y="528"/>
                  </a:cxn>
                </a:cxnLst>
                <a:rect l="0" t="0" r="r" b="b"/>
                <a:pathLst>
                  <a:path w="1440" h="760">
                    <a:moveTo>
                      <a:pt x="0" y="0"/>
                    </a:moveTo>
                    <a:cubicBezTo>
                      <a:pt x="120" y="292"/>
                      <a:pt x="240" y="584"/>
                      <a:pt x="480" y="672"/>
                    </a:cubicBezTo>
                    <a:cubicBezTo>
                      <a:pt x="720" y="760"/>
                      <a:pt x="1080" y="644"/>
                      <a:pt x="1440" y="528"/>
                    </a:cubicBezTo>
                  </a:path>
                </a:pathLst>
              </a:cu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mtClean="0">
                <a:latin typeface="Helvetica" pitchFamily="34" charset="0"/>
              </a:rPr>
              <a:t>CONTACT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95300" y="1600200"/>
            <a:ext cx="8913813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smtClean="0">
                <a:latin typeface="Helvetica" pitchFamily="34" charset="0"/>
              </a:rPr>
              <a:t>bavAIRia e.V. </a:t>
            </a:r>
          </a:p>
          <a:p>
            <a:pPr algn="ctr"/>
            <a:r>
              <a:rPr lang="de-DE" smtClean="0">
                <a:latin typeface="Helvetica" pitchFamily="34" charset="0"/>
              </a:rPr>
              <a:t>[Bavarian Aerospace Cluster]</a:t>
            </a:r>
          </a:p>
          <a:p>
            <a:pPr algn="ctr"/>
            <a:r>
              <a:rPr lang="de-DE" smtClean="0">
                <a:latin typeface="Helvetica" pitchFamily="34" charset="0"/>
              </a:rPr>
              <a:t>Sonderflughafen Oberpfaffenhofen</a:t>
            </a:r>
          </a:p>
          <a:p>
            <a:pPr algn="ctr"/>
            <a:r>
              <a:rPr lang="de-DE" smtClean="0">
                <a:latin typeface="Helvetica" pitchFamily="34" charset="0"/>
              </a:rPr>
              <a:t>Friedrichshafener Straße 1</a:t>
            </a:r>
          </a:p>
          <a:p>
            <a:pPr algn="ctr"/>
            <a:r>
              <a:rPr lang="de-DE" smtClean="0">
                <a:latin typeface="Helvetica" pitchFamily="34" charset="0"/>
              </a:rPr>
              <a:t>82205 Gilching</a:t>
            </a:r>
          </a:p>
          <a:p>
            <a:endParaRPr lang="de-DE" smtClean="0">
              <a:latin typeface="Helvetica" pitchFamily="34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2360613" y="3789363"/>
            <a:ext cx="494982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 u="none"/>
              <a:t>Prof. Dr. Manfred Schroeder</a:t>
            </a:r>
          </a:p>
          <a:p>
            <a:pPr algn="ctr"/>
            <a:r>
              <a:rPr lang="de-DE" sz="1400" u="none"/>
              <a:t>GMES Office Bavaria</a:t>
            </a:r>
          </a:p>
          <a:p>
            <a:pPr algn="ctr"/>
            <a:endParaRPr lang="de-DE" sz="1400" u="none"/>
          </a:p>
          <a:p>
            <a:pPr algn="ctr"/>
            <a:r>
              <a:rPr lang="de-DE" sz="1400" u="none">
                <a:sym typeface="Wingdings" pitchFamily="2" charset="2"/>
              </a:rPr>
              <a:t>  -49-8105-272927-31</a:t>
            </a:r>
          </a:p>
          <a:p>
            <a:pPr algn="ctr"/>
            <a:r>
              <a:rPr lang="de-DE" sz="1400" u="none"/>
              <a:t>Email: schroeder@bavairia.net</a:t>
            </a:r>
          </a:p>
        </p:txBody>
      </p:sp>
      <p:sp>
        <p:nvSpPr>
          <p:cNvPr id="45060" name="Line 5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560388" y="1557338"/>
            <a:ext cx="6416675" cy="0"/>
          </a:xfrm>
          <a:prstGeom prst="line">
            <a:avLst/>
          </a:prstGeom>
          <a:noFill/>
          <a:ln w="28575">
            <a:solidFill>
              <a:srgbClr val="3354B3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el 1"/>
          <p:cNvSpPr>
            <a:spLocks noGrp="1"/>
          </p:cNvSpPr>
          <p:nvPr>
            <p:ph type="title"/>
          </p:nvPr>
        </p:nvSpPr>
        <p:spPr>
          <a:xfrm>
            <a:off x="492125" y="714375"/>
            <a:ext cx="8418513" cy="914400"/>
          </a:xfrm>
        </p:spPr>
        <p:txBody>
          <a:bodyPr/>
          <a:lstStyle/>
          <a:p>
            <a:pPr algn="ctr"/>
            <a:r>
              <a:rPr lang="de-DE" altLang="de-DE" smtClean="0">
                <a:latin typeface="Helvetica" pitchFamily="34" charset="0"/>
              </a:rPr>
              <a:t>bavAIRia e.V. is the organisation to manage the Bavarian Aerospace Cluster </a:t>
            </a:r>
            <a:br>
              <a:rPr lang="de-DE" altLang="de-DE" smtClean="0">
                <a:latin typeface="Helvetica" pitchFamily="34" charset="0"/>
              </a:rPr>
            </a:br>
            <a:endParaRPr lang="de-DE" smtClean="0">
              <a:latin typeface="Helvetica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5300" y="1979613"/>
            <a:ext cx="8913813" cy="2241550"/>
          </a:xfrm>
          <a:solidFill>
            <a:srgbClr val="00B0F0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r>
              <a:rPr lang="de-DE" altLang="de-DE" dirty="0" err="1"/>
              <a:t>bavAIRia</a:t>
            </a:r>
            <a:r>
              <a:rPr lang="de-DE" altLang="de-DE" dirty="0"/>
              <a:t> </a:t>
            </a:r>
            <a:r>
              <a:rPr lang="de-DE" altLang="de-DE" dirty="0" err="1"/>
              <a:t>is</a:t>
            </a:r>
            <a:r>
              <a:rPr lang="de-DE" altLang="de-DE" dirty="0"/>
              <a:t> an </a:t>
            </a:r>
            <a:r>
              <a:rPr lang="de-DE" altLang="de-DE" dirty="0" err="1" smtClean="0"/>
              <a:t>association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partly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funded</a:t>
            </a:r>
            <a:r>
              <a:rPr lang="de-DE" altLang="de-DE" dirty="0" smtClean="0"/>
              <a:t> </a:t>
            </a:r>
            <a:r>
              <a:rPr lang="de-DE" altLang="de-DE" dirty="0" err="1"/>
              <a:t>by</a:t>
            </a:r>
            <a:r>
              <a:rPr lang="de-DE" altLang="de-DE" dirty="0"/>
              <a:t>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b="1" dirty="0" err="1" smtClean="0"/>
              <a:t>Bavarian</a:t>
            </a:r>
            <a:r>
              <a:rPr lang="de-DE" altLang="de-DE" b="1" dirty="0" smtClean="0"/>
              <a:t> </a:t>
            </a:r>
            <a:r>
              <a:rPr lang="de-DE" altLang="de-DE" b="1" dirty="0"/>
              <a:t>State                       </a:t>
            </a:r>
            <a:r>
              <a:rPr lang="de-DE" altLang="de-DE" b="1" dirty="0" err="1"/>
              <a:t>Government</a:t>
            </a:r>
            <a:r>
              <a:rPr lang="de-DE" altLang="de-DE" dirty="0"/>
              <a:t> </a:t>
            </a:r>
            <a:r>
              <a:rPr lang="de-DE" altLang="de-DE" dirty="0" err="1"/>
              <a:t>to</a:t>
            </a:r>
            <a:r>
              <a:rPr lang="de-DE" altLang="de-DE" dirty="0"/>
              <a:t> manage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smtClean="0"/>
              <a:t>Cluster Aerospace</a:t>
            </a:r>
            <a:endParaRPr lang="de-DE" altLang="de-DE" dirty="0"/>
          </a:p>
          <a:p>
            <a:pPr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r>
              <a:rPr lang="de-DE" altLang="de-DE" dirty="0" err="1"/>
              <a:t>Founded</a:t>
            </a:r>
            <a:r>
              <a:rPr lang="de-DE" altLang="de-DE" dirty="0"/>
              <a:t> in </a:t>
            </a:r>
            <a:r>
              <a:rPr lang="de-DE" altLang="de-DE" dirty="0" err="1"/>
              <a:t>mid</a:t>
            </a:r>
            <a:r>
              <a:rPr lang="de-DE" altLang="de-DE" dirty="0"/>
              <a:t> 2006 </a:t>
            </a:r>
            <a:r>
              <a:rPr lang="de-DE" altLang="de-DE" dirty="0" err="1"/>
              <a:t>with</a:t>
            </a:r>
            <a:r>
              <a:rPr lang="de-DE" altLang="de-DE" dirty="0"/>
              <a:t> 40 </a:t>
            </a:r>
            <a:r>
              <a:rPr lang="de-DE" altLang="de-DE" dirty="0" err="1"/>
              <a:t>member</a:t>
            </a:r>
            <a:r>
              <a:rPr lang="de-DE" altLang="de-DE" dirty="0"/>
              <a:t> </a:t>
            </a:r>
            <a:r>
              <a:rPr lang="de-DE" altLang="de-DE" dirty="0" err="1"/>
              <a:t>organisations</a:t>
            </a:r>
            <a:r>
              <a:rPr lang="de-DE" altLang="de-DE" dirty="0"/>
              <a:t>, </a:t>
            </a:r>
            <a:r>
              <a:rPr lang="de-DE" altLang="de-DE" dirty="0" err="1"/>
              <a:t>bavAIRia</a:t>
            </a:r>
            <a:r>
              <a:rPr lang="de-DE" altLang="de-DE" dirty="0"/>
              <a:t> </a:t>
            </a:r>
            <a:r>
              <a:rPr lang="de-DE" altLang="de-DE" dirty="0" err="1"/>
              <a:t>currently</a:t>
            </a:r>
            <a:r>
              <a:rPr lang="de-DE" altLang="de-DE" dirty="0"/>
              <a:t> </a:t>
            </a:r>
            <a:r>
              <a:rPr lang="de-DE" altLang="de-DE" dirty="0" err="1" smtClean="0"/>
              <a:t>has</a:t>
            </a:r>
            <a:r>
              <a:rPr lang="de-DE" altLang="de-DE" dirty="0" smtClean="0"/>
              <a:t> </a:t>
            </a:r>
            <a:r>
              <a:rPr lang="de-DE" altLang="de-DE" b="1" dirty="0" smtClean="0"/>
              <a:t>184 </a:t>
            </a:r>
            <a:r>
              <a:rPr lang="de-DE" altLang="de-DE" b="1" dirty="0" err="1"/>
              <a:t>member</a:t>
            </a:r>
            <a:r>
              <a:rPr lang="de-DE" altLang="de-DE" b="1" dirty="0"/>
              <a:t> </a:t>
            </a:r>
            <a:r>
              <a:rPr lang="de-DE" altLang="de-DE" b="1" dirty="0" err="1"/>
              <a:t>organisations</a:t>
            </a:r>
            <a:r>
              <a:rPr lang="de-DE" altLang="de-DE" dirty="0"/>
              <a:t> 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r>
              <a:rPr lang="de-DE" altLang="de-DE" dirty="0" err="1" smtClean="0"/>
              <a:t>bavAIRia</a:t>
            </a:r>
            <a:r>
              <a:rPr lang="de-DE" altLang="de-DE" dirty="0"/>
              <a:t> </a:t>
            </a:r>
            <a:r>
              <a:rPr lang="de-DE" altLang="de-DE" dirty="0" smtClean="0"/>
              <a:t>on behalf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Bavarian</a:t>
            </a:r>
            <a:r>
              <a:rPr lang="de-DE" altLang="de-DE" dirty="0"/>
              <a:t> </a:t>
            </a:r>
            <a:r>
              <a:rPr lang="de-DE" altLang="de-DE" dirty="0" err="1"/>
              <a:t>Ministry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</a:t>
            </a:r>
            <a:r>
              <a:rPr lang="de-DE" altLang="de-DE" dirty="0" smtClean="0"/>
              <a:t>Economics </a:t>
            </a:r>
            <a:r>
              <a:rPr lang="de-DE" altLang="de-DE" dirty="0" err="1" smtClean="0"/>
              <a:t>is</a:t>
            </a:r>
            <a:r>
              <a:rPr lang="de-DE" altLang="de-DE" dirty="0" smtClean="0"/>
              <a:t>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 smtClean="0"/>
              <a:t>coordinator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for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Aerospace Cluster</a:t>
            </a:r>
            <a:endParaRPr lang="de-DE" altLang="de-DE" dirty="0"/>
          </a:p>
          <a:p>
            <a:pPr marL="0" indent="0" eaLnBrk="1" hangingPunct="1">
              <a:lnSpc>
                <a:spcPct val="90000"/>
              </a:lnSpc>
              <a:defRPr/>
            </a:pPr>
            <a:endParaRPr lang="de-DE" altLang="de-DE" dirty="0" smtClean="0"/>
          </a:p>
          <a:p>
            <a:pPr marL="0" indent="0" eaLnBrk="1" hangingPunct="1">
              <a:lnSpc>
                <a:spcPct val="90000"/>
              </a:lnSpc>
              <a:defRPr/>
            </a:pPr>
            <a:endParaRPr lang="de-DE" altLang="de-DE" dirty="0"/>
          </a:p>
          <a:p>
            <a:pPr marL="0" indent="0" eaLnBrk="1" hangingPunct="1">
              <a:lnSpc>
                <a:spcPct val="90000"/>
              </a:lnSpc>
              <a:defRPr/>
            </a:pPr>
            <a:endParaRPr lang="de-DE" altLang="de-DE" dirty="0"/>
          </a:p>
          <a:p>
            <a:pPr>
              <a:defRPr/>
            </a:pPr>
            <a:r>
              <a:rPr lang="en-US" altLang="de-DE" sz="1800" dirty="0" smtClean="0">
                <a:latin typeface="+mn-lt"/>
              </a:rPr>
              <a:t>     </a:t>
            </a:r>
            <a:r>
              <a:rPr lang="en-US" altLang="de-DE" sz="1800" dirty="0" err="1" smtClean="0">
                <a:latin typeface="+mn-lt"/>
              </a:rPr>
              <a:t>bavAIRia</a:t>
            </a:r>
            <a:r>
              <a:rPr lang="en-US" altLang="de-DE" sz="1800" dirty="0" smtClean="0">
                <a:latin typeface="+mn-lt"/>
              </a:rPr>
              <a:t> </a:t>
            </a:r>
            <a:r>
              <a:rPr lang="en-US" altLang="de-DE" sz="1800" dirty="0">
                <a:latin typeface="+mn-lt"/>
              </a:rPr>
              <a:t>brings together the </a:t>
            </a:r>
            <a:r>
              <a:rPr lang="en-US" altLang="de-DE" sz="1800" dirty="0" smtClean="0">
                <a:latin typeface="+mn-lt"/>
              </a:rPr>
              <a:t>stakeholder </a:t>
            </a:r>
            <a:r>
              <a:rPr lang="en-US" altLang="de-DE" sz="1800" dirty="0">
                <a:latin typeface="+mn-lt"/>
              </a:rPr>
              <a:t>groups industry, science </a:t>
            </a:r>
            <a:r>
              <a:rPr lang="en-US" altLang="de-DE" sz="1800" dirty="0" smtClean="0">
                <a:latin typeface="+mn-lt"/>
              </a:rPr>
              <a:t>and politics </a:t>
            </a:r>
            <a:r>
              <a:rPr lang="en-US" altLang="de-DE" sz="1800" dirty="0">
                <a:latin typeface="+mn-lt"/>
              </a:rPr>
              <a:t>on a </a:t>
            </a:r>
            <a:r>
              <a:rPr lang="en-US" altLang="de-DE" sz="1800" b="1" dirty="0">
                <a:latin typeface="+mn-lt"/>
              </a:rPr>
              <a:t>neutral ground</a:t>
            </a:r>
            <a:r>
              <a:rPr lang="en-US" altLang="de-DE" sz="1800" dirty="0">
                <a:latin typeface="+mn-lt"/>
              </a:rPr>
              <a:t> – </a:t>
            </a:r>
            <a:r>
              <a:rPr lang="en-US" altLang="de-DE" sz="1800" b="1" dirty="0">
                <a:latin typeface="+mn-lt"/>
              </a:rPr>
              <a:t>the goal is to facilitate </a:t>
            </a:r>
            <a:r>
              <a:rPr lang="en-US" altLang="de-DE" sz="1800" b="1" dirty="0" smtClean="0">
                <a:latin typeface="+mn-lt"/>
              </a:rPr>
              <a:t>cooperation and to stimulate joint </a:t>
            </a:r>
            <a:r>
              <a:rPr lang="en-US" altLang="de-DE" sz="1800" b="1" dirty="0">
                <a:latin typeface="+mn-lt"/>
              </a:rPr>
              <a:t>projects</a:t>
            </a:r>
          </a:p>
          <a:p>
            <a:pPr>
              <a:defRPr/>
            </a:pPr>
            <a:endParaRPr lang="de-DE" dirty="0">
              <a:latin typeface="+mn-lt"/>
            </a:endParaRPr>
          </a:p>
        </p:txBody>
      </p:sp>
      <p:pic>
        <p:nvPicPr>
          <p:cNvPr id="34819" name="Picture 9" descr="Bayern Staatswappe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48625" y="1998663"/>
            <a:ext cx="1152525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Line 5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631825" y="4708525"/>
            <a:ext cx="8756650" cy="0"/>
          </a:xfrm>
          <a:prstGeom prst="line">
            <a:avLst/>
          </a:prstGeom>
          <a:noFill/>
          <a:ln w="28575">
            <a:solidFill>
              <a:srgbClr val="3354B3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34821" name="AutoShap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10800000">
            <a:off x="4568825" y="4652963"/>
            <a:ext cx="312738" cy="268287"/>
          </a:xfrm>
          <a:prstGeom prst="triangle">
            <a:avLst>
              <a:gd name="adj" fmla="val 50000"/>
            </a:avLst>
          </a:prstGeom>
          <a:solidFill>
            <a:srgbClr val="3354B3"/>
          </a:solidFill>
          <a:ln w="28575" algn="ctr">
            <a:solidFill>
              <a:srgbClr val="3354B3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endParaRPr lang="de-DE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smtClean="0">
                <a:solidFill>
                  <a:schemeClr val="accent2"/>
                </a:solidFill>
                <a:latin typeface="Helvetica" pitchFamily="34" charset="0"/>
              </a:rPr>
              <a:t>The bavAIRia GMES-Office concentrates Bavarian </a:t>
            </a:r>
            <a:br>
              <a:rPr lang="de-DE" altLang="de-DE" b="1" smtClean="0">
                <a:solidFill>
                  <a:schemeClr val="accent2"/>
                </a:solidFill>
                <a:latin typeface="Helvetica" pitchFamily="34" charset="0"/>
              </a:rPr>
            </a:br>
            <a:r>
              <a:rPr lang="de-DE" altLang="de-DE" b="1" smtClean="0">
                <a:solidFill>
                  <a:schemeClr val="accent2"/>
                </a:solidFill>
                <a:latin typeface="Helvetica" pitchFamily="34" charset="0"/>
              </a:rPr>
              <a:t>GMES-Competencies and Activities</a:t>
            </a:r>
            <a:r>
              <a:rPr lang="de-DE" altLang="de-DE" smtClean="0">
                <a:latin typeface="Helvetica" pitchFamily="34" charset="0"/>
              </a:rPr>
              <a:t> </a:t>
            </a:r>
            <a:endParaRPr lang="de-DE" smtClean="0">
              <a:latin typeface="Helvetica" pitchFamily="34" charset="0"/>
            </a:endParaRPr>
          </a:p>
        </p:txBody>
      </p:sp>
      <p:sp>
        <p:nvSpPr>
          <p:cNvPr id="35842" name="Rechteck 5"/>
          <p:cNvSpPr>
            <a:spLocks noChangeArrowheads="1"/>
          </p:cNvSpPr>
          <p:nvPr/>
        </p:nvSpPr>
        <p:spPr bwMode="auto">
          <a:xfrm>
            <a:off x="4745038" y="2133600"/>
            <a:ext cx="4949825" cy="424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de-DE" altLang="de-DE" sz="1400" u="none"/>
              <a:t>The bavAIRia GMES-Office  has the following goals:</a:t>
            </a:r>
          </a:p>
          <a:p>
            <a:pPr lvl="1" eaLnBrk="0" hangingPunct="0">
              <a:spcBef>
                <a:spcPct val="50000"/>
              </a:spcBef>
              <a:buFontTx/>
              <a:buChar char="-"/>
            </a:pPr>
            <a:r>
              <a:rPr lang="de-DE" altLang="de-DE" sz="1400" u="none"/>
              <a:t> Representation of interests on Federal- and EU-Level</a:t>
            </a:r>
          </a:p>
          <a:p>
            <a:pPr lvl="1" eaLnBrk="0" hangingPunct="0">
              <a:spcBef>
                <a:spcPct val="50000"/>
              </a:spcBef>
              <a:buFontTx/>
              <a:buChar char="-"/>
            </a:pPr>
            <a:r>
              <a:rPr lang="de-DE" altLang="de-DE" sz="1400" u="none"/>
              <a:t> Networking of relevant Companies and Research Institutes in Bavaria. For this periodical meetings of a GMES/Copernicus-Working Group are held and Workshops  are organized</a:t>
            </a:r>
          </a:p>
          <a:p>
            <a:pPr lvl="1" eaLnBrk="0" hangingPunct="0">
              <a:spcBef>
                <a:spcPct val="50000"/>
              </a:spcBef>
              <a:buFontTx/>
              <a:buChar char="-"/>
            </a:pPr>
            <a:r>
              <a:rPr lang="de-DE" altLang="de-DE" sz="1400" u="none"/>
              <a:t>The GMES/Copernicus WG brings together 30 stakeholders with expertise in the scope of GMES           ( approx. 16 companies,10 research instituts and 4 ministries/agencies)</a:t>
            </a:r>
          </a:p>
          <a:p>
            <a:pPr lvl="1" eaLnBrk="0" hangingPunct="0">
              <a:spcBef>
                <a:spcPct val="50000"/>
              </a:spcBef>
              <a:buFontTx/>
              <a:buChar char="-"/>
            </a:pPr>
            <a:r>
              <a:rPr lang="de-DE" altLang="de-DE" sz="1400" u="none"/>
              <a:t>Supporting the participation in EU- und ESA-Programms (so far succesful participation in ESA‘s </a:t>
            </a:r>
            <a:r>
              <a:rPr lang="de-DE" altLang="de-DE" sz="1400" u="none">
                <a:solidFill>
                  <a:srgbClr val="3354B3"/>
                </a:solidFill>
              </a:rPr>
              <a:t>GMES Service Element</a:t>
            </a:r>
            <a:r>
              <a:rPr lang="de-DE" altLang="de-DE" sz="1400" u="none"/>
              <a:t> projects, in EU‘s </a:t>
            </a:r>
            <a:r>
              <a:rPr lang="de-DE" altLang="de-DE" sz="1400" u="none">
                <a:solidFill>
                  <a:srgbClr val="3354B3"/>
                </a:solidFill>
              </a:rPr>
              <a:t>Fast Track and Pilot</a:t>
            </a:r>
            <a:r>
              <a:rPr lang="de-DE" altLang="de-DE" sz="1400" u="none"/>
              <a:t> projects,in other EU FP projects and now in </a:t>
            </a:r>
            <a:r>
              <a:rPr lang="de-DE" altLang="de-DE" sz="1400" u="none">
                <a:solidFill>
                  <a:srgbClr val="3354B3"/>
                </a:solidFill>
              </a:rPr>
              <a:t>GIO</a:t>
            </a:r>
            <a:r>
              <a:rPr lang="de-DE" altLang="de-DE" sz="1400" u="none"/>
              <a:t> projects)</a:t>
            </a:r>
          </a:p>
          <a:p>
            <a:pPr lvl="1" algn="just" eaLnBrk="0" hangingPunct="0">
              <a:spcBef>
                <a:spcPct val="50000"/>
              </a:spcBef>
            </a:pPr>
            <a:endParaRPr lang="de-DE" altLang="de-DE" sz="1400" u="none"/>
          </a:p>
        </p:txBody>
      </p:sp>
      <p:sp>
        <p:nvSpPr>
          <p:cNvPr id="35843" name="Rechteck 6"/>
          <p:cNvSpPr>
            <a:spLocks noChangeArrowheads="1"/>
          </p:cNvSpPr>
          <p:nvPr/>
        </p:nvSpPr>
        <p:spPr bwMode="auto">
          <a:xfrm>
            <a:off x="560388" y="1628775"/>
            <a:ext cx="2019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altLang="de-DE" sz="1400" b="0" u="none">
                <a:solidFill>
                  <a:schemeClr val="accent2"/>
                </a:solidFill>
              </a:rPr>
              <a:t>GMES/Copernicus-WG</a:t>
            </a:r>
          </a:p>
        </p:txBody>
      </p:sp>
      <p:sp>
        <p:nvSpPr>
          <p:cNvPr id="35844" name="Rechteck 7"/>
          <p:cNvSpPr>
            <a:spLocks noChangeArrowheads="1"/>
          </p:cNvSpPr>
          <p:nvPr/>
        </p:nvSpPr>
        <p:spPr bwMode="auto">
          <a:xfrm>
            <a:off x="5168900" y="1625600"/>
            <a:ext cx="1049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altLang="de-DE" sz="1400" b="0" u="none">
                <a:solidFill>
                  <a:srgbClr val="3354B3"/>
                </a:solidFill>
              </a:rPr>
              <a:t>Comments</a:t>
            </a:r>
          </a:p>
        </p:txBody>
      </p:sp>
      <p:sp>
        <p:nvSpPr>
          <p:cNvPr id="35845" name="Line 6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560388" y="1936750"/>
            <a:ext cx="3929062" cy="3175"/>
          </a:xfrm>
          <a:prstGeom prst="line">
            <a:avLst/>
          </a:prstGeom>
          <a:noFill/>
          <a:ln w="28575">
            <a:solidFill>
              <a:srgbClr val="3354B3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35846" name="Line 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5095875" y="1939925"/>
            <a:ext cx="3929063" cy="3175"/>
          </a:xfrm>
          <a:prstGeom prst="line">
            <a:avLst/>
          </a:prstGeom>
          <a:noFill/>
          <a:ln w="28575">
            <a:solidFill>
              <a:srgbClr val="3354B3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de-DE"/>
          </a:p>
        </p:txBody>
      </p:sp>
      <p:pic>
        <p:nvPicPr>
          <p:cNvPr id="35847" name="Picture 5"/>
          <p:cNvPicPr>
            <a:picLocks noChangeAspect="1" noChangeArrowheads="1"/>
          </p:cNvPicPr>
          <p:nvPr/>
        </p:nvPicPr>
        <p:blipFill>
          <a:blip r:embed="rId4"/>
          <a:srcRect l="74762"/>
          <a:stretch>
            <a:fillRect/>
          </a:stretch>
        </p:blipFill>
        <p:spPr bwMode="auto">
          <a:xfrm>
            <a:off x="631825" y="2133600"/>
            <a:ext cx="1081088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11"/>
          <p:cNvPicPr>
            <a:picLocks noChangeAspect="1" noChangeArrowheads="1"/>
          </p:cNvPicPr>
          <p:nvPr/>
        </p:nvPicPr>
        <p:blipFill>
          <a:blip r:embed="rId5"/>
          <a:srcRect l="40504" b="43314"/>
          <a:stretch>
            <a:fillRect/>
          </a:stretch>
        </p:blipFill>
        <p:spPr bwMode="auto">
          <a:xfrm>
            <a:off x="2000250" y="2014538"/>
            <a:ext cx="1368425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1825" y="2997200"/>
            <a:ext cx="1655763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9" descr="Kayser_Threde_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47950" y="2924175"/>
            <a:ext cx="649288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15" descr="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1825" y="3644900"/>
            <a:ext cx="8890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2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84350" y="3644900"/>
            <a:ext cx="122713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3" name="Picture 16" descr="DLR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0388" y="4149725"/>
            <a:ext cx="1008062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4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03488" y="4221163"/>
            <a:ext cx="53975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5" name="Picture 22" descr="GAF-LOGO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423988" y="5157788"/>
            <a:ext cx="13462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6" name="Grafik 1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60388" y="5445125"/>
            <a:ext cx="488950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7" name="Picture 1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68450" y="5876925"/>
            <a:ext cx="806450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8" name="Picture 66" descr="T:\Logos\logo2005\Logo_Vista.2cm.transp.gif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584575" y="5084763"/>
            <a:ext cx="6921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9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152775" y="3605213"/>
            <a:ext cx="1871663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0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368675" y="6021388"/>
            <a:ext cx="936625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1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656013" y="3068638"/>
            <a:ext cx="1008062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mtClean="0">
                <a:latin typeface="Helvetica" pitchFamily="34" charset="0"/>
              </a:rPr>
              <a:t>Bavarian GMES Competencies &amp; Key Actors have been compiled in a Fact Book</a:t>
            </a:r>
            <a:endParaRPr lang="de-DE" smtClean="0">
              <a:latin typeface="Helvetica" pitchFamily="34" charset="0"/>
            </a:endParaRP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</p:nvPr>
        </p:nvGraphicFramePr>
        <p:xfrm>
          <a:off x="487363" y="1557338"/>
          <a:ext cx="8913812" cy="4737100"/>
        </p:xfrm>
        <a:graphic>
          <a:graphicData uri="http://schemas.openxmlformats.org/drawingml/2006/table">
            <a:tbl>
              <a:tblPr/>
              <a:tblGrid>
                <a:gridCol w="2971800"/>
                <a:gridCol w="2970212"/>
                <a:gridCol w="2971800"/>
              </a:tblGrid>
              <a:tr h="4737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Land Monitoring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Emergency Response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Monitoring of the Atmosphere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Marine Services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Civil Security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Climate Change</a:t>
                      </a:r>
                      <a:endParaRPr kumimoji="0" lang="de-DE" alt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 l="30061" t="8698" r="1570" b="30460"/>
          <a:stretch>
            <a:fillRect/>
          </a:stretch>
        </p:blipFill>
        <p:spPr bwMode="auto">
          <a:xfrm>
            <a:off x="6464300" y="1628775"/>
            <a:ext cx="3221038" cy="4525963"/>
          </a:xfrm>
          <a:prstGeom prst="rect">
            <a:avLst/>
          </a:prstGeom>
          <a:noFill/>
          <a:ln/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/>
        </p:spPr>
      </p:pic>
      <p:pic>
        <p:nvPicPr>
          <p:cNvPr id="3687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6513" y="2582863"/>
            <a:ext cx="3816350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el 3"/>
          <p:cNvSpPr>
            <a:spLocks noGrp="1"/>
          </p:cNvSpPr>
          <p:nvPr>
            <p:ph type="title"/>
          </p:nvPr>
        </p:nvSpPr>
        <p:spPr>
          <a:xfrm>
            <a:off x="1855788" y="765175"/>
            <a:ext cx="6264275" cy="719138"/>
          </a:xfrm>
        </p:spPr>
        <p:txBody>
          <a:bodyPr/>
          <a:lstStyle/>
          <a:p>
            <a:pPr algn="ctr"/>
            <a:r>
              <a:rPr lang="de-DE" b="1" smtClean="0">
                <a:latin typeface="Helvetica" pitchFamily="34" charset="0"/>
              </a:rPr>
              <a:t>Bavarian Efforts to stimulate Copernicus Activities</a:t>
            </a:r>
          </a:p>
        </p:txBody>
      </p:sp>
      <p:sp>
        <p:nvSpPr>
          <p:cNvPr id="37890" name="Inhaltsplatzhalter 4"/>
          <p:cNvSpPr>
            <a:spLocks noGrp="1"/>
          </p:cNvSpPr>
          <p:nvPr>
            <p:ph idx="1"/>
          </p:nvPr>
        </p:nvSpPr>
        <p:spPr bwMode="auto">
          <a:xfrm>
            <a:off x="495300" y="1600200"/>
            <a:ext cx="8913813" cy="48529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de-DE" smtClean="0">
                <a:latin typeface="Helvetica" pitchFamily="34" charset="0"/>
              </a:rPr>
              <a:t>- </a:t>
            </a:r>
            <a:r>
              <a:rPr lang="de-DE" b="1" smtClean="0">
                <a:latin typeface="Helvetica" pitchFamily="34" charset="0"/>
              </a:rPr>
              <a:t>Networking of Copernicus Stakeholders and initiating Cooperation </a:t>
            </a:r>
          </a:p>
          <a:p>
            <a:pPr marL="0" indent="0"/>
            <a:r>
              <a:rPr lang="de-DE" b="1" smtClean="0">
                <a:latin typeface="Helvetica" pitchFamily="34" charset="0"/>
              </a:rPr>
              <a:t>  (</a:t>
            </a:r>
            <a:r>
              <a:rPr lang="de-DE" smtClean="0">
                <a:solidFill>
                  <a:srgbClr val="0070C0"/>
                </a:solidFill>
                <a:latin typeface="Helvetica" pitchFamily="34" charset="0"/>
              </a:rPr>
              <a:t>GMES/Copernicus-Working Group</a:t>
            </a:r>
            <a:r>
              <a:rPr lang="de-DE" smtClean="0">
                <a:latin typeface="Helvetica" pitchFamily="34" charset="0"/>
              </a:rPr>
              <a:t>)</a:t>
            </a:r>
          </a:p>
          <a:p>
            <a:pPr marL="0" indent="0"/>
            <a:endParaRPr lang="de-DE" smtClean="0">
              <a:latin typeface="Helvetica" pitchFamily="34" charset="0"/>
            </a:endParaRPr>
          </a:p>
          <a:p>
            <a:pPr marL="0" indent="0">
              <a:buFontTx/>
              <a:buChar char="-"/>
            </a:pPr>
            <a:r>
              <a:rPr lang="de-DE" b="1" smtClean="0">
                <a:latin typeface="Helvetica" pitchFamily="34" charset="0"/>
              </a:rPr>
              <a:t>Definition of Regional Copernicus Services in Bavaria</a:t>
            </a:r>
            <a:r>
              <a:rPr lang="de-DE" smtClean="0">
                <a:latin typeface="Helvetica" pitchFamily="34" charset="0"/>
              </a:rPr>
              <a:t> </a:t>
            </a:r>
            <a:r>
              <a:rPr lang="de-DE" smtClean="0">
                <a:solidFill>
                  <a:srgbClr val="0070C0"/>
                </a:solidFill>
                <a:latin typeface="Helvetica" pitchFamily="34" charset="0"/>
              </a:rPr>
              <a:t>(Study: Demand</a:t>
            </a:r>
          </a:p>
          <a:p>
            <a:pPr marL="0" indent="0"/>
            <a:r>
              <a:rPr lang="de-DE" smtClean="0">
                <a:solidFill>
                  <a:srgbClr val="0070C0"/>
                </a:solidFill>
                <a:latin typeface="Helvetica" pitchFamily="34" charset="0"/>
              </a:rPr>
              <a:t> of Copernicus Services in Bavaria)</a:t>
            </a:r>
          </a:p>
          <a:p>
            <a:pPr marL="0" indent="0"/>
            <a:endParaRPr lang="de-DE" smtClean="0">
              <a:solidFill>
                <a:srgbClr val="0070C0"/>
              </a:solidFill>
              <a:latin typeface="Helvetica" pitchFamily="34" charset="0"/>
            </a:endParaRPr>
          </a:p>
          <a:p>
            <a:pPr marL="0" indent="0">
              <a:buFontTx/>
              <a:buChar char="-"/>
            </a:pPr>
            <a:r>
              <a:rPr lang="de-DE" b="1" smtClean="0">
                <a:latin typeface="Helvetica" pitchFamily="34" charset="0"/>
              </a:rPr>
              <a:t>Funding of Projects on Regional Basis to stimulate Cooperation </a:t>
            </a:r>
          </a:p>
          <a:p>
            <a:pPr marL="0" indent="0"/>
            <a:r>
              <a:rPr lang="de-DE" smtClean="0">
                <a:solidFill>
                  <a:srgbClr val="0070C0"/>
                </a:solidFill>
                <a:latin typeface="Helvetica" pitchFamily="34" charset="0"/>
              </a:rPr>
              <a:t>  </a:t>
            </a:r>
            <a:r>
              <a:rPr lang="de-DE" b="1" smtClean="0">
                <a:latin typeface="Helvetica" pitchFamily="34" charset="0"/>
              </a:rPr>
              <a:t>between SMEs and larger Companies as well as to develop</a:t>
            </a:r>
          </a:p>
          <a:p>
            <a:pPr marL="0" indent="0"/>
            <a:r>
              <a:rPr lang="de-DE" b="1" smtClean="0">
                <a:latin typeface="Helvetica" pitchFamily="34" charset="0"/>
              </a:rPr>
              <a:t>  Downstream Services </a:t>
            </a:r>
            <a:r>
              <a:rPr lang="de-DE" smtClean="0">
                <a:solidFill>
                  <a:srgbClr val="0070C0"/>
                </a:solidFill>
                <a:latin typeface="Helvetica" pitchFamily="34" charset="0"/>
              </a:rPr>
              <a:t>(2 projects: Apps4GMES, Opus-GMES)</a:t>
            </a:r>
          </a:p>
          <a:p>
            <a:pPr marL="0" indent="0"/>
            <a:endParaRPr lang="de-DE" smtClean="0">
              <a:solidFill>
                <a:srgbClr val="0070C0"/>
              </a:solidFill>
              <a:latin typeface="Helvetica" pitchFamily="34" charset="0"/>
            </a:endParaRPr>
          </a:p>
          <a:p>
            <a:pPr marL="0" indent="0">
              <a:buFontTx/>
              <a:buChar char="-"/>
            </a:pPr>
            <a:r>
              <a:rPr lang="de-DE" b="1" smtClean="0">
                <a:latin typeface="Helvetica" pitchFamily="34" charset="0"/>
              </a:rPr>
              <a:t>Initiating of Copernicus relevant Projects on European Level to </a:t>
            </a:r>
          </a:p>
          <a:p>
            <a:pPr marL="0" indent="0"/>
            <a:r>
              <a:rPr lang="de-DE" b="1" smtClean="0">
                <a:latin typeface="Helvetica" pitchFamily="34" charset="0"/>
              </a:rPr>
              <a:t> establish Cooperation between Companies in Bavaria and other</a:t>
            </a:r>
          </a:p>
          <a:p>
            <a:pPr marL="0" indent="0"/>
            <a:r>
              <a:rPr lang="de-DE" b="1" smtClean="0">
                <a:latin typeface="Helvetica" pitchFamily="34" charset="0"/>
              </a:rPr>
              <a:t> European Regions </a:t>
            </a:r>
            <a:r>
              <a:rPr lang="de-DE" smtClean="0">
                <a:solidFill>
                  <a:srgbClr val="0070C0"/>
                </a:solidFill>
                <a:latin typeface="Helvetica" pitchFamily="34" charset="0"/>
              </a:rPr>
              <a:t>(4 Projects in the Emmia Iniative)</a:t>
            </a:r>
          </a:p>
          <a:p>
            <a:pPr marL="0" indent="0">
              <a:buFontTx/>
              <a:buChar char="-"/>
            </a:pPr>
            <a:endParaRPr lang="de-DE" smtClean="0">
              <a:latin typeface="Helvetica" pitchFamily="34" charset="0"/>
            </a:endParaRPr>
          </a:p>
          <a:p>
            <a:pPr marL="0" indent="0">
              <a:buFontTx/>
              <a:buChar char="-"/>
            </a:pPr>
            <a:endParaRPr lang="de-DE" smtClean="0">
              <a:solidFill>
                <a:srgbClr val="0070C0"/>
              </a:solidFill>
              <a:latin typeface="Helvetica" pitchFamily="34" charset="0"/>
            </a:endParaRP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513" y="620713"/>
            <a:ext cx="1152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5195888" y="3068638"/>
            <a:ext cx="47085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u="none"/>
          </a:p>
          <a:p>
            <a:r>
              <a:rPr lang="de-DE" u="none"/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b="1" smtClean="0">
                <a:latin typeface="Helvetica" pitchFamily="34" charset="0"/>
              </a:rPr>
              <a:t>Study: Demand for GMES-Services in Bavaria</a:t>
            </a:r>
            <a:r>
              <a:rPr lang="de-DE" smtClean="0">
                <a:latin typeface="Helvetica" pitchFamily="34" charset="0"/>
              </a:rPr>
              <a:t> 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95300" y="1600200"/>
            <a:ext cx="8913813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sz="1600" dirty="0" err="1" smtClean="0">
                <a:latin typeface="Helvetica" pitchFamily="34" charset="0"/>
              </a:rPr>
              <a:t>Funded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by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the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Bavarian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Ministry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for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Economic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Affairs</a:t>
            </a:r>
            <a:r>
              <a:rPr lang="de-DE" sz="1600" dirty="0" smtClean="0">
                <a:latin typeface="Helvetica" pitchFamily="34" charset="0"/>
              </a:rPr>
              <a:t> in 2012/13</a:t>
            </a:r>
          </a:p>
          <a:p>
            <a:pPr>
              <a:lnSpc>
                <a:spcPct val="80000"/>
              </a:lnSpc>
            </a:pPr>
            <a:endParaRPr lang="de-DE" sz="1600" dirty="0" smtClean="0">
              <a:latin typeface="Helvetica" pitchFamily="34" charset="0"/>
            </a:endParaRPr>
          </a:p>
          <a:p>
            <a:pPr>
              <a:lnSpc>
                <a:spcPct val="80000"/>
              </a:lnSpc>
            </a:pPr>
            <a:r>
              <a:rPr lang="de-DE" sz="1600" dirty="0" err="1" smtClean="0">
                <a:latin typeface="Helvetica" pitchFamily="34" charset="0"/>
              </a:rPr>
              <a:t>Contractors</a:t>
            </a:r>
            <a:r>
              <a:rPr lang="de-DE" sz="1600" dirty="0" smtClean="0">
                <a:latin typeface="Helvetica" pitchFamily="34" charset="0"/>
              </a:rPr>
              <a:t>:</a:t>
            </a:r>
          </a:p>
          <a:p>
            <a:pPr>
              <a:lnSpc>
                <a:spcPct val="80000"/>
              </a:lnSpc>
            </a:pPr>
            <a:endParaRPr lang="de-DE" sz="1600" dirty="0" smtClean="0">
              <a:latin typeface="Helvetica" pitchFamily="34" charset="0"/>
            </a:endParaRPr>
          </a:p>
          <a:p>
            <a:pPr>
              <a:lnSpc>
                <a:spcPct val="80000"/>
              </a:lnSpc>
            </a:pPr>
            <a:endParaRPr lang="de-DE" sz="1600" dirty="0" smtClean="0">
              <a:latin typeface="Helvetica" pitchFamily="34" charset="0"/>
            </a:endParaRPr>
          </a:p>
          <a:p>
            <a:pPr>
              <a:lnSpc>
                <a:spcPct val="80000"/>
              </a:lnSpc>
            </a:pPr>
            <a:r>
              <a:rPr lang="de-DE" sz="1600" dirty="0" smtClean="0">
                <a:latin typeface="Helvetica" pitchFamily="34" charset="0"/>
              </a:rPr>
              <a:t>23 GMES relevant </a:t>
            </a:r>
            <a:r>
              <a:rPr lang="de-DE" sz="1600" dirty="0" err="1" smtClean="0">
                <a:latin typeface="Helvetica" pitchFamily="34" charset="0"/>
              </a:rPr>
              <a:t>processes</a:t>
            </a:r>
            <a:r>
              <a:rPr lang="de-DE" sz="1600" dirty="0" smtClean="0">
                <a:latin typeface="Helvetica" pitchFamily="34" charset="0"/>
              </a:rPr>
              <a:t> in </a:t>
            </a:r>
            <a:r>
              <a:rPr lang="de-DE" sz="1600" dirty="0" err="1" smtClean="0">
                <a:latin typeface="Helvetica" pitchFamily="34" charset="0"/>
              </a:rPr>
              <a:t>public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authorities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were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identified</a:t>
            </a:r>
            <a:endParaRPr lang="de-DE" sz="1600" dirty="0" smtClean="0">
              <a:latin typeface="Helvetica" pitchFamily="34" charset="0"/>
            </a:endParaRPr>
          </a:p>
          <a:p>
            <a:pPr>
              <a:lnSpc>
                <a:spcPct val="80000"/>
              </a:lnSpc>
            </a:pPr>
            <a:r>
              <a:rPr lang="de-DE" sz="1600" dirty="0" err="1" smtClean="0">
                <a:latin typeface="Helvetica" pitchFamily="34" charset="0"/>
              </a:rPr>
              <a:t>For</a:t>
            </a:r>
            <a:r>
              <a:rPr lang="de-DE" sz="1600" dirty="0" smtClean="0">
                <a:latin typeface="Helvetica" pitchFamily="34" charset="0"/>
              </a:rPr>
              <a:t> 6 </a:t>
            </a:r>
            <a:r>
              <a:rPr lang="de-DE" sz="1600" dirty="0" err="1" smtClean="0">
                <a:latin typeface="Helvetica" pitchFamily="34" charset="0"/>
              </a:rPr>
              <a:t>processes</a:t>
            </a:r>
            <a:r>
              <a:rPr lang="de-DE" sz="1600" dirty="0" smtClean="0">
                <a:latin typeface="Helvetica" pitchFamily="34" charset="0"/>
              </a:rPr>
              <a:t> a </a:t>
            </a:r>
            <a:r>
              <a:rPr lang="de-DE" sz="1600" dirty="0" err="1" smtClean="0">
                <a:latin typeface="Helvetica" pitchFamily="34" charset="0"/>
              </a:rPr>
              <a:t>detailed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analysis</a:t>
            </a:r>
            <a:r>
              <a:rPr lang="de-DE" sz="1600" dirty="0" smtClean="0">
                <a:latin typeface="Helvetica" pitchFamily="34" charset="0"/>
              </a:rPr>
              <a:t> was </a:t>
            </a:r>
            <a:r>
              <a:rPr lang="de-DE" sz="1600" dirty="0" err="1" smtClean="0">
                <a:latin typeface="Helvetica" pitchFamily="34" charset="0"/>
              </a:rPr>
              <a:t>made</a:t>
            </a:r>
            <a:endParaRPr lang="de-DE" sz="1600" dirty="0" smtClean="0">
              <a:latin typeface="Helvetica" pitchFamily="34" charset="0"/>
            </a:endParaRPr>
          </a:p>
          <a:p>
            <a:pPr>
              <a:lnSpc>
                <a:spcPct val="80000"/>
              </a:lnSpc>
            </a:pPr>
            <a:r>
              <a:rPr lang="de-DE" sz="1600" dirty="0" smtClean="0">
                <a:latin typeface="Helvetica" pitchFamily="34" charset="0"/>
              </a:rPr>
              <a:t>4 </a:t>
            </a:r>
            <a:r>
              <a:rPr lang="de-DE" sz="1600" dirty="0" err="1" smtClean="0">
                <a:latin typeface="Helvetica" pitchFamily="34" charset="0"/>
              </a:rPr>
              <a:t>applications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were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selected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for</a:t>
            </a:r>
            <a:r>
              <a:rPr lang="de-DE" sz="1600" dirty="0" smtClean="0">
                <a:latin typeface="Helvetica" pitchFamily="34" charset="0"/>
              </a:rPr>
              <a:t> urgent </a:t>
            </a:r>
            <a:r>
              <a:rPr lang="de-DE" sz="1600" dirty="0" err="1" smtClean="0">
                <a:latin typeface="Helvetica" pitchFamily="34" charset="0"/>
              </a:rPr>
              <a:t>and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early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realisation</a:t>
            </a:r>
            <a:r>
              <a:rPr lang="de-DE" sz="1600" dirty="0" smtClean="0">
                <a:latin typeface="Helvetica" pitchFamily="34" charset="0"/>
              </a:rPr>
              <a:t>:</a:t>
            </a:r>
          </a:p>
          <a:p>
            <a:pPr>
              <a:lnSpc>
                <a:spcPct val="80000"/>
              </a:lnSpc>
            </a:pPr>
            <a:endParaRPr lang="de-DE" sz="1600" dirty="0" smtClean="0">
              <a:latin typeface="Helvetica" pitchFamily="34" charset="0"/>
            </a:endParaRPr>
          </a:p>
          <a:p>
            <a:pPr>
              <a:lnSpc>
                <a:spcPct val="80000"/>
              </a:lnSpc>
            </a:pPr>
            <a:r>
              <a:rPr lang="de-DE" sz="1800" b="1" dirty="0" err="1" smtClean="0">
                <a:solidFill>
                  <a:srgbClr val="3354B3"/>
                </a:solidFill>
                <a:latin typeface="Helvetica" pitchFamily="34" charset="0"/>
              </a:rPr>
              <a:t>Safety</a:t>
            </a:r>
            <a:r>
              <a:rPr lang="de-DE" sz="1800" b="1" dirty="0" smtClean="0">
                <a:solidFill>
                  <a:srgbClr val="3354B3"/>
                </a:solidFill>
                <a:latin typeface="Helvetica" pitchFamily="34" charset="0"/>
              </a:rPr>
              <a:t> </a:t>
            </a:r>
            <a:r>
              <a:rPr lang="de-DE" sz="1800" b="1" dirty="0" err="1" smtClean="0">
                <a:solidFill>
                  <a:srgbClr val="3354B3"/>
                </a:solidFill>
                <a:latin typeface="Helvetica" pitchFamily="34" charset="0"/>
              </a:rPr>
              <a:t>of</a:t>
            </a:r>
            <a:r>
              <a:rPr lang="de-DE" sz="1800" b="1" dirty="0" smtClean="0">
                <a:solidFill>
                  <a:srgbClr val="3354B3"/>
                </a:solidFill>
                <a:latin typeface="Helvetica" pitchFamily="34" charset="0"/>
              </a:rPr>
              <a:t> </a:t>
            </a:r>
            <a:r>
              <a:rPr lang="de-DE" sz="1800" b="1" dirty="0" err="1" smtClean="0">
                <a:solidFill>
                  <a:srgbClr val="3354B3"/>
                </a:solidFill>
                <a:latin typeface="Helvetica" pitchFamily="34" charset="0"/>
              </a:rPr>
              <a:t>animal</a:t>
            </a:r>
            <a:r>
              <a:rPr lang="de-DE" sz="1800" b="1" dirty="0" smtClean="0">
                <a:solidFill>
                  <a:srgbClr val="3354B3"/>
                </a:solidFill>
                <a:latin typeface="Helvetica" pitchFamily="34" charset="0"/>
              </a:rPr>
              <a:t> </a:t>
            </a:r>
            <a:r>
              <a:rPr lang="de-DE" sz="1800" b="1" dirty="0" err="1" smtClean="0">
                <a:solidFill>
                  <a:srgbClr val="3354B3"/>
                </a:solidFill>
                <a:latin typeface="Helvetica" pitchFamily="34" charset="0"/>
              </a:rPr>
              <a:t>feed</a:t>
            </a:r>
            <a:r>
              <a:rPr lang="de-DE" sz="1800" b="1" dirty="0" smtClean="0">
                <a:solidFill>
                  <a:srgbClr val="3354B3"/>
                </a:solidFill>
                <a:latin typeface="Helvetica" pitchFamily="34" charset="0"/>
              </a:rPr>
              <a:t>-</a:t>
            </a:r>
            <a:r>
              <a:rPr lang="de-DE" sz="1600" dirty="0" smtClean="0">
                <a:solidFill>
                  <a:srgbClr val="3354B3"/>
                </a:solidFill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detection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of</a:t>
            </a:r>
            <a:r>
              <a:rPr lang="de-DE" sz="1600" dirty="0" smtClean="0">
                <a:latin typeface="Helvetica" pitchFamily="34" charset="0"/>
              </a:rPr>
              <a:t> potential </a:t>
            </a:r>
            <a:r>
              <a:rPr lang="de-DE" sz="1600" dirty="0" err="1" smtClean="0">
                <a:latin typeface="Helvetica" pitchFamily="34" charset="0"/>
              </a:rPr>
              <a:t>contaminated</a:t>
            </a:r>
            <a:endParaRPr lang="de-DE" sz="1600" dirty="0" smtClean="0">
              <a:latin typeface="Helvetica" pitchFamily="34" charset="0"/>
            </a:endParaRPr>
          </a:p>
          <a:p>
            <a:pPr>
              <a:lnSpc>
                <a:spcPct val="80000"/>
              </a:lnSpc>
            </a:pP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areas</a:t>
            </a:r>
            <a:r>
              <a:rPr lang="de-DE" sz="1600" dirty="0" smtClean="0">
                <a:latin typeface="Helvetica" pitchFamily="34" charset="0"/>
              </a:rPr>
              <a:t> (smoke, </a:t>
            </a:r>
            <a:r>
              <a:rPr lang="de-DE" sz="1600" dirty="0" err="1" smtClean="0">
                <a:latin typeface="Helvetica" pitchFamily="34" charset="0"/>
              </a:rPr>
              <a:t>dust</a:t>
            </a:r>
            <a:r>
              <a:rPr lang="de-DE" sz="1600" dirty="0" smtClean="0">
                <a:latin typeface="Helvetica" pitchFamily="34" charset="0"/>
              </a:rPr>
              <a:t>, </a:t>
            </a:r>
            <a:r>
              <a:rPr lang="de-DE" sz="1600" dirty="0" err="1" smtClean="0">
                <a:latin typeface="Helvetica" pitchFamily="34" charset="0"/>
              </a:rPr>
              <a:t>flood</a:t>
            </a:r>
            <a:r>
              <a:rPr lang="de-DE" sz="1600" dirty="0" smtClean="0">
                <a:latin typeface="Helvetica" pitchFamily="34" charset="0"/>
              </a:rPr>
              <a:t> etc.)</a:t>
            </a:r>
          </a:p>
          <a:p>
            <a:pPr>
              <a:lnSpc>
                <a:spcPct val="80000"/>
              </a:lnSpc>
            </a:pPr>
            <a:endParaRPr lang="de-DE" sz="1600" dirty="0" smtClean="0">
              <a:latin typeface="Helvetica" pitchFamily="34" charset="0"/>
            </a:endParaRPr>
          </a:p>
          <a:p>
            <a:pPr>
              <a:lnSpc>
                <a:spcPct val="80000"/>
              </a:lnSpc>
            </a:pPr>
            <a:r>
              <a:rPr lang="de-DE" sz="1800" b="1" dirty="0" smtClean="0">
                <a:solidFill>
                  <a:srgbClr val="3354B3"/>
                </a:solidFill>
                <a:latin typeface="Helvetica" pitchFamily="34" charset="0"/>
              </a:rPr>
              <a:t>Assessment </a:t>
            </a:r>
            <a:r>
              <a:rPr lang="de-DE" sz="1800" b="1" dirty="0" err="1" smtClean="0">
                <a:solidFill>
                  <a:srgbClr val="3354B3"/>
                </a:solidFill>
                <a:latin typeface="Helvetica" pitchFamily="34" charset="0"/>
              </a:rPr>
              <a:t>of</a:t>
            </a:r>
            <a:r>
              <a:rPr lang="de-DE" sz="1800" b="1" dirty="0" smtClean="0">
                <a:solidFill>
                  <a:srgbClr val="3354B3"/>
                </a:solidFill>
                <a:latin typeface="Helvetica" pitchFamily="34" charset="0"/>
              </a:rPr>
              <a:t> </a:t>
            </a:r>
            <a:r>
              <a:rPr lang="de-DE" sz="1800" b="1" dirty="0" err="1" smtClean="0">
                <a:solidFill>
                  <a:srgbClr val="3354B3"/>
                </a:solidFill>
                <a:latin typeface="Helvetica" pitchFamily="34" charset="0"/>
              </a:rPr>
              <a:t>green</a:t>
            </a:r>
            <a:r>
              <a:rPr lang="de-DE" sz="1800" b="1" dirty="0" smtClean="0">
                <a:solidFill>
                  <a:srgbClr val="3354B3"/>
                </a:solidFill>
                <a:latin typeface="Helvetica" pitchFamily="34" charset="0"/>
              </a:rPr>
              <a:t> </a:t>
            </a:r>
            <a:r>
              <a:rPr lang="de-DE" sz="1800" b="1" dirty="0" err="1" smtClean="0">
                <a:solidFill>
                  <a:srgbClr val="3354B3"/>
                </a:solidFill>
                <a:latin typeface="Helvetica" pitchFamily="34" charset="0"/>
              </a:rPr>
              <a:t>fodder</a:t>
            </a:r>
            <a:r>
              <a:rPr lang="de-DE" sz="1800" b="1" dirty="0" smtClean="0">
                <a:solidFill>
                  <a:srgbClr val="3354B3"/>
                </a:solidFill>
                <a:latin typeface="Helvetica" pitchFamily="34" charset="0"/>
              </a:rPr>
              <a:t> </a:t>
            </a:r>
            <a:r>
              <a:rPr lang="de-DE" sz="1800" b="1" dirty="0" err="1" smtClean="0">
                <a:solidFill>
                  <a:srgbClr val="3354B3"/>
                </a:solidFill>
                <a:latin typeface="Helvetica" pitchFamily="34" charset="0"/>
              </a:rPr>
              <a:t>production</a:t>
            </a:r>
            <a:r>
              <a:rPr lang="de-DE" sz="1800" b="1" dirty="0" smtClean="0">
                <a:solidFill>
                  <a:srgbClr val="3354B3"/>
                </a:solidFill>
                <a:latin typeface="Helvetica" pitchFamily="34" charset="0"/>
              </a:rPr>
              <a:t>-</a:t>
            </a:r>
            <a:r>
              <a:rPr lang="de-DE" sz="1600" dirty="0" smtClean="0">
                <a:solidFill>
                  <a:srgbClr val="3354B3"/>
                </a:solidFill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weather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independent</a:t>
            </a:r>
            <a:r>
              <a:rPr lang="de-DE" sz="1600" dirty="0" smtClean="0">
                <a:latin typeface="Helvetica" pitchFamily="34" charset="0"/>
              </a:rPr>
              <a:t> </a:t>
            </a:r>
            <a:endParaRPr lang="de-DE" sz="1600" dirty="0" smtClean="0">
              <a:latin typeface="Helvetica" pitchFamily="34" charset="0"/>
            </a:endParaRPr>
          </a:p>
          <a:p>
            <a:pPr>
              <a:lnSpc>
                <a:spcPct val="80000"/>
              </a:lnSpc>
            </a:pPr>
            <a:r>
              <a:rPr lang="de-DE" sz="1600" dirty="0" err="1" smtClean="0">
                <a:latin typeface="Helvetica" pitchFamily="34" charset="0"/>
              </a:rPr>
              <a:t>observation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smtClean="0">
                <a:latin typeface="Helvetica" pitchFamily="34" charset="0"/>
              </a:rPr>
              <a:t>(Radar) </a:t>
            </a:r>
            <a:r>
              <a:rPr lang="de-DE" sz="1600" dirty="0" err="1" smtClean="0">
                <a:latin typeface="Helvetica" pitchFamily="34" charset="0"/>
              </a:rPr>
              <a:t>of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grassed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areas</a:t>
            </a:r>
            <a:r>
              <a:rPr lang="de-DE" sz="1600" dirty="0" smtClean="0">
                <a:latin typeface="Helvetica" pitchFamily="34" charset="0"/>
              </a:rPr>
              <a:t>-registration </a:t>
            </a:r>
            <a:r>
              <a:rPr lang="de-DE" sz="1600" dirty="0" err="1" smtClean="0">
                <a:latin typeface="Helvetica" pitchFamily="34" charset="0"/>
              </a:rPr>
              <a:t>of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grass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cuttings</a:t>
            </a:r>
            <a:endParaRPr lang="de-DE" sz="1600" dirty="0" smtClean="0">
              <a:latin typeface="Helvetica" pitchFamily="34" charset="0"/>
            </a:endParaRPr>
          </a:p>
          <a:p>
            <a:pPr>
              <a:lnSpc>
                <a:spcPct val="80000"/>
              </a:lnSpc>
            </a:pPr>
            <a:endParaRPr lang="de-DE" sz="1600" dirty="0" smtClean="0">
              <a:latin typeface="Helvetica" pitchFamily="34" charset="0"/>
            </a:endParaRPr>
          </a:p>
          <a:p>
            <a:pPr>
              <a:lnSpc>
                <a:spcPct val="80000"/>
              </a:lnSpc>
            </a:pPr>
            <a:r>
              <a:rPr lang="de-DE" sz="1800" b="1" dirty="0" smtClean="0">
                <a:solidFill>
                  <a:srgbClr val="3354B3"/>
                </a:solidFill>
                <a:latin typeface="Helvetica" pitchFamily="34" charset="0"/>
              </a:rPr>
              <a:t>State </a:t>
            </a:r>
            <a:r>
              <a:rPr lang="de-DE" sz="1800" b="1" dirty="0" err="1" smtClean="0">
                <a:solidFill>
                  <a:srgbClr val="3354B3"/>
                </a:solidFill>
                <a:latin typeface="Helvetica" pitchFamily="34" charset="0"/>
              </a:rPr>
              <a:t>of</a:t>
            </a:r>
            <a:r>
              <a:rPr lang="de-DE" sz="1800" b="1" dirty="0" smtClean="0">
                <a:solidFill>
                  <a:srgbClr val="3354B3"/>
                </a:solidFill>
                <a:latin typeface="Helvetica" pitchFamily="34" charset="0"/>
              </a:rPr>
              <a:t> </a:t>
            </a:r>
            <a:r>
              <a:rPr lang="de-DE" sz="1800" b="1" dirty="0" err="1" smtClean="0">
                <a:solidFill>
                  <a:srgbClr val="3354B3"/>
                </a:solidFill>
                <a:latin typeface="Helvetica" pitchFamily="34" charset="0"/>
              </a:rPr>
              <a:t>Forest</a:t>
            </a:r>
            <a:r>
              <a:rPr lang="de-DE" sz="1800" b="1" dirty="0" smtClean="0">
                <a:solidFill>
                  <a:srgbClr val="3354B3"/>
                </a:solidFill>
                <a:latin typeface="Helvetica" pitchFamily="34" charset="0"/>
              </a:rPr>
              <a:t> </a:t>
            </a:r>
            <a:r>
              <a:rPr lang="de-DE" sz="1800" b="1" dirty="0" err="1" smtClean="0">
                <a:solidFill>
                  <a:srgbClr val="3354B3"/>
                </a:solidFill>
                <a:latin typeface="Helvetica" pitchFamily="34" charset="0"/>
              </a:rPr>
              <a:t>Vitality</a:t>
            </a:r>
            <a:endParaRPr lang="de-DE" sz="1800" b="1" dirty="0" smtClean="0">
              <a:solidFill>
                <a:srgbClr val="3354B3"/>
              </a:solidFill>
              <a:latin typeface="Helvetica" pitchFamily="34" charset="0"/>
            </a:endParaRPr>
          </a:p>
          <a:p>
            <a:pPr>
              <a:lnSpc>
                <a:spcPct val="80000"/>
              </a:lnSpc>
            </a:pPr>
            <a:endParaRPr lang="de-DE" sz="1800" b="1" dirty="0" smtClean="0">
              <a:solidFill>
                <a:srgbClr val="3354B3"/>
              </a:solidFill>
              <a:latin typeface="Helvetica" pitchFamily="34" charset="0"/>
            </a:endParaRPr>
          </a:p>
          <a:p>
            <a:pPr>
              <a:lnSpc>
                <a:spcPct val="80000"/>
              </a:lnSpc>
            </a:pPr>
            <a:r>
              <a:rPr lang="de-DE" sz="1800" b="1" dirty="0" err="1" smtClean="0">
                <a:solidFill>
                  <a:srgbClr val="3354B3"/>
                </a:solidFill>
                <a:latin typeface="Helvetica" pitchFamily="34" charset="0"/>
              </a:rPr>
              <a:t>Subsidences</a:t>
            </a:r>
            <a:r>
              <a:rPr lang="de-DE" sz="1800" b="1" dirty="0" smtClean="0">
                <a:solidFill>
                  <a:srgbClr val="3354B3"/>
                </a:solidFill>
                <a:latin typeface="Helvetica" pitchFamily="34" charset="0"/>
              </a:rPr>
              <a:t> in </a:t>
            </a:r>
            <a:r>
              <a:rPr lang="de-DE" sz="1800" b="1" dirty="0" err="1" smtClean="0">
                <a:solidFill>
                  <a:srgbClr val="3354B3"/>
                </a:solidFill>
                <a:latin typeface="Helvetica" pitchFamily="34" charset="0"/>
              </a:rPr>
              <a:t>former</a:t>
            </a:r>
            <a:r>
              <a:rPr lang="de-DE" sz="1800" b="1" dirty="0" smtClean="0">
                <a:solidFill>
                  <a:srgbClr val="3354B3"/>
                </a:solidFill>
                <a:latin typeface="Helvetica" pitchFamily="34" charset="0"/>
              </a:rPr>
              <a:t> Mining Areas-</a:t>
            </a:r>
            <a:r>
              <a:rPr lang="de-DE" sz="1600" dirty="0" smtClean="0">
                <a:latin typeface="Helvetica" pitchFamily="34" charset="0"/>
              </a:rPr>
              <a:t> Monitoring </a:t>
            </a:r>
            <a:r>
              <a:rPr lang="de-DE" sz="1600" dirty="0" err="1" smtClean="0">
                <a:latin typeface="Helvetica" pitchFamily="34" charset="0"/>
              </a:rPr>
              <a:t>of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vertical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Movements</a:t>
            </a:r>
            <a:endParaRPr lang="de-DE" sz="1600" dirty="0" smtClean="0">
              <a:latin typeface="Helvetica" pitchFamily="34" charset="0"/>
            </a:endParaRPr>
          </a:p>
          <a:p>
            <a:pPr>
              <a:lnSpc>
                <a:spcPct val="80000"/>
              </a:lnSpc>
            </a:pP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of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the</a:t>
            </a:r>
            <a:r>
              <a:rPr lang="de-DE" sz="1600" dirty="0" smtClean="0">
                <a:latin typeface="Helvetica" pitchFamily="34" charset="0"/>
              </a:rPr>
              <a:t> Earth </a:t>
            </a:r>
            <a:r>
              <a:rPr lang="de-DE" sz="1600" dirty="0" err="1" smtClean="0">
                <a:latin typeface="Helvetica" pitchFamily="34" charset="0"/>
              </a:rPr>
              <a:t>surface</a:t>
            </a:r>
            <a:endParaRPr lang="de-DE" sz="1600" dirty="0" smtClean="0">
              <a:latin typeface="Helvetica" pitchFamily="34" charset="0"/>
            </a:endParaRPr>
          </a:p>
          <a:p>
            <a:pPr>
              <a:lnSpc>
                <a:spcPct val="80000"/>
              </a:lnSpc>
            </a:pPr>
            <a:endParaRPr lang="de-DE" sz="1600" dirty="0" smtClean="0">
              <a:latin typeface="Helvetica" pitchFamily="34" charset="0"/>
            </a:endParaRPr>
          </a:p>
          <a:p>
            <a:pPr>
              <a:lnSpc>
                <a:spcPct val="80000"/>
              </a:lnSpc>
            </a:pPr>
            <a:endParaRPr lang="de-DE" sz="1600" dirty="0" smtClean="0">
              <a:latin typeface="Helvetica" pitchFamily="34" charset="0"/>
            </a:endParaRPr>
          </a:p>
        </p:txBody>
      </p:sp>
      <p:pic>
        <p:nvPicPr>
          <p:cNvPr id="38915" name="Picture 22" descr="GAF-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2050" y="2276475"/>
            <a:ext cx="1152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15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0838" y="2205038"/>
            <a:ext cx="1033462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/>
          <a:srcRect l="74762"/>
          <a:stretch>
            <a:fillRect/>
          </a:stretch>
        </p:blipFill>
        <p:spPr bwMode="auto">
          <a:xfrm>
            <a:off x="6921574" y="1377433"/>
            <a:ext cx="1008063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486" y="3284984"/>
            <a:ext cx="1363067" cy="108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486" y="4797152"/>
            <a:ext cx="1401588" cy="88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487363" y="476250"/>
            <a:ext cx="8418512" cy="914400"/>
          </a:xfrm>
        </p:spPr>
        <p:txBody>
          <a:bodyPr/>
          <a:lstStyle/>
          <a:p>
            <a:pPr algn="ctr"/>
            <a:r>
              <a:rPr lang="de-DE" smtClean="0">
                <a:latin typeface="Helvetica" pitchFamily="34" charset="0"/>
              </a:rPr>
              <a:t/>
            </a:r>
            <a:br>
              <a:rPr lang="de-DE" smtClean="0">
                <a:latin typeface="Helvetica" pitchFamily="34" charset="0"/>
              </a:rPr>
            </a:br>
            <a:r>
              <a:rPr lang="de-DE" smtClean="0">
                <a:latin typeface="Helvetica" pitchFamily="34" charset="0"/>
              </a:rPr>
              <a:t> </a:t>
            </a:r>
            <a:r>
              <a:rPr lang="de-DE" sz="3600" b="1" smtClean="0">
                <a:solidFill>
                  <a:srgbClr val="00B050"/>
                </a:solidFill>
                <a:latin typeface="Helvetica" pitchFamily="34" charset="0"/>
              </a:rPr>
              <a:t>APPS</a:t>
            </a:r>
            <a:r>
              <a:rPr lang="de-DE" sz="3600" smtClean="0">
                <a:solidFill>
                  <a:schemeClr val="tx1"/>
                </a:solidFill>
                <a:latin typeface="Helvetica" pitchFamily="34" charset="0"/>
              </a:rPr>
              <a:t>4</a:t>
            </a:r>
            <a:r>
              <a:rPr lang="de-DE" sz="3600" b="1" smtClean="0">
                <a:latin typeface="Helvetica" pitchFamily="34" charset="0"/>
              </a:rPr>
              <a:t>GMES </a:t>
            </a:r>
            <a:endParaRPr lang="de-DE" sz="3600" smtClean="0">
              <a:latin typeface="Helvetica" pitchFamily="34" charset="0"/>
            </a:endParaRP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3813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DE" smtClean="0">
                <a:latin typeface="Helvetica" pitchFamily="34" charset="0"/>
              </a:rPr>
              <a:t>     </a:t>
            </a:r>
            <a:r>
              <a:rPr lang="de-DE" b="1" smtClean="0">
                <a:latin typeface="Helvetica" pitchFamily="34" charset="0"/>
              </a:rPr>
              <a:t>Development of operational processor chains and their implementation for GMES-downstream services</a:t>
            </a:r>
          </a:p>
          <a:p>
            <a:pPr algn="ctr"/>
            <a:r>
              <a:rPr lang="de-DE" b="1" smtClean="0">
                <a:latin typeface="Helvetica" pitchFamily="34" charset="0"/>
              </a:rPr>
              <a:t>using Cloud Computing</a:t>
            </a:r>
          </a:p>
          <a:p>
            <a:pPr algn="ctr"/>
            <a:r>
              <a:rPr lang="de-DE" smtClean="0">
                <a:latin typeface="Helvetica" pitchFamily="34" charset="0"/>
              </a:rPr>
              <a:t>- Applications: Water Quality and –Quantity, Agriculture,   </a:t>
            </a:r>
          </a:p>
          <a:p>
            <a:pPr algn="ctr"/>
            <a:r>
              <a:rPr lang="de-DE" smtClean="0">
                <a:latin typeface="Helvetica" pitchFamily="34" charset="0"/>
              </a:rPr>
              <a:t>                          Environment, Forestry(REDD), Fire Monitoring</a:t>
            </a:r>
          </a:p>
          <a:p>
            <a:pPr algn="ctr"/>
            <a:r>
              <a:rPr lang="de-DE" smtClean="0">
                <a:latin typeface="Helvetica" pitchFamily="34" charset="0"/>
              </a:rPr>
              <a:t>- Close Link between Processors and GMES-Data Center</a:t>
            </a:r>
          </a:p>
          <a:p>
            <a:endParaRPr lang="de-DE" smtClean="0">
              <a:latin typeface="Helvetica" pitchFamily="34" charset="0"/>
            </a:endParaRPr>
          </a:p>
          <a:p>
            <a:r>
              <a:rPr lang="de-DE" smtClean="0">
                <a:latin typeface="Helvetica" pitchFamily="34" charset="0"/>
              </a:rPr>
              <a:t>     Funded by the Bavarian Ministry of Economics in the Frame Work of the Bavarian Space Programm 2012-2015</a:t>
            </a:r>
          </a:p>
          <a:p>
            <a:endParaRPr lang="de-DE" smtClean="0">
              <a:latin typeface="Helvetica" pitchFamily="34" charset="0"/>
            </a:endParaRPr>
          </a:p>
          <a:p>
            <a:endParaRPr lang="de-DE" smtClean="0">
              <a:latin typeface="Helvetica" pitchFamily="34" charset="0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6150" y="5186363"/>
            <a:ext cx="12001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7450" y="5178425"/>
            <a:ext cx="869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1413" y="5087938"/>
            <a:ext cx="18732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Rechteck 1"/>
          <p:cNvSpPr>
            <a:spLocks noChangeArrowheads="1"/>
          </p:cNvSpPr>
          <p:nvPr/>
        </p:nvSpPr>
        <p:spPr bwMode="auto">
          <a:xfrm>
            <a:off x="3452813" y="5805488"/>
            <a:ext cx="21399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0"/>
              <a:t>Coordinator: VISTA GmbH</a:t>
            </a:r>
          </a:p>
        </p:txBody>
      </p:sp>
      <p:pic>
        <p:nvPicPr>
          <p:cNvPr id="39943" name="Picture 66" descr="T:\Logos\logo2005\Logo_Vista.2cm.transp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2188" y="5181600"/>
            <a:ext cx="6921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Grafik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56463" y="4922838"/>
            <a:ext cx="487362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5"/>
          <p:cNvPicPr>
            <a:picLocks noChangeAspect="1" noChangeArrowheads="1"/>
          </p:cNvPicPr>
          <p:nvPr/>
        </p:nvPicPr>
        <p:blipFill>
          <a:blip r:embed="rId7"/>
          <a:srcRect l="74762"/>
          <a:stretch>
            <a:fillRect/>
          </a:stretch>
        </p:blipFill>
        <p:spPr bwMode="auto">
          <a:xfrm>
            <a:off x="5456238" y="4508500"/>
            <a:ext cx="590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7363" y="404813"/>
            <a:ext cx="8418512" cy="914400"/>
          </a:xfrm>
        </p:spPr>
        <p:txBody>
          <a:bodyPr/>
          <a:lstStyle/>
          <a:p>
            <a:pPr algn="ctr"/>
            <a:r>
              <a:rPr lang="de-DE" b="1" smtClean="0">
                <a:latin typeface="Helvetica" pitchFamily="34" charset="0"/>
              </a:rPr>
              <a:t>OPUS- GMES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87363" y="1196975"/>
            <a:ext cx="8913812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sz="1600" dirty="0" err="1" smtClean="0"/>
              <a:t>Enhancements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a </a:t>
            </a:r>
            <a:r>
              <a:rPr lang="de-DE" sz="1600" dirty="0" err="1" smtClean="0"/>
              <a:t>platform</a:t>
            </a:r>
            <a:r>
              <a:rPr lang="de-DE" sz="1600" dirty="0" smtClean="0"/>
              <a:t> </a:t>
            </a:r>
            <a:r>
              <a:rPr lang="de-DE" sz="1600" dirty="0" err="1" smtClean="0"/>
              <a:t>concept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improved</a:t>
            </a:r>
            <a:r>
              <a:rPr lang="de-DE" sz="1600" dirty="0" smtClean="0"/>
              <a:t> </a:t>
            </a:r>
            <a:r>
              <a:rPr lang="de-DE" sz="1600" dirty="0" err="1" smtClean="0"/>
              <a:t>supply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processing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endParaRPr lang="de-DE" sz="1600" dirty="0" smtClean="0"/>
          </a:p>
          <a:p>
            <a:pPr>
              <a:lnSpc>
                <a:spcPct val="80000"/>
              </a:lnSpc>
            </a:pPr>
            <a:r>
              <a:rPr lang="de-DE" sz="1600" dirty="0" err="1" smtClean="0"/>
              <a:t>Sentinel</a:t>
            </a:r>
            <a:r>
              <a:rPr lang="de-DE" sz="1600" dirty="0" smtClean="0"/>
              <a:t>- </a:t>
            </a:r>
            <a:r>
              <a:rPr lang="de-DE" sz="1600" dirty="0" err="1" smtClean="0"/>
              <a:t>data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support</a:t>
            </a:r>
            <a:r>
              <a:rPr lang="de-DE" sz="1600" dirty="0" smtClean="0"/>
              <a:t> national Copernicus- </a:t>
            </a:r>
            <a:r>
              <a:rPr lang="de-DE" sz="1600" dirty="0" err="1" smtClean="0"/>
              <a:t>users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–</a:t>
            </a:r>
            <a:r>
              <a:rPr lang="de-DE" sz="1600" dirty="0" err="1" smtClean="0"/>
              <a:t>services</a:t>
            </a:r>
            <a:endParaRPr lang="de-DE" sz="1600" dirty="0" smtClean="0"/>
          </a:p>
          <a:p>
            <a:pPr>
              <a:lnSpc>
                <a:spcPct val="80000"/>
              </a:lnSpc>
            </a:pPr>
            <a:r>
              <a:rPr lang="de-DE" sz="1600" dirty="0" smtClean="0"/>
              <a:t>(Collaborative </a:t>
            </a:r>
            <a:r>
              <a:rPr lang="de-DE" sz="1600" dirty="0" err="1" smtClean="0"/>
              <a:t>Ground</a:t>
            </a:r>
            <a:r>
              <a:rPr lang="de-DE" sz="1600" dirty="0" smtClean="0"/>
              <a:t> Segment).</a:t>
            </a:r>
          </a:p>
          <a:p>
            <a:pPr>
              <a:lnSpc>
                <a:spcPct val="80000"/>
              </a:lnSpc>
            </a:pPr>
            <a:endParaRPr lang="de-DE" sz="1600" dirty="0" smtClean="0"/>
          </a:p>
          <a:p>
            <a:pPr>
              <a:lnSpc>
                <a:spcPct val="80000"/>
              </a:lnSpc>
            </a:pPr>
            <a:r>
              <a:rPr lang="de-DE" sz="1600" dirty="0" smtClean="0">
                <a:latin typeface="Helvetica" pitchFamily="34" charset="0"/>
              </a:rPr>
              <a:t>Technical </a:t>
            </a:r>
            <a:r>
              <a:rPr lang="de-DE" sz="1600" dirty="0" err="1" smtClean="0">
                <a:latin typeface="Helvetica" pitchFamily="34" charset="0"/>
              </a:rPr>
              <a:t>Developments</a:t>
            </a:r>
            <a:r>
              <a:rPr lang="de-DE" sz="1600" dirty="0" smtClean="0">
                <a:latin typeface="Helvetica" pitchFamily="34" charset="0"/>
              </a:rPr>
              <a:t>:</a:t>
            </a:r>
          </a:p>
          <a:p>
            <a:pPr>
              <a:lnSpc>
                <a:spcPct val="80000"/>
              </a:lnSpc>
            </a:pPr>
            <a:endParaRPr lang="de-DE" sz="1600" dirty="0" smtClean="0">
              <a:latin typeface="Helvetica" pitchFamily="34" charset="0"/>
            </a:endParaRPr>
          </a:p>
          <a:p>
            <a:pPr>
              <a:lnSpc>
                <a:spcPct val="80000"/>
              </a:lnSpc>
            </a:pPr>
            <a:r>
              <a:rPr lang="de-DE" sz="1600" dirty="0" smtClean="0">
                <a:latin typeface="Helvetica" pitchFamily="34" charset="0"/>
              </a:rPr>
              <a:t>- </a:t>
            </a:r>
            <a:r>
              <a:rPr lang="de-DE" sz="1600" dirty="0" smtClean="0">
                <a:solidFill>
                  <a:srgbClr val="3354B3"/>
                </a:solidFill>
                <a:latin typeface="Helvetica" pitchFamily="34" charset="0"/>
              </a:rPr>
              <a:t>Easy </a:t>
            </a:r>
            <a:r>
              <a:rPr lang="de-DE" sz="1600" dirty="0" err="1" smtClean="0">
                <a:solidFill>
                  <a:srgbClr val="3354B3"/>
                </a:solidFill>
                <a:latin typeface="Helvetica" pitchFamily="34" charset="0"/>
              </a:rPr>
              <a:t>data</a:t>
            </a:r>
            <a:r>
              <a:rPr lang="de-DE" sz="1600" dirty="0" smtClean="0">
                <a:solidFill>
                  <a:srgbClr val="3354B3"/>
                </a:solidFill>
                <a:latin typeface="Helvetica" pitchFamily="34" charset="0"/>
              </a:rPr>
              <a:t> </a:t>
            </a:r>
            <a:r>
              <a:rPr lang="de-DE" sz="1600" dirty="0" err="1" smtClean="0">
                <a:solidFill>
                  <a:srgbClr val="3354B3"/>
                </a:solidFill>
                <a:latin typeface="Helvetica" pitchFamily="34" charset="0"/>
              </a:rPr>
              <a:t>access</a:t>
            </a:r>
            <a:r>
              <a:rPr lang="de-DE" sz="1600" dirty="0" smtClean="0">
                <a:solidFill>
                  <a:srgbClr val="3354B3"/>
                </a:solidFill>
                <a:latin typeface="Helvetica" pitchFamily="34" charset="0"/>
              </a:rPr>
              <a:t> </a:t>
            </a:r>
            <a:r>
              <a:rPr lang="de-DE" sz="1600" dirty="0" err="1" smtClean="0">
                <a:solidFill>
                  <a:srgbClr val="3354B3"/>
                </a:solidFill>
                <a:latin typeface="Helvetica" pitchFamily="34" charset="0"/>
              </a:rPr>
              <a:t>and</a:t>
            </a:r>
            <a:r>
              <a:rPr lang="de-DE" sz="1600" dirty="0" smtClean="0">
                <a:solidFill>
                  <a:srgbClr val="3354B3"/>
                </a:solidFill>
                <a:latin typeface="Helvetica" pitchFamily="34" charset="0"/>
              </a:rPr>
              <a:t> –</a:t>
            </a:r>
            <a:r>
              <a:rPr lang="de-DE" sz="1600" dirty="0" err="1" smtClean="0">
                <a:solidFill>
                  <a:srgbClr val="3354B3"/>
                </a:solidFill>
                <a:latin typeface="Helvetica" pitchFamily="34" charset="0"/>
              </a:rPr>
              <a:t>distribution</a:t>
            </a:r>
            <a:endParaRPr lang="de-DE" sz="1600" dirty="0" smtClean="0">
              <a:solidFill>
                <a:srgbClr val="3354B3"/>
              </a:solidFill>
              <a:latin typeface="Helvetica" pitchFamily="34" charset="0"/>
            </a:endParaRPr>
          </a:p>
          <a:p>
            <a:pPr>
              <a:lnSpc>
                <a:spcPct val="80000"/>
              </a:lnSpc>
            </a:pPr>
            <a:r>
              <a:rPr lang="de-DE" sz="1600" dirty="0" smtClean="0">
                <a:latin typeface="Helvetica" pitchFamily="34" charset="0"/>
              </a:rPr>
              <a:t>- </a:t>
            </a:r>
            <a:r>
              <a:rPr lang="de-DE" sz="1600" dirty="0" smtClean="0">
                <a:solidFill>
                  <a:srgbClr val="3354B3"/>
                </a:solidFill>
                <a:latin typeface="Helvetica" pitchFamily="34" charset="0"/>
              </a:rPr>
              <a:t>Processing </a:t>
            </a:r>
            <a:r>
              <a:rPr lang="de-DE" sz="1600" dirty="0" err="1" smtClean="0">
                <a:solidFill>
                  <a:srgbClr val="3354B3"/>
                </a:solidFill>
                <a:latin typeface="Helvetica" pitchFamily="34" charset="0"/>
              </a:rPr>
              <a:t>modules</a:t>
            </a:r>
            <a:r>
              <a:rPr lang="de-DE" sz="1600" dirty="0" smtClean="0">
                <a:solidFill>
                  <a:srgbClr val="3354B3"/>
                </a:solidFill>
                <a:latin typeface="Helvetica" pitchFamily="34" charset="0"/>
              </a:rPr>
              <a:t> </a:t>
            </a:r>
            <a:r>
              <a:rPr lang="de-DE" sz="1600" dirty="0" err="1" smtClean="0">
                <a:solidFill>
                  <a:srgbClr val="3354B3"/>
                </a:solidFill>
                <a:latin typeface="Helvetica" pitchFamily="34" charset="0"/>
              </a:rPr>
              <a:t>and</a:t>
            </a:r>
            <a:r>
              <a:rPr lang="de-DE" sz="1600" dirty="0" smtClean="0">
                <a:solidFill>
                  <a:srgbClr val="3354B3"/>
                </a:solidFill>
                <a:latin typeface="Helvetica" pitchFamily="34" charset="0"/>
              </a:rPr>
              <a:t> –</a:t>
            </a:r>
            <a:r>
              <a:rPr lang="de-DE" sz="1600" dirty="0" err="1" smtClean="0">
                <a:solidFill>
                  <a:srgbClr val="3354B3"/>
                </a:solidFill>
                <a:latin typeface="Helvetica" pitchFamily="34" charset="0"/>
              </a:rPr>
              <a:t>chains</a:t>
            </a:r>
            <a:r>
              <a:rPr lang="de-DE" sz="1600" dirty="0" smtClean="0">
                <a:latin typeface="Helvetica" pitchFamily="34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de-DE" sz="1600" dirty="0" smtClean="0">
                <a:latin typeface="Helvetica" pitchFamily="34" charset="0"/>
              </a:rPr>
              <a:t>  (</a:t>
            </a:r>
            <a:r>
              <a:rPr lang="de-DE" sz="1600" dirty="0" err="1" smtClean="0">
                <a:latin typeface="Helvetica" pitchFamily="34" charset="0"/>
              </a:rPr>
              <a:t>Geocoding</a:t>
            </a:r>
            <a:r>
              <a:rPr lang="de-DE" sz="1600" dirty="0" smtClean="0">
                <a:latin typeface="Helvetica" pitchFamily="34" charset="0"/>
              </a:rPr>
              <a:t>, </a:t>
            </a:r>
            <a:r>
              <a:rPr lang="de-DE" sz="1600" dirty="0" err="1" smtClean="0">
                <a:latin typeface="Helvetica" pitchFamily="34" charset="0"/>
              </a:rPr>
              <a:t>Atmosheric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Correction</a:t>
            </a:r>
            <a:r>
              <a:rPr lang="de-DE" sz="1600" dirty="0" smtClean="0">
                <a:latin typeface="Helvetica" pitchFamily="34" charset="0"/>
              </a:rPr>
              <a:t>, </a:t>
            </a:r>
          </a:p>
          <a:p>
            <a:pPr>
              <a:lnSpc>
                <a:spcPct val="80000"/>
              </a:lnSpc>
            </a:pPr>
            <a:r>
              <a:rPr lang="de-DE" sz="1600" dirty="0" smtClean="0">
                <a:latin typeface="Helvetica" pitchFamily="34" charset="0"/>
              </a:rPr>
              <a:t>  Image </a:t>
            </a:r>
            <a:r>
              <a:rPr lang="de-DE" sz="1600" dirty="0" err="1" smtClean="0">
                <a:latin typeface="Helvetica" pitchFamily="34" charset="0"/>
              </a:rPr>
              <a:t>Mosaics,Time</a:t>
            </a:r>
            <a:r>
              <a:rPr lang="de-DE" sz="1600" dirty="0" smtClean="0">
                <a:latin typeface="Helvetica" pitchFamily="34" charset="0"/>
              </a:rPr>
              <a:t> Series etc.)</a:t>
            </a:r>
          </a:p>
          <a:p>
            <a:pPr>
              <a:lnSpc>
                <a:spcPct val="80000"/>
              </a:lnSpc>
            </a:pPr>
            <a:r>
              <a:rPr lang="de-DE" sz="1600" dirty="0" smtClean="0">
                <a:latin typeface="Helvetica" pitchFamily="34" charset="0"/>
              </a:rPr>
              <a:t>- </a:t>
            </a:r>
            <a:r>
              <a:rPr lang="de-DE" sz="1600" dirty="0" smtClean="0">
                <a:solidFill>
                  <a:srgbClr val="3354B3"/>
                </a:solidFill>
                <a:latin typeface="Helvetica" pitchFamily="34" charset="0"/>
              </a:rPr>
              <a:t>Standardisation </a:t>
            </a:r>
            <a:r>
              <a:rPr lang="de-DE" sz="1600" dirty="0" err="1" smtClean="0">
                <a:solidFill>
                  <a:srgbClr val="3354B3"/>
                </a:solidFill>
                <a:latin typeface="Helvetica" pitchFamily="34" charset="0"/>
              </a:rPr>
              <a:t>and</a:t>
            </a:r>
            <a:r>
              <a:rPr lang="de-DE" sz="1600" dirty="0" smtClean="0">
                <a:solidFill>
                  <a:srgbClr val="3354B3"/>
                </a:solidFill>
                <a:latin typeface="Helvetica" pitchFamily="34" charset="0"/>
              </a:rPr>
              <a:t> Quality Control</a:t>
            </a:r>
          </a:p>
          <a:p>
            <a:pPr>
              <a:lnSpc>
                <a:spcPct val="80000"/>
              </a:lnSpc>
            </a:pPr>
            <a:endParaRPr lang="de-DE" sz="1600" dirty="0" smtClean="0">
              <a:solidFill>
                <a:srgbClr val="3354B3"/>
              </a:solidFill>
              <a:latin typeface="Helvetica" pitchFamily="34" charset="0"/>
            </a:endParaRPr>
          </a:p>
          <a:p>
            <a:pPr>
              <a:lnSpc>
                <a:spcPct val="80000"/>
              </a:lnSpc>
            </a:pPr>
            <a:endParaRPr lang="de-DE" sz="1600" dirty="0" smtClean="0">
              <a:latin typeface="Helvetica" pitchFamily="34" charset="0"/>
            </a:endParaRPr>
          </a:p>
          <a:p>
            <a:pPr>
              <a:lnSpc>
                <a:spcPct val="80000"/>
              </a:lnSpc>
            </a:pPr>
            <a:r>
              <a:rPr lang="de-DE" sz="1600" dirty="0" err="1" smtClean="0">
                <a:latin typeface="Helvetica" pitchFamily="34" charset="0"/>
              </a:rPr>
              <a:t>Funded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by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the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Bavarian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Ministry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for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Economic</a:t>
            </a:r>
            <a:r>
              <a:rPr lang="de-DE" sz="1600" dirty="0" smtClean="0">
                <a:latin typeface="Helvetica" pitchFamily="34" charset="0"/>
              </a:rPr>
              <a:t> </a:t>
            </a:r>
            <a:r>
              <a:rPr lang="de-DE" sz="1600" dirty="0" err="1" smtClean="0">
                <a:latin typeface="Helvetica" pitchFamily="34" charset="0"/>
              </a:rPr>
              <a:t>Affairs</a:t>
            </a:r>
            <a:r>
              <a:rPr lang="de-DE" sz="1600" dirty="0" smtClean="0">
                <a:latin typeface="Helvetica" pitchFamily="34" charset="0"/>
              </a:rPr>
              <a:t> (Nov. 2013- 2017)</a:t>
            </a:r>
          </a:p>
          <a:p>
            <a:pPr>
              <a:lnSpc>
                <a:spcPct val="80000"/>
              </a:lnSpc>
            </a:pPr>
            <a:endParaRPr lang="de-DE" sz="1600" dirty="0" smtClean="0">
              <a:latin typeface="Helvetica" pitchFamily="34" charset="0"/>
            </a:endParaRPr>
          </a:p>
          <a:p>
            <a:pPr>
              <a:lnSpc>
                <a:spcPct val="80000"/>
              </a:lnSpc>
            </a:pPr>
            <a:r>
              <a:rPr lang="de-DE" sz="1600" dirty="0" smtClean="0">
                <a:latin typeface="Helvetica" pitchFamily="34" charset="0"/>
              </a:rPr>
              <a:t>Main </a:t>
            </a:r>
            <a:r>
              <a:rPr lang="de-DE" sz="1600" dirty="0" err="1" smtClean="0">
                <a:latin typeface="Helvetica" pitchFamily="34" charset="0"/>
              </a:rPr>
              <a:t>Contractor</a:t>
            </a:r>
            <a:r>
              <a:rPr lang="de-DE" sz="1600" dirty="0" smtClean="0">
                <a:latin typeface="Helvetica" pitchFamily="34" charset="0"/>
              </a:rPr>
              <a:t>:</a:t>
            </a:r>
          </a:p>
          <a:p>
            <a:pPr>
              <a:lnSpc>
                <a:spcPct val="80000"/>
              </a:lnSpc>
            </a:pPr>
            <a:endParaRPr lang="de-DE" sz="1600" dirty="0" smtClean="0">
              <a:latin typeface="Helvetica" pitchFamily="34" charset="0"/>
            </a:endParaRPr>
          </a:p>
          <a:p>
            <a:r>
              <a:rPr lang="de-DE" sz="1600" dirty="0" err="1" smtClean="0">
                <a:latin typeface="Helvetica" pitchFamily="34" charset="0"/>
              </a:rPr>
              <a:t>Subcontractors</a:t>
            </a:r>
            <a:r>
              <a:rPr lang="de-DE" sz="1600" dirty="0" smtClean="0">
                <a:latin typeface="Helvetica" pitchFamily="34" charset="0"/>
              </a:rPr>
              <a:t> (</a:t>
            </a:r>
            <a:r>
              <a:rPr lang="de-DE" sz="1600" dirty="0" err="1" smtClean="0">
                <a:latin typeface="Helvetica" pitchFamily="34" charset="0"/>
              </a:rPr>
              <a:t>tbc</a:t>
            </a:r>
            <a:r>
              <a:rPr lang="de-DE" sz="1600" dirty="0" smtClean="0">
                <a:latin typeface="Helvetica" pitchFamily="34" charset="0"/>
              </a:rPr>
              <a:t>): </a:t>
            </a:r>
            <a:r>
              <a:rPr lang="de-DE" sz="1600" b="1" dirty="0" err="1"/>
              <a:t>CloudEO</a:t>
            </a:r>
            <a:r>
              <a:rPr lang="de-DE" sz="1600" b="1" dirty="0"/>
              <a:t> AG</a:t>
            </a:r>
            <a:endParaRPr lang="de-DE" sz="1600" dirty="0"/>
          </a:p>
        </p:txBody>
      </p:sp>
      <p:pic>
        <p:nvPicPr>
          <p:cNvPr id="40963" name="Picture 5"/>
          <p:cNvPicPr>
            <a:picLocks noChangeAspect="1" noChangeArrowheads="1"/>
          </p:cNvPicPr>
          <p:nvPr/>
        </p:nvPicPr>
        <p:blipFill>
          <a:blip r:embed="rId2"/>
          <a:srcRect l="74762"/>
          <a:stretch>
            <a:fillRect/>
          </a:stretch>
        </p:blipFill>
        <p:spPr bwMode="auto">
          <a:xfrm>
            <a:off x="7256463" y="4292600"/>
            <a:ext cx="590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16" descr="DL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11550" y="4652963"/>
            <a:ext cx="720576" cy="601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6102" y="5350003"/>
            <a:ext cx="936625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22" descr="GAF-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84254" y="5350003"/>
            <a:ext cx="863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757" y="1916832"/>
            <a:ext cx="3420256" cy="228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03263" y="1341438"/>
            <a:ext cx="8913812" cy="48529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en-US" b="1" dirty="0" smtClean="0">
              <a:latin typeface="Helvetica" pitchFamily="34" charset="0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latin typeface="Helvetica" pitchFamily="34" charset="0"/>
              </a:rPr>
              <a:t>     EMMIA is funded by DG Enterprise and Industry to promote </a:t>
            </a:r>
          </a:p>
          <a:p>
            <a:pPr>
              <a:lnSpc>
                <a:spcPct val="90000"/>
              </a:lnSpc>
            </a:pPr>
            <a:r>
              <a:rPr lang="en-GB" altLang="de-DE" dirty="0" smtClean="0">
                <a:latin typeface="Helvetica" pitchFamily="34" charset="0"/>
                <a:cs typeface="Arial" charset="0"/>
              </a:rPr>
              <a:t>     Mobile services based on </a:t>
            </a:r>
            <a:br>
              <a:rPr lang="en-GB" altLang="de-DE" dirty="0" smtClean="0">
                <a:latin typeface="Helvetica" pitchFamily="34" charset="0"/>
                <a:cs typeface="Arial" charset="0"/>
              </a:rPr>
            </a:br>
            <a:r>
              <a:rPr lang="en-GB" altLang="de-DE" sz="2400" b="1" dirty="0" smtClean="0">
                <a:solidFill>
                  <a:srgbClr val="3354B3"/>
                </a:solidFill>
                <a:latin typeface="Helvetica" pitchFamily="34" charset="0"/>
                <a:cs typeface="Arial" charset="0"/>
              </a:rPr>
              <a:t>- </a:t>
            </a:r>
            <a:r>
              <a:rPr lang="en-GB" altLang="de-DE" b="1" dirty="0" smtClean="0">
                <a:solidFill>
                  <a:srgbClr val="3354B3"/>
                </a:solidFill>
                <a:latin typeface="Helvetica" pitchFamily="34" charset="0"/>
                <a:cs typeface="Arial" charset="0"/>
              </a:rPr>
              <a:t>Mobile internet      - EGNOS-GNSS    - Copernicus </a:t>
            </a:r>
            <a:endParaRPr lang="en-GB" altLang="de-DE" sz="2400" dirty="0" smtClean="0">
              <a:solidFill>
                <a:srgbClr val="3354B3"/>
              </a:solidFill>
              <a:latin typeface="Helvetica" pitchFamily="34" charset="0"/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de-DE" altLang="de-DE" sz="2400" dirty="0" smtClean="0">
                <a:latin typeface="Helvetica" pitchFamily="34" charset="0"/>
                <a:cs typeface="Arial" charset="0"/>
              </a:rPr>
              <a:t>    </a:t>
            </a:r>
            <a:r>
              <a:rPr lang="de-DE" altLang="de-DE" dirty="0" smtClean="0">
                <a:latin typeface="Helvetica" pitchFamily="34" charset="0"/>
                <a:cs typeface="Arial" charset="0"/>
              </a:rPr>
              <a:t>w</a:t>
            </a:r>
            <a:r>
              <a:rPr lang="en-GB" altLang="de-DE" dirty="0" err="1" smtClean="0">
                <a:latin typeface="Helvetica" pitchFamily="34" charset="0"/>
                <a:cs typeface="Arial" charset="0"/>
              </a:rPr>
              <a:t>ith</a:t>
            </a:r>
            <a:r>
              <a:rPr lang="en-GB" altLang="de-DE" dirty="0" smtClean="0">
                <a:latin typeface="Helvetica" pitchFamily="34" charset="0"/>
                <a:cs typeface="Arial" charset="0"/>
              </a:rPr>
              <a:t> the goal</a:t>
            </a:r>
          </a:p>
          <a:p>
            <a:pPr>
              <a:lnSpc>
                <a:spcPct val="90000"/>
              </a:lnSpc>
            </a:pPr>
            <a:r>
              <a:rPr lang="de-DE" altLang="de-DE" dirty="0" smtClean="0">
                <a:latin typeface="Helvetica" pitchFamily="34" charset="0"/>
                <a:cs typeface="Arial" charset="0"/>
              </a:rPr>
              <a:t>     - </a:t>
            </a:r>
            <a:r>
              <a:rPr lang="de-DE" altLang="de-DE" dirty="0" err="1" smtClean="0">
                <a:latin typeface="Helvetica" pitchFamily="34" charset="0"/>
                <a:cs typeface="Arial" charset="0"/>
              </a:rPr>
              <a:t>to</a:t>
            </a:r>
            <a:r>
              <a:rPr lang="de-DE" altLang="de-DE" dirty="0" smtClean="0">
                <a:latin typeface="Helvetica" pitchFamily="34" charset="0"/>
                <a:cs typeface="Arial" charset="0"/>
              </a:rPr>
              <a:t> </a:t>
            </a:r>
            <a:r>
              <a:rPr lang="de-DE" altLang="de-DE" dirty="0" err="1" smtClean="0">
                <a:latin typeface="Helvetica" pitchFamily="34" charset="0"/>
                <a:cs typeface="Arial" charset="0"/>
              </a:rPr>
              <a:t>enlarge</a:t>
            </a:r>
            <a:r>
              <a:rPr lang="de-DE" altLang="de-DE" dirty="0" smtClean="0">
                <a:latin typeface="Helvetica" pitchFamily="34" charset="0"/>
                <a:cs typeface="Arial" charset="0"/>
              </a:rPr>
              <a:t> </a:t>
            </a:r>
            <a:r>
              <a:rPr lang="de-DE" altLang="de-DE" dirty="0" err="1" smtClean="0">
                <a:latin typeface="Helvetica" pitchFamily="34" charset="0"/>
                <a:cs typeface="Arial" charset="0"/>
              </a:rPr>
              <a:t>the</a:t>
            </a:r>
            <a:r>
              <a:rPr lang="de-DE" altLang="de-DE" dirty="0" smtClean="0">
                <a:latin typeface="Helvetica" pitchFamily="34" charset="0"/>
                <a:cs typeface="Arial" charset="0"/>
              </a:rPr>
              <a:t> </a:t>
            </a:r>
            <a:r>
              <a:rPr lang="de-DE" altLang="de-DE" dirty="0" err="1" smtClean="0">
                <a:latin typeface="Helvetica" pitchFamily="34" charset="0"/>
                <a:cs typeface="Arial" charset="0"/>
              </a:rPr>
              <a:t>market</a:t>
            </a:r>
            <a:r>
              <a:rPr lang="de-DE" altLang="de-DE" dirty="0" smtClean="0">
                <a:latin typeface="Helvetica" pitchFamily="34" charset="0"/>
                <a:cs typeface="Arial" charset="0"/>
              </a:rPr>
              <a:t> </a:t>
            </a:r>
            <a:r>
              <a:rPr lang="de-DE" altLang="de-DE" dirty="0" err="1" smtClean="0">
                <a:latin typeface="Helvetica" pitchFamily="34" charset="0"/>
                <a:cs typeface="Arial" charset="0"/>
              </a:rPr>
              <a:t>for</a:t>
            </a:r>
            <a:r>
              <a:rPr lang="de-DE" altLang="de-DE" dirty="0" smtClean="0">
                <a:latin typeface="Helvetica" pitchFamily="34" charset="0"/>
                <a:cs typeface="Arial" charset="0"/>
              </a:rPr>
              <a:t> mobile </a:t>
            </a:r>
            <a:r>
              <a:rPr lang="de-DE" altLang="de-DE" dirty="0" err="1" smtClean="0">
                <a:latin typeface="Helvetica" pitchFamily="34" charset="0"/>
                <a:cs typeface="Arial" charset="0"/>
              </a:rPr>
              <a:t>services</a:t>
            </a:r>
            <a:endParaRPr lang="de-DE" altLang="de-DE" dirty="0" smtClean="0">
              <a:latin typeface="Helvetica" pitchFamily="34" charset="0"/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de-DE" altLang="de-DE" dirty="0" smtClean="0">
                <a:latin typeface="Helvetica" pitchFamily="34" charset="0"/>
                <a:cs typeface="Arial" charset="0"/>
              </a:rPr>
              <a:t>     - </a:t>
            </a:r>
            <a:r>
              <a:rPr lang="de-DE" altLang="de-DE" dirty="0" err="1" smtClean="0">
                <a:latin typeface="Helvetica" pitchFamily="34" charset="0"/>
                <a:cs typeface="Arial" charset="0"/>
              </a:rPr>
              <a:t>to</a:t>
            </a:r>
            <a:r>
              <a:rPr lang="de-DE" altLang="de-DE" dirty="0" smtClean="0">
                <a:latin typeface="Helvetica" pitchFamily="34" charset="0"/>
                <a:cs typeface="Arial" charset="0"/>
              </a:rPr>
              <a:t> </a:t>
            </a:r>
            <a:r>
              <a:rPr lang="de-DE" altLang="de-DE" dirty="0" err="1" smtClean="0">
                <a:latin typeface="Helvetica" pitchFamily="34" charset="0"/>
                <a:cs typeface="Arial" charset="0"/>
              </a:rPr>
              <a:t>develop</a:t>
            </a:r>
            <a:r>
              <a:rPr lang="de-DE" altLang="de-DE" dirty="0" smtClean="0">
                <a:latin typeface="Helvetica" pitchFamily="34" charset="0"/>
                <a:cs typeface="Arial" charset="0"/>
              </a:rPr>
              <a:t> large </a:t>
            </a:r>
            <a:r>
              <a:rPr lang="de-DE" altLang="de-DE" dirty="0" err="1" smtClean="0">
                <a:latin typeface="Helvetica" pitchFamily="34" charset="0"/>
                <a:cs typeface="Arial" charset="0"/>
              </a:rPr>
              <a:t>scale</a:t>
            </a:r>
            <a:r>
              <a:rPr lang="de-DE" altLang="de-DE" dirty="0" smtClean="0">
                <a:latin typeface="Helvetica" pitchFamily="34" charset="0"/>
                <a:cs typeface="Arial" charset="0"/>
              </a:rPr>
              <a:t> </a:t>
            </a:r>
            <a:r>
              <a:rPr lang="de-DE" altLang="de-DE" dirty="0" err="1" smtClean="0">
                <a:latin typeface="Helvetica" pitchFamily="34" charset="0"/>
                <a:cs typeface="Arial" charset="0"/>
              </a:rPr>
              <a:t>demonstrators</a:t>
            </a:r>
            <a:endParaRPr lang="de-DE" altLang="de-DE" dirty="0" smtClean="0">
              <a:latin typeface="Helvetica" pitchFamily="34" charset="0"/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de-DE" altLang="de-DE" dirty="0" smtClean="0">
                <a:latin typeface="Helvetica" pitchFamily="34" charset="0"/>
                <a:cs typeface="Arial" charset="0"/>
              </a:rPr>
              <a:t>     - </a:t>
            </a:r>
            <a:r>
              <a:rPr lang="de-DE" altLang="de-DE" dirty="0" err="1" smtClean="0">
                <a:latin typeface="Helvetica" pitchFamily="34" charset="0"/>
                <a:cs typeface="Arial" charset="0"/>
              </a:rPr>
              <a:t>to</a:t>
            </a:r>
            <a:r>
              <a:rPr lang="de-DE" altLang="de-DE" dirty="0" smtClean="0">
                <a:latin typeface="Helvetica" pitchFamily="34" charset="0"/>
                <a:cs typeface="Arial" charset="0"/>
              </a:rPr>
              <a:t> </a:t>
            </a:r>
            <a:r>
              <a:rPr lang="de-DE" altLang="de-DE" dirty="0" err="1" smtClean="0">
                <a:latin typeface="Helvetica" pitchFamily="34" charset="0"/>
                <a:cs typeface="Arial" charset="0"/>
              </a:rPr>
              <a:t>support</a:t>
            </a:r>
            <a:r>
              <a:rPr lang="de-DE" altLang="de-DE" dirty="0" smtClean="0">
                <a:latin typeface="Helvetica" pitchFamily="34" charset="0"/>
                <a:cs typeface="Arial" charset="0"/>
              </a:rPr>
              <a:t> „</a:t>
            </a:r>
            <a:r>
              <a:rPr lang="de-DE" altLang="de-DE" dirty="0" err="1" smtClean="0">
                <a:latin typeface="Helvetica" pitchFamily="34" charset="0"/>
                <a:cs typeface="Arial" charset="0"/>
              </a:rPr>
              <a:t>emerging</a:t>
            </a:r>
            <a:r>
              <a:rPr lang="de-DE" altLang="de-DE" dirty="0" smtClean="0">
                <a:latin typeface="Helvetica" pitchFamily="34" charset="0"/>
                <a:cs typeface="Arial" charset="0"/>
              </a:rPr>
              <a:t> </a:t>
            </a:r>
            <a:r>
              <a:rPr lang="de-DE" altLang="de-DE" dirty="0" err="1" smtClean="0">
                <a:latin typeface="Helvetica" pitchFamily="34" charset="0"/>
                <a:cs typeface="Arial" charset="0"/>
              </a:rPr>
              <a:t>industries</a:t>
            </a:r>
            <a:r>
              <a:rPr lang="de-DE" altLang="de-DE" dirty="0" smtClean="0">
                <a:latin typeface="Helvetica" pitchFamily="34" charset="0"/>
                <a:cs typeface="Arial" charset="0"/>
              </a:rPr>
              <a:t>“                            </a:t>
            </a:r>
            <a:r>
              <a:rPr lang="en-GB" altLang="de-DE" sz="1600" dirty="0" smtClean="0">
                <a:solidFill>
                  <a:srgbClr val="3354B3"/>
                </a:solidFill>
                <a:latin typeface="Helvetica" pitchFamily="34" charset="0"/>
                <a:cs typeface="Arial" charset="0"/>
              </a:rPr>
              <a:t>Mobile Information Systems</a:t>
            </a:r>
            <a:endParaRPr lang="de-DE" sz="1600" dirty="0" smtClean="0">
              <a:solidFill>
                <a:srgbClr val="3354B3"/>
              </a:solidFill>
              <a:latin typeface="Helvetica" pitchFamily="34" charset="0"/>
            </a:endParaRPr>
          </a:p>
          <a:p>
            <a:pPr>
              <a:lnSpc>
                <a:spcPct val="90000"/>
              </a:lnSpc>
            </a:pPr>
            <a:r>
              <a:rPr lang="de-DE" altLang="de-DE" dirty="0" smtClean="0">
                <a:latin typeface="Helvetica" pitchFamily="34" charset="0"/>
                <a:cs typeface="Arial" charset="0"/>
              </a:rPr>
              <a:t>  </a:t>
            </a:r>
          </a:p>
          <a:p>
            <a:pPr>
              <a:lnSpc>
                <a:spcPct val="90000"/>
              </a:lnSpc>
            </a:pPr>
            <a:r>
              <a:rPr lang="en-GB" altLang="de-DE" sz="2400" b="1" dirty="0" smtClean="0">
                <a:solidFill>
                  <a:srgbClr val="FF0000"/>
                </a:solidFill>
                <a:cs typeface="Arial" charset="0"/>
              </a:rPr>
              <a:t>EMMIA- Policy Learning Platform- </a:t>
            </a:r>
            <a:r>
              <a:rPr lang="en-GB" altLang="de-DE" sz="1400" b="1" dirty="0" smtClean="0">
                <a:cs typeface="Arial" charset="0"/>
              </a:rPr>
              <a:t>Political recommendations and roadmaps to</a:t>
            </a:r>
          </a:p>
          <a:p>
            <a:pPr>
              <a:lnSpc>
                <a:spcPct val="90000"/>
              </a:lnSpc>
            </a:pPr>
            <a:r>
              <a:rPr lang="en-GB" altLang="de-DE" sz="1400" b="1" dirty="0" smtClean="0">
                <a:cs typeface="Arial" charset="0"/>
              </a:rPr>
              <a:t>give Regions/Cities Guidelines for the </a:t>
            </a:r>
            <a:r>
              <a:rPr lang="en-GB" altLang="de-DE" sz="1400" b="1" dirty="0" smtClean="0">
                <a:cs typeface="Arial" charset="0"/>
              </a:rPr>
              <a:t>Implementation </a:t>
            </a:r>
            <a:r>
              <a:rPr lang="en-GB" altLang="de-DE" sz="1400" b="1" dirty="0" smtClean="0">
                <a:cs typeface="Arial" charset="0"/>
              </a:rPr>
              <a:t>of Mobile Services</a:t>
            </a:r>
            <a:endParaRPr lang="en-GB" altLang="de-DE" sz="2400" b="1" dirty="0" smtClean="0">
              <a:cs typeface="Arial" charset="0"/>
            </a:endParaRPr>
          </a:p>
          <a:p>
            <a:pPr>
              <a:lnSpc>
                <a:spcPct val="90000"/>
              </a:lnSpc>
            </a:pPr>
            <a:endParaRPr lang="en-GB" altLang="de-DE" dirty="0" smtClean="0">
              <a:latin typeface="Helvetica" pitchFamily="34" charset="0"/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GB" altLang="de-DE" sz="2400" dirty="0" smtClean="0">
                <a:latin typeface="Helvetica" pitchFamily="34" charset="0"/>
                <a:cs typeface="Arial" charset="0"/>
              </a:rPr>
              <a:t>                                                           </a:t>
            </a:r>
            <a:endParaRPr lang="de-DE" sz="2400" dirty="0" smtClean="0">
              <a:latin typeface="Helvetica" pitchFamily="34" charset="0"/>
              <a:cs typeface="Arial" charset="0"/>
            </a:endParaRPr>
          </a:p>
        </p:txBody>
      </p:sp>
      <p:sp>
        <p:nvSpPr>
          <p:cNvPr id="4198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60388" y="1125538"/>
            <a:ext cx="8993187" cy="719137"/>
          </a:xfrm>
        </p:spPr>
        <p:txBody>
          <a:bodyPr/>
          <a:lstStyle/>
          <a:p>
            <a:pPr eaLnBrk="1" hangingPunct="1"/>
            <a:r>
              <a:rPr lang="de-DE" b="1" smtClean="0">
                <a:latin typeface="Helvetica" pitchFamily="34" charset="0"/>
              </a:rPr>
              <a:t>EUROPEAN Mobile&amp;Mobility Industries Alliance (EMMIA)</a:t>
            </a:r>
          </a:p>
        </p:txBody>
      </p:sp>
      <p:pic>
        <p:nvPicPr>
          <p:cNvPr id="41987" name="Picture 4" descr="EA_Mobility_font+symbol_CMY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0"/>
            <a:ext cx="30956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28470" y="1988840"/>
            <a:ext cx="2376488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Line 5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560388" y="4365625"/>
            <a:ext cx="6416675" cy="0"/>
          </a:xfrm>
          <a:prstGeom prst="line">
            <a:avLst/>
          </a:prstGeom>
          <a:noFill/>
          <a:ln w="28575">
            <a:solidFill>
              <a:srgbClr val="3354B3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de-DE"/>
          </a:p>
        </p:txBody>
      </p:sp>
      <p:pic>
        <p:nvPicPr>
          <p:cNvPr id="4199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7725" y="5661025"/>
            <a:ext cx="936625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52775" y="5589588"/>
            <a:ext cx="85248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32275" y="5589588"/>
            <a:ext cx="85407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6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68900" y="5805488"/>
            <a:ext cx="909638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7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48400" y="5734050"/>
            <a:ext cx="871538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8" name="Bildobjekt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96138" y="4941888"/>
            <a:ext cx="270827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7543800" y="5661025"/>
            <a:ext cx="10588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u="none">
                <a:solidFill>
                  <a:schemeClr val="bg1"/>
                </a:solidFill>
              </a:rPr>
              <a:t>Attract big </a:t>
            </a:r>
          </a:p>
          <a:p>
            <a:r>
              <a:rPr lang="sv-SE" u="none">
                <a:solidFill>
                  <a:schemeClr val="bg1"/>
                </a:solidFill>
              </a:rPr>
              <a:t>brands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2" y="5900738"/>
            <a:ext cx="8286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16160&quot;&gt;&lt;version val=&quot;17971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mruColor&gt;&lt;m_vecMRU length=&quot;3&quot;&gt;&lt;elem m_fUsage=&quot;2.78559000000000000000E+000&quot;&gt;&lt;m_ppcolschidx val=&quot;0&quot;/&gt;&lt;m_rgb r=&quot;ff&quot; g=&quot;80&quot; b=&quot;0&quot;/&gt;&lt;/elem&gt;&lt;elem m_fUsage=&quot;2.49049000000000030000E+000&quot;&gt;&lt;m_ppcolschidx val=&quot;0&quot;/&gt;&lt;m_rgb r=&quot;84&quot; g=&quot;aa&quot; b=&quot;ce&quot;/&gt;&lt;/elem&gt;&lt;elem m_fUsage=&quot;5.90490000000000180000E-001&quot;&gt;&lt;m_ppcolschidx val=&quot;0&quot;/&gt;&lt;m_rgb r=&quot;d6&quot; g=&quot;cb&quot; b=&quot;c2&quot;/&gt;&lt;/elem&gt;&lt;/m_vecMRU&gt;&lt;/m_mruColor&gt;&lt;m_agendatheme&gt;&lt;m_aagendaitemprops&gt;&lt;elem&gt;&lt;m_bVisible val=&quot;1&quot;/&gt;&lt;m_font&gt;&lt;m_bBold val=&quot;1&quot;/&gt;&lt;/m_font&gt;&lt;m_colFont&gt;&lt;m_ppcolschidx val=&quot;2&quot;/&gt;&lt;/m_colFont&gt;&lt;m_fill&gt;&lt;m_bVisible val=&quot;0&quot;/&gt;&lt;/m_fill&gt;&lt;m_linestyle&gt;&lt;m_bVisible val=&quot;1&quot;/&gt;&lt;m_nWeight val=&quot;6&quot;/&gt;&lt;m_col&gt;&lt;m_ppcolschidx val=&quot;2&quot;/&gt;&lt;/m_col&gt;&lt;m_msolinedashstyle val=&quot;1&quot;/&gt;&lt;m_msoarrowheadstyleBegin val=&quot;1&quot;/&gt;&lt;m_msoarrowheadstyleEnd val=&quot;1&quot;/&gt;&lt;/m_linestyle&gt;&lt;/elem&gt;&lt;elem&gt;&lt;m_bVisible val=&quot;1&quot;/&gt;&lt;m_font&gt;&lt;m_bBold val=&quot;1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1&quot;/&gt;&lt;m_font&gt;&lt;m_bBold val=&quot;1&quot;/&gt;&lt;/m_font&gt;&lt;m_colFont&gt;&lt;m_ppcolschidx val=&quot;2&quot;/&gt;&lt;/m_colFont&gt;&lt;m_fill&gt;&lt;m_bVisible val=&quot;0&quot;/&gt;&lt;/m_fill&gt;&lt;m_linestyle&gt;&lt;m_bVisible val=&quot;1&quot;/&gt;&lt;m_nWeight val=&quot;6&quot;/&gt;&lt;m_col&gt;&lt;m_ppcolschidx val=&quot;2&quot;/&gt;&lt;/m_col&gt;&lt;m_msolinedashstyle val=&quot;1&quot;/&gt;&lt;m_msoarrowheadstyleBegin val=&quot;1&quot;/&gt;&lt;m_msoarrowheadstyleEnd val=&quot;1&quot;/&gt;&lt;/m_linestyle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0&quot;/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0&quot;/&gt;&lt;/elem&gt;&lt;/m_aagendaitemprops&gt;&lt;m_linestyleTopBottomLine&gt;&lt;m_bVisible val=&quot;0&quot;/&gt;&lt;/m_linestyleTopBottomLine&gt;&lt;/m_agendatheme&gt;&lt;m_mapectfillschemeMRU&gt;&lt;key val=&quot;3&quot;/&gt;&lt;elem&gt;&lt;m_nPartnerID val=&quot;530&quot;/&gt;&lt;m_nIndex val=&quot;4&quot;/&gt;&lt;/elem&gt;&lt;/m_mapectfillschemeMRU&gt;&lt;m_eweekdayFirstOfWeek val=&quot;2&quot;/&gt;&lt;m_eweekdayFirstOfWorkweek val=&quot;2&quot;/&gt;&lt;m_eweekdayFirstOfWeekend val=&quot;7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,&lt;/m_chDecimalSymbol&gt;&lt;m_nGroupingDigits val=&quot;3&quot;/&gt;&lt;m_chGroupingSymbol&gt;.&lt;/m_chGroupingSymbol&gt;&lt;m_chMinusSymbol&gt;-&lt;/m_chMinusSymbol&gt;&lt;m_chDecimalSymbol17909&gt;,&lt;/m_chDecimalSymbol17909&gt;&lt;m_nGroupingDigits17909 val=&quot;3&quot;/&gt;&lt;m_chGroupingSymbol17909&gt;.&lt;/m_chGroupingSymbol17909&gt;&lt;/m_precDefault&gt;&lt;/CDefaultPrec&gt;&lt;/root&gt;"/>
  <p:tag name="THINKCELLUNDODONOTDELETE" val="193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h306vHVl0iUMAEdECE3X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c6bPEVnu0exqPgv1mTUr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rLvW.tYYkunG32HrLW5U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C13p2nLPUWD3PkcMDDHI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d8jaOik0uvSvcOrmqpo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d8jaOik0uvSvcOrmqpo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h306vHVl0iUMAEdECE3X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h306vHVl0iUMAEdECE3X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h306vHVl0iUMAEdECE3XA"/>
</p:tagLst>
</file>

<file path=ppt/theme/theme1.xml><?xml version="1.0" encoding="utf-8"?>
<a:theme xmlns:a="http://schemas.openxmlformats.org/drawingml/2006/main" name="New Powerpoint Template">
  <a:themeElements>
    <a:clrScheme name="New Powerpoint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ew Powerpoin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rgbClr val="00468C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rgbClr val="00468C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New Powerpoin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avAIRia Präse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avAIRia Präseentatio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B0F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dirty="0" err="1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3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bavAIRia Präseentation</Template>
  <TotalTime>0</TotalTime>
  <Words>735</Words>
  <Application>Microsoft Office PowerPoint</Application>
  <PresentationFormat>Benutzerdefiniert</PresentationFormat>
  <Paragraphs>128</Paragraphs>
  <Slides>11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3</vt:i4>
      </vt:variant>
      <vt:variant>
        <vt:lpstr>Folientitel</vt:lpstr>
      </vt:variant>
      <vt:variant>
        <vt:i4>11</vt:i4>
      </vt:variant>
    </vt:vector>
  </HeadingPairs>
  <TitlesOfParts>
    <vt:vector size="14" baseType="lpstr">
      <vt:lpstr>New Powerpoint Template</vt:lpstr>
      <vt:lpstr>Leere Präsentation</vt:lpstr>
      <vt:lpstr>bavAIRia Präseentation</vt:lpstr>
      <vt:lpstr>Examples of regional funded projects to strengthen the Copernicus competence in Bavaria</vt:lpstr>
      <vt:lpstr>bavAIRia e.V. is the organisation to manage the Bavarian Aerospace Cluster  </vt:lpstr>
      <vt:lpstr>The bavAIRia GMES-Office concentrates Bavarian  GMES-Competencies and Activities </vt:lpstr>
      <vt:lpstr>Bavarian GMES Competencies &amp; Key Actors have been compiled in a Fact Book</vt:lpstr>
      <vt:lpstr>Bavarian Efforts to stimulate Copernicus Activities</vt:lpstr>
      <vt:lpstr>Study: Demand for GMES-Services in Bavaria </vt:lpstr>
      <vt:lpstr>  APPS4GMES </vt:lpstr>
      <vt:lpstr>OPUS- GMES</vt:lpstr>
      <vt:lpstr>EUROPEAN Mobile&amp;Mobility Industries Alliance (EMMIA)</vt:lpstr>
      <vt:lpstr>PowerPoint-Präsentation</vt:lpstr>
      <vt:lpstr>CONTACT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BavAIRia Strategie DRAFT 27.2.12</dc:title>
  <dc:creator>Bernhard Schmidt</dc:creator>
  <cp:lastModifiedBy>Manfred Schroeder</cp:lastModifiedBy>
  <cp:revision>234</cp:revision>
  <cp:lastPrinted>2014-05-07T12:36:35Z</cp:lastPrinted>
  <dcterms:created xsi:type="dcterms:W3CDTF">2012-02-27T08:58:36Z</dcterms:created>
  <dcterms:modified xsi:type="dcterms:W3CDTF">2014-05-07T14:04:57Z</dcterms:modified>
</cp:coreProperties>
</file>