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522" r:id="rId3"/>
    <p:sldId id="535" r:id="rId4"/>
    <p:sldId id="534" r:id="rId5"/>
    <p:sldId id="524" r:id="rId6"/>
    <p:sldId id="527" r:id="rId7"/>
    <p:sldId id="528" r:id="rId8"/>
    <p:sldId id="529" r:id="rId9"/>
    <p:sldId id="530" r:id="rId10"/>
    <p:sldId id="531" r:id="rId11"/>
    <p:sldId id="532" r:id="rId12"/>
    <p:sldId id="533" r:id="rId13"/>
    <p:sldId id="34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6878C"/>
    <a:srgbClr val="888888"/>
    <a:srgbClr val="84858B"/>
    <a:srgbClr val="797A7F"/>
    <a:srgbClr val="969696"/>
    <a:srgbClr val="300300"/>
    <a:srgbClr val="FF0000"/>
    <a:srgbClr val="657FA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94731" autoAdjust="0"/>
  </p:normalViewPr>
  <p:slideViewPr>
    <p:cSldViewPr>
      <p:cViewPr varScale="1">
        <p:scale>
          <a:sx n="104" d="100"/>
          <a:sy n="104" d="100"/>
        </p:scale>
        <p:origin x="-114" y="-90"/>
      </p:cViewPr>
      <p:guideLst>
        <p:guide orient="horz" pos="2160"/>
        <p:guide pos="2880"/>
      </p:guideLst>
    </p:cSldViewPr>
  </p:slideViewPr>
  <p:notesTextViewPr>
    <p:cViewPr>
      <p:scale>
        <a:sx n="1" d="1"/>
        <a:sy n="1" d="1"/>
      </p:scale>
      <p:origin x="0" y="0"/>
    </p:cViewPr>
  </p:notesTextViewPr>
  <p:sorterViewPr>
    <p:cViewPr>
      <p:scale>
        <a:sx n="100" d="100"/>
        <a:sy n="100" d="100"/>
      </p:scale>
      <p:origin x="0" y="276"/>
    </p:cViewPr>
  </p:sorterViewPr>
  <p:notesViewPr>
    <p:cSldViewPr>
      <p:cViewPr varScale="1">
        <p:scale>
          <a:sx n="68" d="100"/>
          <a:sy n="68" d="100"/>
        </p:scale>
        <p:origin x="-2772" y="-96"/>
      </p:cViewPr>
      <p:guideLst>
        <p:guide orient="horz" pos="2880"/>
        <p:guide pos="2160"/>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DCB70C7-7403-465B-872D-F0F0C0AC7111}" type="datetimeFigureOut">
              <a:rPr lang="en-US"/>
              <a:pPr>
                <a:defRPr/>
              </a:pPr>
              <a:t>5/12/2014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DEC05BE-CAA9-4012-AF43-EECDFDE006D9}" type="slidenum">
              <a:rPr lang="en-US"/>
              <a:pPr>
                <a:defRPr/>
              </a:pPr>
              <a:t>‹N›</a:t>
            </a:fld>
            <a:endParaRPr lang="en-US"/>
          </a:p>
        </p:txBody>
      </p:sp>
    </p:spTree>
    <p:extLst>
      <p:ext uri="{BB962C8B-B14F-4D97-AF65-F5344CB8AC3E}">
        <p14:creationId xmlns="" xmlns:p14="http://schemas.microsoft.com/office/powerpoint/2010/main" val="2219886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F029C9D-2761-48EB-82DB-A8DF30355AEA}" type="datetimeFigureOut">
              <a:rPr lang="en-US"/>
              <a:pPr>
                <a:defRPr/>
              </a:pPr>
              <a:t>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0AB9148-77A5-49A8-9339-576105B5EB94}" type="slidenum">
              <a:rPr lang="en-US"/>
              <a:pPr>
                <a:defRPr/>
              </a:pPr>
              <a:t>‹N›</a:t>
            </a:fld>
            <a:endParaRPr lang="en-US"/>
          </a:p>
        </p:txBody>
      </p:sp>
    </p:spTree>
    <p:extLst>
      <p:ext uri="{BB962C8B-B14F-4D97-AF65-F5344CB8AC3E}">
        <p14:creationId xmlns="" xmlns:p14="http://schemas.microsoft.com/office/powerpoint/2010/main" val="3315926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257800"/>
            <a:ext cx="7772400" cy="612775"/>
          </a:xfrm>
        </p:spPr>
        <p:txBody>
          <a:bodyPr/>
          <a:lstStyle/>
          <a:p>
            <a:r>
              <a:rPr lang="en-US" smtClean="0"/>
              <a:t>Click to edit Master title style</a:t>
            </a:r>
            <a:endParaRPr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n-US" smtClean="0"/>
              <a:t>The copyright of this document is vested in SITAEL S.p.A.</a:t>
            </a:r>
            <a:endParaRPr lang="en-US"/>
          </a:p>
        </p:txBody>
      </p:sp>
      <p:sp>
        <p:nvSpPr>
          <p:cNvPr id="6" name="Slide Number Placeholder 6"/>
          <p:cNvSpPr>
            <a:spLocks noGrp="1"/>
          </p:cNvSpPr>
          <p:nvPr>
            <p:ph type="sldNum" sz="quarter" idx="11"/>
          </p:nvPr>
        </p:nvSpPr>
        <p:spPr/>
        <p:txBody>
          <a:bodyPr/>
          <a:lstStyle>
            <a:lvl1pPr>
              <a:defRPr/>
            </a:lvl1pPr>
          </a:lstStyle>
          <a:p>
            <a:pPr>
              <a:defRPr/>
            </a:pPr>
            <a:fld id="{3095EF15-7390-4036-AC73-13B4DE3B4742}" type="slidenum">
              <a:rPr lang="en-US"/>
              <a:pPr>
                <a:defRPr/>
              </a:pPr>
              <a:t>‹N›</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The copyright of this document is vested in SITAEL S.p.A.</a:t>
            </a:r>
            <a:endParaRPr lang="en-US"/>
          </a:p>
        </p:txBody>
      </p:sp>
      <p:sp>
        <p:nvSpPr>
          <p:cNvPr id="5" name="Slide Number Placeholder 5"/>
          <p:cNvSpPr>
            <a:spLocks noGrp="1"/>
          </p:cNvSpPr>
          <p:nvPr>
            <p:ph type="sldNum" sz="quarter" idx="11"/>
          </p:nvPr>
        </p:nvSpPr>
        <p:spPr/>
        <p:txBody>
          <a:bodyPr/>
          <a:lstStyle>
            <a:lvl1pPr>
              <a:defRPr/>
            </a:lvl1pPr>
          </a:lstStyle>
          <a:p>
            <a:pPr>
              <a:defRPr/>
            </a:pPr>
            <a:fld id="{E10C602C-9D3D-49AE-8C24-B725C4D7D3EA}" type="slidenum">
              <a:rPr lang="en-US"/>
              <a:pPr>
                <a:defRPr/>
              </a:pPr>
              <a:t>‹N›</a:t>
            </a:fld>
            <a:endParaRPr lang="en-US"/>
          </a:p>
        </p:txBody>
      </p:sp>
      <p:pic>
        <p:nvPicPr>
          <p:cNvPr id="6" name="Picture 6"/>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7388225" y="6227763"/>
            <a:ext cx="1603375" cy="5127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The copyright of this document is vested in SITAEL S.p.A.</a:t>
            </a:r>
            <a:endParaRPr lang="en-US"/>
          </a:p>
        </p:txBody>
      </p:sp>
      <p:sp>
        <p:nvSpPr>
          <p:cNvPr id="5" name="Slide Number Placeholder 5"/>
          <p:cNvSpPr>
            <a:spLocks noGrp="1"/>
          </p:cNvSpPr>
          <p:nvPr>
            <p:ph type="sldNum" sz="quarter" idx="11"/>
          </p:nvPr>
        </p:nvSpPr>
        <p:spPr/>
        <p:txBody>
          <a:bodyPr/>
          <a:lstStyle>
            <a:lvl1pPr>
              <a:defRPr/>
            </a:lvl1pPr>
          </a:lstStyle>
          <a:p>
            <a:pPr>
              <a:defRPr/>
            </a:pPr>
            <a:fld id="{11937B5C-3ECE-4538-9B45-5B3D079A696F}" type="slidenum">
              <a:rPr lang="en-US"/>
              <a:pPr>
                <a:defRPr/>
              </a:pPr>
              <a:t>‹N›</a:t>
            </a:fld>
            <a:endParaRPr lang="en-US"/>
          </a:p>
        </p:txBody>
      </p:sp>
      <p:pic>
        <p:nvPicPr>
          <p:cNvPr id="6" name="Picture 6"/>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7388225" y="6227763"/>
            <a:ext cx="1603375" cy="5127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8B1BF99-0400-40BD-95CE-2492BBCEC44C}" type="datetimeFigureOut">
              <a:rPr lang="it-IT" smtClean="0"/>
              <a:pPr/>
              <a:t>12/05/2014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E1BEEE-99C7-41A2-A933-967ABE2F182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0">
          <a:blip r:embed="rId2" cstate="print">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The copyright of this document is vested in SITAEL S.p.A.</a:t>
            </a:r>
            <a:endParaRPr lang="en-US"/>
          </a:p>
        </p:txBody>
      </p:sp>
      <p:sp>
        <p:nvSpPr>
          <p:cNvPr id="5" name="Slide Number Placeholder 5"/>
          <p:cNvSpPr>
            <a:spLocks noGrp="1"/>
          </p:cNvSpPr>
          <p:nvPr>
            <p:ph type="sldNum" sz="quarter" idx="11"/>
          </p:nvPr>
        </p:nvSpPr>
        <p:spPr/>
        <p:txBody>
          <a:bodyPr/>
          <a:lstStyle>
            <a:lvl1pPr>
              <a:defRPr/>
            </a:lvl1pPr>
          </a:lstStyle>
          <a:p>
            <a:pPr>
              <a:defRPr/>
            </a:pPr>
            <a:fld id="{9B1EC2BC-7FEF-4DD3-9A29-E7CA3819E1E4}" type="slidenum">
              <a:rPr lang="en-US"/>
              <a:pPr>
                <a:defRPr/>
              </a:pPr>
              <a:t>‹N›</a:t>
            </a:fld>
            <a:endParaRPr lang="en-US"/>
          </a:p>
        </p:txBody>
      </p:sp>
      <p:pic>
        <p:nvPicPr>
          <p:cNvPr id="6" name="Picture 6"/>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7388225" y="6227763"/>
            <a:ext cx="1603375" cy="5127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9886"/>
            <a:ext cx="7772400" cy="1362075"/>
          </a:xfrm>
        </p:spPr>
        <p:txBody>
          <a:bodyPr anchor="t">
            <a:normAutofit/>
          </a:bodyPr>
          <a:lstStyle>
            <a:lvl1pPr algn="l">
              <a:defRPr sz="23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47969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640C44BC-816A-4FBF-A872-292FBE1CA7BA}" type="slidenum">
              <a:rPr lang="en-US"/>
              <a:pPr>
                <a:defRPr/>
              </a:pPr>
              <a:t>‹N›</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The copyright of this document is vested in SITAEL S.p.A.</a:t>
            </a:r>
            <a:endParaRPr lang="en-US"/>
          </a:p>
        </p:txBody>
      </p:sp>
      <p:pic>
        <p:nvPicPr>
          <p:cNvPr id="6" name="Picture 6"/>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7388225" y="6227763"/>
            <a:ext cx="1603375" cy="5127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smtClean="0"/>
              <a:t>The copyright of this document is vested in SITAEL S.p.A.</a:t>
            </a:r>
            <a:endParaRPr lang="en-US"/>
          </a:p>
        </p:txBody>
      </p:sp>
      <p:sp>
        <p:nvSpPr>
          <p:cNvPr id="6" name="Slide Number Placeholder 6"/>
          <p:cNvSpPr>
            <a:spLocks noGrp="1"/>
          </p:cNvSpPr>
          <p:nvPr>
            <p:ph type="sldNum" sz="quarter" idx="11"/>
          </p:nvPr>
        </p:nvSpPr>
        <p:spPr/>
        <p:txBody>
          <a:bodyPr/>
          <a:lstStyle>
            <a:lvl1pPr>
              <a:defRPr/>
            </a:lvl1pPr>
          </a:lstStyle>
          <a:p>
            <a:pPr>
              <a:defRPr/>
            </a:pPr>
            <a:fld id="{4C0220F8-EDC0-4853-8A09-EA7956E3422C}" type="slidenum">
              <a:rPr lang="en-US"/>
              <a:pPr>
                <a:defRPr/>
              </a:pPr>
              <a:t>‹N›</a:t>
            </a:fld>
            <a:endParaRPr lang="en-US"/>
          </a:p>
        </p:txBody>
      </p:sp>
      <p:pic>
        <p:nvPicPr>
          <p:cNvPr id="7" name="Picture 6"/>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7388225" y="6227763"/>
            <a:ext cx="1603375" cy="5127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7"/>
          <p:cNvSpPr>
            <a:spLocks noGrp="1"/>
          </p:cNvSpPr>
          <p:nvPr>
            <p:ph type="ftr" sz="quarter" idx="10"/>
          </p:nvPr>
        </p:nvSpPr>
        <p:spPr/>
        <p:txBody>
          <a:bodyPr/>
          <a:lstStyle>
            <a:lvl1pPr>
              <a:defRPr/>
            </a:lvl1pPr>
          </a:lstStyle>
          <a:p>
            <a:pPr>
              <a:defRPr/>
            </a:pPr>
            <a:r>
              <a:rPr lang="en-US" smtClean="0"/>
              <a:t>The copyright of this document is vested in SITAEL S.p.A.</a:t>
            </a:r>
            <a:endParaRPr lang="en-US"/>
          </a:p>
        </p:txBody>
      </p:sp>
      <p:sp>
        <p:nvSpPr>
          <p:cNvPr id="8" name="Slide Number Placeholder 8"/>
          <p:cNvSpPr>
            <a:spLocks noGrp="1"/>
          </p:cNvSpPr>
          <p:nvPr>
            <p:ph type="sldNum" sz="quarter" idx="11"/>
          </p:nvPr>
        </p:nvSpPr>
        <p:spPr/>
        <p:txBody>
          <a:bodyPr/>
          <a:lstStyle>
            <a:lvl1pPr>
              <a:defRPr/>
            </a:lvl1pPr>
          </a:lstStyle>
          <a:p>
            <a:pPr>
              <a:defRPr/>
            </a:pPr>
            <a:fld id="{E0A9A323-6846-42B5-9F55-63E3A35DEA34}" type="slidenum">
              <a:rPr lang="en-US"/>
              <a:pPr>
                <a:defRPr/>
              </a:pPr>
              <a:t>‹N›</a:t>
            </a:fld>
            <a:endParaRPr lang="en-US"/>
          </a:p>
        </p:txBody>
      </p:sp>
      <p:pic>
        <p:nvPicPr>
          <p:cNvPr id="9" name="Picture 6"/>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7388225" y="6227763"/>
            <a:ext cx="1603375" cy="5127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r>
              <a:rPr lang="en-US" smtClean="0"/>
              <a:t>The copyright of this document is vested in SITAEL S.p.A.</a:t>
            </a:r>
            <a:endParaRPr lang="en-US"/>
          </a:p>
        </p:txBody>
      </p:sp>
      <p:sp>
        <p:nvSpPr>
          <p:cNvPr id="4" name="Slide Number Placeholder 4"/>
          <p:cNvSpPr>
            <a:spLocks noGrp="1"/>
          </p:cNvSpPr>
          <p:nvPr>
            <p:ph type="sldNum" sz="quarter" idx="11"/>
          </p:nvPr>
        </p:nvSpPr>
        <p:spPr/>
        <p:txBody>
          <a:bodyPr/>
          <a:lstStyle>
            <a:lvl1pPr>
              <a:defRPr/>
            </a:lvl1pPr>
          </a:lstStyle>
          <a:p>
            <a:pPr>
              <a:defRPr/>
            </a:pPr>
            <a:fld id="{3421FC95-7B80-450C-84FA-2DA25BBF1245}" type="slidenum">
              <a:rPr lang="en-US"/>
              <a:pPr>
                <a:defRPr/>
              </a:pPr>
              <a:t>‹N›</a:t>
            </a:fld>
            <a:endParaRPr lang="en-US"/>
          </a:p>
        </p:txBody>
      </p:sp>
      <p:pic>
        <p:nvPicPr>
          <p:cNvPr id="5" name="Picture 6"/>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7388225" y="6227763"/>
            <a:ext cx="1603375" cy="5127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smtClean="0"/>
              <a:t>The copyright of this document is vested in SITAEL S.p.A.</a:t>
            </a:r>
            <a:endParaRPr lang="en-US"/>
          </a:p>
        </p:txBody>
      </p:sp>
      <p:sp>
        <p:nvSpPr>
          <p:cNvPr id="3" name="Slide Number Placeholder 3"/>
          <p:cNvSpPr>
            <a:spLocks noGrp="1"/>
          </p:cNvSpPr>
          <p:nvPr>
            <p:ph type="sldNum" sz="quarter" idx="11"/>
          </p:nvPr>
        </p:nvSpPr>
        <p:spPr/>
        <p:txBody>
          <a:bodyPr/>
          <a:lstStyle>
            <a:lvl1pPr>
              <a:defRPr/>
            </a:lvl1pPr>
          </a:lstStyle>
          <a:p>
            <a:pPr>
              <a:defRPr/>
            </a:pPr>
            <a:fld id="{676C961B-C534-49CF-953A-02914CB8FE4B}" type="slidenum">
              <a:rPr lang="en-US"/>
              <a:pPr>
                <a:defRPr/>
              </a:pPr>
              <a:t>‹N›</a:t>
            </a:fld>
            <a:endParaRPr lang="en-US"/>
          </a:p>
        </p:txBody>
      </p:sp>
      <p:pic>
        <p:nvPicPr>
          <p:cNvPr id="4" name="Picture 6"/>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7388225" y="6227763"/>
            <a:ext cx="1603375" cy="5127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n-US" smtClean="0"/>
              <a:t>The copyright of this document is vested in SITAEL S.p.A.</a:t>
            </a:r>
            <a:endParaRPr lang="en-US"/>
          </a:p>
        </p:txBody>
      </p:sp>
      <p:sp>
        <p:nvSpPr>
          <p:cNvPr id="6" name="Slide Number Placeholder 6"/>
          <p:cNvSpPr>
            <a:spLocks noGrp="1"/>
          </p:cNvSpPr>
          <p:nvPr>
            <p:ph type="sldNum" sz="quarter" idx="11"/>
          </p:nvPr>
        </p:nvSpPr>
        <p:spPr/>
        <p:txBody>
          <a:bodyPr/>
          <a:lstStyle>
            <a:lvl1pPr>
              <a:defRPr/>
            </a:lvl1pPr>
          </a:lstStyle>
          <a:p>
            <a:pPr>
              <a:defRPr/>
            </a:pPr>
            <a:fld id="{422AEAA2-2AF7-4B98-BF2E-67829AF1CFEE}" type="slidenum">
              <a:rPr lang="en-US"/>
              <a:pPr>
                <a:defRPr/>
              </a:pPr>
              <a:t>‹N›</a:t>
            </a:fld>
            <a:endParaRPr lang="en-US"/>
          </a:p>
        </p:txBody>
      </p:sp>
      <p:pic>
        <p:nvPicPr>
          <p:cNvPr id="7" name="Picture 6"/>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7388225" y="6227763"/>
            <a:ext cx="1603375" cy="5127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411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44000" y="6350000"/>
            <a:ext cx="5334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50B40AA0-130B-4D4C-8A6F-1E8AAFE1F074}" type="slidenum">
              <a:rPr lang="en-US"/>
              <a:pPr>
                <a:defRPr/>
              </a:pPr>
              <a:t>‹N›</a:t>
            </a:fld>
            <a:endParaRPr lang="en-US"/>
          </a:p>
        </p:txBody>
      </p:sp>
      <p:sp>
        <p:nvSpPr>
          <p:cNvPr id="5" name="Footer Placeholder 4"/>
          <p:cNvSpPr>
            <a:spLocks noGrp="1"/>
          </p:cNvSpPr>
          <p:nvPr>
            <p:ph type="ftr" sz="quarter" idx="3"/>
          </p:nvPr>
        </p:nvSpPr>
        <p:spPr>
          <a:xfrm>
            <a:off x="3132000" y="6489000"/>
            <a:ext cx="2880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r>
              <a:rPr lang="en-US" dirty="0" smtClean="0"/>
              <a:t>The copyright of this document is vested in SITAEL S.p.A.</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ransition spd="med">
    <p:fade/>
  </p:transition>
  <p:timing>
    <p:tnLst>
      <p:par>
        <p:cTn id="1" dur="indefinite" restart="never" nodeType="tmRoot"/>
      </p:par>
    </p:tnLst>
  </p:timing>
  <p:hf hdr="0" dt="0"/>
  <p:txStyles>
    <p:titleStyle>
      <a:lvl1pPr algn="l" rtl="0" eaLnBrk="0" fontAlgn="base" hangingPunct="0">
        <a:spcBef>
          <a:spcPct val="0"/>
        </a:spcBef>
        <a:spcAft>
          <a:spcPct val="0"/>
        </a:spcAft>
        <a:defRPr sz="23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300" b="1">
          <a:solidFill>
            <a:schemeClr val="tx1"/>
          </a:solidFill>
          <a:latin typeface="Arial" charset="0"/>
          <a:cs typeface="Arial" charset="0"/>
        </a:defRPr>
      </a:lvl2pPr>
      <a:lvl3pPr algn="l" rtl="0" eaLnBrk="0" fontAlgn="base" hangingPunct="0">
        <a:spcBef>
          <a:spcPct val="0"/>
        </a:spcBef>
        <a:spcAft>
          <a:spcPct val="0"/>
        </a:spcAft>
        <a:defRPr sz="2300" b="1">
          <a:solidFill>
            <a:schemeClr val="tx1"/>
          </a:solidFill>
          <a:latin typeface="Arial" charset="0"/>
          <a:cs typeface="Arial" charset="0"/>
        </a:defRPr>
      </a:lvl3pPr>
      <a:lvl4pPr algn="l" rtl="0" eaLnBrk="0" fontAlgn="base" hangingPunct="0">
        <a:spcBef>
          <a:spcPct val="0"/>
        </a:spcBef>
        <a:spcAft>
          <a:spcPct val="0"/>
        </a:spcAft>
        <a:defRPr sz="2300" b="1">
          <a:solidFill>
            <a:schemeClr val="tx1"/>
          </a:solidFill>
          <a:latin typeface="Arial" charset="0"/>
          <a:cs typeface="Arial" charset="0"/>
        </a:defRPr>
      </a:lvl4pPr>
      <a:lvl5pPr algn="l" rtl="0" eaLnBrk="0" fontAlgn="base" hangingPunct="0">
        <a:spcBef>
          <a:spcPct val="0"/>
        </a:spcBef>
        <a:spcAft>
          <a:spcPct val="0"/>
        </a:spcAft>
        <a:defRPr sz="2300" b="1">
          <a:solidFill>
            <a:schemeClr val="tx1"/>
          </a:solidFill>
          <a:latin typeface="Arial" charset="0"/>
          <a:cs typeface="Arial" charset="0"/>
        </a:defRPr>
      </a:lvl5pPr>
      <a:lvl6pPr marL="457200" algn="l" rtl="0" fontAlgn="base">
        <a:spcBef>
          <a:spcPct val="0"/>
        </a:spcBef>
        <a:spcAft>
          <a:spcPct val="0"/>
        </a:spcAft>
        <a:defRPr sz="2300" b="1">
          <a:solidFill>
            <a:schemeClr val="tx1"/>
          </a:solidFill>
          <a:latin typeface="Arial" charset="0"/>
          <a:cs typeface="Arial" charset="0"/>
        </a:defRPr>
      </a:lvl6pPr>
      <a:lvl7pPr marL="914400" algn="l" rtl="0" fontAlgn="base">
        <a:spcBef>
          <a:spcPct val="0"/>
        </a:spcBef>
        <a:spcAft>
          <a:spcPct val="0"/>
        </a:spcAft>
        <a:defRPr sz="2300" b="1">
          <a:solidFill>
            <a:schemeClr val="tx1"/>
          </a:solidFill>
          <a:latin typeface="Arial" charset="0"/>
          <a:cs typeface="Arial" charset="0"/>
        </a:defRPr>
      </a:lvl7pPr>
      <a:lvl8pPr marL="1371600" algn="l" rtl="0" fontAlgn="base">
        <a:spcBef>
          <a:spcPct val="0"/>
        </a:spcBef>
        <a:spcAft>
          <a:spcPct val="0"/>
        </a:spcAft>
        <a:defRPr sz="2300" b="1">
          <a:solidFill>
            <a:schemeClr val="tx1"/>
          </a:solidFill>
          <a:latin typeface="Arial" charset="0"/>
          <a:cs typeface="Arial" charset="0"/>
        </a:defRPr>
      </a:lvl8pPr>
      <a:lvl9pPr marL="1828800" algn="l" rtl="0" fontAlgn="base">
        <a:spcBef>
          <a:spcPct val="0"/>
        </a:spcBef>
        <a:spcAft>
          <a:spcPct val="0"/>
        </a:spcAft>
        <a:defRPr sz="23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rgbClr val="657FA1"/>
        </a:buClr>
        <a:buFont typeface="Wingdings" pitchFamily="2" charset="2"/>
        <a:buChar char="q"/>
        <a:defRPr sz="2000" b="1"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657FA1"/>
        </a:buClr>
        <a:buFont typeface="Courier New" pitchFamily="49" charset="0"/>
        <a:buChar char="o"/>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657FA1"/>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657FA1"/>
        </a:buClr>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657FA1"/>
        </a:buClr>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hyperlink" Target="http://www.sitaelspac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6525" y="5724255"/>
            <a:ext cx="8550950" cy="1138773"/>
          </a:xfrm>
          <a:prstGeom prst="rect">
            <a:avLst/>
          </a:prstGeom>
        </p:spPr>
        <p:txBody>
          <a:bodyPr wrap="square">
            <a:spAutoFit/>
          </a:bodyPr>
          <a:lstStyle/>
          <a:p>
            <a:pPr fontAlgn="auto">
              <a:spcAft>
                <a:spcPts val="0"/>
              </a:spcAft>
              <a:defRPr/>
            </a:pPr>
            <a:r>
              <a:rPr lang="en-US" sz="2800" b="1" dirty="0" smtClean="0">
                <a:solidFill>
                  <a:schemeClr val="accent2">
                    <a:lumMod val="75000"/>
                  </a:schemeClr>
                </a:solidFill>
                <a:effectLst>
                  <a:outerShdw blurRad="38100" dist="38100" dir="2700000" algn="tl">
                    <a:srgbClr val="000000">
                      <a:alpha val="43137"/>
                    </a:srgbClr>
                  </a:outerShdw>
                </a:effectLst>
                <a:latin typeface="Arial" pitchFamily="34" charset="0"/>
                <a:ea typeface="+mj-ea"/>
                <a:cs typeface="Arial" pitchFamily="34" charset="0"/>
              </a:rPr>
              <a:t>SHIRA Microsatellite,</a:t>
            </a:r>
          </a:p>
          <a:p>
            <a:pPr fontAlgn="auto">
              <a:spcAft>
                <a:spcPts val="0"/>
              </a:spcAft>
              <a:defRPr/>
            </a:pPr>
            <a:r>
              <a:rPr lang="en-US" sz="2000" b="1" dirty="0" smtClean="0">
                <a:solidFill>
                  <a:schemeClr val="accent2">
                    <a:lumMod val="75000"/>
                  </a:schemeClr>
                </a:solidFill>
                <a:effectLst>
                  <a:outerShdw blurRad="38100" dist="38100" dir="2700000" algn="tl">
                    <a:srgbClr val="000000">
                      <a:alpha val="43137"/>
                    </a:srgbClr>
                  </a:outerShdw>
                </a:effectLst>
                <a:latin typeface="Arial" pitchFamily="34" charset="0"/>
                <a:ea typeface="+mj-ea"/>
                <a:cs typeface="Arial" pitchFamily="34" charset="0"/>
              </a:rPr>
              <a:t>May 13, 2014</a:t>
            </a:r>
            <a:endParaRPr lang="en-US" sz="2800" b="1" dirty="0" smtClean="0">
              <a:solidFill>
                <a:schemeClr val="accent2">
                  <a:lumMod val="75000"/>
                </a:schemeClr>
              </a:solidFill>
              <a:effectLst>
                <a:outerShdw blurRad="38100" dist="38100" dir="2700000" algn="tl">
                  <a:srgbClr val="000000">
                    <a:alpha val="43137"/>
                  </a:srgbClr>
                </a:outerShdw>
              </a:effectLst>
              <a:latin typeface="Arial" pitchFamily="34" charset="0"/>
              <a:ea typeface="+mj-ea"/>
              <a:cs typeface="Arial" pitchFamily="34" charset="0"/>
            </a:endParaRPr>
          </a:p>
          <a:p>
            <a:pPr fontAlgn="auto">
              <a:spcAft>
                <a:spcPts val="0"/>
              </a:spcAft>
              <a:defRPr/>
            </a:pPr>
            <a:endParaRPr lang="en-US" sz="2000" b="1" dirty="0">
              <a:solidFill>
                <a:schemeClr val="accent2">
                  <a:lumMod val="75000"/>
                </a:schemeClr>
              </a:solidFill>
              <a:latin typeface="Arial" pitchFamily="34" charset="0"/>
              <a:ea typeface="+mj-ea"/>
              <a:cs typeface="Arial" pitchFamily="34" charset="0"/>
            </a:endParaRPr>
          </a:p>
        </p:txBody>
      </p:sp>
      <p:pic>
        <p:nvPicPr>
          <p:cNvPr id="3" name="Picture 1"/>
          <p:cNvPicPr/>
          <p:nvPr/>
        </p:nvPicPr>
        <p:blipFill>
          <a:blip r:embed="rId2" cstate="print"/>
          <a:srcRect/>
          <a:stretch>
            <a:fillRect/>
          </a:stretch>
        </p:blipFill>
        <p:spPr bwMode="auto">
          <a:xfrm>
            <a:off x="7002270" y="5679250"/>
            <a:ext cx="1635760" cy="73406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hira_col"/>
          <p:cNvPicPr>
            <a:picLocks noChangeAspect="1" noChangeArrowheads="1"/>
          </p:cNvPicPr>
          <p:nvPr/>
        </p:nvPicPr>
        <p:blipFill>
          <a:blip r:embed="rId2" cstate="print"/>
          <a:srcRect/>
          <a:stretch>
            <a:fillRect/>
          </a:stretch>
        </p:blipFill>
        <p:spPr bwMode="auto">
          <a:xfrm>
            <a:off x="180000" y="180000"/>
            <a:ext cx="1239344" cy="1080000"/>
          </a:xfrm>
          <a:prstGeom prst="rect">
            <a:avLst/>
          </a:prstGeom>
          <a:noFill/>
          <a:ln w="9525">
            <a:noFill/>
            <a:miter lim="800000"/>
            <a:headEnd/>
            <a:tailEnd/>
          </a:ln>
        </p:spPr>
      </p:pic>
      <p:sp>
        <p:nvSpPr>
          <p:cNvPr id="36" name="Segnaposto piè di pagina 1"/>
          <p:cNvSpPr>
            <a:spLocks noGrp="1"/>
          </p:cNvSpPr>
          <p:nvPr>
            <p:ph type="ftr" sz="quarter" idx="10"/>
          </p:nvPr>
        </p:nvSpPr>
        <p:spPr>
          <a:xfrm>
            <a:off x="1556665" y="6120680"/>
            <a:ext cx="5315756" cy="278650"/>
          </a:xfrm>
        </p:spPr>
        <p:txBody>
          <a:bodyPr/>
          <a:lstStyle/>
          <a:p>
            <a:pPr algn="ctr">
              <a:defRPr/>
            </a:pPr>
            <a:r>
              <a:rPr lang="en-US" sz="900" dirty="0" smtClean="0">
                <a:latin typeface="+mn-lt"/>
              </a:rPr>
              <a:t>The copyright of this document is vested in SITAEL </a:t>
            </a:r>
            <a:r>
              <a:rPr lang="en-US" sz="900" dirty="0" err="1" smtClean="0">
                <a:latin typeface="+mn-lt"/>
              </a:rPr>
              <a:t>S.p.A</a:t>
            </a:r>
            <a:r>
              <a:rPr lang="en-US" sz="900" dirty="0" smtClean="0">
                <a:latin typeface="+mn-lt"/>
              </a:rPr>
              <a:t>.</a:t>
            </a:r>
            <a:endParaRPr lang="en-US" sz="900" dirty="0">
              <a:latin typeface="+mn-lt"/>
            </a:endParaRPr>
          </a:p>
        </p:txBody>
      </p:sp>
      <p:sp>
        <p:nvSpPr>
          <p:cNvPr id="17" name="Titolo 3"/>
          <p:cNvSpPr txBox="1">
            <a:spLocks/>
          </p:cNvSpPr>
          <p:nvPr/>
        </p:nvSpPr>
        <p:spPr bwMode="auto">
          <a:xfrm>
            <a:off x="2726795" y="323655"/>
            <a:ext cx="4674205" cy="4111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rPr>
              <a:t>ELISIR – Payload for SHIRA</a:t>
            </a:r>
            <a:endParaRPr kumimoji="0" lang="en-US" sz="24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endParaRPr>
          </a:p>
        </p:txBody>
      </p:sp>
      <p:sp>
        <p:nvSpPr>
          <p:cNvPr id="18" name="Rettangolo 17"/>
          <p:cNvSpPr/>
          <p:nvPr/>
        </p:nvSpPr>
        <p:spPr>
          <a:xfrm>
            <a:off x="1781691" y="908720"/>
            <a:ext cx="6525724" cy="584775"/>
          </a:xfrm>
          <a:prstGeom prst="rect">
            <a:avLst/>
          </a:prstGeom>
        </p:spPr>
        <p:txBody>
          <a:bodyPr wrap="square">
            <a:spAutoFit/>
          </a:bodyPr>
          <a:lstStyle/>
          <a:p>
            <a:pPr algn="just"/>
            <a:r>
              <a:rPr lang="en-US" sz="1600" dirty="0" smtClean="0">
                <a:latin typeface="Tahoma" pitchFamily="34" charset="0"/>
                <a:ea typeface="Tahoma" pitchFamily="34" charset="0"/>
                <a:cs typeface="Tahoma" pitchFamily="34" charset="0"/>
              </a:rPr>
              <a:t>In the frame of the study for the SHIRA mission, SITAEL is responsible for the main payload development. </a:t>
            </a:r>
            <a:endParaRPr lang="it-IT" sz="1600" dirty="0">
              <a:latin typeface="Tahoma" pitchFamily="34" charset="0"/>
              <a:ea typeface="Tahoma" pitchFamily="34" charset="0"/>
              <a:cs typeface="Tahoma" pitchFamily="34" charset="0"/>
            </a:endParaRPr>
          </a:p>
        </p:txBody>
      </p:sp>
      <p:sp>
        <p:nvSpPr>
          <p:cNvPr id="19" name="Rettangolo 18"/>
          <p:cNvSpPr/>
          <p:nvPr/>
        </p:nvSpPr>
        <p:spPr>
          <a:xfrm>
            <a:off x="4121950" y="2303875"/>
            <a:ext cx="4356992" cy="830997"/>
          </a:xfrm>
          <a:prstGeom prst="rect">
            <a:avLst/>
          </a:prstGeom>
        </p:spPr>
        <p:txBody>
          <a:bodyPr wrap="square">
            <a:spAutoFit/>
          </a:bodyPr>
          <a:lstStyle/>
          <a:p>
            <a:pPr marL="342900" indent="-342900" algn="ctr"/>
            <a:r>
              <a:rPr lang="en-US" sz="1600"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a:t>
            </a:r>
            <a:r>
              <a:rPr lang="en-US" sz="1600"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nhanced </a:t>
            </a:r>
            <a:r>
              <a:rPr lang="en-US" sz="1600"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L</a:t>
            </a:r>
            <a:r>
              <a:rPr lang="en-US" sz="1600"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eap-frog </a:t>
            </a:r>
            <a:r>
              <a:rPr lang="en-US" sz="1600"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I</a:t>
            </a:r>
            <a:r>
              <a:rPr lang="en-US" sz="1600"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maging </a:t>
            </a:r>
            <a:r>
              <a:rPr lang="en-US" sz="1600"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a:t>
            </a:r>
            <a:r>
              <a:rPr lang="en-US" sz="1600"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tationary interferometer in the </a:t>
            </a:r>
            <a:r>
              <a:rPr lang="en-US" sz="1600"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I</a:t>
            </a:r>
            <a:r>
              <a:rPr lang="en-US" sz="1600"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nfra</a:t>
            </a:r>
            <a:r>
              <a:rPr lang="en-US" sz="1600"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R</a:t>
            </a:r>
            <a:r>
              <a:rPr lang="en-US" sz="1600"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ed spectral </a:t>
            </a:r>
            <a:r>
              <a:rPr lang="en-US" sz="1600"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R</a:t>
            </a:r>
            <a:r>
              <a:rPr lang="en-US" sz="1600"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ange </a:t>
            </a:r>
            <a:endParaRPr lang="it-IT" sz="1600"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0" name="Rettangolo 19"/>
          <p:cNvSpPr/>
          <p:nvPr/>
        </p:nvSpPr>
        <p:spPr>
          <a:xfrm>
            <a:off x="5832140" y="1943835"/>
            <a:ext cx="906017" cy="338554"/>
          </a:xfrm>
          <a:prstGeom prst="rect">
            <a:avLst/>
          </a:prstGeom>
        </p:spPr>
        <p:txBody>
          <a:bodyPr wrap="none">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ELISIR</a:t>
            </a:r>
            <a:endParaRPr lang="it-IT" sz="1600" b="1" dirty="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21" name="Picture 2"/>
          <p:cNvPicPr>
            <a:picLocks noChangeAspect="1" noChangeArrowheads="1"/>
          </p:cNvPicPr>
          <p:nvPr/>
        </p:nvPicPr>
        <p:blipFill>
          <a:blip r:embed="rId3" cstate="print"/>
          <a:srcRect/>
          <a:stretch>
            <a:fillRect/>
          </a:stretch>
        </p:blipFill>
        <p:spPr bwMode="auto">
          <a:xfrm>
            <a:off x="926595" y="1628800"/>
            <a:ext cx="2565285" cy="2127309"/>
          </a:xfrm>
          <a:prstGeom prst="rect">
            <a:avLst/>
          </a:prstGeom>
          <a:ln>
            <a:noFill/>
          </a:ln>
          <a:effectLst>
            <a:outerShdw blurRad="292100" dist="139700" dir="2700000" algn="tl" rotWithShape="0">
              <a:srgbClr val="333333">
                <a:alpha val="65000"/>
              </a:srgbClr>
            </a:outerShdw>
          </a:effectLst>
        </p:spPr>
      </p:pic>
      <p:sp>
        <p:nvSpPr>
          <p:cNvPr id="22" name="Rettangolo 21"/>
          <p:cNvSpPr/>
          <p:nvPr/>
        </p:nvSpPr>
        <p:spPr>
          <a:xfrm>
            <a:off x="5573343" y="3879050"/>
            <a:ext cx="1925527" cy="338554"/>
          </a:xfrm>
          <a:prstGeom prst="rect">
            <a:avLst/>
          </a:prstGeom>
        </p:spPr>
        <p:txBody>
          <a:bodyPr wrap="none">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What is ELISIR ?</a:t>
            </a:r>
            <a:endParaRPr lang="it-IT" sz="1600" b="1" dirty="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3" name="Rectangle 3"/>
          <p:cNvSpPr txBox="1">
            <a:spLocks noChangeArrowheads="1"/>
          </p:cNvSpPr>
          <p:nvPr/>
        </p:nvSpPr>
        <p:spPr>
          <a:xfrm>
            <a:off x="4223193" y="4374105"/>
            <a:ext cx="4759297" cy="1485165"/>
          </a:xfrm>
          <a:prstGeom prst="rect">
            <a:avLst/>
          </a:prstGeom>
        </p:spPr>
        <p:txBody>
          <a:bodyPr>
            <a:normAutofit/>
          </a:bodyPr>
          <a:lstStyle>
            <a:lvl1pPr algn="l" defTabSz="914400" rtl="0" eaLnBrk="1" latinLnBrk="0" hangingPunct="1">
              <a:spcBef>
                <a:spcPct val="0"/>
              </a:spcBef>
              <a:buNone/>
              <a:defRPr sz="2300" b="1" kern="1200">
                <a:solidFill>
                  <a:schemeClr val="tx1"/>
                </a:solidFill>
                <a:latin typeface="Arial" pitchFamily="34" charset="0"/>
                <a:ea typeface="+mj-ea"/>
                <a:cs typeface="Arial" pitchFamily="34" charset="0"/>
              </a:defRPr>
            </a:lvl1pPr>
          </a:lstStyle>
          <a:p>
            <a:pPr marL="342900" indent="-342900" algn="just" fontAlgn="auto">
              <a:spcAft>
                <a:spcPts val="0"/>
              </a:spcAft>
              <a:buFont typeface="+mj-lt"/>
              <a:buAutoNum type="arabicPeriod"/>
              <a:defRPr/>
            </a:pPr>
            <a:r>
              <a:rPr lang="it-IT" sz="1600" b="0" dirty="0" err="1" smtClean="0">
                <a:latin typeface="Tahoma" pitchFamily="34" charset="0"/>
                <a:ea typeface="Tahoma" pitchFamily="34" charset="0"/>
                <a:cs typeface="Tahoma" pitchFamily="34" charset="0"/>
              </a:rPr>
              <a:t>Hyperspectral</a:t>
            </a:r>
            <a:r>
              <a:rPr lang="it-IT" sz="1600" b="0" dirty="0" smtClean="0">
                <a:latin typeface="Tahoma" pitchFamily="34" charset="0"/>
                <a:ea typeface="Tahoma" pitchFamily="34" charset="0"/>
                <a:cs typeface="Tahoma" pitchFamily="34" charset="0"/>
              </a:rPr>
              <a:t> </a:t>
            </a:r>
            <a:r>
              <a:rPr lang="it-IT" sz="1600" b="0" dirty="0" err="1" smtClean="0">
                <a:latin typeface="Tahoma" pitchFamily="34" charset="0"/>
                <a:ea typeface="Tahoma" pitchFamily="34" charset="0"/>
                <a:cs typeface="Tahoma" pitchFamily="34" charset="0"/>
              </a:rPr>
              <a:t>Optical</a:t>
            </a:r>
            <a:r>
              <a:rPr lang="it-IT" sz="1600" b="0" dirty="0" smtClean="0">
                <a:latin typeface="Tahoma" pitchFamily="34" charset="0"/>
                <a:ea typeface="Tahoma" pitchFamily="34" charset="0"/>
                <a:cs typeface="Tahoma" pitchFamily="34" charset="0"/>
              </a:rPr>
              <a:t> </a:t>
            </a:r>
            <a:r>
              <a:rPr lang="it-IT" sz="1600" b="0" dirty="0" err="1" smtClean="0">
                <a:latin typeface="Tahoma" pitchFamily="34" charset="0"/>
                <a:ea typeface="Tahoma" pitchFamily="34" charset="0"/>
                <a:cs typeface="Tahoma" pitchFamily="34" charset="0"/>
              </a:rPr>
              <a:t>Sensor</a:t>
            </a:r>
            <a:r>
              <a:rPr lang="it-IT" sz="1600" b="0" dirty="0" smtClean="0">
                <a:latin typeface="Tahoma" pitchFamily="34" charset="0"/>
                <a:ea typeface="Tahoma" pitchFamily="34" charset="0"/>
                <a:cs typeface="Tahoma" pitchFamily="34" charset="0"/>
              </a:rPr>
              <a:t>;</a:t>
            </a:r>
          </a:p>
          <a:p>
            <a:pPr marL="342900" indent="-342900" algn="just" fontAlgn="auto">
              <a:spcAft>
                <a:spcPts val="0"/>
              </a:spcAft>
              <a:buFont typeface="+mj-lt"/>
              <a:buAutoNum type="arabicPeriod"/>
              <a:defRPr/>
            </a:pPr>
            <a:endParaRPr lang="it-IT" sz="1600" b="0" dirty="0" smtClean="0">
              <a:latin typeface="Tahoma" pitchFamily="34" charset="0"/>
              <a:ea typeface="Tahoma" pitchFamily="34" charset="0"/>
              <a:cs typeface="Tahoma" pitchFamily="34" charset="0"/>
            </a:endParaRPr>
          </a:p>
          <a:p>
            <a:pPr marL="342900" indent="-342900" algn="just" fontAlgn="auto">
              <a:spcAft>
                <a:spcPts val="0"/>
              </a:spcAft>
              <a:buFont typeface="+mj-lt"/>
              <a:buAutoNum type="arabicPeriod"/>
              <a:defRPr/>
            </a:pPr>
            <a:r>
              <a:rPr lang="it-IT" sz="1600" b="0" dirty="0" smtClean="0">
                <a:latin typeface="Tahoma" pitchFamily="34" charset="0"/>
                <a:ea typeface="Tahoma" pitchFamily="34" charset="0"/>
                <a:cs typeface="Tahoma" pitchFamily="34" charset="0"/>
              </a:rPr>
              <a:t>Interferometric </a:t>
            </a:r>
            <a:r>
              <a:rPr lang="it-IT" sz="1600" b="0" dirty="0" err="1" smtClean="0">
                <a:latin typeface="Tahoma" pitchFamily="34" charset="0"/>
                <a:ea typeface="Tahoma" pitchFamily="34" charset="0"/>
                <a:cs typeface="Tahoma" pitchFamily="34" charset="0"/>
              </a:rPr>
              <a:t>Sensor</a:t>
            </a:r>
            <a:r>
              <a:rPr lang="it-IT" sz="1600" b="0" dirty="0" smtClean="0">
                <a:latin typeface="Tahoma" pitchFamily="34" charset="0"/>
                <a:ea typeface="Tahoma" pitchFamily="34" charset="0"/>
                <a:cs typeface="Tahoma" pitchFamily="34" charset="0"/>
              </a:rPr>
              <a:t> (Sagnac </a:t>
            </a:r>
            <a:r>
              <a:rPr lang="it-IT" sz="1600" b="0" dirty="0" err="1" smtClean="0">
                <a:latin typeface="Tahoma" pitchFamily="34" charset="0"/>
                <a:ea typeface="Tahoma" pitchFamily="34" charset="0"/>
                <a:cs typeface="Tahoma" pitchFamily="34" charset="0"/>
              </a:rPr>
              <a:t>Configuration</a:t>
            </a:r>
            <a:r>
              <a:rPr lang="it-IT" sz="1600" b="0" dirty="0" smtClean="0">
                <a:latin typeface="Tahoma" pitchFamily="34" charset="0"/>
                <a:ea typeface="Tahoma" pitchFamily="34" charset="0"/>
                <a:cs typeface="Tahoma" pitchFamily="34" charset="0"/>
              </a:rPr>
              <a:t>);</a:t>
            </a:r>
          </a:p>
          <a:p>
            <a:pPr marL="342900" indent="-342900" algn="just" fontAlgn="auto">
              <a:spcAft>
                <a:spcPts val="0"/>
              </a:spcAft>
              <a:buFont typeface="+mj-lt"/>
              <a:buAutoNum type="arabicPeriod"/>
              <a:defRPr/>
            </a:pPr>
            <a:endParaRPr lang="it-IT" sz="1600" b="0" dirty="0" smtClean="0">
              <a:latin typeface="Tahoma" pitchFamily="34" charset="0"/>
              <a:ea typeface="Tahoma" pitchFamily="34" charset="0"/>
              <a:cs typeface="Tahoma" pitchFamily="34" charset="0"/>
            </a:endParaRPr>
          </a:p>
          <a:p>
            <a:pPr marL="342900" indent="-342900" algn="just" fontAlgn="auto">
              <a:spcAft>
                <a:spcPts val="0"/>
              </a:spcAft>
              <a:buFont typeface="+mj-lt"/>
              <a:buAutoNum type="arabicPeriod"/>
              <a:defRPr/>
            </a:pPr>
            <a:r>
              <a:rPr lang="it-IT" sz="1600" b="0" dirty="0" smtClean="0">
                <a:latin typeface="Tahoma" pitchFamily="34" charset="0"/>
                <a:ea typeface="Tahoma" pitchFamily="34" charset="0"/>
                <a:cs typeface="Tahoma" pitchFamily="34" charset="0"/>
              </a:rPr>
              <a:t>Fourier </a:t>
            </a:r>
            <a:r>
              <a:rPr lang="it-IT" sz="1600" b="0" dirty="0" err="1" smtClean="0">
                <a:latin typeface="Tahoma" pitchFamily="34" charset="0"/>
                <a:ea typeface="Tahoma" pitchFamily="34" charset="0"/>
                <a:cs typeface="Tahoma" pitchFamily="34" charset="0"/>
              </a:rPr>
              <a:t>Transform</a:t>
            </a:r>
            <a:r>
              <a:rPr lang="it-IT" sz="1600" b="0" dirty="0" smtClean="0">
                <a:latin typeface="Tahoma" pitchFamily="34" charset="0"/>
                <a:ea typeface="Tahoma" pitchFamily="34" charset="0"/>
                <a:cs typeface="Tahoma" pitchFamily="34" charset="0"/>
              </a:rPr>
              <a:t> </a:t>
            </a:r>
            <a:r>
              <a:rPr lang="it-IT" sz="1600" b="0" dirty="0" err="1" smtClean="0">
                <a:latin typeface="Tahoma" pitchFamily="34" charset="0"/>
                <a:ea typeface="Tahoma" pitchFamily="34" charset="0"/>
                <a:cs typeface="Tahoma" pitchFamily="34" charset="0"/>
              </a:rPr>
              <a:t>Spectrometer</a:t>
            </a:r>
            <a:r>
              <a:rPr lang="it-IT" sz="1600" b="0" dirty="0" smtClean="0">
                <a:latin typeface="Tahoma" pitchFamily="34" charset="0"/>
                <a:ea typeface="Tahoma" pitchFamily="34" charset="0"/>
                <a:cs typeface="Tahoma" pitchFamily="34" charset="0"/>
              </a:rPr>
              <a:t>. </a:t>
            </a:r>
            <a:endParaRPr lang="it-IT" sz="1600" b="0" dirty="0">
              <a:latin typeface="Tahoma" pitchFamily="34" charset="0"/>
              <a:ea typeface="Tahoma" pitchFamily="34" charset="0"/>
              <a:cs typeface="Tahoma" pitchFamily="34" charset="0"/>
            </a:endParaRPr>
          </a:p>
        </p:txBody>
      </p:sp>
      <p:pic>
        <p:nvPicPr>
          <p:cNvPr id="30" name="Picture 2"/>
          <p:cNvPicPr>
            <a:picLocks noChangeAspect="1" noChangeArrowheads="1"/>
          </p:cNvPicPr>
          <p:nvPr/>
        </p:nvPicPr>
        <p:blipFill>
          <a:blip r:embed="rId4" cstate="print"/>
          <a:srcRect/>
          <a:stretch>
            <a:fillRect/>
          </a:stretch>
        </p:blipFill>
        <p:spPr bwMode="auto">
          <a:xfrm>
            <a:off x="881590" y="3834045"/>
            <a:ext cx="2655295" cy="2097079"/>
          </a:xfrm>
          <a:prstGeom prst="rect">
            <a:avLst/>
          </a:prstGeom>
          <a:ln>
            <a:noFill/>
          </a:ln>
          <a:effectLst>
            <a:outerShdw blurRad="292100" dist="139700" dir="2700000" algn="tl" rotWithShape="0">
              <a:srgbClr val="333333">
                <a:alpha val="65000"/>
              </a:srgbClr>
            </a:outerShdw>
          </a:effectLst>
        </p:spPr>
      </p:pic>
      <p:pic>
        <p:nvPicPr>
          <p:cNvPr id="32" name="Immagine 31" descr="Immagine.bmp"/>
          <p:cNvPicPr>
            <a:picLocks noChangeAspect="1"/>
          </p:cNvPicPr>
          <p:nvPr/>
        </p:nvPicPr>
        <p:blipFill>
          <a:blip r:embed="rId5" cstate="print"/>
          <a:stretch>
            <a:fillRect/>
          </a:stretch>
        </p:blipFill>
        <p:spPr>
          <a:xfrm>
            <a:off x="912629" y="3789040"/>
            <a:ext cx="2579251" cy="2205553"/>
          </a:xfrm>
          <a:prstGeom prst="rect">
            <a:avLst/>
          </a:prstGeom>
          <a:ln>
            <a:noFill/>
          </a:ln>
          <a:effectLst>
            <a:outerShdw blurRad="292100" dist="139700" dir="2700000" algn="tl" rotWithShape="0">
              <a:srgbClr val="333333">
                <a:alpha val="65000"/>
              </a:srgbClr>
            </a:outerShdw>
          </a:effectLst>
        </p:spPr>
      </p:pic>
      <p:pic>
        <p:nvPicPr>
          <p:cNvPr id="34" name="Picture 8"/>
          <p:cNvPicPr>
            <a:picLocks noChangeAspect="1" noChangeArrowheads="1"/>
          </p:cNvPicPr>
          <p:nvPr/>
        </p:nvPicPr>
        <p:blipFill>
          <a:blip r:embed="rId6" cstate="print"/>
          <a:srcRect/>
          <a:stretch>
            <a:fillRect/>
          </a:stretch>
        </p:blipFill>
        <p:spPr bwMode="auto">
          <a:xfrm>
            <a:off x="206515" y="4239090"/>
            <a:ext cx="3960440" cy="1584176"/>
          </a:xfrm>
          <a:prstGeom prst="rect">
            <a:avLst/>
          </a:prstGeom>
          <a:ln>
            <a:noFill/>
          </a:ln>
          <a:effectLst>
            <a:outerShdw blurRad="292100" dist="139700" dir="2700000" algn="tl" rotWithShape="0">
              <a:srgbClr val="333333">
                <a:alpha val="65000"/>
              </a:srgbClr>
            </a:outerShdw>
          </a:effectLst>
        </p:spPr>
      </p:pic>
      <p:pic>
        <p:nvPicPr>
          <p:cNvPr id="25" name="Picture 2" descr="C:\Documents and Settings\sanitatem\Desktop\Loghi partner.PNG"/>
          <p:cNvPicPr>
            <a:picLocks noChangeAspect="1" noChangeArrowheads="1"/>
          </p:cNvPicPr>
          <p:nvPr/>
        </p:nvPicPr>
        <p:blipFill>
          <a:blip r:embed="rId7" cstate="print"/>
          <a:srcRect/>
          <a:stretch>
            <a:fillRect/>
          </a:stretch>
        </p:blipFill>
        <p:spPr bwMode="auto">
          <a:xfrm>
            <a:off x="49213" y="6269943"/>
            <a:ext cx="9045575" cy="5794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500"/>
                                        <p:tgtEl>
                                          <p:spTgt spid="23">
                                            <p:txEl>
                                              <p:pRg st="2" end="2"/>
                                            </p:txEl>
                                          </p:spTgt>
                                        </p:tgtEl>
                                      </p:cBhvr>
                                    </p:animEffect>
                                  </p:childTnLst>
                                </p:cTn>
                              </p:par>
                              <p:par>
                                <p:cTn id="22" presetID="10" presetClass="exit" presetSubtype="0" fill="hold" nodeType="withEffect">
                                  <p:stCondLst>
                                    <p:cond delay="0"/>
                                  </p:stCondLst>
                                  <p:childTnLst>
                                    <p:animEffect transition="out" filter="fade">
                                      <p:cBhvr>
                                        <p:cTn id="23" dur="500"/>
                                        <p:tgtEl>
                                          <p:spTgt spid="30"/>
                                        </p:tgtEl>
                                      </p:cBhvr>
                                    </p:animEffect>
                                    <p:set>
                                      <p:cBhvr>
                                        <p:cTn id="24" dur="1" fill="hold">
                                          <p:stCondLst>
                                            <p:cond delay="499"/>
                                          </p:stCondLst>
                                        </p:cTn>
                                        <p:tgtEl>
                                          <p:spTgt spid="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xEl>
                                              <p:pRg st="4" end="4"/>
                                            </p:txEl>
                                          </p:spTgt>
                                        </p:tgtEl>
                                        <p:attrNameLst>
                                          <p:attrName>style.visibility</p:attrName>
                                        </p:attrNameLst>
                                      </p:cBhvr>
                                      <p:to>
                                        <p:strVal val="visible"/>
                                      </p:to>
                                    </p:set>
                                    <p:animEffect transition="in" filter="fade">
                                      <p:cBhvr>
                                        <p:cTn id="32" dur="500"/>
                                        <p:tgtEl>
                                          <p:spTgt spid="23">
                                            <p:txEl>
                                              <p:pRg st="4" end="4"/>
                                            </p:txEl>
                                          </p:spTgt>
                                        </p:tgtEl>
                                      </p:cBhvr>
                                    </p:animEffect>
                                  </p:childTnLst>
                                </p:cTn>
                              </p:par>
                              <p:par>
                                <p:cTn id="33" presetID="10" presetClass="exit" presetSubtype="0" fill="hold" nodeType="with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hira_col"/>
          <p:cNvPicPr>
            <a:picLocks noChangeAspect="1" noChangeArrowheads="1"/>
          </p:cNvPicPr>
          <p:nvPr/>
        </p:nvPicPr>
        <p:blipFill>
          <a:blip r:embed="rId2" cstate="print"/>
          <a:srcRect/>
          <a:stretch>
            <a:fillRect/>
          </a:stretch>
        </p:blipFill>
        <p:spPr bwMode="auto">
          <a:xfrm>
            <a:off x="180000" y="180000"/>
            <a:ext cx="1239344" cy="1080000"/>
          </a:xfrm>
          <a:prstGeom prst="rect">
            <a:avLst/>
          </a:prstGeom>
          <a:noFill/>
          <a:ln w="9525">
            <a:noFill/>
            <a:miter lim="800000"/>
            <a:headEnd/>
            <a:tailEnd/>
          </a:ln>
        </p:spPr>
      </p:pic>
      <p:sp>
        <p:nvSpPr>
          <p:cNvPr id="36" name="Segnaposto piè di pagina 1"/>
          <p:cNvSpPr>
            <a:spLocks noGrp="1"/>
          </p:cNvSpPr>
          <p:nvPr>
            <p:ph type="ftr" sz="quarter" idx="10"/>
          </p:nvPr>
        </p:nvSpPr>
        <p:spPr>
          <a:xfrm>
            <a:off x="1556665" y="6120680"/>
            <a:ext cx="5315756" cy="278650"/>
          </a:xfrm>
        </p:spPr>
        <p:txBody>
          <a:bodyPr/>
          <a:lstStyle/>
          <a:p>
            <a:pPr algn="ctr">
              <a:defRPr/>
            </a:pPr>
            <a:r>
              <a:rPr lang="en-US" sz="900" dirty="0" smtClean="0">
                <a:latin typeface="+mn-lt"/>
              </a:rPr>
              <a:t>The copyright of this document is vested in SITAEL </a:t>
            </a:r>
            <a:r>
              <a:rPr lang="en-US" sz="900" dirty="0" err="1" smtClean="0">
                <a:latin typeface="+mn-lt"/>
              </a:rPr>
              <a:t>S.p.A</a:t>
            </a:r>
            <a:r>
              <a:rPr lang="en-US" sz="900" dirty="0" smtClean="0">
                <a:latin typeface="+mn-lt"/>
              </a:rPr>
              <a:t>.</a:t>
            </a:r>
            <a:endParaRPr lang="en-US" sz="900" dirty="0">
              <a:latin typeface="+mn-lt"/>
            </a:endParaRPr>
          </a:p>
        </p:txBody>
      </p:sp>
      <p:sp>
        <p:nvSpPr>
          <p:cNvPr id="17" name="Titolo 3"/>
          <p:cNvSpPr txBox="1">
            <a:spLocks/>
          </p:cNvSpPr>
          <p:nvPr/>
        </p:nvSpPr>
        <p:spPr bwMode="auto">
          <a:xfrm>
            <a:off x="2546775" y="274638"/>
            <a:ext cx="4590510" cy="4111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rPr>
              <a:t>Laboratory Activities on ELISIR</a:t>
            </a:r>
            <a:endParaRPr kumimoji="0" lang="en-US" sz="24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endParaRPr>
          </a:p>
        </p:txBody>
      </p:sp>
      <p:sp>
        <p:nvSpPr>
          <p:cNvPr id="18" name="CasellaDiTesto 17"/>
          <p:cNvSpPr txBox="1"/>
          <p:nvPr/>
        </p:nvSpPr>
        <p:spPr>
          <a:xfrm>
            <a:off x="566555" y="1298083"/>
            <a:ext cx="4095455" cy="1815882"/>
          </a:xfrm>
          <a:prstGeom prst="rect">
            <a:avLst/>
          </a:prstGeom>
          <a:noFill/>
        </p:spPr>
        <p:txBody>
          <a:bodyPr wrap="square" rtlCol="0">
            <a:spAutoFit/>
          </a:bodyPr>
          <a:lstStyle/>
          <a:p>
            <a:pPr marL="342900" indent="-342900">
              <a:buFont typeface="+mj-lt"/>
              <a:buAutoNum type="arabicPeriod"/>
            </a:pPr>
            <a:r>
              <a:rPr lang="en-US" sz="1600"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Thermal Camera Characterization</a:t>
            </a:r>
          </a:p>
          <a:p>
            <a:pPr marL="800100" lvl="1" indent="-342900">
              <a:buFont typeface="Arial" pitchFamily="34" charset="0"/>
              <a:buChar char="•"/>
            </a:pPr>
            <a:r>
              <a:rPr lang="en-US" sz="1600" dirty="0" smtClean="0">
                <a:latin typeface="Tahoma" pitchFamily="34" charset="0"/>
                <a:ea typeface="Tahoma" pitchFamily="34" charset="0"/>
                <a:cs typeface="Tahoma" pitchFamily="34" charset="0"/>
              </a:rPr>
              <a:t>Determination of the Focus Distance</a:t>
            </a:r>
          </a:p>
          <a:p>
            <a:pPr marL="800100" lvl="1" indent="-342900">
              <a:buFont typeface="Arial" pitchFamily="34" charset="0"/>
              <a:buChar char="•"/>
            </a:pPr>
            <a:r>
              <a:rPr lang="en-US" sz="1600" dirty="0" smtClean="0">
                <a:latin typeface="Tahoma" pitchFamily="34" charset="0"/>
                <a:ea typeface="Tahoma" pitchFamily="34" charset="0"/>
                <a:cs typeface="Tahoma" pitchFamily="34" charset="0"/>
              </a:rPr>
              <a:t>Imaging Capabilities</a:t>
            </a:r>
          </a:p>
          <a:p>
            <a:pPr marL="800100" lvl="1" indent="-342900">
              <a:buFont typeface="Arial" pitchFamily="34" charset="0"/>
              <a:buChar char="•"/>
            </a:pPr>
            <a:r>
              <a:rPr lang="en-US" sz="1600" dirty="0" smtClean="0">
                <a:latin typeface="Tahoma" pitchFamily="34" charset="0"/>
                <a:ea typeface="Tahoma" pitchFamily="34" charset="0"/>
                <a:cs typeface="Tahoma" pitchFamily="34" charset="0"/>
              </a:rPr>
              <a:t>Dark Signal</a:t>
            </a:r>
          </a:p>
          <a:p>
            <a:pPr marL="800100" lvl="1" indent="-342900">
              <a:buFont typeface="Arial" pitchFamily="34" charset="0"/>
              <a:buChar char="•"/>
            </a:pPr>
            <a:r>
              <a:rPr lang="en-US" sz="1600" dirty="0" smtClean="0">
                <a:latin typeface="Tahoma" pitchFamily="34" charset="0"/>
                <a:ea typeface="Tahoma" pitchFamily="34" charset="0"/>
                <a:cs typeface="Tahoma" pitchFamily="34" charset="0"/>
              </a:rPr>
              <a:t>Radiometric Calibration</a:t>
            </a:r>
          </a:p>
          <a:p>
            <a:pPr marL="800100" lvl="1" indent="-342900">
              <a:buFont typeface="Arial" pitchFamily="34" charset="0"/>
              <a:buChar char="•"/>
            </a:pPr>
            <a:r>
              <a:rPr lang="en-US" sz="1600" dirty="0" smtClean="0">
                <a:latin typeface="Tahoma" pitchFamily="34" charset="0"/>
                <a:ea typeface="Tahoma" pitchFamily="34" charset="0"/>
                <a:cs typeface="Tahoma" pitchFamily="34" charset="0"/>
              </a:rPr>
              <a:t>Sensitivity Measurement</a:t>
            </a:r>
          </a:p>
        </p:txBody>
      </p:sp>
      <p:sp>
        <p:nvSpPr>
          <p:cNvPr id="19" name="CasellaDiTesto 18"/>
          <p:cNvSpPr txBox="1"/>
          <p:nvPr/>
        </p:nvSpPr>
        <p:spPr>
          <a:xfrm>
            <a:off x="566555" y="3206876"/>
            <a:ext cx="4230470" cy="1077219"/>
          </a:xfrm>
          <a:prstGeom prst="rect">
            <a:avLst/>
          </a:prstGeom>
          <a:noFill/>
        </p:spPr>
        <p:txBody>
          <a:bodyPr wrap="square" rtlCol="0">
            <a:spAutoFit/>
          </a:bodyPr>
          <a:lstStyle/>
          <a:p>
            <a:pPr marL="342900" indent="-342900">
              <a:buFont typeface="+mj-lt"/>
              <a:buAutoNum type="arabicPeriod" startAt="2"/>
            </a:pPr>
            <a:r>
              <a:rPr lang="en-US" sz="1600"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Alignment of the Optical Elements </a:t>
            </a:r>
          </a:p>
          <a:p>
            <a:pPr marL="800100" lvl="1" indent="-342900">
              <a:buFont typeface="Arial" pitchFamily="34" charset="0"/>
              <a:buChar char="•"/>
            </a:pPr>
            <a:r>
              <a:rPr lang="en-US" sz="1600" dirty="0" smtClean="0">
                <a:latin typeface="Tahoma" pitchFamily="34" charset="0"/>
                <a:ea typeface="Tahoma" pitchFamily="34" charset="0"/>
                <a:cs typeface="Tahoma" pitchFamily="34" charset="0"/>
              </a:rPr>
              <a:t>Mirrors</a:t>
            </a:r>
          </a:p>
          <a:p>
            <a:pPr marL="800100" lvl="1" indent="-342900">
              <a:buFont typeface="Arial" pitchFamily="34" charset="0"/>
              <a:buChar char="•"/>
            </a:pPr>
            <a:r>
              <a:rPr lang="en-US" sz="1600" dirty="0" smtClean="0">
                <a:latin typeface="Tahoma" pitchFamily="34" charset="0"/>
                <a:ea typeface="Tahoma" pitchFamily="34" charset="0"/>
                <a:cs typeface="Tahoma" pitchFamily="34" charset="0"/>
              </a:rPr>
              <a:t>Thermal Camera</a:t>
            </a:r>
          </a:p>
          <a:p>
            <a:pPr marL="800100" lvl="1" indent="-342900">
              <a:buFont typeface="Arial" pitchFamily="34" charset="0"/>
              <a:buChar char="•"/>
            </a:pPr>
            <a:r>
              <a:rPr lang="en-US" sz="1600" dirty="0" err="1" smtClean="0">
                <a:latin typeface="Tahoma" pitchFamily="34" charset="0"/>
                <a:ea typeface="Tahoma" pitchFamily="34" charset="0"/>
                <a:cs typeface="Tahoma" pitchFamily="34" charset="0"/>
              </a:rPr>
              <a:t>BeamSplitter</a:t>
            </a:r>
            <a:endParaRPr lang="en-US" sz="1600" dirty="0" smtClean="0">
              <a:latin typeface="Tahoma" pitchFamily="34" charset="0"/>
              <a:ea typeface="Tahoma" pitchFamily="34" charset="0"/>
              <a:cs typeface="Tahoma" pitchFamily="34" charset="0"/>
            </a:endParaRPr>
          </a:p>
        </p:txBody>
      </p:sp>
      <p:sp>
        <p:nvSpPr>
          <p:cNvPr id="20" name="CasellaDiTesto 19"/>
          <p:cNvSpPr txBox="1"/>
          <p:nvPr/>
        </p:nvSpPr>
        <p:spPr>
          <a:xfrm>
            <a:off x="566555" y="4554125"/>
            <a:ext cx="4130930" cy="1569660"/>
          </a:xfrm>
          <a:prstGeom prst="rect">
            <a:avLst/>
          </a:prstGeom>
          <a:noFill/>
        </p:spPr>
        <p:txBody>
          <a:bodyPr wrap="square" rtlCol="0">
            <a:spAutoFit/>
          </a:bodyPr>
          <a:lstStyle/>
          <a:p>
            <a:pPr marL="342900" indent="-342900">
              <a:buFont typeface="+mj-lt"/>
              <a:buAutoNum type="arabicPeriod" startAt="3"/>
            </a:pPr>
            <a:r>
              <a:rPr lang="en-US" sz="1600"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Interferometer Characterization and Calibration</a:t>
            </a:r>
          </a:p>
          <a:p>
            <a:pPr marL="800100" lvl="1" indent="-342900">
              <a:buFont typeface="Arial" pitchFamily="34" charset="0"/>
              <a:buChar char="•"/>
            </a:pPr>
            <a:r>
              <a:rPr lang="en-US" sz="1600" dirty="0" smtClean="0">
                <a:latin typeface="Tahoma" pitchFamily="34" charset="0"/>
                <a:ea typeface="Tahoma" pitchFamily="34" charset="0"/>
                <a:cs typeface="Tahoma" pitchFamily="34" charset="0"/>
              </a:rPr>
              <a:t>Sensor Alignment</a:t>
            </a:r>
          </a:p>
          <a:p>
            <a:pPr marL="800100" lvl="1" indent="-342900">
              <a:buFont typeface="Arial" pitchFamily="34" charset="0"/>
              <a:buChar char="•"/>
            </a:pPr>
            <a:r>
              <a:rPr lang="en-US" sz="1600" dirty="0" smtClean="0">
                <a:latin typeface="Tahoma" pitchFamily="34" charset="0"/>
                <a:ea typeface="Tahoma" pitchFamily="34" charset="0"/>
                <a:cs typeface="Tahoma" pitchFamily="34" charset="0"/>
              </a:rPr>
              <a:t>Sensor Characterization</a:t>
            </a:r>
          </a:p>
          <a:p>
            <a:pPr marL="800100" lvl="1" indent="-342900">
              <a:buFont typeface="Arial" pitchFamily="34" charset="0"/>
              <a:buChar char="•"/>
            </a:pPr>
            <a:r>
              <a:rPr lang="en-US" sz="1600" dirty="0" smtClean="0">
                <a:latin typeface="Tahoma" pitchFamily="34" charset="0"/>
                <a:ea typeface="Tahoma" pitchFamily="34" charset="0"/>
                <a:cs typeface="Tahoma" pitchFamily="34" charset="0"/>
              </a:rPr>
              <a:t>Sensor Performances</a:t>
            </a:r>
          </a:p>
          <a:p>
            <a:pPr marL="800100" lvl="1" indent="-342900">
              <a:buFont typeface="Arial" pitchFamily="34" charset="0"/>
              <a:buChar char="•"/>
            </a:pPr>
            <a:r>
              <a:rPr lang="en-US" sz="1600" dirty="0" smtClean="0">
                <a:latin typeface="Tahoma" pitchFamily="34" charset="0"/>
                <a:ea typeface="Tahoma" pitchFamily="34" charset="0"/>
                <a:cs typeface="Tahoma" pitchFamily="34" charset="0"/>
              </a:rPr>
              <a:t>Spectrum of Known Sources</a:t>
            </a:r>
            <a:endParaRPr lang="en-US" sz="1600" dirty="0">
              <a:latin typeface="Tahoma" pitchFamily="34" charset="0"/>
              <a:ea typeface="Tahoma" pitchFamily="34" charset="0"/>
              <a:cs typeface="Tahoma" pitchFamily="34" charset="0"/>
            </a:endParaRPr>
          </a:p>
        </p:txBody>
      </p:sp>
      <p:pic>
        <p:nvPicPr>
          <p:cNvPr id="21" name="Picture 2" descr="C:\Users\Amministratore\Desktop\Test_definizione\report\untitled.png"/>
          <p:cNvPicPr>
            <a:picLocks noChangeAspect="1" noChangeArrowheads="1"/>
          </p:cNvPicPr>
          <p:nvPr/>
        </p:nvPicPr>
        <p:blipFill>
          <a:blip r:embed="rId3" cstate="print"/>
          <a:srcRect l="8680" t="4587" r="8660" b="12602"/>
          <a:stretch>
            <a:fillRect/>
          </a:stretch>
        </p:blipFill>
        <p:spPr bwMode="auto">
          <a:xfrm>
            <a:off x="5202070" y="1208412"/>
            <a:ext cx="2385265" cy="1680528"/>
          </a:xfrm>
          <a:prstGeom prst="rect">
            <a:avLst/>
          </a:prstGeom>
          <a:ln>
            <a:noFill/>
          </a:ln>
          <a:effectLst>
            <a:outerShdw blurRad="292100" dist="139700" dir="2700000" algn="tl" rotWithShape="0">
              <a:srgbClr val="333333">
                <a:alpha val="65000"/>
              </a:srgbClr>
            </a:outerShdw>
          </a:effectLst>
        </p:spPr>
      </p:pic>
      <p:pic>
        <p:nvPicPr>
          <p:cNvPr id="22" name="Picture 2" descr="C:\Documents and Settings\sanitatem\Desktop\doc\doc SHIRA\Foto SHIRA\Prototipo\foto2.JPG"/>
          <p:cNvPicPr>
            <a:picLocks noChangeAspect="1" noChangeArrowheads="1"/>
          </p:cNvPicPr>
          <p:nvPr/>
        </p:nvPicPr>
        <p:blipFill>
          <a:blip r:embed="rId4" cstate="print"/>
          <a:srcRect/>
          <a:stretch>
            <a:fillRect/>
          </a:stretch>
        </p:blipFill>
        <p:spPr bwMode="auto">
          <a:xfrm>
            <a:off x="5292080" y="2974782"/>
            <a:ext cx="2295255" cy="1714358"/>
          </a:xfrm>
          <a:prstGeom prst="rect">
            <a:avLst/>
          </a:prstGeom>
          <a:ln>
            <a:noFill/>
          </a:ln>
          <a:effectLst>
            <a:outerShdw blurRad="292100" dist="139700" dir="2700000" algn="tl" rotWithShape="0">
              <a:srgbClr val="333333">
                <a:alpha val="65000"/>
              </a:srgbClr>
            </a:outerShdw>
          </a:effectLst>
        </p:spPr>
      </p:pic>
      <p:pic>
        <p:nvPicPr>
          <p:cNvPr id="23" name="Picture 2" descr="C:\Documents and Settings\sanitatem\Desktop\faghihdi.jpg"/>
          <p:cNvPicPr>
            <a:picLocks noChangeAspect="1" noChangeArrowheads="1"/>
          </p:cNvPicPr>
          <p:nvPr/>
        </p:nvPicPr>
        <p:blipFill>
          <a:blip r:embed="rId5" cstate="print"/>
          <a:srcRect/>
          <a:stretch>
            <a:fillRect/>
          </a:stretch>
        </p:blipFill>
        <p:spPr bwMode="auto">
          <a:xfrm>
            <a:off x="4603203" y="4779150"/>
            <a:ext cx="1825537" cy="1371811"/>
          </a:xfrm>
          <a:prstGeom prst="rect">
            <a:avLst/>
          </a:prstGeom>
          <a:noFill/>
        </p:spPr>
      </p:pic>
      <p:pic>
        <p:nvPicPr>
          <p:cNvPr id="30" name="Immagine 29" descr="Inteferogramma_pan.png"/>
          <p:cNvPicPr>
            <a:picLocks noChangeAspect="1"/>
          </p:cNvPicPr>
          <p:nvPr/>
        </p:nvPicPr>
        <p:blipFill>
          <a:blip r:embed="rId6" cstate="print"/>
          <a:srcRect l="9838" t="5471" r="8263" b="8344"/>
          <a:stretch>
            <a:fillRect/>
          </a:stretch>
        </p:blipFill>
        <p:spPr>
          <a:xfrm>
            <a:off x="6448408" y="4779150"/>
            <a:ext cx="2309057" cy="1332148"/>
          </a:xfrm>
          <a:prstGeom prst="rect">
            <a:avLst/>
          </a:prstGeom>
          <a:ln>
            <a:noFill/>
          </a:ln>
          <a:effectLst>
            <a:outerShdw blurRad="292100" dist="139700" dir="2700000" algn="tl" rotWithShape="0">
              <a:srgbClr val="333333">
                <a:alpha val="65000"/>
              </a:srgbClr>
            </a:outerShdw>
          </a:effectLst>
        </p:spPr>
      </p:pic>
      <p:pic>
        <p:nvPicPr>
          <p:cNvPr id="14" name="Picture 2" descr="C:\Documents and Settings\sanitatem\Desktop\Loghi partner.PNG"/>
          <p:cNvPicPr>
            <a:picLocks noChangeAspect="1" noChangeArrowheads="1"/>
          </p:cNvPicPr>
          <p:nvPr/>
        </p:nvPicPr>
        <p:blipFill>
          <a:blip r:embed="rId7" cstate="print"/>
          <a:srcRect/>
          <a:stretch>
            <a:fillRect/>
          </a:stretch>
        </p:blipFill>
        <p:spPr bwMode="auto">
          <a:xfrm>
            <a:off x="49213" y="6269943"/>
            <a:ext cx="9045575" cy="5794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hira_col"/>
          <p:cNvPicPr>
            <a:picLocks noChangeAspect="1" noChangeArrowheads="1"/>
          </p:cNvPicPr>
          <p:nvPr/>
        </p:nvPicPr>
        <p:blipFill>
          <a:blip r:embed="rId2" cstate="print"/>
          <a:srcRect/>
          <a:stretch>
            <a:fillRect/>
          </a:stretch>
        </p:blipFill>
        <p:spPr bwMode="auto">
          <a:xfrm>
            <a:off x="180000" y="180000"/>
            <a:ext cx="1239344" cy="1080000"/>
          </a:xfrm>
          <a:prstGeom prst="rect">
            <a:avLst/>
          </a:prstGeom>
          <a:noFill/>
          <a:ln w="9525">
            <a:noFill/>
            <a:miter lim="800000"/>
            <a:headEnd/>
            <a:tailEnd/>
          </a:ln>
        </p:spPr>
      </p:pic>
      <p:sp>
        <p:nvSpPr>
          <p:cNvPr id="36" name="Segnaposto piè di pagina 1"/>
          <p:cNvSpPr>
            <a:spLocks noGrp="1"/>
          </p:cNvSpPr>
          <p:nvPr>
            <p:ph type="ftr" sz="quarter" idx="10"/>
          </p:nvPr>
        </p:nvSpPr>
        <p:spPr>
          <a:xfrm>
            <a:off x="1556665" y="6120680"/>
            <a:ext cx="5315756" cy="278650"/>
          </a:xfrm>
        </p:spPr>
        <p:txBody>
          <a:bodyPr/>
          <a:lstStyle/>
          <a:p>
            <a:pPr algn="ctr">
              <a:defRPr/>
            </a:pPr>
            <a:r>
              <a:rPr lang="en-US" sz="900" dirty="0" smtClean="0">
                <a:latin typeface="+mn-lt"/>
              </a:rPr>
              <a:t>The copyright of this document is vested in SITAEL </a:t>
            </a:r>
            <a:r>
              <a:rPr lang="en-US" sz="900" dirty="0" err="1" smtClean="0">
                <a:latin typeface="+mn-lt"/>
              </a:rPr>
              <a:t>S.p.A</a:t>
            </a:r>
            <a:r>
              <a:rPr lang="en-US" sz="900" dirty="0" smtClean="0">
                <a:latin typeface="+mn-lt"/>
              </a:rPr>
              <a:t>.</a:t>
            </a:r>
            <a:endParaRPr lang="en-US" sz="900" dirty="0">
              <a:latin typeface="+mn-lt"/>
            </a:endParaRPr>
          </a:p>
        </p:txBody>
      </p:sp>
      <p:sp>
        <p:nvSpPr>
          <p:cNvPr id="17" name="Titolo 3"/>
          <p:cNvSpPr txBox="1">
            <a:spLocks/>
          </p:cNvSpPr>
          <p:nvPr/>
        </p:nvSpPr>
        <p:spPr bwMode="auto">
          <a:xfrm>
            <a:off x="2546775" y="274638"/>
            <a:ext cx="4590510" cy="4111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rPr>
              <a:t>SHIRA – Payload Data Handling</a:t>
            </a:r>
            <a:endParaRPr kumimoji="0" lang="en-US" sz="24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endParaRPr>
          </a:p>
        </p:txBody>
      </p:sp>
      <p:grpSp>
        <p:nvGrpSpPr>
          <p:cNvPr id="46" name="Gruppo 45"/>
          <p:cNvGrpSpPr/>
          <p:nvPr/>
        </p:nvGrpSpPr>
        <p:grpSpPr>
          <a:xfrm>
            <a:off x="2591780" y="1268760"/>
            <a:ext cx="6120680" cy="4236583"/>
            <a:chOff x="179512" y="332656"/>
            <a:chExt cx="8136904" cy="5328592"/>
          </a:xfrm>
        </p:grpSpPr>
        <p:sp>
          <p:nvSpPr>
            <p:cNvPr id="47" name="Rettangolo 46"/>
            <p:cNvSpPr/>
            <p:nvPr/>
          </p:nvSpPr>
          <p:spPr>
            <a:xfrm>
              <a:off x="179512" y="1700808"/>
              <a:ext cx="1584176" cy="1080120"/>
            </a:xfrm>
            <a:prstGeom prst="rect">
              <a:avLst/>
            </a:prstGeom>
            <a:solidFill>
              <a:srgbClr val="232D46">
                <a:lumMod val="75000"/>
              </a:srgbClr>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err="1" smtClean="0">
                  <a:ln>
                    <a:noFill/>
                  </a:ln>
                  <a:solidFill>
                    <a:srgbClr val="FFFFFF"/>
                  </a:solidFill>
                  <a:effectLst/>
                  <a:uLnTx/>
                  <a:uFillTx/>
                  <a:latin typeface="Verdana"/>
                  <a:ea typeface="+mn-ea"/>
                  <a:cs typeface="+mn-cs"/>
                </a:rPr>
                <a:t>Image</a:t>
              </a:r>
              <a:r>
                <a:rPr kumimoji="0" lang="it-IT" sz="1000" b="0" i="0" u="none" strike="noStrike" kern="0" cap="none" spc="0" normalizeH="0" baseline="0" noProof="0" dirty="0" smtClean="0">
                  <a:ln>
                    <a:noFill/>
                  </a:ln>
                  <a:solidFill>
                    <a:srgbClr val="FFFFFF"/>
                  </a:solidFill>
                  <a:effectLst/>
                  <a:uLnTx/>
                  <a:uFillTx/>
                  <a:latin typeface="Verdana"/>
                  <a:ea typeface="+mn-ea"/>
                  <a:cs typeface="+mn-cs"/>
                </a:rPr>
                <a:t> </a:t>
              </a:r>
              <a:r>
                <a:rPr kumimoji="0" lang="it-IT" sz="1000" b="0" i="0" u="none" strike="noStrike" kern="0" cap="none" spc="0" normalizeH="0" baseline="0" noProof="0" dirty="0" err="1" smtClean="0">
                  <a:ln>
                    <a:noFill/>
                  </a:ln>
                  <a:solidFill>
                    <a:srgbClr val="FFFFFF"/>
                  </a:solidFill>
                  <a:effectLst/>
                  <a:uLnTx/>
                  <a:uFillTx/>
                  <a:latin typeface="Verdana"/>
                  <a:ea typeface="+mn-ea"/>
                  <a:cs typeface="+mn-cs"/>
                </a:rPr>
                <a:t>Sensor</a:t>
              </a:r>
              <a:endParaRPr kumimoji="0" lang="it-IT" sz="1000" b="0" i="0" u="none" strike="noStrike" kern="0" cap="none" spc="0" normalizeH="0" baseline="0" noProof="0" dirty="0" smtClean="0">
                <a:ln>
                  <a:noFill/>
                </a:ln>
                <a:solidFill>
                  <a:srgbClr val="FFFFFF"/>
                </a:solidFill>
                <a:effectLst/>
                <a:uLnTx/>
                <a:uFillTx/>
                <a:latin typeface="Verdan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err="1" smtClean="0">
                  <a:ln>
                    <a:noFill/>
                  </a:ln>
                  <a:solidFill>
                    <a:srgbClr val="FFFFFF"/>
                  </a:solidFill>
                  <a:effectLst/>
                  <a:uLnTx/>
                  <a:uFillTx/>
                  <a:latin typeface="Verdana"/>
                  <a:ea typeface="+mn-ea"/>
                  <a:cs typeface="+mn-cs"/>
                </a:rPr>
                <a:t>Proximity</a:t>
              </a:r>
              <a:r>
                <a:rPr kumimoji="0" lang="it-IT" sz="1000" b="0" i="0" u="none" strike="noStrike" kern="0" cap="none" spc="0" normalizeH="0" baseline="0" noProof="0" dirty="0" smtClean="0">
                  <a:ln>
                    <a:noFill/>
                  </a:ln>
                  <a:solidFill>
                    <a:srgbClr val="FFFFFF"/>
                  </a:solidFill>
                  <a:effectLst/>
                  <a:uLnTx/>
                  <a:uFillTx/>
                  <a:latin typeface="Verdana"/>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err="1" smtClean="0">
                  <a:ln>
                    <a:noFill/>
                  </a:ln>
                  <a:solidFill>
                    <a:srgbClr val="FFFFFF"/>
                  </a:solidFill>
                  <a:effectLst/>
                  <a:uLnTx/>
                  <a:uFillTx/>
                  <a:latin typeface="Verdana"/>
                  <a:ea typeface="+mn-ea"/>
                  <a:cs typeface="+mn-cs"/>
                </a:rPr>
                <a:t>Electronics</a:t>
              </a:r>
              <a:endParaRPr kumimoji="0" lang="it-IT" sz="1000" b="0" i="0" u="none" strike="noStrike" kern="0" cap="none" spc="0" normalizeH="0" baseline="0" noProof="0" dirty="0" smtClean="0">
                <a:ln>
                  <a:noFill/>
                </a:ln>
                <a:solidFill>
                  <a:srgbClr val="FFFFFF"/>
                </a:solidFill>
                <a:effectLst/>
                <a:uLnTx/>
                <a:uFillTx/>
                <a:latin typeface="Verdana"/>
                <a:ea typeface="+mn-ea"/>
                <a:cs typeface="+mn-cs"/>
              </a:endParaRPr>
            </a:p>
          </p:txBody>
        </p:sp>
        <p:sp>
          <p:nvSpPr>
            <p:cNvPr id="48" name="Rettangolo 47"/>
            <p:cNvSpPr/>
            <p:nvPr/>
          </p:nvSpPr>
          <p:spPr>
            <a:xfrm>
              <a:off x="2627784" y="332656"/>
              <a:ext cx="5544616" cy="432048"/>
            </a:xfrm>
            <a:prstGeom prst="rect">
              <a:avLst/>
            </a:prstGeom>
            <a:solidFill>
              <a:srgbClr val="232D46">
                <a:lumMod val="75000"/>
              </a:srgbClr>
            </a:solidFill>
            <a:ln w="25400"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smtClean="0">
                  <a:ln>
                    <a:noFill/>
                  </a:ln>
                  <a:solidFill>
                    <a:srgbClr val="FFFFFF"/>
                  </a:solidFill>
                  <a:effectLst/>
                  <a:uLnTx/>
                  <a:uFillTx/>
                  <a:latin typeface="Verdana"/>
                  <a:ea typeface="+mn-ea"/>
                  <a:cs typeface="+mn-cs"/>
                </a:rPr>
                <a:t>POWER MODULE</a:t>
              </a:r>
              <a:endParaRPr kumimoji="0" lang="it-IT" sz="1000" b="0" i="0" u="none" strike="noStrike" kern="0" cap="none" spc="0" normalizeH="0" baseline="0" noProof="0" dirty="0">
                <a:ln>
                  <a:noFill/>
                </a:ln>
                <a:solidFill>
                  <a:srgbClr val="FFFFFF"/>
                </a:solidFill>
                <a:effectLst/>
                <a:uLnTx/>
                <a:uFillTx/>
                <a:latin typeface="Verdana"/>
                <a:ea typeface="+mn-ea"/>
                <a:cs typeface="+mn-cs"/>
              </a:endParaRPr>
            </a:p>
          </p:txBody>
        </p:sp>
        <p:sp>
          <p:nvSpPr>
            <p:cNvPr id="49" name="Rettangolo 48"/>
            <p:cNvSpPr/>
            <p:nvPr/>
          </p:nvSpPr>
          <p:spPr>
            <a:xfrm>
              <a:off x="2627784" y="1052736"/>
              <a:ext cx="5544616" cy="432048"/>
            </a:xfrm>
            <a:prstGeom prst="rect">
              <a:avLst/>
            </a:prstGeom>
            <a:solidFill>
              <a:srgbClr val="7F7F7F"/>
            </a:solidFill>
            <a:ln w="25400" cap="flat" cmpd="sng" algn="ctr">
              <a:solidFill>
                <a:srgbClr val="AFBAD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smtClean="0">
                  <a:ln>
                    <a:noFill/>
                  </a:ln>
                  <a:solidFill>
                    <a:srgbClr val="FFFFFF"/>
                  </a:solidFill>
                  <a:effectLst/>
                  <a:uLnTx/>
                  <a:uFillTx/>
                  <a:latin typeface="Verdana"/>
                  <a:ea typeface="+mn-ea"/>
                  <a:cs typeface="+mn-cs"/>
                </a:rPr>
                <a:t>CAN + LVDS + POWER + BUS</a:t>
              </a:r>
              <a:endParaRPr kumimoji="0" lang="it-IT" sz="1000" b="0" i="0" u="none" strike="noStrike" kern="0" cap="none" spc="0" normalizeH="0" baseline="0" noProof="0" dirty="0">
                <a:ln>
                  <a:noFill/>
                </a:ln>
                <a:solidFill>
                  <a:srgbClr val="FFFFFF"/>
                </a:solidFill>
                <a:effectLst/>
                <a:uLnTx/>
                <a:uFillTx/>
                <a:latin typeface="Verdana"/>
                <a:ea typeface="+mn-ea"/>
                <a:cs typeface="+mn-cs"/>
              </a:endParaRPr>
            </a:p>
          </p:txBody>
        </p:sp>
        <p:sp>
          <p:nvSpPr>
            <p:cNvPr id="50" name="Rettangolo 49"/>
            <p:cNvSpPr/>
            <p:nvPr/>
          </p:nvSpPr>
          <p:spPr>
            <a:xfrm>
              <a:off x="2627784" y="1844824"/>
              <a:ext cx="1584176" cy="792088"/>
            </a:xfrm>
            <a:prstGeom prst="rect">
              <a:avLst/>
            </a:prstGeom>
            <a:solidFill>
              <a:srgbClr val="232D46">
                <a:lumMod val="75000"/>
              </a:srgbClr>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err="1" smtClean="0">
                  <a:ln>
                    <a:noFill/>
                  </a:ln>
                  <a:solidFill>
                    <a:srgbClr val="FFFFFF"/>
                  </a:solidFill>
                  <a:effectLst/>
                  <a:uLnTx/>
                  <a:uFillTx/>
                  <a:latin typeface="Verdana"/>
                  <a:ea typeface="+mn-ea"/>
                  <a:cs typeface="+mn-cs"/>
                </a:rPr>
                <a:t>Pre</a:t>
              </a:r>
              <a:r>
                <a:rPr kumimoji="0" lang="it-IT" sz="1000" b="0" i="0" u="none" strike="noStrike" kern="0" cap="none" spc="0" normalizeH="0" baseline="0" noProof="0" dirty="0" smtClean="0">
                  <a:ln>
                    <a:noFill/>
                  </a:ln>
                  <a:solidFill>
                    <a:srgbClr val="FFFFFF"/>
                  </a:solidFill>
                  <a:effectLst/>
                  <a:uLnTx/>
                  <a:uFillTx/>
                  <a:latin typeface="Verdana"/>
                  <a:ea typeface="+mn-ea"/>
                  <a:cs typeface="+mn-cs"/>
                </a:rPr>
                <a:t> Processing &amp; </a:t>
              </a:r>
              <a:r>
                <a:rPr kumimoji="0" lang="it-IT" sz="1000" b="0" i="0" u="none" strike="noStrike" kern="0" cap="none" spc="0" normalizeH="0" baseline="0" noProof="0" dirty="0" err="1" smtClean="0">
                  <a:ln>
                    <a:noFill/>
                  </a:ln>
                  <a:solidFill>
                    <a:srgbClr val="FFFFFF"/>
                  </a:solidFill>
                  <a:effectLst/>
                  <a:uLnTx/>
                  <a:uFillTx/>
                  <a:latin typeface="Verdana"/>
                  <a:ea typeface="+mn-ea"/>
                  <a:cs typeface="+mn-cs"/>
                </a:rPr>
                <a:t>Compression</a:t>
              </a:r>
              <a:endParaRPr kumimoji="0" lang="it-IT" sz="1000" b="0" i="0" u="none" strike="noStrike" kern="0" cap="none" spc="0" normalizeH="0" baseline="0" noProof="0" dirty="0" smtClean="0">
                <a:ln>
                  <a:noFill/>
                </a:ln>
                <a:solidFill>
                  <a:srgbClr val="FFFFFF"/>
                </a:solidFill>
                <a:effectLst/>
                <a:uLnTx/>
                <a:uFillTx/>
                <a:latin typeface="Verdana"/>
                <a:ea typeface="+mn-ea"/>
                <a:cs typeface="+mn-cs"/>
              </a:endParaRPr>
            </a:p>
          </p:txBody>
        </p:sp>
        <p:sp>
          <p:nvSpPr>
            <p:cNvPr id="51" name="Rettangolo 50"/>
            <p:cNvSpPr/>
            <p:nvPr/>
          </p:nvSpPr>
          <p:spPr>
            <a:xfrm>
              <a:off x="4211960" y="1844824"/>
              <a:ext cx="1584176" cy="792088"/>
            </a:xfrm>
            <a:prstGeom prst="rect">
              <a:avLst/>
            </a:prstGeom>
            <a:solidFill>
              <a:srgbClr val="232D46">
                <a:lumMod val="75000"/>
              </a:srgbClr>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smtClean="0">
                  <a:ln>
                    <a:noFill/>
                  </a:ln>
                  <a:solidFill>
                    <a:srgbClr val="FFFFFF"/>
                  </a:solidFill>
                  <a:effectLst/>
                  <a:uLnTx/>
                  <a:uFillTx/>
                  <a:latin typeface="Verdana"/>
                  <a:ea typeface="+mn-ea"/>
                  <a:cs typeface="+mn-cs"/>
                </a:rPr>
                <a:t>Processing &amp; </a:t>
              </a:r>
              <a:r>
                <a:rPr kumimoji="0" lang="it-IT" sz="1000" b="0" i="0" u="none" strike="noStrike" kern="0" cap="none" spc="0" normalizeH="0" baseline="0" noProof="0" dirty="0" err="1" smtClean="0">
                  <a:ln>
                    <a:noFill/>
                  </a:ln>
                  <a:solidFill>
                    <a:srgbClr val="FFFFFF"/>
                  </a:solidFill>
                  <a:effectLst/>
                  <a:uLnTx/>
                  <a:uFillTx/>
                  <a:latin typeface="Verdana"/>
                  <a:ea typeface="+mn-ea"/>
                  <a:cs typeface="+mn-cs"/>
                </a:rPr>
                <a:t>Controlling</a:t>
              </a:r>
              <a:endParaRPr kumimoji="0" lang="it-IT" sz="1000" b="0" i="0" u="none" strike="noStrike" kern="0" cap="none" spc="0" normalizeH="0" baseline="0" noProof="0" dirty="0" smtClean="0">
                <a:ln>
                  <a:noFill/>
                </a:ln>
                <a:solidFill>
                  <a:srgbClr val="FFFFFF"/>
                </a:solidFill>
                <a:effectLst/>
                <a:uLnTx/>
                <a:uFillTx/>
                <a:latin typeface="Verdana"/>
                <a:ea typeface="+mn-ea"/>
                <a:cs typeface="+mn-cs"/>
              </a:endParaRPr>
            </a:p>
          </p:txBody>
        </p:sp>
        <p:sp>
          <p:nvSpPr>
            <p:cNvPr id="52" name="Rettangolo 51"/>
            <p:cNvSpPr/>
            <p:nvPr/>
          </p:nvSpPr>
          <p:spPr>
            <a:xfrm>
              <a:off x="5796136" y="1844824"/>
              <a:ext cx="1584176" cy="792088"/>
            </a:xfrm>
            <a:prstGeom prst="rect">
              <a:avLst/>
            </a:prstGeom>
            <a:solidFill>
              <a:srgbClr val="232D46">
                <a:lumMod val="75000"/>
              </a:srgbClr>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smtClean="0">
                  <a:ln>
                    <a:noFill/>
                  </a:ln>
                  <a:solidFill>
                    <a:srgbClr val="FFFFFF"/>
                  </a:solidFill>
                  <a:effectLst/>
                  <a:uLnTx/>
                  <a:uFillTx/>
                  <a:latin typeface="Verdana"/>
                  <a:ea typeface="+mn-ea"/>
                  <a:cs typeface="+mn-cs"/>
                </a:rPr>
                <a:t>Storage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smtClean="0">
                <a:ln>
                  <a:noFill/>
                </a:ln>
                <a:solidFill>
                  <a:srgbClr val="FFFFFF"/>
                </a:solidFill>
                <a:effectLst/>
                <a:uLnTx/>
                <a:uFillTx/>
                <a:latin typeface="Verdana"/>
                <a:ea typeface="+mn-ea"/>
                <a:cs typeface="+mn-cs"/>
              </a:endParaRPr>
            </a:p>
          </p:txBody>
        </p:sp>
        <p:sp>
          <p:nvSpPr>
            <p:cNvPr id="53" name="Rettangolo 52"/>
            <p:cNvSpPr/>
            <p:nvPr/>
          </p:nvSpPr>
          <p:spPr>
            <a:xfrm>
              <a:off x="4211960" y="3284984"/>
              <a:ext cx="1584176" cy="792088"/>
            </a:xfrm>
            <a:prstGeom prst="rect">
              <a:avLst/>
            </a:prstGeom>
            <a:solidFill>
              <a:srgbClr val="232D46">
                <a:lumMod val="75000"/>
              </a:srgbClr>
            </a:solidFill>
            <a:ln w="254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smtClean="0">
                  <a:ln>
                    <a:noFill/>
                  </a:ln>
                  <a:solidFill>
                    <a:srgbClr val="FFFFFF"/>
                  </a:solidFill>
                  <a:effectLst/>
                  <a:uLnTx/>
                  <a:uFillTx/>
                  <a:latin typeface="Verdana"/>
                  <a:ea typeface="+mn-ea"/>
                  <a:cs typeface="+mn-cs"/>
                </a:rPr>
                <a:t>Data </a:t>
              </a:r>
              <a:r>
                <a:rPr kumimoji="0" lang="it-IT" sz="1000" b="0" i="0" u="none" strike="noStrike" kern="0" cap="none" spc="0" normalizeH="0" baseline="0" noProof="0" dirty="0" err="1" smtClean="0">
                  <a:ln>
                    <a:noFill/>
                  </a:ln>
                  <a:solidFill>
                    <a:srgbClr val="FFFFFF"/>
                  </a:solidFill>
                  <a:effectLst/>
                  <a:uLnTx/>
                  <a:uFillTx/>
                  <a:latin typeface="Verdana"/>
                  <a:ea typeface="+mn-ea"/>
                  <a:cs typeface="+mn-cs"/>
                </a:rPr>
                <a:t>Transmitter</a:t>
              </a:r>
              <a:endParaRPr kumimoji="0" lang="it-IT" sz="1000" b="0" i="0" u="none" strike="noStrike" kern="0" cap="none" spc="0" normalizeH="0" baseline="0" noProof="0" dirty="0" smtClean="0">
                <a:ln>
                  <a:noFill/>
                </a:ln>
                <a:solidFill>
                  <a:srgbClr val="FFFFFF"/>
                </a:solidFill>
                <a:effectLst/>
                <a:uLnTx/>
                <a:uFillTx/>
                <a:latin typeface="Verdana"/>
                <a:ea typeface="+mn-ea"/>
                <a:cs typeface="+mn-cs"/>
              </a:endParaRPr>
            </a:p>
          </p:txBody>
        </p:sp>
        <p:sp>
          <p:nvSpPr>
            <p:cNvPr id="54" name="Rettangolo 53"/>
            <p:cNvSpPr/>
            <p:nvPr/>
          </p:nvSpPr>
          <p:spPr>
            <a:xfrm>
              <a:off x="4211960" y="4437112"/>
              <a:ext cx="1584176" cy="792088"/>
            </a:xfrm>
            <a:prstGeom prst="rect">
              <a:avLst/>
            </a:prstGeom>
            <a:solidFill>
              <a:srgbClr val="232D46">
                <a:lumMod val="75000"/>
              </a:srgbClr>
            </a:solidFill>
            <a:ln w="254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smtClean="0">
                  <a:ln>
                    <a:noFill/>
                  </a:ln>
                  <a:solidFill>
                    <a:srgbClr val="FFFFFF"/>
                  </a:solidFill>
                  <a:effectLst/>
                  <a:uLnTx/>
                  <a:uFillTx/>
                  <a:latin typeface="Verdana"/>
                  <a:ea typeface="+mn-ea"/>
                  <a:cs typeface="+mn-cs"/>
                </a:rPr>
                <a:t>RF Interface</a:t>
              </a:r>
            </a:p>
          </p:txBody>
        </p:sp>
        <p:cxnSp>
          <p:nvCxnSpPr>
            <p:cNvPr id="55" name="Forma 19"/>
            <p:cNvCxnSpPr>
              <a:stCxn id="66" idx="2"/>
              <a:endCxn id="56" idx="0"/>
            </p:cNvCxnSpPr>
            <p:nvPr/>
          </p:nvCxnSpPr>
          <p:spPr>
            <a:xfrm rot="16200000" flipH="1">
              <a:off x="7092280" y="4725144"/>
              <a:ext cx="432048" cy="1440160"/>
            </a:xfrm>
            <a:prstGeom prst="bentConnector3">
              <a:avLst>
                <a:gd name="adj1" fmla="val 152911"/>
              </a:avLst>
            </a:prstGeom>
            <a:noFill/>
            <a:ln w="9525" cap="flat" cmpd="sng" algn="ctr">
              <a:solidFill>
                <a:srgbClr val="232D46">
                  <a:lumMod val="50000"/>
                </a:srgbClr>
              </a:solidFill>
              <a:prstDash val="solid"/>
            </a:ln>
            <a:effectLst/>
          </p:spPr>
        </p:cxnSp>
        <p:sp>
          <p:nvSpPr>
            <p:cNvPr id="56" name="Triangolo isoscele 55"/>
            <p:cNvSpPr/>
            <p:nvPr/>
          </p:nvSpPr>
          <p:spPr>
            <a:xfrm rot="10800000">
              <a:off x="7740352" y="5301208"/>
              <a:ext cx="576064" cy="360040"/>
            </a:xfrm>
            <a:prstGeom prst="triangle">
              <a:avLst/>
            </a:prstGeom>
            <a:solidFill>
              <a:srgbClr val="232D46">
                <a:lumMod val="50000"/>
              </a:srgbClr>
            </a:solidFill>
            <a:ln w="254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a:ln>
                  <a:noFill/>
                </a:ln>
                <a:solidFill>
                  <a:srgbClr val="FFFFFF"/>
                </a:solidFill>
                <a:effectLst/>
                <a:uLnTx/>
                <a:uFillTx/>
                <a:latin typeface="Verdana"/>
                <a:ea typeface="+mn-ea"/>
                <a:cs typeface="+mn-cs"/>
              </a:endParaRPr>
            </a:p>
          </p:txBody>
        </p:sp>
        <p:sp>
          <p:nvSpPr>
            <p:cNvPr id="57" name="Rettangolo 56"/>
            <p:cNvSpPr/>
            <p:nvPr/>
          </p:nvSpPr>
          <p:spPr>
            <a:xfrm>
              <a:off x="2411760" y="3140968"/>
              <a:ext cx="5112568" cy="2304256"/>
            </a:xfrm>
            <a:prstGeom prst="rect">
              <a:avLst/>
            </a:prstGeom>
            <a:noFill/>
            <a:ln w="25400" cap="flat" cmpd="sng" algn="ctr">
              <a:solidFill>
                <a:srgbClr val="AFBAD7">
                  <a:shade val="50000"/>
                </a:srgbClr>
              </a:solidFill>
              <a:prstDash val="dash"/>
            </a:ln>
            <a:effectLst/>
          </p:spPr>
          <p:txBody>
            <a:bodyPr rtlCol="0" anchor="b"/>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err="1" smtClean="0">
                  <a:ln>
                    <a:noFill/>
                  </a:ln>
                  <a:solidFill>
                    <a:srgbClr val="232D46">
                      <a:lumMod val="75000"/>
                    </a:srgbClr>
                  </a:solidFill>
                  <a:effectLst/>
                  <a:uLnTx/>
                  <a:uFillTx/>
                  <a:latin typeface="Verdana"/>
                  <a:ea typeface="+mn-ea"/>
                  <a:cs typeface="+mn-cs"/>
                </a:rPr>
                <a:t>TT&amp;C</a:t>
              </a:r>
              <a:endParaRPr kumimoji="0" lang="it-IT" sz="1000" b="0" i="0" u="none" strike="noStrike" kern="0" cap="none" spc="0" normalizeH="0" baseline="0" noProof="0" dirty="0">
                <a:ln>
                  <a:noFill/>
                </a:ln>
                <a:solidFill>
                  <a:srgbClr val="232D46">
                    <a:lumMod val="75000"/>
                  </a:srgbClr>
                </a:solidFill>
                <a:effectLst/>
                <a:uLnTx/>
                <a:uFillTx/>
                <a:latin typeface="Verdana"/>
                <a:ea typeface="+mn-ea"/>
                <a:cs typeface="+mn-cs"/>
              </a:endParaRPr>
            </a:p>
          </p:txBody>
        </p:sp>
        <p:cxnSp>
          <p:nvCxnSpPr>
            <p:cNvPr id="58" name="Forma 57"/>
            <p:cNvCxnSpPr>
              <a:stCxn id="57" idx="3"/>
            </p:cNvCxnSpPr>
            <p:nvPr/>
          </p:nvCxnSpPr>
          <p:spPr>
            <a:xfrm flipV="1">
              <a:off x="7524328" y="1484786"/>
              <a:ext cx="216024" cy="2808311"/>
            </a:xfrm>
            <a:prstGeom prst="bentConnector2">
              <a:avLst/>
            </a:prstGeom>
            <a:noFill/>
            <a:ln w="9525" cap="flat" cmpd="sng" algn="ctr">
              <a:solidFill>
                <a:srgbClr val="232D46">
                  <a:lumMod val="75000"/>
                </a:srgbClr>
              </a:solidFill>
              <a:prstDash val="solid"/>
              <a:headEnd type="arrow" w="med" len="med"/>
              <a:tailEnd type="arrow" w="med" len="med"/>
            </a:ln>
            <a:effectLst/>
          </p:spPr>
        </p:cxnSp>
        <p:cxnSp>
          <p:nvCxnSpPr>
            <p:cNvPr id="59" name="Connettore 2 58"/>
            <p:cNvCxnSpPr>
              <a:stCxn id="51" idx="2"/>
              <a:endCxn id="53" idx="0"/>
            </p:cNvCxnSpPr>
            <p:nvPr/>
          </p:nvCxnSpPr>
          <p:spPr>
            <a:xfrm>
              <a:off x="5004048" y="2636912"/>
              <a:ext cx="0" cy="648072"/>
            </a:xfrm>
            <a:prstGeom prst="straightConnector1">
              <a:avLst/>
            </a:prstGeom>
            <a:noFill/>
            <a:ln w="9525" cap="flat" cmpd="sng" algn="ctr">
              <a:solidFill>
                <a:srgbClr val="232D46">
                  <a:lumMod val="75000"/>
                </a:srgbClr>
              </a:solidFill>
              <a:prstDash val="solid"/>
              <a:headEnd type="arrow" w="med" len="med"/>
              <a:tailEnd type="arrow" w="med" len="med"/>
            </a:ln>
            <a:effectLst/>
          </p:spPr>
        </p:cxnSp>
        <p:cxnSp>
          <p:nvCxnSpPr>
            <p:cNvPr id="60" name="Connettore 2 59"/>
            <p:cNvCxnSpPr>
              <a:stCxn id="50" idx="0"/>
            </p:cNvCxnSpPr>
            <p:nvPr/>
          </p:nvCxnSpPr>
          <p:spPr>
            <a:xfrm flipV="1">
              <a:off x="3419872" y="1484784"/>
              <a:ext cx="0" cy="360040"/>
            </a:xfrm>
            <a:prstGeom prst="straightConnector1">
              <a:avLst/>
            </a:prstGeom>
            <a:noFill/>
            <a:ln w="9525" cap="flat" cmpd="sng" algn="ctr">
              <a:solidFill>
                <a:srgbClr val="232D46">
                  <a:lumMod val="75000"/>
                </a:srgbClr>
              </a:solidFill>
              <a:prstDash val="solid"/>
              <a:headEnd type="arrow" w="med" len="med"/>
              <a:tailEnd type="arrow" w="med" len="med"/>
            </a:ln>
            <a:effectLst/>
          </p:spPr>
        </p:cxnSp>
        <p:cxnSp>
          <p:nvCxnSpPr>
            <p:cNvPr id="61" name="Connettore 2 60"/>
            <p:cNvCxnSpPr/>
            <p:nvPr/>
          </p:nvCxnSpPr>
          <p:spPr>
            <a:xfrm flipV="1">
              <a:off x="5004048" y="1484784"/>
              <a:ext cx="0" cy="360040"/>
            </a:xfrm>
            <a:prstGeom prst="straightConnector1">
              <a:avLst/>
            </a:prstGeom>
            <a:noFill/>
            <a:ln w="9525" cap="flat" cmpd="sng" algn="ctr">
              <a:solidFill>
                <a:srgbClr val="232D46">
                  <a:lumMod val="75000"/>
                </a:srgbClr>
              </a:solidFill>
              <a:prstDash val="solid"/>
              <a:headEnd type="arrow" w="med" len="med"/>
              <a:tailEnd type="arrow" w="med" len="med"/>
            </a:ln>
            <a:effectLst/>
          </p:spPr>
        </p:cxnSp>
        <p:cxnSp>
          <p:nvCxnSpPr>
            <p:cNvPr id="62" name="Connettore 2 61"/>
            <p:cNvCxnSpPr/>
            <p:nvPr/>
          </p:nvCxnSpPr>
          <p:spPr>
            <a:xfrm flipV="1">
              <a:off x="6588224" y="1484784"/>
              <a:ext cx="0" cy="360040"/>
            </a:xfrm>
            <a:prstGeom prst="straightConnector1">
              <a:avLst/>
            </a:prstGeom>
            <a:noFill/>
            <a:ln w="9525" cap="flat" cmpd="sng" algn="ctr">
              <a:solidFill>
                <a:srgbClr val="232D46">
                  <a:lumMod val="75000"/>
                </a:srgbClr>
              </a:solidFill>
              <a:prstDash val="solid"/>
              <a:headEnd type="arrow" w="med" len="med"/>
              <a:tailEnd type="arrow" w="med" len="med"/>
            </a:ln>
            <a:effectLst/>
          </p:spPr>
        </p:cxnSp>
        <p:cxnSp>
          <p:nvCxnSpPr>
            <p:cNvPr id="63" name="Connettore 2 62"/>
            <p:cNvCxnSpPr/>
            <p:nvPr/>
          </p:nvCxnSpPr>
          <p:spPr>
            <a:xfrm flipV="1">
              <a:off x="5004048" y="764704"/>
              <a:ext cx="0" cy="288032"/>
            </a:xfrm>
            <a:prstGeom prst="straightConnector1">
              <a:avLst/>
            </a:prstGeom>
            <a:noFill/>
            <a:ln w="9525" cap="flat" cmpd="sng" algn="ctr">
              <a:solidFill>
                <a:srgbClr val="232D46">
                  <a:lumMod val="75000"/>
                </a:srgbClr>
              </a:solidFill>
              <a:prstDash val="solid"/>
              <a:headEnd type="arrow" w="med" len="med"/>
              <a:tailEnd type="arrow" w="med" len="med"/>
            </a:ln>
            <a:effectLst/>
          </p:spPr>
        </p:cxnSp>
        <p:cxnSp>
          <p:nvCxnSpPr>
            <p:cNvPr id="64" name="Connettore 2 63"/>
            <p:cNvCxnSpPr>
              <a:stCxn id="50" idx="1"/>
              <a:endCxn id="47" idx="3"/>
            </p:cNvCxnSpPr>
            <p:nvPr/>
          </p:nvCxnSpPr>
          <p:spPr>
            <a:xfrm flipH="1">
              <a:off x="1763688" y="2240868"/>
              <a:ext cx="864096" cy="0"/>
            </a:xfrm>
            <a:prstGeom prst="straightConnector1">
              <a:avLst/>
            </a:prstGeom>
            <a:noFill/>
            <a:ln w="9525" cap="flat" cmpd="sng" algn="ctr">
              <a:solidFill>
                <a:srgbClr val="232D46">
                  <a:lumMod val="75000"/>
                </a:srgbClr>
              </a:solidFill>
              <a:prstDash val="solid"/>
              <a:headEnd type="arrow" w="med" len="med"/>
              <a:tailEnd type="arrow" w="med" len="med"/>
            </a:ln>
            <a:effectLst/>
          </p:spPr>
        </p:cxnSp>
        <p:sp>
          <p:nvSpPr>
            <p:cNvPr id="65" name="Rettangolo 64"/>
            <p:cNvSpPr/>
            <p:nvPr/>
          </p:nvSpPr>
          <p:spPr>
            <a:xfrm>
              <a:off x="2411760" y="1700808"/>
              <a:ext cx="5112568" cy="1224136"/>
            </a:xfrm>
            <a:prstGeom prst="rect">
              <a:avLst/>
            </a:prstGeom>
            <a:noFill/>
            <a:ln w="25400" cap="flat" cmpd="sng" algn="ctr">
              <a:solidFill>
                <a:srgbClr val="AFBAD7">
                  <a:shade val="50000"/>
                </a:srgbClr>
              </a:solidFill>
              <a:prstDash val="dash"/>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smtClean="0">
                  <a:ln>
                    <a:noFill/>
                  </a:ln>
                  <a:solidFill>
                    <a:srgbClr val="232D46">
                      <a:lumMod val="75000"/>
                    </a:srgbClr>
                  </a:solidFill>
                  <a:effectLst/>
                  <a:uLnTx/>
                  <a:uFillTx/>
                  <a:latin typeface="Verdana"/>
                  <a:ea typeface="+mn-ea"/>
                  <a:cs typeface="+mn-cs"/>
                </a:rPr>
                <a:t>Data </a:t>
              </a:r>
              <a:r>
                <a:rPr kumimoji="0" lang="it-IT" sz="1000" b="0" i="0" u="none" strike="noStrike" kern="0" cap="none" spc="0" normalizeH="0" baseline="0" noProof="0" dirty="0" err="1" smtClean="0">
                  <a:ln>
                    <a:noFill/>
                  </a:ln>
                  <a:solidFill>
                    <a:srgbClr val="232D46">
                      <a:lumMod val="75000"/>
                    </a:srgbClr>
                  </a:solidFill>
                  <a:effectLst/>
                  <a:uLnTx/>
                  <a:uFillTx/>
                  <a:latin typeface="Verdana"/>
                  <a:ea typeface="+mn-ea"/>
                  <a:cs typeface="+mn-cs"/>
                </a:rPr>
                <a:t>Handling</a:t>
              </a:r>
              <a:endParaRPr kumimoji="0" lang="it-IT" sz="1000" b="0" i="0" u="none" strike="noStrike" kern="0" cap="none" spc="0" normalizeH="0" baseline="0" noProof="0" dirty="0">
                <a:ln>
                  <a:noFill/>
                </a:ln>
                <a:solidFill>
                  <a:srgbClr val="232D46">
                    <a:lumMod val="75000"/>
                  </a:srgbClr>
                </a:solidFill>
                <a:effectLst/>
                <a:uLnTx/>
                <a:uFillTx/>
                <a:latin typeface="Verdana"/>
                <a:ea typeface="+mn-ea"/>
                <a:cs typeface="+mn-cs"/>
              </a:endParaRPr>
            </a:p>
          </p:txBody>
        </p:sp>
        <p:sp>
          <p:nvSpPr>
            <p:cNvPr id="66" name="Rettangolo 65"/>
            <p:cNvSpPr/>
            <p:nvPr/>
          </p:nvSpPr>
          <p:spPr>
            <a:xfrm>
              <a:off x="5796136" y="4437112"/>
              <a:ext cx="1584176" cy="792088"/>
            </a:xfrm>
            <a:prstGeom prst="rect">
              <a:avLst/>
            </a:prstGeom>
            <a:solidFill>
              <a:srgbClr val="232D46">
                <a:lumMod val="75000"/>
              </a:srgbClr>
            </a:solidFill>
            <a:ln w="254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smtClean="0">
                  <a:ln>
                    <a:noFill/>
                  </a:ln>
                  <a:solidFill>
                    <a:srgbClr val="FFFFFF"/>
                  </a:solidFill>
                  <a:effectLst/>
                  <a:uLnTx/>
                  <a:uFillTx/>
                  <a:latin typeface="Verdana"/>
                  <a:ea typeface="+mn-ea"/>
                  <a:cs typeface="+mn-cs"/>
                </a:rPr>
                <a:t>Antenna System</a:t>
              </a:r>
            </a:p>
          </p:txBody>
        </p:sp>
        <p:cxnSp>
          <p:nvCxnSpPr>
            <p:cNvPr id="67" name="Connettore 2 66"/>
            <p:cNvCxnSpPr>
              <a:endCxn id="54" idx="0"/>
            </p:cNvCxnSpPr>
            <p:nvPr/>
          </p:nvCxnSpPr>
          <p:spPr>
            <a:xfrm>
              <a:off x="5004048" y="4077072"/>
              <a:ext cx="0" cy="360040"/>
            </a:xfrm>
            <a:prstGeom prst="straightConnector1">
              <a:avLst/>
            </a:prstGeom>
            <a:noFill/>
            <a:ln w="9525" cap="flat" cmpd="sng" algn="ctr">
              <a:solidFill>
                <a:srgbClr val="232D46">
                  <a:lumMod val="75000"/>
                </a:srgbClr>
              </a:solidFill>
              <a:prstDash val="solid"/>
              <a:headEnd type="arrow" w="med" len="med"/>
              <a:tailEnd type="arrow" w="med" len="med"/>
            </a:ln>
            <a:effectLst/>
          </p:spPr>
        </p:cxnSp>
      </p:grpSp>
      <p:grpSp>
        <p:nvGrpSpPr>
          <p:cNvPr id="71" name="Gruppo 70"/>
          <p:cNvGrpSpPr/>
          <p:nvPr/>
        </p:nvGrpSpPr>
        <p:grpSpPr>
          <a:xfrm>
            <a:off x="116505" y="3699030"/>
            <a:ext cx="4681500" cy="1330881"/>
            <a:chOff x="116505" y="3699030"/>
            <a:chExt cx="4681500" cy="1330881"/>
          </a:xfrm>
        </p:grpSpPr>
        <p:sp>
          <p:nvSpPr>
            <p:cNvPr id="70" name="CasellaDiTesto 69"/>
            <p:cNvSpPr txBox="1"/>
            <p:nvPr/>
          </p:nvSpPr>
          <p:spPr>
            <a:xfrm>
              <a:off x="116505" y="3699030"/>
              <a:ext cx="3870430" cy="1277273"/>
            </a:xfrm>
            <a:prstGeom prst="rect">
              <a:avLst/>
            </a:prstGeom>
            <a:noFill/>
          </p:spPr>
          <p:txBody>
            <a:bodyPr wrap="square" rtlCol="0">
              <a:spAutoFit/>
            </a:bodyPr>
            <a:lstStyle/>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tab pos="176213" algn="l"/>
                </a:tabLst>
                <a:defRPr/>
              </a:pPr>
              <a:r>
                <a:rPr kumimoji="0" lang="it-IT" sz="1100" b="1" i="0" u="sng" strike="noStrike" kern="0" cap="none" spc="0" normalizeH="0" baseline="0" noProof="0" dirty="0" smtClean="0">
                  <a:ln>
                    <a:noFill/>
                  </a:ln>
                  <a:solidFill>
                    <a:srgbClr val="232D46"/>
                  </a:solidFill>
                  <a:effectLst/>
                  <a:uLnTx/>
                  <a:uFillTx/>
                </a:rPr>
                <a:t>WS9155</a:t>
              </a:r>
              <a:r>
                <a:rPr kumimoji="0" lang="it-IT" sz="1100" b="1" i="0" u="none" strike="noStrike" kern="0" cap="none" spc="0" normalizeH="0" baseline="0" noProof="0" dirty="0" smtClean="0">
                  <a:ln>
                    <a:noFill/>
                  </a:ln>
                  <a:solidFill>
                    <a:srgbClr val="232D46"/>
                  </a:solidFill>
                  <a:effectLst/>
                  <a:uLnTx/>
                  <a:uFillTx/>
                </a:rPr>
                <a:t>:</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err="1" smtClean="0">
                  <a:ln>
                    <a:noFill/>
                  </a:ln>
                  <a:solidFill>
                    <a:srgbClr val="232D46"/>
                  </a:solidFill>
                  <a:effectLst/>
                  <a:uLnTx/>
                  <a:uFillTx/>
                </a:rPr>
                <a:t>Form</a:t>
              </a:r>
              <a:r>
                <a:rPr kumimoji="0" lang="it-IT" sz="1100" b="0" i="0" u="none" strike="noStrike" kern="0" cap="none" spc="0" normalizeH="0" baseline="0" noProof="0" dirty="0" smtClean="0">
                  <a:ln>
                    <a:noFill/>
                  </a:ln>
                  <a:solidFill>
                    <a:srgbClr val="232D46"/>
                  </a:solidFill>
                  <a:effectLst/>
                  <a:uLnTx/>
                  <a:uFillTx/>
                </a:rPr>
                <a:t> </a:t>
              </a:r>
              <a:r>
                <a:rPr kumimoji="0" lang="it-IT" sz="1100" b="0" i="0" u="none" strike="noStrike" kern="0" cap="none" spc="0" normalizeH="0" baseline="0" noProof="0" dirty="0" err="1" smtClean="0">
                  <a:ln>
                    <a:noFill/>
                  </a:ln>
                  <a:solidFill>
                    <a:srgbClr val="232D46"/>
                  </a:solidFill>
                  <a:effectLst/>
                  <a:uLnTx/>
                  <a:uFillTx/>
                </a:rPr>
                <a:t>FactorCompactPCI</a:t>
              </a:r>
              <a:r>
                <a:rPr kumimoji="0" lang="it-IT" sz="1100" b="0" i="0" u="none" strike="noStrike" kern="0" cap="none" spc="0" normalizeH="0" baseline="0" noProof="0" dirty="0" smtClean="0">
                  <a:ln>
                    <a:noFill/>
                  </a:ln>
                  <a:solidFill>
                    <a:srgbClr val="232D46"/>
                  </a:solidFill>
                  <a:effectLst/>
                  <a:uLnTx/>
                  <a:uFillTx/>
                </a:rPr>
                <a:t> 3U</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smtClean="0">
                  <a:ln>
                    <a:noFill/>
                  </a:ln>
                  <a:solidFill>
                    <a:srgbClr val="232D46"/>
                  </a:solidFill>
                  <a:effectLst/>
                  <a:uLnTx/>
                  <a:uFillTx/>
                </a:rPr>
                <a:t>FPGA </a:t>
              </a:r>
              <a:r>
                <a:rPr kumimoji="0" lang="it-IT" sz="1100" b="0" i="0" u="none" strike="noStrike" kern="0" cap="none" spc="0" normalizeH="0" baseline="0" noProof="0" dirty="0" err="1" smtClean="0">
                  <a:ln>
                    <a:noFill/>
                  </a:ln>
                  <a:solidFill>
                    <a:srgbClr val="232D46"/>
                  </a:solidFill>
                  <a:effectLst/>
                  <a:uLnTx/>
                  <a:uFillTx/>
                </a:rPr>
                <a:t>Actel</a:t>
              </a:r>
              <a:r>
                <a:rPr kumimoji="0" lang="it-IT" sz="1100" b="0" i="0" u="none" strike="noStrike" kern="0" cap="none" spc="0" normalizeH="0" baseline="0" noProof="0" dirty="0" smtClean="0">
                  <a:ln>
                    <a:noFill/>
                  </a:ln>
                  <a:solidFill>
                    <a:srgbClr val="232D46"/>
                  </a:solidFill>
                  <a:effectLst/>
                  <a:uLnTx/>
                  <a:uFillTx/>
                </a:rPr>
                <a:t> </a:t>
              </a:r>
              <a:r>
                <a:rPr kumimoji="0" lang="it-IT" sz="1100" b="0" i="0" u="none" strike="noStrike" kern="0" cap="none" spc="0" normalizeH="0" baseline="0" noProof="0" dirty="0" err="1" smtClean="0">
                  <a:ln>
                    <a:noFill/>
                  </a:ln>
                  <a:solidFill>
                    <a:srgbClr val="232D46"/>
                  </a:solidFill>
                  <a:effectLst/>
                  <a:uLnTx/>
                  <a:uFillTx/>
                </a:rPr>
                <a:t>ProAsic</a:t>
              </a:r>
              <a:endParaRPr kumimoji="0" lang="it-IT" sz="1100" b="0" i="0" u="none" strike="noStrike" kern="0" cap="none" spc="0" normalizeH="0" baseline="0" noProof="0" dirty="0" smtClean="0">
                <a:ln>
                  <a:noFill/>
                </a:ln>
                <a:solidFill>
                  <a:srgbClr val="232D46"/>
                </a:solidFill>
                <a:effectLst/>
                <a:uLnTx/>
                <a:uFillTx/>
              </a:endParaRP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err="1" smtClean="0">
                  <a:ln>
                    <a:noFill/>
                  </a:ln>
                  <a:solidFill>
                    <a:srgbClr val="232D46"/>
                  </a:solidFill>
                  <a:effectLst/>
                  <a:uLnTx/>
                  <a:uFillTx/>
                </a:rPr>
                <a:t>Kintex</a:t>
              </a:r>
              <a:r>
                <a:rPr kumimoji="0" lang="it-IT" sz="1100" b="0" i="0" u="none" strike="noStrike" kern="0" cap="none" spc="0" normalizeH="0" baseline="0" noProof="0" dirty="0" smtClean="0">
                  <a:ln>
                    <a:noFill/>
                  </a:ln>
                  <a:solidFill>
                    <a:srgbClr val="232D46"/>
                  </a:solidFill>
                  <a:effectLst/>
                  <a:uLnTx/>
                  <a:uFillTx/>
                </a:rPr>
                <a:t> 7 K325</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smtClean="0">
                  <a:ln>
                    <a:noFill/>
                  </a:ln>
                  <a:solidFill>
                    <a:srgbClr val="232D46"/>
                  </a:solidFill>
                  <a:effectLst/>
                  <a:uLnTx/>
                  <a:uFillTx/>
                </a:rPr>
                <a:t>1GB </a:t>
              </a:r>
              <a:r>
                <a:rPr kumimoji="0" lang="it-IT" sz="1100" b="0" i="0" u="none" strike="noStrike" kern="0" cap="none" spc="0" normalizeH="0" baseline="0" noProof="0" dirty="0" err="1" smtClean="0">
                  <a:ln>
                    <a:noFill/>
                  </a:ln>
                  <a:solidFill>
                    <a:srgbClr val="232D46"/>
                  </a:solidFill>
                  <a:effectLst/>
                  <a:uLnTx/>
                  <a:uFillTx/>
                </a:rPr>
                <a:t>Memoriy</a:t>
              </a:r>
              <a:r>
                <a:rPr kumimoji="0" lang="it-IT" sz="1100" b="0" i="0" u="none" strike="noStrike" kern="0" cap="none" spc="0" normalizeH="0" baseline="0" noProof="0" dirty="0" smtClean="0">
                  <a:ln>
                    <a:noFill/>
                  </a:ln>
                  <a:solidFill>
                    <a:srgbClr val="232D46"/>
                  </a:solidFill>
                  <a:effectLst/>
                  <a:uLnTx/>
                  <a:uFillTx/>
                </a:rPr>
                <a:t> DDR2</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err="1" smtClean="0">
                  <a:ln>
                    <a:noFill/>
                  </a:ln>
                  <a:solidFill>
                    <a:srgbClr val="232D46"/>
                  </a:solidFill>
                  <a:effectLst/>
                  <a:uLnTx/>
                  <a:uFillTx/>
                </a:rPr>
                <a:t>SpaceWire</a:t>
              </a:r>
              <a:r>
                <a:rPr kumimoji="0" lang="it-IT" sz="1100" b="0" i="0" u="none" strike="noStrike" kern="0" cap="none" spc="0" normalizeH="0" baseline="0" noProof="0" dirty="0" smtClean="0">
                  <a:ln>
                    <a:noFill/>
                  </a:ln>
                  <a:solidFill>
                    <a:srgbClr val="232D46"/>
                  </a:solidFill>
                  <a:effectLst/>
                  <a:uLnTx/>
                  <a:uFillTx/>
                </a:rPr>
                <a:t>, CAN, 1553, I2C</a:t>
              </a:r>
            </a:p>
            <a:p>
              <a:pPr marL="176213" marR="0" lvl="0" indent="-176213" defTabSz="914400" eaLnBrk="1" fontAlgn="auto" latinLnBrk="0" hangingPunct="1">
                <a:lnSpc>
                  <a:spcPct val="100000"/>
                </a:lnSpc>
                <a:spcBef>
                  <a:spcPts val="0"/>
                </a:spcBef>
                <a:spcAft>
                  <a:spcPts val="0"/>
                </a:spcAft>
                <a:buClrTx/>
                <a:buSzTx/>
                <a:buFontTx/>
                <a:buNone/>
                <a:tabLst>
                  <a:tab pos="176213" algn="l"/>
                </a:tabLst>
                <a:defRPr/>
              </a:pPr>
              <a:endParaRPr kumimoji="0" lang="it-IT" sz="1100" b="0" i="0" u="none" strike="noStrike" kern="0" cap="none" spc="0" normalizeH="0" baseline="0" noProof="0" dirty="0" smtClean="0">
                <a:ln>
                  <a:noFill/>
                </a:ln>
                <a:solidFill>
                  <a:srgbClr val="232D46"/>
                </a:solidFill>
                <a:effectLst/>
                <a:uLnTx/>
                <a:uFillTx/>
              </a:endParaRPr>
            </a:p>
          </p:txBody>
        </p:sp>
        <p:pic>
          <p:nvPicPr>
            <p:cNvPr id="109570" name="Picture 2" descr="http://www.sitael.com/wp-content/uploads/2013/10/S9155-FPGA-Development-Module.jpg"/>
            <p:cNvPicPr>
              <a:picLocks noChangeAspect="1" noChangeArrowheads="1"/>
            </p:cNvPicPr>
            <p:nvPr/>
          </p:nvPicPr>
          <p:blipFill>
            <a:blip r:embed="rId3" cstate="print"/>
            <a:srcRect/>
            <a:stretch>
              <a:fillRect/>
            </a:stretch>
          </p:blipFill>
          <p:spPr bwMode="auto">
            <a:xfrm>
              <a:off x="2816805" y="3744035"/>
              <a:ext cx="1981200" cy="1285876"/>
            </a:xfrm>
            <a:prstGeom prst="rect">
              <a:avLst/>
            </a:prstGeom>
            <a:noFill/>
          </p:spPr>
        </p:pic>
      </p:grpSp>
      <p:cxnSp>
        <p:nvCxnSpPr>
          <p:cNvPr id="73" name="Connettore 2 72"/>
          <p:cNvCxnSpPr>
            <a:stCxn id="50" idx="2"/>
          </p:cNvCxnSpPr>
          <p:nvPr/>
        </p:nvCxnSpPr>
        <p:spPr>
          <a:xfrm flipH="1">
            <a:off x="2771800" y="3100796"/>
            <a:ext cx="2257420" cy="6882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7" name="Gruppo 76"/>
          <p:cNvGrpSpPr/>
          <p:nvPr/>
        </p:nvGrpSpPr>
        <p:grpSpPr>
          <a:xfrm>
            <a:off x="116505" y="3699030"/>
            <a:ext cx="4951530" cy="1285876"/>
            <a:chOff x="116505" y="1493785"/>
            <a:chExt cx="4951530" cy="1285876"/>
          </a:xfrm>
        </p:grpSpPr>
        <p:sp>
          <p:nvSpPr>
            <p:cNvPr id="76" name="CasellaDiTesto 75"/>
            <p:cNvSpPr txBox="1"/>
            <p:nvPr/>
          </p:nvSpPr>
          <p:spPr>
            <a:xfrm>
              <a:off x="116505" y="1510914"/>
              <a:ext cx="3492388" cy="1107996"/>
            </a:xfrm>
            <a:prstGeom prst="rect">
              <a:avLst/>
            </a:prstGeom>
            <a:noFill/>
          </p:spPr>
          <p:txBody>
            <a:bodyPr wrap="square" rtlCol="0">
              <a:spAutoFit/>
            </a:bodyPr>
            <a:lstStyle/>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tab pos="176213" algn="l"/>
                </a:tabLst>
                <a:defRPr/>
              </a:pPr>
              <a:r>
                <a:rPr kumimoji="0" lang="it-IT" sz="1100" b="1" i="0" u="sng" strike="noStrike" kern="0" cap="none" spc="0" normalizeH="0" baseline="0" noProof="0" dirty="0" smtClean="0">
                  <a:ln>
                    <a:noFill/>
                  </a:ln>
                  <a:solidFill>
                    <a:srgbClr val="232D46"/>
                  </a:solidFill>
                  <a:effectLst/>
                  <a:uLnTx/>
                  <a:uFillTx/>
                </a:rPr>
                <a:t>WS9154 </a:t>
              </a:r>
              <a:r>
                <a:rPr kumimoji="0" lang="it-IT" sz="1100" b="1" i="0" u="none" strike="noStrike" kern="0" cap="none" spc="0" normalizeH="0" baseline="0" noProof="0" dirty="0" smtClean="0">
                  <a:ln>
                    <a:noFill/>
                  </a:ln>
                  <a:solidFill>
                    <a:srgbClr val="232D46"/>
                  </a:solidFill>
                  <a:effectLst/>
                  <a:uLnTx/>
                  <a:uFillTx/>
                </a:rPr>
                <a:t>:</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err="1" smtClean="0">
                  <a:ln>
                    <a:noFill/>
                  </a:ln>
                  <a:solidFill>
                    <a:srgbClr val="232D46"/>
                  </a:solidFill>
                  <a:effectLst/>
                  <a:uLnTx/>
                  <a:uFillTx/>
                </a:rPr>
                <a:t>Form</a:t>
              </a:r>
              <a:r>
                <a:rPr kumimoji="0" lang="it-IT" sz="1100" b="0" i="0" u="none" strike="noStrike" kern="0" cap="none" spc="0" normalizeH="0" baseline="0" noProof="0" dirty="0" smtClean="0">
                  <a:ln>
                    <a:noFill/>
                  </a:ln>
                  <a:solidFill>
                    <a:srgbClr val="232D46"/>
                  </a:solidFill>
                  <a:effectLst/>
                  <a:uLnTx/>
                  <a:uFillTx/>
                </a:rPr>
                <a:t> </a:t>
              </a:r>
              <a:r>
                <a:rPr kumimoji="0" lang="it-IT" sz="1100" b="0" i="0" u="none" strike="noStrike" kern="0" cap="none" spc="0" normalizeH="0" baseline="0" noProof="0" dirty="0" err="1" smtClean="0">
                  <a:ln>
                    <a:noFill/>
                  </a:ln>
                  <a:solidFill>
                    <a:srgbClr val="232D46"/>
                  </a:solidFill>
                  <a:effectLst/>
                  <a:uLnTx/>
                  <a:uFillTx/>
                </a:rPr>
                <a:t>Factor</a:t>
              </a:r>
              <a:r>
                <a:rPr kumimoji="0" lang="it-IT" sz="1100" b="0" i="0" u="none" strike="noStrike" kern="0" cap="none" spc="0" normalizeH="0" baseline="0" noProof="0" dirty="0" smtClean="0">
                  <a:ln>
                    <a:noFill/>
                  </a:ln>
                  <a:solidFill>
                    <a:srgbClr val="232D46"/>
                  </a:solidFill>
                  <a:effectLst/>
                  <a:uLnTx/>
                  <a:uFillTx/>
                </a:rPr>
                <a:t> </a:t>
              </a:r>
              <a:r>
                <a:rPr kumimoji="0" lang="it-IT" sz="1100" b="0" i="0" u="none" strike="noStrike" kern="0" cap="none" spc="0" normalizeH="0" baseline="0" noProof="0" dirty="0" err="1" smtClean="0">
                  <a:ln>
                    <a:noFill/>
                  </a:ln>
                  <a:solidFill>
                    <a:srgbClr val="232D46"/>
                  </a:solidFill>
                  <a:effectLst/>
                  <a:uLnTx/>
                  <a:uFillTx/>
                </a:rPr>
                <a:t>CompactPCI</a:t>
              </a:r>
              <a:r>
                <a:rPr kumimoji="0" lang="it-IT" sz="1100" b="0" i="0" u="none" strike="noStrike" kern="0" cap="none" spc="0" normalizeH="0" baseline="0" noProof="0" dirty="0" smtClean="0">
                  <a:ln>
                    <a:noFill/>
                  </a:ln>
                  <a:solidFill>
                    <a:srgbClr val="232D46"/>
                  </a:solidFill>
                  <a:effectLst/>
                  <a:uLnTx/>
                  <a:uFillTx/>
                </a:rPr>
                <a:t> 3U</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smtClean="0">
                  <a:ln>
                    <a:noFill/>
                  </a:ln>
                  <a:solidFill>
                    <a:srgbClr val="232D46"/>
                  </a:solidFill>
                  <a:effectLst/>
                  <a:uLnTx/>
                  <a:uFillTx/>
                </a:rPr>
                <a:t>Leon2</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smtClean="0">
                  <a:ln>
                    <a:noFill/>
                  </a:ln>
                  <a:solidFill>
                    <a:srgbClr val="232D46"/>
                  </a:solidFill>
                  <a:effectLst/>
                  <a:uLnTx/>
                  <a:uFillTx/>
                </a:rPr>
                <a:t>SDRAM, RAM, FLASH, EEPROM</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smtClean="0">
                  <a:ln>
                    <a:noFill/>
                  </a:ln>
                  <a:solidFill>
                    <a:srgbClr val="232D46"/>
                  </a:solidFill>
                  <a:effectLst/>
                  <a:uLnTx/>
                  <a:uFillTx/>
                </a:rPr>
                <a:t>FPGA </a:t>
              </a:r>
              <a:r>
                <a:rPr kumimoji="0" lang="it-IT" sz="1100" b="0" i="0" u="none" strike="noStrike" kern="0" cap="none" spc="0" normalizeH="0" baseline="0" noProof="0" dirty="0" err="1" smtClean="0">
                  <a:ln>
                    <a:noFill/>
                  </a:ln>
                  <a:solidFill>
                    <a:srgbClr val="232D46"/>
                  </a:solidFill>
                  <a:effectLst/>
                  <a:uLnTx/>
                  <a:uFillTx/>
                </a:rPr>
                <a:t>Actel</a:t>
              </a:r>
              <a:r>
                <a:rPr kumimoji="0" lang="it-IT" sz="1100" b="0" i="0" u="none" strike="noStrike" kern="0" cap="none" spc="0" normalizeH="0" baseline="0" noProof="0" dirty="0" smtClean="0">
                  <a:ln>
                    <a:noFill/>
                  </a:ln>
                  <a:solidFill>
                    <a:srgbClr val="232D46"/>
                  </a:solidFill>
                  <a:effectLst/>
                  <a:uLnTx/>
                  <a:uFillTx/>
                </a:rPr>
                <a:t> </a:t>
              </a:r>
              <a:r>
                <a:rPr kumimoji="0" lang="it-IT" sz="1100" b="0" i="0" u="none" strike="noStrike" kern="0" cap="none" spc="0" normalizeH="0" baseline="0" noProof="0" dirty="0" err="1" smtClean="0">
                  <a:ln>
                    <a:noFill/>
                  </a:ln>
                  <a:solidFill>
                    <a:srgbClr val="232D46"/>
                  </a:solidFill>
                  <a:effectLst/>
                  <a:uLnTx/>
                  <a:uFillTx/>
                </a:rPr>
                <a:t>ProAsic</a:t>
              </a:r>
              <a:endParaRPr kumimoji="0" lang="it-IT" sz="1100" b="0" i="0" u="none" strike="noStrike" kern="0" cap="none" spc="0" normalizeH="0" baseline="0" noProof="0" dirty="0" smtClean="0">
                <a:ln>
                  <a:noFill/>
                </a:ln>
                <a:solidFill>
                  <a:srgbClr val="232D46"/>
                </a:solidFill>
                <a:effectLst/>
                <a:uLnTx/>
                <a:uFillTx/>
              </a:endParaRP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err="1" smtClean="0">
                  <a:ln>
                    <a:noFill/>
                  </a:ln>
                  <a:solidFill>
                    <a:srgbClr val="232D46"/>
                  </a:solidFill>
                  <a:effectLst/>
                  <a:uLnTx/>
                  <a:uFillTx/>
                </a:rPr>
                <a:t>SpaceWire</a:t>
              </a:r>
              <a:r>
                <a:rPr kumimoji="0" lang="it-IT" sz="1100" b="0" i="0" u="none" strike="noStrike" kern="0" cap="none" spc="0" normalizeH="0" baseline="0" noProof="0" dirty="0" smtClean="0">
                  <a:ln>
                    <a:noFill/>
                  </a:ln>
                  <a:solidFill>
                    <a:srgbClr val="232D46"/>
                  </a:solidFill>
                  <a:effectLst/>
                  <a:uLnTx/>
                  <a:uFillTx/>
                </a:rPr>
                <a:t>, CAN, 1553, I2C, RS232</a:t>
              </a:r>
            </a:p>
          </p:txBody>
        </p:sp>
        <p:pic>
          <p:nvPicPr>
            <p:cNvPr id="109572" name="Picture 4" descr="http://www.sitael.com/wp-content/uploads/2013/10/S9154-LEON2-FT-Development-Module.jpg"/>
            <p:cNvPicPr>
              <a:picLocks noChangeAspect="1" noChangeArrowheads="1"/>
            </p:cNvPicPr>
            <p:nvPr/>
          </p:nvPicPr>
          <p:blipFill>
            <a:blip r:embed="rId4" cstate="print"/>
            <a:srcRect/>
            <a:stretch>
              <a:fillRect/>
            </a:stretch>
          </p:blipFill>
          <p:spPr bwMode="auto">
            <a:xfrm>
              <a:off x="3086835" y="1493785"/>
              <a:ext cx="1981200" cy="1285876"/>
            </a:xfrm>
            <a:prstGeom prst="rect">
              <a:avLst/>
            </a:prstGeom>
            <a:noFill/>
          </p:spPr>
        </p:pic>
      </p:grpSp>
      <p:cxnSp>
        <p:nvCxnSpPr>
          <p:cNvPr id="78" name="Connettore 2 77"/>
          <p:cNvCxnSpPr>
            <a:stCxn id="51" idx="2"/>
          </p:cNvCxnSpPr>
          <p:nvPr/>
        </p:nvCxnSpPr>
        <p:spPr>
          <a:xfrm flipH="1">
            <a:off x="3041830" y="3100796"/>
            <a:ext cx="3179026" cy="73324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 name="CasellaDiTesto 82"/>
          <p:cNvSpPr txBox="1"/>
          <p:nvPr/>
        </p:nvSpPr>
        <p:spPr>
          <a:xfrm>
            <a:off x="1196625" y="3795426"/>
            <a:ext cx="3150350" cy="938719"/>
          </a:xfrm>
          <a:prstGeom prst="rect">
            <a:avLst/>
          </a:prstGeom>
          <a:noFill/>
        </p:spPr>
        <p:txBody>
          <a:bodyPr wrap="square" rtlCol="0">
            <a:spAutoFit/>
          </a:bodyPr>
          <a:lstStyle/>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tab pos="176213" algn="l"/>
              </a:tabLst>
              <a:defRPr/>
            </a:pPr>
            <a:r>
              <a:rPr kumimoji="0" lang="it-IT" sz="1100" b="1" i="0" u="sng" strike="noStrike" kern="0" cap="none" spc="0" normalizeH="0" baseline="0" noProof="0" dirty="0" smtClean="0">
                <a:ln>
                  <a:noFill/>
                </a:ln>
                <a:solidFill>
                  <a:srgbClr val="232D46"/>
                </a:solidFill>
                <a:effectLst/>
                <a:uLnTx/>
                <a:uFillTx/>
              </a:rPr>
              <a:t>WS9133</a:t>
            </a:r>
            <a:r>
              <a:rPr kumimoji="0" lang="it-IT" sz="1100" b="1" i="0" u="none" strike="noStrike" kern="0" cap="none" spc="0" normalizeH="0" baseline="0" noProof="0" dirty="0" smtClean="0">
                <a:ln>
                  <a:noFill/>
                </a:ln>
                <a:solidFill>
                  <a:srgbClr val="232D46"/>
                </a:solidFill>
                <a:effectLst/>
                <a:uLnTx/>
                <a:uFillTx/>
              </a:rPr>
              <a:t>:</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err="1" smtClean="0">
                <a:ln>
                  <a:noFill/>
                </a:ln>
                <a:solidFill>
                  <a:srgbClr val="232D46"/>
                </a:solidFill>
                <a:effectLst/>
                <a:uLnTx/>
                <a:uFillTx/>
              </a:rPr>
              <a:t>Form</a:t>
            </a:r>
            <a:r>
              <a:rPr kumimoji="0" lang="it-IT" sz="1100" b="0" i="0" u="none" strike="noStrike" kern="0" cap="none" spc="0" normalizeH="0" baseline="0" noProof="0" dirty="0" smtClean="0">
                <a:ln>
                  <a:noFill/>
                </a:ln>
                <a:solidFill>
                  <a:srgbClr val="232D46"/>
                </a:solidFill>
                <a:effectLst/>
                <a:uLnTx/>
                <a:uFillTx/>
              </a:rPr>
              <a:t> </a:t>
            </a:r>
            <a:r>
              <a:rPr kumimoji="0" lang="it-IT" sz="1100" b="0" i="0" u="none" strike="noStrike" kern="0" cap="none" spc="0" normalizeH="0" baseline="0" noProof="0" dirty="0" err="1" smtClean="0">
                <a:ln>
                  <a:noFill/>
                </a:ln>
                <a:solidFill>
                  <a:srgbClr val="232D46"/>
                </a:solidFill>
                <a:effectLst/>
                <a:uLnTx/>
                <a:uFillTx/>
              </a:rPr>
              <a:t>Factor</a:t>
            </a:r>
            <a:r>
              <a:rPr kumimoji="0" lang="it-IT" sz="1100" b="0" i="0" u="none" strike="noStrike" kern="0" cap="none" spc="0" normalizeH="0" baseline="0" noProof="0" dirty="0" smtClean="0">
                <a:ln>
                  <a:noFill/>
                </a:ln>
                <a:solidFill>
                  <a:srgbClr val="232D46"/>
                </a:solidFill>
                <a:effectLst/>
                <a:uLnTx/>
                <a:uFillTx/>
              </a:rPr>
              <a:t> </a:t>
            </a:r>
            <a:r>
              <a:rPr kumimoji="0" lang="it-IT" sz="1100" b="0" i="0" u="none" strike="noStrike" kern="0" cap="none" spc="0" normalizeH="0" baseline="0" noProof="0" dirty="0" err="1" smtClean="0">
                <a:ln>
                  <a:noFill/>
                </a:ln>
                <a:solidFill>
                  <a:srgbClr val="232D46"/>
                </a:solidFill>
                <a:effectLst/>
                <a:uLnTx/>
                <a:uFillTx/>
              </a:rPr>
              <a:t>CompactPCI</a:t>
            </a:r>
            <a:r>
              <a:rPr kumimoji="0" lang="it-IT" sz="1100" b="0" i="0" u="none" strike="noStrike" kern="0" cap="none" spc="0" normalizeH="0" baseline="0" noProof="0" dirty="0" smtClean="0">
                <a:ln>
                  <a:noFill/>
                </a:ln>
                <a:solidFill>
                  <a:srgbClr val="232D46"/>
                </a:solidFill>
                <a:effectLst/>
                <a:uLnTx/>
                <a:uFillTx/>
              </a:rPr>
              <a:t> 3U</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smtClean="0">
                <a:ln>
                  <a:noFill/>
                </a:ln>
                <a:solidFill>
                  <a:srgbClr val="232D46"/>
                </a:solidFill>
                <a:effectLst/>
                <a:uLnTx/>
                <a:uFillTx/>
              </a:rPr>
              <a:t>FPGA </a:t>
            </a:r>
            <a:r>
              <a:rPr kumimoji="0" lang="it-IT" sz="1100" b="0" i="0" u="none" strike="noStrike" kern="0" cap="none" spc="0" normalizeH="0" baseline="0" noProof="0" dirty="0" err="1" smtClean="0">
                <a:ln>
                  <a:noFill/>
                </a:ln>
                <a:solidFill>
                  <a:srgbClr val="232D46"/>
                </a:solidFill>
                <a:effectLst/>
                <a:uLnTx/>
                <a:uFillTx/>
              </a:rPr>
              <a:t>Actel</a:t>
            </a:r>
            <a:r>
              <a:rPr kumimoji="0" lang="it-IT" sz="1100" b="0" i="0" u="none" strike="noStrike" kern="0" cap="none" spc="0" normalizeH="0" baseline="0" noProof="0" dirty="0" smtClean="0">
                <a:ln>
                  <a:noFill/>
                </a:ln>
                <a:solidFill>
                  <a:srgbClr val="232D46"/>
                </a:solidFill>
                <a:effectLst/>
                <a:uLnTx/>
                <a:uFillTx/>
              </a:rPr>
              <a:t> </a:t>
            </a:r>
            <a:r>
              <a:rPr kumimoji="0" lang="it-IT" sz="1100" b="0" i="0" u="none" strike="noStrike" kern="0" cap="none" spc="0" normalizeH="0" baseline="0" noProof="0" dirty="0" err="1" smtClean="0">
                <a:ln>
                  <a:noFill/>
                </a:ln>
                <a:solidFill>
                  <a:srgbClr val="232D46"/>
                </a:solidFill>
                <a:effectLst/>
                <a:uLnTx/>
                <a:uFillTx/>
              </a:rPr>
              <a:t>ProAsic</a:t>
            </a:r>
            <a:endParaRPr kumimoji="0" lang="it-IT" sz="1100" b="0" i="0" u="none" strike="noStrike" kern="0" cap="none" spc="0" normalizeH="0" baseline="0" noProof="0" dirty="0" smtClean="0">
              <a:ln>
                <a:noFill/>
              </a:ln>
              <a:solidFill>
                <a:srgbClr val="232D46"/>
              </a:solidFill>
              <a:effectLst/>
              <a:uLnTx/>
              <a:uFillTx/>
            </a:endParaRP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smtClean="0">
                <a:ln>
                  <a:noFill/>
                </a:ln>
                <a:solidFill>
                  <a:srgbClr val="232D46"/>
                </a:solidFill>
                <a:effectLst/>
                <a:uLnTx/>
                <a:uFillTx/>
              </a:rPr>
              <a:t>FLASH </a:t>
            </a:r>
            <a:r>
              <a:rPr kumimoji="0" lang="it-IT" sz="1100" b="0" i="0" u="none" strike="noStrike" kern="0" cap="none" spc="0" normalizeH="0" baseline="0" noProof="0" dirty="0" err="1" smtClean="0">
                <a:ln>
                  <a:noFill/>
                </a:ln>
                <a:solidFill>
                  <a:srgbClr val="232D46"/>
                </a:solidFill>
                <a:effectLst/>
                <a:uLnTx/>
                <a:uFillTx/>
              </a:rPr>
              <a:t>Memory</a:t>
            </a:r>
            <a:r>
              <a:rPr kumimoji="0" lang="it-IT" sz="1100" b="0" i="0" u="none" strike="noStrike" kern="0" cap="none" spc="0" normalizeH="0" baseline="0" noProof="0" dirty="0" smtClean="0">
                <a:ln>
                  <a:noFill/>
                </a:ln>
                <a:solidFill>
                  <a:srgbClr val="232D46"/>
                </a:solidFill>
                <a:effectLst/>
                <a:uLnTx/>
                <a:uFillTx/>
              </a:rPr>
              <a:t>, 64Gbit </a:t>
            </a:r>
            <a:r>
              <a:rPr kumimoji="0" lang="it-IT" sz="1100" b="0" i="0" u="none" strike="noStrike" kern="0" cap="none" spc="0" normalizeH="0" baseline="0" noProof="0" dirty="0" err="1" smtClean="0">
                <a:ln>
                  <a:noFill/>
                </a:ln>
                <a:solidFill>
                  <a:srgbClr val="232D46"/>
                </a:solidFill>
                <a:effectLst/>
                <a:uLnTx/>
                <a:uFillTx/>
              </a:rPr>
              <a:t>to</a:t>
            </a:r>
            <a:r>
              <a:rPr kumimoji="0" lang="it-IT" sz="1100" b="0" i="0" u="none" strike="noStrike" kern="0" cap="none" spc="0" normalizeH="0" baseline="0" noProof="0" dirty="0" smtClean="0">
                <a:ln>
                  <a:noFill/>
                </a:ln>
                <a:solidFill>
                  <a:srgbClr val="232D46"/>
                </a:solidFill>
                <a:effectLst/>
                <a:uLnTx/>
                <a:uFillTx/>
              </a:rPr>
              <a:t> 256Gbit</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smtClean="0">
                <a:ln>
                  <a:noFill/>
                </a:ln>
                <a:solidFill>
                  <a:srgbClr val="232D46"/>
                </a:solidFill>
                <a:effectLst/>
                <a:uLnTx/>
                <a:uFillTx/>
              </a:rPr>
              <a:t>RS232, </a:t>
            </a:r>
            <a:r>
              <a:rPr kumimoji="0" lang="it-IT" sz="1100" b="0" i="0" u="none" strike="noStrike" kern="0" cap="none" spc="0" normalizeH="0" baseline="0" noProof="0" dirty="0" err="1" smtClean="0">
                <a:ln>
                  <a:noFill/>
                </a:ln>
                <a:solidFill>
                  <a:srgbClr val="232D46"/>
                </a:solidFill>
                <a:effectLst/>
                <a:uLnTx/>
                <a:uFillTx/>
              </a:rPr>
              <a:t>SpaceWire</a:t>
            </a:r>
            <a:r>
              <a:rPr kumimoji="0" lang="it-IT" sz="1100" b="0" i="0" u="none" strike="noStrike" kern="0" cap="none" spc="0" normalizeH="0" baseline="0" noProof="0" dirty="0" smtClean="0">
                <a:ln>
                  <a:noFill/>
                </a:ln>
                <a:solidFill>
                  <a:srgbClr val="232D46"/>
                </a:solidFill>
                <a:effectLst/>
                <a:uLnTx/>
                <a:uFillTx/>
              </a:rPr>
              <a:t>, USB</a:t>
            </a:r>
          </a:p>
        </p:txBody>
      </p:sp>
      <p:cxnSp>
        <p:nvCxnSpPr>
          <p:cNvPr id="84" name="Connettore 2 83"/>
          <p:cNvCxnSpPr/>
          <p:nvPr/>
        </p:nvCxnSpPr>
        <p:spPr>
          <a:xfrm flipH="1">
            <a:off x="2996825" y="3113965"/>
            <a:ext cx="4455495" cy="7200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90" name="Gruppo 89"/>
          <p:cNvGrpSpPr/>
          <p:nvPr/>
        </p:nvGrpSpPr>
        <p:grpSpPr>
          <a:xfrm>
            <a:off x="26495" y="3493274"/>
            <a:ext cx="5176555" cy="1285876"/>
            <a:chOff x="161510" y="1108009"/>
            <a:chExt cx="5176555" cy="1285876"/>
          </a:xfrm>
        </p:grpSpPr>
        <p:sp>
          <p:nvSpPr>
            <p:cNvPr id="89" name="CasellaDiTesto 88"/>
            <p:cNvSpPr txBox="1"/>
            <p:nvPr/>
          </p:nvSpPr>
          <p:spPr>
            <a:xfrm>
              <a:off x="161510" y="1268760"/>
              <a:ext cx="4950550" cy="1107996"/>
            </a:xfrm>
            <a:prstGeom prst="rect">
              <a:avLst/>
            </a:prstGeom>
            <a:noFill/>
          </p:spPr>
          <p:txBody>
            <a:bodyPr wrap="square" rtlCol="0">
              <a:spAutoFit/>
            </a:bodyPr>
            <a:lstStyle/>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tab pos="176213" algn="l"/>
                </a:tabLst>
                <a:defRPr/>
              </a:pPr>
              <a:r>
                <a:rPr kumimoji="0" lang="it-IT" sz="1100" b="1" i="0" u="sng" strike="noStrike" kern="0" cap="none" spc="0" normalizeH="0" baseline="0" noProof="0" dirty="0" smtClean="0">
                  <a:ln>
                    <a:noFill/>
                  </a:ln>
                  <a:solidFill>
                    <a:srgbClr val="232D46"/>
                  </a:solidFill>
                  <a:effectLst/>
                  <a:uLnTx/>
                  <a:uFillTx/>
                </a:rPr>
                <a:t>WS9107</a:t>
              </a:r>
              <a:r>
                <a:rPr kumimoji="0" lang="it-IT" sz="1100" b="1" i="0" u="none" strike="noStrike" kern="0" cap="none" spc="0" normalizeH="0" baseline="0" noProof="0" dirty="0" smtClean="0">
                  <a:ln>
                    <a:noFill/>
                  </a:ln>
                  <a:solidFill>
                    <a:srgbClr val="232D46"/>
                  </a:solidFill>
                  <a:effectLst/>
                  <a:uLnTx/>
                  <a:uFillTx/>
                </a:rPr>
                <a:t>:</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err="1" smtClean="0">
                  <a:ln>
                    <a:noFill/>
                  </a:ln>
                  <a:solidFill>
                    <a:srgbClr val="232D46"/>
                  </a:solidFill>
                  <a:effectLst/>
                  <a:uLnTx/>
                  <a:uFillTx/>
                </a:rPr>
                <a:t>Form</a:t>
              </a:r>
              <a:r>
                <a:rPr kumimoji="0" lang="it-IT" sz="1100" b="0" i="0" u="none" strike="noStrike" kern="0" cap="none" spc="0" normalizeH="0" baseline="0" noProof="0" dirty="0" smtClean="0">
                  <a:ln>
                    <a:noFill/>
                  </a:ln>
                  <a:solidFill>
                    <a:srgbClr val="232D46"/>
                  </a:solidFill>
                  <a:effectLst/>
                  <a:uLnTx/>
                  <a:uFillTx/>
                </a:rPr>
                <a:t> </a:t>
              </a:r>
              <a:r>
                <a:rPr kumimoji="0" lang="it-IT" sz="1100" b="0" i="0" u="none" strike="noStrike" kern="0" cap="none" spc="0" normalizeH="0" baseline="0" noProof="0" dirty="0" err="1" smtClean="0">
                  <a:ln>
                    <a:noFill/>
                  </a:ln>
                  <a:solidFill>
                    <a:srgbClr val="232D46"/>
                  </a:solidFill>
                  <a:effectLst/>
                  <a:uLnTx/>
                  <a:uFillTx/>
                </a:rPr>
                <a:t>Factor</a:t>
              </a:r>
              <a:r>
                <a:rPr kumimoji="0" lang="it-IT" sz="1100" b="0" i="0" u="none" strike="noStrike" kern="0" cap="none" spc="0" normalizeH="0" baseline="0" noProof="0" dirty="0" smtClean="0">
                  <a:ln>
                    <a:noFill/>
                  </a:ln>
                  <a:solidFill>
                    <a:srgbClr val="232D46"/>
                  </a:solidFill>
                  <a:effectLst/>
                  <a:uLnTx/>
                  <a:uFillTx/>
                </a:rPr>
                <a:t> </a:t>
              </a:r>
              <a:r>
                <a:rPr kumimoji="0" lang="it-IT" sz="1100" b="0" i="0" u="none" strike="noStrike" kern="0" cap="none" spc="0" normalizeH="0" baseline="0" noProof="0" dirty="0" err="1" smtClean="0">
                  <a:ln>
                    <a:noFill/>
                  </a:ln>
                  <a:solidFill>
                    <a:srgbClr val="232D46"/>
                  </a:solidFill>
                  <a:effectLst/>
                  <a:uLnTx/>
                  <a:uFillTx/>
                </a:rPr>
                <a:t>CompactPCI</a:t>
              </a:r>
              <a:r>
                <a:rPr kumimoji="0" lang="it-IT" sz="1100" b="0" i="0" u="none" strike="noStrike" kern="0" cap="none" spc="0" normalizeH="0" baseline="0" noProof="0" dirty="0" smtClean="0">
                  <a:ln>
                    <a:noFill/>
                  </a:ln>
                  <a:solidFill>
                    <a:srgbClr val="232D46"/>
                  </a:solidFill>
                  <a:effectLst/>
                  <a:uLnTx/>
                  <a:uFillTx/>
                </a:rPr>
                <a:t> 6U</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smtClean="0">
                  <a:ln>
                    <a:noFill/>
                  </a:ln>
                  <a:solidFill>
                    <a:srgbClr val="232D46"/>
                  </a:solidFill>
                  <a:effectLst/>
                  <a:uLnTx/>
                  <a:uFillTx/>
                </a:rPr>
                <a:t>FPGA </a:t>
              </a:r>
              <a:r>
                <a:rPr kumimoji="0" lang="it-IT" sz="1100" b="0" i="0" u="none" strike="noStrike" kern="0" cap="none" spc="0" normalizeH="0" baseline="0" noProof="0" dirty="0" err="1" smtClean="0">
                  <a:ln>
                    <a:noFill/>
                  </a:ln>
                  <a:solidFill>
                    <a:srgbClr val="232D46"/>
                  </a:solidFill>
                  <a:effectLst/>
                  <a:uLnTx/>
                  <a:uFillTx/>
                </a:rPr>
                <a:t>Xilinx</a:t>
              </a:r>
              <a:r>
                <a:rPr kumimoji="0" lang="it-IT" sz="1100" b="0" i="0" u="none" strike="noStrike" kern="0" cap="none" spc="0" normalizeH="0" baseline="0" noProof="0" dirty="0" smtClean="0">
                  <a:ln>
                    <a:noFill/>
                  </a:ln>
                  <a:solidFill>
                    <a:srgbClr val="232D46"/>
                  </a:solidFill>
                  <a:effectLst/>
                  <a:uLnTx/>
                  <a:uFillTx/>
                </a:rPr>
                <a:t> </a:t>
              </a:r>
              <a:r>
                <a:rPr kumimoji="0" lang="it-IT" sz="1100" b="0" i="0" u="none" strike="noStrike" kern="0" cap="none" spc="0" normalizeH="0" baseline="0" noProof="0" dirty="0" err="1" smtClean="0">
                  <a:ln>
                    <a:noFill/>
                  </a:ln>
                  <a:solidFill>
                    <a:srgbClr val="232D46"/>
                  </a:solidFill>
                  <a:effectLst/>
                  <a:uLnTx/>
                  <a:uFillTx/>
                </a:rPr>
                <a:t>Virtex</a:t>
              </a:r>
              <a:r>
                <a:rPr kumimoji="0" lang="it-IT" sz="1100" b="0" i="0" u="none" strike="noStrike" kern="0" cap="none" spc="0" normalizeH="0" baseline="0" noProof="0" dirty="0" smtClean="0">
                  <a:ln>
                    <a:noFill/>
                  </a:ln>
                  <a:solidFill>
                    <a:srgbClr val="232D46"/>
                  </a:solidFill>
                  <a:effectLst/>
                  <a:uLnTx/>
                  <a:uFillTx/>
                </a:rPr>
                <a:t> 6</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smtClean="0">
                  <a:ln>
                    <a:noFill/>
                  </a:ln>
                  <a:solidFill>
                    <a:srgbClr val="232D46"/>
                  </a:solidFill>
                  <a:effectLst/>
                  <a:uLnTx/>
                  <a:uFillTx/>
                </a:rPr>
                <a:t>FE 70MHz, SAW </a:t>
              </a:r>
              <a:r>
                <a:rPr kumimoji="0" lang="it-IT" sz="1100" b="0" i="0" u="none" strike="noStrike" kern="0" cap="none" spc="0" normalizeH="0" baseline="0" noProof="0" dirty="0" err="1" smtClean="0">
                  <a:ln>
                    <a:noFill/>
                  </a:ln>
                  <a:solidFill>
                    <a:srgbClr val="232D46"/>
                  </a:solidFill>
                  <a:effectLst/>
                  <a:uLnTx/>
                  <a:uFillTx/>
                </a:rPr>
                <a:t>Filter</a:t>
              </a:r>
              <a:r>
                <a:rPr kumimoji="0" lang="it-IT" sz="1100" b="0" i="0" u="none" strike="noStrike" kern="0" cap="none" spc="0" normalizeH="0" baseline="0" noProof="0" dirty="0" smtClean="0">
                  <a:ln>
                    <a:noFill/>
                  </a:ln>
                  <a:solidFill>
                    <a:srgbClr val="232D46"/>
                  </a:solidFill>
                  <a:effectLst/>
                  <a:uLnTx/>
                  <a:uFillTx/>
                </a:rPr>
                <a:t> 70MHz Band 2MHz</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smtClean="0">
                  <a:ln>
                    <a:noFill/>
                  </a:ln>
                  <a:solidFill>
                    <a:srgbClr val="232D46"/>
                  </a:solidFill>
                  <a:effectLst/>
                  <a:uLnTx/>
                  <a:uFillTx/>
                </a:rPr>
                <a:t> ADC 12bit, DAC 14bit</a:t>
              </a:r>
            </a:p>
            <a:p>
              <a:pPr marL="633413" marR="0" lvl="1" indent="-176213" defTabSz="914400" eaLnBrk="1" fontAlgn="auto" latinLnBrk="0" hangingPunct="1">
                <a:lnSpc>
                  <a:spcPct val="100000"/>
                </a:lnSpc>
                <a:spcBef>
                  <a:spcPts val="0"/>
                </a:spcBef>
                <a:spcAft>
                  <a:spcPts val="0"/>
                </a:spcAft>
                <a:buClrTx/>
                <a:buSzTx/>
                <a:buFont typeface="Courier New" pitchFamily="49" charset="0"/>
                <a:buChar char="o"/>
                <a:tabLst>
                  <a:tab pos="176213" algn="l"/>
                </a:tabLst>
                <a:defRPr/>
              </a:pPr>
              <a:r>
                <a:rPr kumimoji="0" lang="it-IT" sz="1100" b="0" i="0" u="none" strike="noStrike" kern="0" cap="none" spc="0" normalizeH="0" baseline="0" noProof="0" dirty="0" smtClean="0">
                  <a:ln>
                    <a:noFill/>
                  </a:ln>
                  <a:solidFill>
                    <a:srgbClr val="232D46"/>
                  </a:solidFill>
                  <a:effectLst/>
                  <a:uLnTx/>
                  <a:uFillTx/>
                </a:rPr>
                <a:t>UART, CAN, </a:t>
              </a:r>
              <a:r>
                <a:rPr kumimoji="0" lang="it-IT" sz="1100" b="0" i="0" u="none" strike="noStrike" kern="0" cap="none" spc="0" normalizeH="0" baseline="0" noProof="0" dirty="0" err="1" smtClean="0">
                  <a:ln>
                    <a:noFill/>
                  </a:ln>
                  <a:solidFill>
                    <a:srgbClr val="232D46"/>
                  </a:solidFill>
                  <a:effectLst/>
                  <a:uLnTx/>
                  <a:uFillTx/>
                </a:rPr>
                <a:t>CompactPCI</a:t>
              </a:r>
              <a:r>
                <a:rPr kumimoji="0" lang="it-IT" sz="1100" b="0" i="0" u="none" strike="noStrike" kern="0" cap="none" spc="0" normalizeH="0" baseline="0" noProof="0" dirty="0" smtClean="0">
                  <a:ln>
                    <a:noFill/>
                  </a:ln>
                  <a:solidFill>
                    <a:srgbClr val="232D46"/>
                  </a:solidFill>
                  <a:effectLst/>
                  <a:uLnTx/>
                  <a:uFillTx/>
                </a:rPr>
                <a:t>, ETH</a:t>
              </a:r>
            </a:p>
          </p:txBody>
        </p:sp>
        <p:pic>
          <p:nvPicPr>
            <p:cNvPr id="109574" name="Picture 6" descr="http://www.sitael.com/wp-content/uploads/2013/10/S9107%E2%80%93SDR-Space-Transponder.jpg"/>
            <p:cNvPicPr>
              <a:picLocks noChangeAspect="1" noChangeArrowheads="1"/>
            </p:cNvPicPr>
            <p:nvPr/>
          </p:nvPicPr>
          <p:blipFill>
            <a:blip r:embed="rId5" cstate="print"/>
            <a:srcRect/>
            <a:stretch>
              <a:fillRect/>
            </a:stretch>
          </p:blipFill>
          <p:spPr bwMode="auto">
            <a:xfrm>
              <a:off x="3356865" y="1108009"/>
              <a:ext cx="1981200" cy="1285876"/>
            </a:xfrm>
            <a:prstGeom prst="rect">
              <a:avLst/>
            </a:prstGeom>
            <a:noFill/>
          </p:spPr>
        </p:pic>
      </p:grpSp>
      <p:cxnSp>
        <p:nvCxnSpPr>
          <p:cNvPr id="91" name="Connettore 2 90"/>
          <p:cNvCxnSpPr/>
          <p:nvPr/>
        </p:nvCxnSpPr>
        <p:spPr>
          <a:xfrm flipH="1">
            <a:off x="4977046" y="4194085"/>
            <a:ext cx="675074" cy="1350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2" descr="C:\Documents and Settings\sanitatem\Desktop\Loghi partner.PNG"/>
          <p:cNvPicPr>
            <a:picLocks noChangeAspect="1" noChangeArrowheads="1"/>
          </p:cNvPicPr>
          <p:nvPr/>
        </p:nvPicPr>
        <p:blipFill>
          <a:blip r:embed="rId6" cstate="print"/>
          <a:srcRect/>
          <a:stretch>
            <a:fillRect/>
          </a:stretch>
        </p:blipFill>
        <p:spPr bwMode="auto">
          <a:xfrm>
            <a:off x="49213" y="6269943"/>
            <a:ext cx="9045575" cy="5794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1"/>
                                        </p:tgtEl>
                                      </p:cBhvr>
                                    </p:animEffect>
                                    <p:set>
                                      <p:cBhvr>
                                        <p:cTn id="15" dur="1" fill="hold">
                                          <p:stCondLst>
                                            <p:cond delay="499"/>
                                          </p:stCondLst>
                                        </p:cTn>
                                        <p:tgtEl>
                                          <p:spTgt spid="7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3"/>
                                        </p:tgtEl>
                                      </p:cBhvr>
                                    </p:animEffect>
                                    <p:set>
                                      <p:cBhvr>
                                        <p:cTn id="18" dur="1" fill="hold">
                                          <p:stCondLst>
                                            <p:cond delay="499"/>
                                          </p:stCondLst>
                                        </p:cTn>
                                        <p:tgtEl>
                                          <p:spTgt spid="7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500"/>
                                        <p:tgtEl>
                                          <p:spTgt spid="78"/>
                                        </p:tgtEl>
                                      </p:cBhvr>
                                    </p:animEffect>
                                  </p:childTnLst>
                                </p:cTn>
                              </p:par>
                              <p:par>
                                <p:cTn id="22" presetID="10" presetClass="entr" presetSubtype="0" fill="hold"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par>
                                <p:cTn id="25" presetID="10" presetClass="entr" presetSubtype="0"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7"/>
                                        </p:tgtEl>
                                      </p:cBhvr>
                                    </p:animEffect>
                                    <p:set>
                                      <p:cBhvr>
                                        <p:cTn id="32" dur="1" fill="hold">
                                          <p:stCondLst>
                                            <p:cond delay="499"/>
                                          </p:stCondLst>
                                        </p:cTn>
                                        <p:tgtEl>
                                          <p:spTgt spid="7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78"/>
                                        </p:tgtEl>
                                      </p:cBhvr>
                                    </p:animEffect>
                                    <p:set>
                                      <p:cBhvr>
                                        <p:cTn id="35" dur="1" fill="hold">
                                          <p:stCondLst>
                                            <p:cond delay="499"/>
                                          </p:stCondLst>
                                        </p:cTn>
                                        <p:tgtEl>
                                          <p:spTgt spid="78"/>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childTnLst>
                                </p:cTn>
                              </p:par>
                              <p:par>
                                <p:cTn id="39" presetID="10"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500"/>
                                        <p:tgtEl>
                                          <p:spTgt spid="83"/>
                                        </p:tgtEl>
                                      </p:cBhvr>
                                    </p:animEffect>
                                  </p:childTnLst>
                                </p:cTn>
                              </p:par>
                              <p:par>
                                <p:cTn id="45" presetID="10" presetClass="entr" presetSubtype="0"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500"/>
                                        <p:tgtEl>
                                          <p:spTgt spid="8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83"/>
                                        </p:tgtEl>
                                      </p:cBhvr>
                                    </p:animEffect>
                                    <p:set>
                                      <p:cBhvr>
                                        <p:cTn id="52" dur="1" fill="hold">
                                          <p:stCondLst>
                                            <p:cond delay="499"/>
                                          </p:stCondLst>
                                        </p:cTn>
                                        <p:tgtEl>
                                          <p:spTgt spid="83"/>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84"/>
                                        </p:tgtEl>
                                      </p:cBhvr>
                                    </p:animEffect>
                                    <p:set>
                                      <p:cBhvr>
                                        <p:cTn id="55" dur="1" fill="hold">
                                          <p:stCondLst>
                                            <p:cond delay="499"/>
                                          </p:stCondLst>
                                        </p:cTn>
                                        <p:tgtEl>
                                          <p:spTgt spid="84"/>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childTnLst>
                                </p:cTn>
                              </p:par>
                              <p:par>
                                <p:cTn id="59" presetID="10" presetClass="entr" presetSubtype="0"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500"/>
                                        <p:tgtEl>
                                          <p:spTgt spid="91"/>
                                        </p:tgtEl>
                                      </p:cBhvr>
                                    </p:animEffect>
                                  </p:childTnLst>
                                </p:cTn>
                              </p:par>
                              <p:par>
                                <p:cTn id="62" presetID="10" presetClass="entr" presetSubtype="0" fill="hold"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019800" y="4951413"/>
            <a:ext cx="3048000" cy="1754187"/>
          </a:xfrm>
          <a:prstGeom prst="rect">
            <a:avLst/>
          </a:prstGeom>
          <a:solidFill>
            <a:schemeClr val="bg1"/>
          </a:solidFill>
        </p:spPr>
        <p:txBody>
          <a:bodyPr>
            <a:spAutoFit/>
          </a:bodyPr>
          <a:lstStyle/>
          <a:p>
            <a:pPr algn="r" fontAlgn="auto">
              <a:spcBef>
                <a:spcPts val="0"/>
              </a:spcBef>
              <a:spcAft>
                <a:spcPts val="0"/>
              </a:spcAft>
              <a:defRPr/>
            </a:pPr>
            <a:endParaRPr lang="it-IT" dirty="0">
              <a:latin typeface="+mj-lt"/>
              <a:cs typeface="Arial" pitchFamily="34" charset="0"/>
            </a:endParaRPr>
          </a:p>
          <a:p>
            <a:pPr algn="r" fontAlgn="auto">
              <a:spcBef>
                <a:spcPts val="0"/>
              </a:spcBef>
              <a:spcAft>
                <a:spcPts val="0"/>
              </a:spcAft>
              <a:defRPr/>
            </a:pPr>
            <a:endParaRPr lang="it-IT" b="1" dirty="0">
              <a:latin typeface="+mj-lt"/>
              <a:cs typeface="Arial" pitchFamily="34" charset="0"/>
            </a:endParaRPr>
          </a:p>
          <a:p>
            <a:pPr algn="r" fontAlgn="auto">
              <a:spcBef>
                <a:spcPts val="0"/>
              </a:spcBef>
              <a:spcAft>
                <a:spcPts val="0"/>
              </a:spcAft>
              <a:defRPr/>
            </a:pPr>
            <a:r>
              <a:rPr lang="it-IT" b="1" dirty="0">
                <a:latin typeface="+mj-lt"/>
                <a:cs typeface="Arial" pitchFamily="34" charset="0"/>
              </a:rPr>
              <a:t>SITAEL</a:t>
            </a:r>
            <a:r>
              <a:rPr lang="it-IT" dirty="0">
                <a:latin typeface="+mj-lt"/>
                <a:cs typeface="Arial" pitchFamily="34" charset="0"/>
              </a:rPr>
              <a:t> S.p.A.</a:t>
            </a:r>
          </a:p>
          <a:p>
            <a:pPr algn="r" fontAlgn="auto">
              <a:spcBef>
                <a:spcPts val="0"/>
              </a:spcBef>
              <a:spcAft>
                <a:spcPts val="0"/>
              </a:spcAft>
              <a:defRPr/>
            </a:pPr>
            <a:r>
              <a:rPr lang="it-IT" sz="1200" dirty="0">
                <a:latin typeface="+mj-lt"/>
                <a:cs typeface="Arial" pitchFamily="34" charset="0"/>
              </a:rPr>
              <a:t>S. P. 231, KM. </a:t>
            </a:r>
            <a:r>
              <a:rPr lang="it-IT" sz="1200" dirty="0" smtClean="0">
                <a:latin typeface="+mj-lt"/>
                <a:cs typeface="Arial" pitchFamily="34" charset="0"/>
              </a:rPr>
              <a:t>1+300 </a:t>
            </a:r>
            <a:r>
              <a:rPr lang="it-IT" sz="1200" dirty="0">
                <a:latin typeface="+mj-lt"/>
                <a:cs typeface="Arial" pitchFamily="34" charset="0"/>
              </a:rPr>
              <a:t>- 70026 Modugno (</a:t>
            </a:r>
            <a:r>
              <a:rPr lang="it-IT" sz="1200" dirty="0" err="1">
                <a:latin typeface="+mj-lt"/>
                <a:cs typeface="Arial" pitchFamily="34" charset="0"/>
              </a:rPr>
              <a:t>BA</a:t>
            </a:r>
            <a:r>
              <a:rPr lang="it-IT" sz="1200" dirty="0">
                <a:latin typeface="+mj-lt"/>
                <a:cs typeface="Arial" pitchFamily="34" charset="0"/>
              </a:rPr>
              <a:t>)</a:t>
            </a:r>
          </a:p>
          <a:p>
            <a:pPr algn="r" fontAlgn="auto">
              <a:spcBef>
                <a:spcPts val="0"/>
              </a:spcBef>
              <a:spcAft>
                <a:spcPts val="0"/>
              </a:spcAft>
              <a:defRPr/>
            </a:pPr>
            <a:r>
              <a:rPr lang="it-IT" sz="1200" dirty="0">
                <a:latin typeface="+mj-lt"/>
                <a:cs typeface="Arial" pitchFamily="34" charset="0"/>
              </a:rPr>
              <a:t>Via Livornese 1019 - 56122 Pisa (PI)</a:t>
            </a:r>
          </a:p>
          <a:p>
            <a:pPr algn="r" fontAlgn="auto">
              <a:spcBef>
                <a:spcPts val="0"/>
              </a:spcBef>
              <a:spcAft>
                <a:spcPts val="0"/>
              </a:spcAft>
              <a:defRPr/>
            </a:pPr>
            <a:r>
              <a:rPr lang="it-IT" sz="1400" dirty="0" err="1">
                <a:latin typeface="+mj-lt"/>
                <a:cs typeface="Arial" pitchFamily="34" charset="0"/>
              </a:rPr>
              <a:t>ITALY</a:t>
            </a:r>
            <a:endParaRPr lang="it-IT" sz="1400" dirty="0">
              <a:latin typeface="+mj-lt"/>
              <a:cs typeface="Arial" pitchFamily="34" charset="0"/>
            </a:endParaRPr>
          </a:p>
          <a:p>
            <a:pPr algn="r" fontAlgn="auto">
              <a:spcBef>
                <a:spcPts val="0"/>
              </a:spcBef>
              <a:spcAft>
                <a:spcPts val="0"/>
              </a:spcAft>
              <a:defRPr/>
            </a:pPr>
            <a:r>
              <a:rPr lang="it-IT" sz="1600" b="1" dirty="0" err="1">
                <a:latin typeface="+mj-lt"/>
                <a:cs typeface="Arial" pitchFamily="34" charset="0"/>
                <a:hlinkClick r:id="rId2"/>
              </a:rPr>
              <a:t>www.sitael.com</a:t>
            </a:r>
            <a:r>
              <a:rPr lang="it-IT" sz="1600" b="1" dirty="0">
                <a:latin typeface="+mj-lt"/>
                <a:cs typeface="Arial" pitchFamily="34" charset="0"/>
              </a:rPr>
              <a:t> </a:t>
            </a:r>
          </a:p>
        </p:txBody>
      </p:sp>
      <p:sp>
        <p:nvSpPr>
          <p:cNvPr id="5" name="Text Box 7"/>
          <p:cNvSpPr txBox="1">
            <a:spLocks noChangeArrowheads="1"/>
          </p:cNvSpPr>
          <p:nvPr/>
        </p:nvSpPr>
        <p:spPr bwMode="auto">
          <a:xfrm>
            <a:off x="6162675" y="3818132"/>
            <a:ext cx="2819400" cy="116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eaLnBrk="1" hangingPunct="1">
              <a:lnSpc>
                <a:spcPct val="100000"/>
              </a:lnSpc>
              <a:spcBef>
                <a:spcPct val="0"/>
              </a:spcBef>
            </a:pPr>
            <a:endParaRPr lang="en-US" sz="1400" dirty="0">
              <a:solidFill>
                <a:schemeClr val="tx1"/>
              </a:solidFill>
              <a:latin typeface="+mj-lt"/>
              <a:cs typeface="Arial" pitchFamily="34" charset="0"/>
            </a:endParaRPr>
          </a:p>
          <a:p>
            <a:pPr algn="r" eaLnBrk="1" hangingPunct="1"/>
            <a:r>
              <a:rPr lang="en-US" sz="1400" dirty="0">
                <a:solidFill>
                  <a:schemeClr val="tx1"/>
                </a:solidFill>
                <a:latin typeface="+mj-lt"/>
                <a:cs typeface="Arial" pitchFamily="34" charset="0"/>
              </a:rPr>
              <a:t>phone: </a:t>
            </a:r>
            <a:r>
              <a:rPr lang="en-US" sz="1400" dirty="0" smtClean="0">
                <a:solidFill>
                  <a:schemeClr val="tx1"/>
                </a:solidFill>
                <a:latin typeface="+mj-lt"/>
                <a:cs typeface="Arial" pitchFamily="34" charset="0"/>
              </a:rPr>
              <a:t>+39 </a:t>
            </a:r>
            <a:r>
              <a:rPr lang="en-US" sz="1400" dirty="0">
                <a:solidFill>
                  <a:schemeClr val="tx1"/>
                </a:solidFill>
                <a:latin typeface="+mj-lt"/>
                <a:cs typeface="Arial" pitchFamily="34" charset="0"/>
              </a:rPr>
              <a:t>080 </a:t>
            </a:r>
            <a:r>
              <a:rPr lang="en-US" sz="1400" dirty="0" smtClean="0">
                <a:solidFill>
                  <a:schemeClr val="tx1"/>
                </a:solidFill>
                <a:latin typeface="+mj-lt"/>
                <a:cs typeface="Arial" pitchFamily="34" charset="0"/>
              </a:rPr>
              <a:t>53 21 796</a:t>
            </a:r>
          </a:p>
          <a:p>
            <a:pPr algn="r" eaLnBrk="1" hangingPunct="1"/>
            <a:r>
              <a:rPr lang="en-US" sz="1400" dirty="0">
                <a:solidFill>
                  <a:schemeClr val="tx1"/>
                </a:solidFill>
                <a:latin typeface="+mj-lt"/>
                <a:cs typeface="Arial" pitchFamily="34" charset="0"/>
              </a:rPr>
              <a:t>Fax</a:t>
            </a:r>
            <a:r>
              <a:rPr lang="en-US" sz="1400" dirty="0" smtClean="0">
                <a:solidFill>
                  <a:schemeClr val="tx1"/>
                </a:solidFill>
                <a:latin typeface="+mj-lt"/>
                <a:cs typeface="Arial" pitchFamily="34" charset="0"/>
              </a:rPr>
              <a:t>: +</a:t>
            </a:r>
            <a:r>
              <a:rPr lang="en-US" sz="1400" dirty="0">
                <a:solidFill>
                  <a:schemeClr val="tx1"/>
                </a:solidFill>
                <a:latin typeface="+mj-lt"/>
                <a:cs typeface="Arial" pitchFamily="34" charset="0"/>
              </a:rPr>
              <a:t>39 080 </a:t>
            </a:r>
            <a:r>
              <a:rPr lang="en-US" sz="1400" dirty="0" smtClean="0">
                <a:solidFill>
                  <a:schemeClr val="tx1"/>
                </a:solidFill>
                <a:latin typeface="+mj-lt"/>
                <a:cs typeface="Arial" pitchFamily="34" charset="0"/>
              </a:rPr>
              <a:t>53 55 048 </a:t>
            </a:r>
          </a:p>
          <a:p>
            <a:pPr algn="r" eaLnBrk="1" hangingPunct="1">
              <a:lnSpc>
                <a:spcPct val="100000"/>
              </a:lnSpc>
              <a:spcBef>
                <a:spcPct val="0"/>
              </a:spcBef>
            </a:pPr>
            <a:r>
              <a:rPr lang="en-US" sz="1400" dirty="0" smtClean="0">
                <a:solidFill>
                  <a:schemeClr val="tx1"/>
                </a:solidFill>
                <a:latin typeface="+mj-lt"/>
                <a:cs typeface="Arial" pitchFamily="34" charset="0"/>
              </a:rPr>
              <a:t>e-mail</a:t>
            </a:r>
            <a:r>
              <a:rPr lang="en-US" sz="1400" dirty="0">
                <a:solidFill>
                  <a:schemeClr val="tx1"/>
                </a:solidFill>
                <a:latin typeface="+mj-lt"/>
                <a:cs typeface="Arial" pitchFamily="34" charset="0"/>
              </a:rPr>
              <a:t>: </a:t>
            </a:r>
            <a:r>
              <a:rPr lang="en-US" sz="1400" dirty="0" smtClean="0">
                <a:solidFill>
                  <a:schemeClr val="tx1"/>
                </a:solidFill>
                <a:latin typeface="+mj-lt"/>
                <a:cs typeface="Arial" pitchFamily="34" charset="0"/>
              </a:rPr>
              <a:t>info.space@sitael.com </a:t>
            </a:r>
            <a:endParaRPr lang="en-US" sz="1400" dirty="0">
              <a:solidFill>
                <a:schemeClr val="tx1"/>
              </a:solidFill>
              <a:latin typeface="+mj-lt"/>
              <a:cs typeface="Arial" pitchFamily="34" charset="0"/>
            </a:endParaRPr>
          </a:p>
          <a:p>
            <a:pPr algn="r" eaLnBrk="1" hangingPunct="1">
              <a:lnSpc>
                <a:spcPct val="100000"/>
              </a:lnSpc>
              <a:spcBef>
                <a:spcPct val="0"/>
              </a:spcBef>
            </a:pPr>
            <a:endParaRPr lang="en-US" sz="1400" dirty="0">
              <a:solidFill>
                <a:schemeClr val="tx1"/>
              </a:solidFill>
              <a:latin typeface="+mj-lt"/>
              <a:cs typeface="Arial" pitchFamily="34" charset="0"/>
            </a:endParaRPr>
          </a:p>
        </p:txBody>
      </p:sp>
      <p:pic>
        <p:nvPicPr>
          <p:cNvPr id="6" name="Picture 2" descr="C:\Users\amoruso\Desktop\barcode.gif"/>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7890363" y="2865019"/>
            <a:ext cx="1000125" cy="10001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Logo EU EN.PNG"/>
          <p:cNvPicPr>
            <a:picLocks noChangeAspect="1"/>
          </p:cNvPicPr>
          <p:nvPr/>
        </p:nvPicPr>
        <p:blipFill>
          <a:blip r:embed="rId2" cstate="print"/>
          <a:stretch>
            <a:fillRect/>
          </a:stretch>
        </p:blipFill>
        <p:spPr>
          <a:xfrm>
            <a:off x="0" y="8620"/>
            <a:ext cx="9144000" cy="1933646"/>
          </a:xfrm>
          <a:prstGeom prst="rect">
            <a:avLst/>
          </a:prstGeom>
        </p:spPr>
      </p:pic>
      <p:pic>
        <p:nvPicPr>
          <p:cNvPr id="1026" name="Picture 2" descr="shira_col"/>
          <p:cNvPicPr>
            <a:picLocks noChangeAspect="1" noChangeArrowheads="1"/>
          </p:cNvPicPr>
          <p:nvPr/>
        </p:nvPicPr>
        <p:blipFill>
          <a:blip r:embed="rId3" cstate="print"/>
          <a:srcRect/>
          <a:stretch>
            <a:fillRect/>
          </a:stretch>
        </p:blipFill>
        <p:spPr bwMode="auto">
          <a:xfrm>
            <a:off x="3952328" y="3069080"/>
            <a:ext cx="1239344" cy="1080000"/>
          </a:xfrm>
          <a:prstGeom prst="rect">
            <a:avLst/>
          </a:prstGeom>
          <a:noFill/>
          <a:ln w="9525">
            <a:noFill/>
            <a:miter lim="800000"/>
            <a:headEnd/>
            <a:tailEnd/>
          </a:ln>
        </p:spPr>
      </p:pic>
      <p:sp>
        <p:nvSpPr>
          <p:cNvPr id="1029" name="Rectangle 5"/>
          <p:cNvSpPr>
            <a:spLocks noChangeArrowheads="1"/>
          </p:cNvSpPr>
          <p:nvPr/>
        </p:nvSpPr>
        <p:spPr bwMode="auto">
          <a:xfrm>
            <a:off x="1415526" y="2202250"/>
            <a:ext cx="631294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P.O. PUGLIA 2007-2013  CONTRATTI </a:t>
            </a:r>
            <a:r>
              <a:rPr kumimoji="0" lang="it-IT" sz="1200" b="1"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DI</a:t>
            </a:r>
            <a:r>
              <a:rPr kumimoji="0" lang="it-IT" sz="1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PROGRAMMA REGIONALI – TITOLO </a:t>
            </a:r>
            <a:r>
              <a:rPr kumimoji="0" lang="it-IT" sz="1200" b="1"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VI</a:t>
            </a:r>
            <a:endParaRPr kumimoji="0" lang="it-I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Ricerca Industriale e Sviluppo Sperimentale Asse I - Linea di Intervento 1.1 - Azione 1.1.1</a:t>
            </a:r>
            <a:r>
              <a:rPr kumimoji="0" lang="it-IT" sz="12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1" name="CasellaDiTesto 10"/>
          <p:cNvSpPr txBox="1"/>
          <p:nvPr/>
        </p:nvSpPr>
        <p:spPr>
          <a:xfrm>
            <a:off x="0" y="4428401"/>
            <a:ext cx="9144000" cy="584775"/>
          </a:xfrm>
          <a:prstGeom prst="rect">
            <a:avLst/>
          </a:prstGeom>
          <a:noFill/>
        </p:spPr>
        <p:txBody>
          <a:bodyPr wrap="square" rtlCol="0">
            <a:spAutoFit/>
          </a:bodyPr>
          <a:lstStyle/>
          <a:p>
            <a:pPr algn="ctr"/>
            <a:r>
              <a:rPr lang="it-IT" sz="3200" dirty="0" smtClean="0">
                <a:solidFill>
                  <a:srgbClr val="FF6600"/>
                </a:solidFill>
                <a:latin typeface="Arial Narrow" pitchFamily="34" charset="0"/>
                <a:cs typeface="Arial" pitchFamily="34" charset="0"/>
              </a:rPr>
              <a:t>Satellite </a:t>
            </a:r>
            <a:r>
              <a:rPr lang="it-IT" sz="3200" dirty="0" err="1" smtClean="0">
                <a:solidFill>
                  <a:srgbClr val="FF6600"/>
                </a:solidFill>
                <a:latin typeface="Arial Narrow" pitchFamily="34" charset="0"/>
                <a:cs typeface="Arial" pitchFamily="34" charset="0"/>
              </a:rPr>
              <a:t>for</a:t>
            </a:r>
            <a:r>
              <a:rPr lang="it-IT" sz="3200" dirty="0" smtClean="0">
                <a:solidFill>
                  <a:srgbClr val="FF6600"/>
                </a:solidFill>
                <a:latin typeface="Arial Narrow" pitchFamily="34" charset="0"/>
                <a:cs typeface="Arial" pitchFamily="34" charset="0"/>
              </a:rPr>
              <a:t> High </a:t>
            </a:r>
            <a:r>
              <a:rPr lang="it-IT" sz="3200" dirty="0" err="1" smtClean="0">
                <a:solidFill>
                  <a:srgbClr val="FF6600"/>
                </a:solidFill>
                <a:latin typeface="Arial Narrow" pitchFamily="34" charset="0"/>
                <a:cs typeface="Arial" pitchFamily="34" charset="0"/>
              </a:rPr>
              <a:t>resolution</a:t>
            </a:r>
            <a:r>
              <a:rPr lang="it-IT" sz="3200" dirty="0" smtClean="0">
                <a:solidFill>
                  <a:srgbClr val="FF6600"/>
                </a:solidFill>
                <a:latin typeface="Arial Narrow" pitchFamily="34" charset="0"/>
                <a:cs typeface="Arial" pitchFamily="34" charset="0"/>
              </a:rPr>
              <a:t> </a:t>
            </a:r>
            <a:r>
              <a:rPr lang="it-IT" sz="3200" dirty="0" err="1" smtClean="0">
                <a:solidFill>
                  <a:srgbClr val="FF6600"/>
                </a:solidFill>
                <a:latin typeface="Arial Narrow" pitchFamily="34" charset="0"/>
                <a:cs typeface="Arial" pitchFamily="34" charset="0"/>
              </a:rPr>
              <a:t>thermal</a:t>
            </a:r>
            <a:r>
              <a:rPr lang="it-IT" sz="3200" dirty="0" smtClean="0">
                <a:solidFill>
                  <a:srgbClr val="FF6600"/>
                </a:solidFill>
                <a:latin typeface="Arial Narrow" pitchFamily="34" charset="0"/>
                <a:cs typeface="Arial" pitchFamily="34" charset="0"/>
              </a:rPr>
              <a:t> IR </a:t>
            </a:r>
            <a:r>
              <a:rPr lang="it-IT" sz="3200" dirty="0" err="1" smtClean="0">
                <a:solidFill>
                  <a:srgbClr val="FF6600"/>
                </a:solidFill>
                <a:latin typeface="Arial Narrow" pitchFamily="34" charset="0"/>
                <a:cs typeface="Arial" pitchFamily="34" charset="0"/>
              </a:rPr>
              <a:t>Application</a:t>
            </a:r>
            <a:endParaRPr lang="it-IT" sz="3200" dirty="0">
              <a:solidFill>
                <a:srgbClr val="FF6600"/>
              </a:solidFill>
              <a:latin typeface="Arial Narrow" pitchFamily="34" charset="0"/>
              <a:cs typeface="Arial" pitchFamily="34" charset="0"/>
            </a:endParaRPr>
          </a:p>
        </p:txBody>
      </p:sp>
      <p:pic>
        <p:nvPicPr>
          <p:cNvPr id="7" name="Picture 1"/>
          <p:cNvPicPr/>
          <p:nvPr/>
        </p:nvPicPr>
        <p:blipFill>
          <a:blip r:embed="rId4" cstate="print"/>
          <a:srcRect/>
          <a:stretch>
            <a:fillRect/>
          </a:stretch>
        </p:blipFill>
        <p:spPr bwMode="auto">
          <a:xfrm>
            <a:off x="3401870" y="503675"/>
            <a:ext cx="1635760" cy="734060"/>
          </a:xfrm>
          <a:prstGeom prst="rect">
            <a:avLst/>
          </a:prstGeom>
          <a:noFill/>
          <a:ln w="9525">
            <a:noFill/>
            <a:miter lim="800000"/>
            <a:headEnd/>
            <a:tailEnd/>
          </a:ln>
        </p:spPr>
      </p:pic>
      <p:pic>
        <p:nvPicPr>
          <p:cNvPr id="2050" name="Picture 2" descr="C:\Documents and Settings\sanitatem\Desktop\Loghi partner.PNG"/>
          <p:cNvPicPr>
            <a:picLocks noChangeAspect="1" noChangeArrowheads="1"/>
          </p:cNvPicPr>
          <p:nvPr/>
        </p:nvPicPr>
        <p:blipFill>
          <a:blip r:embed="rId5" cstate="print"/>
          <a:srcRect/>
          <a:stretch>
            <a:fillRect/>
          </a:stretch>
        </p:blipFill>
        <p:spPr bwMode="auto">
          <a:xfrm>
            <a:off x="49213" y="6269943"/>
            <a:ext cx="9045575" cy="579437"/>
          </a:xfrm>
          <a:prstGeom prst="rect">
            <a:avLst/>
          </a:prstGeom>
          <a:noFill/>
        </p:spPr>
      </p:pic>
      <p:sp>
        <p:nvSpPr>
          <p:cNvPr id="9" name="Segnaposto piè di pagina 1"/>
          <p:cNvSpPr>
            <a:spLocks noGrp="1"/>
          </p:cNvSpPr>
          <p:nvPr>
            <p:ph type="ftr" sz="quarter" idx="10"/>
          </p:nvPr>
        </p:nvSpPr>
        <p:spPr>
          <a:xfrm>
            <a:off x="1556665" y="6120680"/>
            <a:ext cx="5315756" cy="278650"/>
          </a:xfrm>
        </p:spPr>
        <p:txBody>
          <a:bodyPr/>
          <a:lstStyle/>
          <a:p>
            <a:pPr algn="ctr">
              <a:defRPr/>
            </a:pPr>
            <a:r>
              <a:rPr lang="en-US" sz="900" dirty="0" smtClean="0">
                <a:latin typeface="+mn-lt"/>
              </a:rPr>
              <a:t>The copyright of this document is vested in SITAEL </a:t>
            </a:r>
            <a:r>
              <a:rPr lang="en-US" sz="900" dirty="0" err="1" smtClean="0">
                <a:latin typeface="+mn-lt"/>
              </a:rPr>
              <a:t>S.p.A</a:t>
            </a:r>
            <a:r>
              <a:rPr lang="en-US" sz="900" dirty="0" smtClean="0">
                <a:latin typeface="+mn-lt"/>
              </a:rPr>
              <a:t>.</a:t>
            </a:r>
            <a:endParaRPr lang="en-US" sz="9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1110456" y="294550"/>
            <a:ext cx="6923088" cy="850900"/>
          </a:xfrm>
          <a:prstGeom prst="rect">
            <a:avLst/>
          </a:prstGeom>
          <a:no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err="1" smtClean="0">
                <a:solidFill>
                  <a:schemeClr val="accent1"/>
                </a:solidFill>
                <a:effectLst>
                  <a:outerShdw blurRad="38100" dist="38100" dir="2700000" algn="tl">
                    <a:srgbClr val="000000">
                      <a:alpha val="43137"/>
                    </a:srgbClr>
                  </a:outerShdw>
                </a:effectLst>
                <a:latin typeface="Californian FB" pitchFamily="18" charset="0"/>
                <a:ea typeface="+mj-ea"/>
                <a:cs typeface="Arial" pitchFamily="34" charset="0"/>
              </a:rPr>
              <a:t>Aim</a:t>
            </a:r>
            <a:r>
              <a:rPr lang="it-IT" sz="2400" b="1" dirty="0" smtClean="0">
                <a:solidFill>
                  <a:schemeClr val="accent1"/>
                </a:solidFill>
                <a:effectLst>
                  <a:outerShdw blurRad="38100" dist="38100" dir="2700000" algn="tl">
                    <a:srgbClr val="000000">
                      <a:alpha val="43137"/>
                    </a:srgbClr>
                  </a:outerShdw>
                </a:effectLst>
                <a:latin typeface="Californian FB" pitchFamily="18" charset="0"/>
                <a:ea typeface="+mj-ea"/>
                <a:cs typeface="Arial" pitchFamily="34" charset="0"/>
              </a:rPr>
              <a:t> </a:t>
            </a:r>
            <a:r>
              <a:rPr lang="it-IT" sz="2400" b="1" dirty="0" err="1" smtClean="0">
                <a:solidFill>
                  <a:schemeClr val="accent1"/>
                </a:solidFill>
                <a:effectLst>
                  <a:outerShdw blurRad="38100" dist="38100" dir="2700000" algn="tl">
                    <a:srgbClr val="000000">
                      <a:alpha val="43137"/>
                    </a:srgbClr>
                  </a:outerShdw>
                </a:effectLst>
                <a:latin typeface="Californian FB" pitchFamily="18" charset="0"/>
                <a:ea typeface="+mj-ea"/>
                <a:cs typeface="Arial" pitchFamily="34" charset="0"/>
              </a:rPr>
              <a:t>of</a:t>
            </a:r>
            <a:r>
              <a:rPr lang="it-IT" sz="2400" b="1" dirty="0" smtClean="0">
                <a:solidFill>
                  <a:schemeClr val="accent1"/>
                </a:solidFill>
                <a:effectLst>
                  <a:outerShdw blurRad="38100" dist="38100" dir="2700000" algn="tl">
                    <a:srgbClr val="000000">
                      <a:alpha val="43137"/>
                    </a:srgbClr>
                  </a:outerShdw>
                </a:effectLst>
                <a:latin typeface="Californian FB" pitchFamily="18" charset="0"/>
                <a:ea typeface="+mj-ea"/>
                <a:cs typeface="Arial" pitchFamily="34" charset="0"/>
              </a:rPr>
              <a:t> the </a:t>
            </a:r>
            <a:r>
              <a:rPr lang="it-IT" sz="2400" b="1" dirty="0" err="1" smtClean="0">
                <a:solidFill>
                  <a:schemeClr val="accent1"/>
                </a:solidFill>
                <a:effectLst>
                  <a:outerShdw blurRad="38100" dist="38100" dir="2700000" algn="tl">
                    <a:srgbClr val="000000">
                      <a:alpha val="43137"/>
                    </a:srgbClr>
                  </a:outerShdw>
                </a:effectLst>
                <a:latin typeface="Californian FB" pitchFamily="18" charset="0"/>
                <a:ea typeface="+mj-ea"/>
                <a:cs typeface="Arial" pitchFamily="34" charset="0"/>
              </a:rPr>
              <a:t>Program</a:t>
            </a:r>
            <a:endParaRPr lang="it-IT" sz="2400" b="1" dirty="0" smtClean="0">
              <a:solidFill>
                <a:schemeClr val="accent1"/>
              </a:solidFill>
              <a:effectLst>
                <a:outerShdw blurRad="38100" dist="38100" dir="2700000" algn="tl">
                  <a:srgbClr val="000000">
                    <a:alpha val="43137"/>
                  </a:srgbClr>
                </a:outerShdw>
              </a:effectLst>
              <a:latin typeface="Californian FB" pitchFamily="18" charset="0"/>
              <a:ea typeface="+mj-ea"/>
              <a:cs typeface="Arial" pitchFamily="34" charset="0"/>
            </a:endParaRPr>
          </a:p>
        </p:txBody>
      </p:sp>
      <p:pic>
        <p:nvPicPr>
          <p:cNvPr id="15" name="Picture 2" descr="shira_col"/>
          <p:cNvPicPr>
            <a:picLocks noChangeAspect="1" noChangeArrowheads="1"/>
          </p:cNvPicPr>
          <p:nvPr/>
        </p:nvPicPr>
        <p:blipFill>
          <a:blip r:embed="rId2" cstate="print"/>
          <a:srcRect/>
          <a:stretch>
            <a:fillRect/>
          </a:stretch>
        </p:blipFill>
        <p:spPr bwMode="auto">
          <a:xfrm>
            <a:off x="180000" y="180000"/>
            <a:ext cx="1239344" cy="1080000"/>
          </a:xfrm>
          <a:prstGeom prst="rect">
            <a:avLst/>
          </a:prstGeom>
          <a:noFill/>
          <a:ln w="9525">
            <a:noFill/>
            <a:miter lim="800000"/>
            <a:headEnd/>
            <a:tailEnd/>
          </a:ln>
        </p:spPr>
      </p:pic>
      <p:pic>
        <p:nvPicPr>
          <p:cNvPr id="7" name="Picture 2" descr="C:\Documents and Settings\sanitatem\Desktop\Loghi partner.PNG"/>
          <p:cNvPicPr>
            <a:picLocks noChangeAspect="1" noChangeArrowheads="1"/>
          </p:cNvPicPr>
          <p:nvPr/>
        </p:nvPicPr>
        <p:blipFill>
          <a:blip r:embed="rId3" cstate="print"/>
          <a:srcRect/>
          <a:stretch>
            <a:fillRect/>
          </a:stretch>
        </p:blipFill>
        <p:spPr bwMode="auto">
          <a:xfrm>
            <a:off x="49213" y="6269943"/>
            <a:ext cx="9045575" cy="579437"/>
          </a:xfrm>
          <a:prstGeom prst="rect">
            <a:avLst/>
          </a:prstGeom>
          <a:noFill/>
        </p:spPr>
      </p:pic>
      <p:sp>
        <p:nvSpPr>
          <p:cNvPr id="10" name="CasellaDiTesto 9"/>
          <p:cNvSpPr txBox="1"/>
          <p:nvPr/>
        </p:nvSpPr>
        <p:spPr>
          <a:xfrm>
            <a:off x="521550" y="1493785"/>
            <a:ext cx="7830869" cy="923330"/>
          </a:xfrm>
          <a:prstGeom prst="rect">
            <a:avLst/>
          </a:prstGeom>
          <a:noFill/>
        </p:spPr>
        <p:txBody>
          <a:bodyPr wrap="square" rtlCol="0">
            <a:spAutoFit/>
          </a:bodyPr>
          <a:lstStyle/>
          <a:p>
            <a:pPr algn="just"/>
            <a:r>
              <a:rPr lang="en-US"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NATIONAL AEROSPACE PLAN: </a:t>
            </a:r>
            <a:r>
              <a:rPr lang="en-US" dirty="0" smtClean="0">
                <a:solidFill>
                  <a:schemeClr val="tx2"/>
                </a:solidFill>
                <a:latin typeface="Tahoma" pitchFamily="34" charset="0"/>
                <a:cs typeface="Tahoma" pitchFamily="34" charset="0"/>
              </a:rPr>
              <a:t>underlines the necessity to focus the  research and development efforts in </a:t>
            </a:r>
            <a:r>
              <a:rPr lang="en-US"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SAR</a:t>
            </a:r>
            <a:r>
              <a:rPr lang="en-US" dirty="0" smtClean="0">
                <a:solidFill>
                  <a:schemeClr val="tx2"/>
                </a:solidFill>
                <a:latin typeface="Tahoma" pitchFamily="34" charset="0"/>
                <a:cs typeface="Tahoma" pitchFamily="34" charset="0"/>
              </a:rPr>
              <a:t> and </a:t>
            </a:r>
            <a:r>
              <a:rPr lang="en-US" dirty="0" err="1"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Hyperspectral</a:t>
            </a:r>
            <a:r>
              <a:rPr lang="en-US" dirty="0" smtClean="0">
                <a:solidFill>
                  <a:schemeClr val="tx2"/>
                </a:solidFill>
                <a:latin typeface="Tahoma" pitchFamily="34" charset="0"/>
                <a:cs typeface="Tahoma" pitchFamily="34" charset="0"/>
              </a:rPr>
              <a:t> Earth Observation Systems.</a:t>
            </a:r>
            <a:endParaRPr lang="en-US" sz="1600" dirty="0" smtClean="0">
              <a:solidFill>
                <a:schemeClr val="tx2"/>
              </a:solidFill>
              <a:latin typeface="Tahoma" pitchFamily="34" charset="0"/>
              <a:cs typeface="Tahoma" pitchFamily="34" charset="0"/>
            </a:endParaRPr>
          </a:p>
        </p:txBody>
      </p:sp>
      <p:grpSp>
        <p:nvGrpSpPr>
          <p:cNvPr id="12" name="Gruppo 11"/>
          <p:cNvGrpSpPr/>
          <p:nvPr/>
        </p:nvGrpSpPr>
        <p:grpSpPr>
          <a:xfrm>
            <a:off x="521550" y="2528900"/>
            <a:ext cx="7632340" cy="1755195"/>
            <a:chOff x="-6350" y="1502716"/>
            <a:chExt cx="9186863" cy="2439789"/>
          </a:xfrm>
        </p:grpSpPr>
        <p:pic>
          <p:nvPicPr>
            <p:cNvPr id="14" name="Picture 3"/>
            <p:cNvPicPr>
              <a:picLocks noChangeAspect="1" noChangeArrowheads="1"/>
            </p:cNvPicPr>
            <p:nvPr/>
          </p:nvPicPr>
          <p:blipFill>
            <a:blip r:embed="rId4" cstate="print"/>
            <a:srcRect b="44356"/>
            <a:stretch>
              <a:fillRect/>
            </a:stretch>
          </p:blipFill>
          <p:spPr bwMode="auto">
            <a:xfrm>
              <a:off x="-6350" y="1502716"/>
              <a:ext cx="9186863" cy="2439789"/>
            </a:xfrm>
            <a:prstGeom prst="rect">
              <a:avLst/>
            </a:prstGeom>
            <a:noFill/>
            <a:ln w="9525" algn="ctr">
              <a:noFill/>
              <a:miter lim="800000"/>
              <a:headEnd/>
              <a:tailEnd/>
            </a:ln>
          </p:spPr>
        </p:pic>
        <p:grpSp>
          <p:nvGrpSpPr>
            <p:cNvPr id="16" name="Group 4"/>
            <p:cNvGrpSpPr>
              <a:grpSpLocks/>
            </p:cNvGrpSpPr>
            <p:nvPr/>
          </p:nvGrpSpPr>
          <p:grpSpPr bwMode="auto">
            <a:xfrm>
              <a:off x="1509712" y="3176861"/>
              <a:ext cx="1317624" cy="274364"/>
              <a:chOff x="951" y="1881"/>
              <a:chExt cx="830" cy="304"/>
            </a:xfrm>
          </p:grpSpPr>
          <p:sp>
            <p:nvSpPr>
              <p:cNvPr id="23" name="Text Box 5"/>
              <p:cNvSpPr txBox="1">
                <a:spLocks noChangeArrowheads="1"/>
              </p:cNvSpPr>
              <p:nvPr/>
            </p:nvSpPr>
            <p:spPr bwMode="auto">
              <a:xfrm>
                <a:off x="1020" y="1881"/>
                <a:ext cx="681" cy="304"/>
              </a:xfrm>
              <a:prstGeom prst="rect">
                <a:avLst/>
              </a:prstGeom>
              <a:noFill/>
              <a:ln w="9525" algn="ctr">
                <a:noFill/>
                <a:miter lim="800000"/>
                <a:headEnd/>
                <a:tailEnd/>
              </a:ln>
            </p:spPr>
            <p:txBody>
              <a:bodyPr>
                <a:spAutoFit/>
              </a:bodyPr>
              <a:lstStyle/>
              <a:p>
                <a:pPr algn="ctr">
                  <a:spcBef>
                    <a:spcPct val="50000"/>
                  </a:spcBef>
                </a:pPr>
                <a:endParaRPr lang="it-IT" sz="1200"/>
              </a:p>
            </p:txBody>
          </p:sp>
          <p:sp>
            <p:nvSpPr>
              <p:cNvPr id="24" name="Rectangle 6"/>
              <p:cNvSpPr>
                <a:spLocks noChangeArrowheads="1"/>
              </p:cNvSpPr>
              <p:nvPr/>
            </p:nvSpPr>
            <p:spPr bwMode="auto">
              <a:xfrm>
                <a:off x="951" y="1911"/>
                <a:ext cx="830" cy="264"/>
              </a:xfrm>
              <a:prstGeom prst="rect">
                <a:avLst/>
              </a:prstGeom>
              <a:solidFill>
                <a:srgbClr val="FF0000"/>
              </a:solidFill>
              <a:ln w="9525" algn="ctr">
                <a:solidFill>
                  <a:schemeClr val="bg2"/>
                </a:solidFill>
                <a:miter lim="800000"/>
                <a:headEnd/>
                <a:tailEnd/>
              </a:ln>
            </p:spPr>
            <p:txBody>
              <a:bodyPr wrap="none" anchor="ctr"/>
              <a:lstStyle/>
              <a:p>
                <a:pPr algn="ctr"/>
                <a:r>
                  <a:rPr lang="it-IT" sz="1200" b="1" dirty="0" smtClean="0">
                    <a:solidFill>
                      <a:schemeClr val="bg1"/>
                    </a:solidFill>
                  </a:rPr>
                  <a:t>COMMERCIAL</a:t>
                </a:r>
                <a:endParaRPr lang="it-IT" sz="1200" b="1" dirty="0">
                  <a:solidFill>
                    <a:schemeClr val="bg1"/>
                  </a:solidFill>
                </a:endParaRPr>
              </a:p>
            </p:txBody>
          </p:sp>
        </p:grpSp>
        <p:sp>
          <p:nvSpPr>
            <p:cNvPr id="17" name="Rectangle 9"/>
            <p:cNvSpPr>
              <a:spLocks noChangeArrowheads="1"/>
            </p:cNvSpPr>
            <p:nvPr/>
          </p:nvSpPr>
          <p:spPr bwMode="auto">
            <a:xfrm>
              <a:off x="1547813" y="2420938"/>
              <a:ext cx="2016125" cy="287337"/>
            </a:xfrm>
            <a:prstGeom prst="rect">
              <a:avLst/>
            </a:prstGeom>
            <a:solidFill>
              <a:schemeClr val="folHlink"/>
            </a:solidFill>
            <a:ln w="9525" algn="ctr">
              <a:noFill/>
              <a:miter lim="800000"/>
              <a:headEnd/>
              <a:tailEnd/>
            </a:ln>
          </p:spPr>
          <p:txBody>
            <a:bodyPr wrap="none" anchor="ctr"/>
            <a:lstStyle/>
            <a:p>
              <a:pPr algn="ctr"/>
              <a:r>
                <a:rPr lang="it-IT" sz="1200" b="1" dirty="0">
                  <a:solidFill>
                    <a:schemeClr val="bg1"/>
                  </a:solidFill>
                </a:rPr>
                <a:t>PRISMA</a:t>
              </a:r>
            </a:p>
          </p:txBody>
        </p:sp>
        <p:sp>
          <p:nvSpPr>
            <p:cNvPr id="18" name="Rectangle 12"/>
            <p:cNvSpPr>
              <a:spLocks noChangeArrowheads="1"/>
            </p:cNvSpPr>
            <p:nvPr/>
          </p:nvSpPr>
          <p:spPr bwMode="auto">
            <a:xfrm>
              <a:off x="3924300" y="3284538"/>
              <a:ext cx="719138" cy="288925"/>
            </a:xfrm>
            <a:prstGeom prst="rect">
              <a:avLst/>
            </a:prstGeom>
            <a:solidFill>
              <a:srgbClr val="FF00FF"/>
            </a:solidFill>
            <a:ln w="9525" algn="ctr">
              <a:solidFill>
                <a:schemeClr val="bg2"/>
              </a:solidFill>
              <a:miter lim="800000"/>
              <a:headEnd/>
              <a:tailEnd/>
            </a:ln>
          </p:spPr>
          <p:txBody>
            <a:bodyPr wrap="none" anchor="ctr"/>
            <a:lstStyle/>
            <a:p>
              <a:pPr algn="ctr"/>
              <a:r>
                <a:rPr lang="it-IT" sz="1200" b="1" dirty="0">
                  <a:solidFill>
                    <a:schemeClr val="bg1"/>
                  </a:solidFill>
                </a:rPr>
                <a:t>SHIRA</a:t>
              </a:r>
            </a:p>
          </p:txBody>
        </p:sp>
        <p:grpSp>
          <p:nvGrpSpPr>
            <p:cNvPr id="19" name="Group 13"/>
            <p:cNvGrpSpPr>
              <a:grpSpLocks/>
            </p:cNvGrpSpPr>
            <p:nvPr/>
          </p:nvGrpSpPr>
          <p:grpSpPr bwMode="auto">
            <a:xfrm>
              <a:off x="7144640" y="2563813"/>
              <a:ext cx="1408144" cy="360362"/>
              <a:chOff x="914" y="1842"/>
              <a:chExt cx="942" cy="318"/>
            </a:xfrm>
          </p:grpSpPr>
          <p:sp>
            <p:nvSpPr>
              <p:cNvPr id="21" name="Text Box 14"/>
              <p:cNvSpPr txBox="1">
                <a:spLocks noChangeArrowheads="1"/>
              </p:cNvSpPr>
              <p:nvPr/>
            </p:nvSpPr>
            <p:spPr bwMode="auto">
              <a:xfrm>
                <a:off x="1020" y="1881"/>
                <a:ext cx="681" cy="243"/>
              </a:xfrm>
              <a:prstGeom prst="rect">
                <a:avLst/>
              </a:prstGeom>
              <a:noFill/>
              <a:ln w="9525" algn="ctr">
                <a:noFill/>
                <a:miter lim="800000"/>
                <a:headEnd/>
                <a:tailEnd/>
              </a:ln>
            </p:spPr>
            <p:txBody>
              <a:bodyPr>
                <a:spAutoFit/>
              </a:bodyPr>
              <a:lstStyle/>
              <a:p>
                <a:pPr algn="ctr">
                  <a:spcBef>
                    <a:spcPct val="50000"/>
                  </a:spcBef>
                </a:pPr>
                <a:endParaRPr lang="it-IT" sz="1200"/>
              </a:p>
            </p:txBody>
          </p:sp>
          <p:sp>
            <p:nvSpPr>
              <p:cNvPr id="22" name="Rectangle 15"/>
              <p:cNvSpPr>
                <a:spLocks noChangeArrowheads="1"/>
              </p:cNvSpPr>
              <p:nvPr/>
            </p:nvSpPr>
            <p:spPr bwMode="auto">
              <a:xfrm>
                <a:off x="914" y="1842"/>
                <a:ext cx="942" cy="318"/>
              </a:xfrm>
              <a:prstGeom prst="rect">
                <a:avLst/>
              </a:prstGeom>
              <a:solidFill>
                <a:schemeClr val="tx1"/>
              </a:solidFill>
              <a:ln w="9525" algn="ctr">
                <a:solidFill>
                  <a:schemeClr val="bg2"/>
                </a:solidFill>
                <a:miter lim="800000"/>
                <a:headEnd/>
                <a:tailEnd/>
              </a:ln>
            </p:spPr>
            <p:txBody>
              <a:bodyPr wrap="none" anchor="ctr"/>
              <a:lstStyle/>
              <a:p>
                <a:pPr algn="ctr"/>
                <a:r>
                  <a:rPr lang="it-IT" sz="1200" b="1">
                    <a:solidFill>
                      <a:schemeClr val="bg1"/>
                    </a:solidFill>
                  </a:rPr>
                  <a:t>Cosmo-Terrasar</a:t>
                </a:r>
              </a:p>
            </p:txBody>
          </p:sp>
        </p:grpSp>
        <p:sp>
          <p:nvSpPr>
            <p:cNvPr id="20" name="Rectangle 18"/>
            <p:cNvSpPr>
              <a:spLocks noChangeArrowheads="1"/>
            </p:cNvSpPr>
            <p:nvPr/>
          </p:nvSpPr>
          <p:spPr bwMode="auto">
            <a:xfrm>
              <a:off x="3059113" y="2852738"/>
              <a:ext cx="1225550" cy="288925"/>
            </a:xfrm>
            <a:prstGeom prst="rect">
              <a:avLst/>
            </a:prstGeom>
            <a:solidFill>
              <a:srgbClr val="00CCFF"/>
            </a:solidFill>
            <a:ln w="9525" algn="ctr">
              <a:noFill/>
              <a:miter lim="800000"/>
              <a:headEnd/>
              <a:tailEnd/>
            </a:ln>
          </p:spPr>
          <p:txBody>
            <a:bodyPr wrap="none" anchor="ctr"/>
            <a:lstStyle/>
            <a:p>
              <a:pPr algn="ctr"/>
              <a:r>
                <a:rPr lang="it-IT" sz="1200" b="1">
                  <a:solidFill>
                    <a:schemeClr val="bg1"/>
                  </a:solidFill>
                </a:rPr>
                <a:t>HyspIRI</a:t>
              </a:r>
            </a:p>
          </p:txBody>
        </p:sp>
      </p:grpSp>
      <p:sp>
        <p:nvSpPr>
          <p:cNvPr id="25" name="Rettangolo 24"/>
          <p:cNvSpPr/>
          <p:nvPr/>
        </p:nvSpPr>
        <p:spPr>
          <a:xfrm>
            <a:off x="656564" y="4554125"/>
            <a:ext cx="7605845" cy="923330"/>
          </a:xfrm>
          <a:prstGeom prst="rect">
            <a:avLst/>
          </a:prstGeom>
        </p:spPr>
        <p:txBody>
          <a:bodyPr wrap="square">
            <a:spAutoFit/>
          </a:bodyPr>
          <a:lstStyle/>
          <a:p>
            <a:pPr algn="just"/>
            <a:r>
              <a:rPr lang="en-US" dirty="0" smtClean="0">
                <a:solidFill>
                  <a:schemeClr val="tx2"/>
                </a:solidFill>
                <a:latin typeface="Tahoma" pitchFamily="34" charset="0"/>
                <a:cs typeface="Tahoma" pitchFamily="34" charset="0"/>
              </a:rPr>
              <a:t>In the </a:t>
            </a:r>
            <a:r>
              <a:rPr lang="en-US" dirty="0" err="1" smtClean="0">
                <a:solidFill>
                  <a:schemeClr val="tx2"/>
                </a:solidFill>
                <a:latin typeface="Tahoma" pitchFamily="34" charset="0"/>
                <a:cs typeface="Tahoma" pitchFamily="34" charset="0"/>
              </a:rPr>
              <a:t>hyperspectral</a:t>
            </a:r>
            <a:r>
              <a:rPr lang="en-US" dirty="0" smtClean="0">
                <a:solidFill>
                  <a:schemeClr val="tx2"/>
                </a:solidFill>
                <a:latin typeface="Tahoma" pitchFamily="34" charset="0"/>
                <a:cs typeface="Tahoma" pitchFamily="34" charset="0"/>
              </a:rPr>
              <a:t> field, market researches have highlighted the lack of </a:t>
            </a:r>
            <a:r>
              <a:rPr lang="en-US"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high-resolution</a:t>
            </a:r>
            <a:r>
              <a:rPr lang="en-US" dirty="0" smtClean="0">
                <a:solidFill>
                  <a:schemeClr val="tx2"/>
                </a:solidFill>
                <a:latin typeface="Tahoma" pitchFamily="34" charset="0"/>
                <a:cs typeface="Tahoma" pitchFamily="34" charset="0"/>
              </a:rPr>
              <a:t> and </a:t>
            </a:r>
            <a:r>
              <a:rPr lang="en-US"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high</a:t>
            </a:r>
            <a:r>
              <a:rPr lang="en-US" dirty="0" smtClean="0">
                <a:solidFill>
                  <a:schemeClr val="tx2"/>
                </a:solidFill>
                <a:latin typeface="Tahoma" pitchFamily="34" charset="0"/>
                <a:cs typeface="Tahoma" pitchFamily="34" charset="0"/>
              </a:rPr>
              <a:t> </a:t>
            </a:r>
            <a:r>
              <a:rPr lang="en-US"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number of bands </a:t>
            </a:r>
            <a:r>
              <a:rPr lang="en-US" dirty="0" smtClean="0">
                <a:solidFill>
                  <a:schemeClr val="tx2"/>
                </a:solidFill>
                <a:latin typeface="Tahoma" pitchFamily="34" charset="0"/>
                <a:cs typeface="Tahoma" pitchFamily="34" charset="0"/>
              </a:rPr>
              <a:t>sensors in the </a:t>
            </a:r>
            <a:r>
              <a:rPr lang="en-US" dirty="0" smtClean="0">
                <a:solidFill>
                  <a:schemeClr val="accent2">
                    <a:lumMod val="75000"/>
                  </a:schemeClr>
                </a:solidFill>
                <a:effectLst>
                  <a:outerShdw blurRad="38100" dist="38100" dir="2700000" algn="tl">
                    <a:srgbClr val="000000">
                      <a:alpha val="43137"/>
                    </a:srgbClr>
                  </a:outerShdw>
                </a:effectLst>
                <a:latin typeface="Tahoma" pitchFamily="34" charset="0"/>
                <a:cs typeface="Tahoma" pitchFamily="34" charset="0"/>
              </a:rPr>
              <a:t>T</a:t>
            </a:r>
            <a:r>
              <a:rPr lang="en-US"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hermal InfraRed (TIR) </a:t>
            </a:r>
            <a:r>
              <a:rPr lang="en-US" dirty="0" smtClean="0">
                <a:solidFill>
                  <a:schemeClr val="tx2"/>
                </a:solidFill>
                <a:latin typeface="Tahoma" pitchFamily="34" charset="0"/>
                <a:cs typeface="Tahoma" pitchFamily="34" charset="0"/>
              </a:rPr>
              <a:t>spectral range. </a:t>
            </a:r>
            <a:r>
              <a:rPr lang="en-US"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SHIRA</a:t>
            </a:r>
            <a:r>
              <a:rPr lang="en-US" dirty="0" smtClean="0">
                <a:solidFill>
                  <a:schemeClr val="tx2"/>
                </a:solidFill>
                <a:latin typeface="Tahoma" pitchFamily="34" charset="0"/>
                <a:cs typeface="Tahoma" pitchFamily="34" charset="0"/>
              </a:rPr>
              <a:t> is born to fill this gap.</a:t>
            </a:r>
            <a:endParaRPr lang="it-IT" dirty="0" smtClean="0">
              <a:solidFill>
                <a:schemeClr val="tx2"/>
              </a:solidFill>
              <a:latin typeface="Tahoma" pitchFamily="34" charset="0"/>
              <a:cs typeface="Tahoma" pitchFamily="34" charset="0"/>
            </a:endParaRPr>
          </a:p>
        </p:txBody>
      </p:sp>
      <p:sp>
        <p:nvSpPr>
          <p:cNvPr id="26" name="Segnaposto piè di pagina 1"/>
          <p:cNvSpPr>
            <a:spLocks noGrp="1"/>
          </p:cNvSpPr>
          <p:nvPr>
            <p:ph type="ftr" sz="quarter" idx="10"/>
          </p:nvPr>
        </p:nvSpPr>
        <p:spPr>
          <a:xfrm>
            <a:off x="1556665" y="6120680"/>
            <a:ext cx="5315756" cy="278650"/>
          </a:xfrm>
        </p:spPr>
        <p:txBody>
          <a:bodyPr/>
          <a:lstStyle/>
          <a:p>
            <a:pPr algn="ctr">
              <a:defRPr/>
            </a:pPr>
            <a:r>
              <a:rPr lang="en-US" sz="900" dirty="0" smtClean="0">
                <a:latin typeface="+mn-lt"/>
              </a:rPr>
              <a:t>The copyright of this document is vested in SITAEL </a:t>
            </a:r>
            <a:r>
              <a:rPr lang="en-US" sz="900" dirty="0" err="1" smtClean="0">
                <a:latin typeface="+mn-lt"/>
              </a:rPr>
              <a:t>S.p.A</a:t>
            </a:r>
            <a:r>
              <a:rPr lang="en-US" sz="900" dirty="0" smtClean="0">
                <a:latin typeface="+mn-lt"/>
              </a:rPr>
              <a:t>.</a:t>
            </a:r>
            <a:endParaRPr lang="en-US" sz="9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hira_col"/>
          <p:cNvPicPr>
            <a:picLocks noChangeAspect="1" noChangeArrowheads="1"/>
          </p:cNvPicPr>
          <p:nvPr/>
        </p:nvPicPr>
        <p:blipFill>
          <a:blip r:embed="rId2" cstate="print"/>
          <a:srcRect/>
          <a:stretch>
            <a:fillRect/>
          </a:stretch>
        </p:blipFill>
        <p:spPr bwMode="auto">
          <a:xfrm>
            <a:off x="180000" y="180000"/>
            <a:ext cx="1239344" cy="1080000"/>
          </a:xfrm>
          <a:prstGeom prst="rect">
            <a:avLst/>
          </a:prstGeom>
          <a:noFill/>
          <a:ln w="9525">
            <a:noFill/>
            <a:miter lim="800000"/>
            <a:headEnd/>
            <a:tailEnd/>
          </a:ln>
        </p:spPr>
      </p:pic>
      <p:sp>
        <p:nvSpPr>
          <p:cNvPr id="8" name="Unità di visualizzazione grafica 7"/>
          <p:cNvSpPr/>
          <p:nvPr/>
        </p:nvSpPr>
        <p:spPr>
          <a:xfrm rot="10800000">
            <a:off x="179512" y="1936183"/>
            <a:ext cx="2736000" cy="2016000"/>
          </a:xfrm>
          <a:prstGeom prst="flowChartDisplay">
            <a:avLst/>
          </a:prstGeom>
          <a:solidFill>
            <a:srgbClr val="F8F8F8"/>
          </a:solidFill>
          <a:ln>
            <a:solidFill>
              <a:srgbClr val="ECCBCA"/>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it-IT" sz="1600">
              <a:latin typeface="Tahoma" pitchFamily="34" charset="0"/>
              <a:ea typeface="Tahoma" pitchFamily="34" charset="0"/>
              <a:cs typeface="Tahoma" pitchFamily="34" charset="0"/>
            </a:endParaRPr>
          </a:p>
        </p:txBody>
      </p:sp>
      <p:sp>
        <p:nvSpPr>
          <p:cNvPr id="9" name="Rettangolo 8"/>
          <p:cNvSpPr/>
          <p:nvPr/>
        </p:nvSpPr>
        <p:spPr>
          <a:xfrm>
            <a:off x="683264" y="2008547"/>
            <a:ext cx="1584176"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175" indent="-3175" algn="ctr"/>
            <a:r>
              <a:rPr lang="en-US" sz="1200" b="1" dirty="0" smtClean="0">
                <a:solidFill>
                  <a:schemeClr val="accent2">
                    <a:lumMod val="75000"/>
                  </a:schemeClr>
                </a:solidFill>
                <a:latin typeface="Tahoma" pitchFamily="34" charset="0"/>
                <a:ea typeface="Tahoma" pitchFamily="34" charset="0"/>
                <a:cs typeface="Tahoma" pitchFamily="34" charset="0"/>
              </a:rPr>
              <a:t>AIRBORNE DATA</a:t>
            </a:r>
          </a:p>
        </p:txBody>
      </p:sp>
      <p:pic>
        <p:nvPicPr>
          <p:cNvPr id="1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216" y="2151983"/>
            <a:ext cx="1160688" cy="1080120"/>
          </a:xfrm>
          <a:prstGeom prst="rect">
            <a:avLst/>
          </a:prstGeom>
          <a:noFill/>
          <a:ln w="9525">
            <a:noFill/>
            <a:miter lim="800000"/>
            <a:headEnd/>
            <a:tailEnd/>
          </a:ln>
          <a:effectLst>
            <a:outerShdw blurRad="215900" dist="406400" dir="6180000" sx="43000" sy="43000" rotWithShape="0">
              <a:prstClr val="black">
                <a:alpha val="85000"/>
              </a:prstClr>
            </a:outerShdw>
          </a:effectLst>
        </p:spPr>
      </p:pic>
      <p:pic>
        <p:nvPicPr>
          <p:cNvPr id="1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9116" y="2512023"/>
            <a:ext cx="1368364" cy="937965"/>
          </a:xfrm>
          <a:prstGeom prst="rect">
            <a:avLst/>
          </a:prstGeom>
          <a:noFill/>
          <a:ln w="9525">
            <a:noFill/>
            <a:miter lim="800000"/>
            <a:headEnd/>
            <a:tailEnd/>
          </a:ln>
          <a:effectLst>
            <a:outerShdw blurRad="215900" dist="406400" dir="6180000" sx="43000" sy="43000" rotWithShape="0">
              <a:prstClr val="black">
                <a:alpha val="85000"/>
              </a:prstClr>
            </a:outerShdw>
          </a:effectLst>
        </p:spPr>
      </p:pic>
      <p:pic>
        <p:nvPicPr>
          <p:cNvPr id="12" name="Picture 7" descr="http://www.liftlab.it/it/wp-content/themes/LiftLab/images/imgs/database.pn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3213720" y="2403757"/>
            <a:ext cx="1790328" cy="1790328"/>
          </a:xfrm>
          <a:prstGeom prst="rect">
            <a:avLst/>
          </a:prstGeom>
          <a:noFill/>
        </p:spPr>
      </p:pic>
      <p:sp>
        <p:nvSpPr>
          <p:cNvPr id="14" name="Unità di visualizzazione grafica 13"/>
          <p:cNvSpPr/>
          <p:nvPr/>
        </p:nvSpPr>
        <p:spPr>
          <a:xfrm rot="10800000" flipH="1">
            <a:off x="6228488" y="1936183"/>
            <a:ext cx="2736000" cy="2016000"/>
          </a:xfrm>
          <a:prstGeom prst="flowChartDisplay">
            <a:avLst/>
          </a:prstGeom>
          <a:solidFill>
            <a:srgbClr val="F8F8F8"/>
          </a:solidFill>
          <a:ln>
            <a:solidFill>
              <a:srgbClr val="DEE9C9"/>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it-IT" sz="1600">
              <a:latin typeface="Tahoma" pitchFamily="34" charset="0"/>
              <a:ea typeface="Tahoma" pitchFamily="34" charset="0"/>
              <a:cs typeface="Tahoma" pitchFamily="34" charset="0"/>
            </a:endParaRPr>
          </a:p>
        </p:txBody>
      </p:sp>
      <p:sp>
        <p:nvSpPr>
          <p:cNvPr id="17" name="Unità di visualizzazione grafica 16"/>
          <p:cNvSpPr/>
          <p:nvPr/>
        </p:nvSpPr>
        <p:spPr>
          <a:xfrm rot="16200000">
            <a:off x="3653697" y="-386097"/>
            <a:ext cx="1872206" cy="3636000"/>
          </a:xfrm>
          <a:prstGeom prst="flowChartDisplay">
            <a:avLst/>
          </a:prstGeom>
          <a:solidFill>
            <a:srgbClr val="F8F8F8"/>
          </a:solidFill>
          <a:ln>
            <a:solidFill>
              <a:srgbClr val="D4E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600">
              <a:solidFill>
                <a:schemeClr val="tx1"/>
              </a:solidFill>
              <a:latin typeface="Tahoma" pitchFamily="34" charset="0"/>
              <a:ea typeface="Tahoma" pitchFamily="34" charset="0"/>
              <a:cs typeface="Tahoma" pitchFamily="34" charset="0"/>
            </a:endParaRPr>
          </a:p>
        </p:txBody>
      </p:sp>
      <p:sp>
        <p:nvSpPr>
          <p:cNvPr id="18" name="Rettangolo 17"/>
          <p:cNvSpPr/>
          <p:nvPr/>
        </p:nvSpPr>
        <p:spPr bwMode="auto">
          <a:xfrm>
            <a:off x="251520" y="4158082"/>
            <a:ext cx="2736000" cy="1881208"/>
          </a:xfrm>
          <a:prstGeom prst="rect">
            <a:avLst/>
          </a:prstGeom>
          <a:gradFill>
            <a:gsLst>
              <a:gs pos="0">
                <a:schemeClr val="bg1"/>
              </a:gs>
              <a:gs pos="80000">
                <a:schemeClr val="bg1">
                  <a:lumMod val="95000"/>
                </a:schemeClr>
              </a:gs>
              <a:gs pos="100000">
                <a:schemeClr val="bg1"/>
              </a:gs>
            </a:gsLst>
          </a:gradFill>
          <a:ln>
            <a:noFill/>
            <a:headEnd/>
            <a:tailEnd/>
          </a:ln>
        </p:spPr>
        <p:style>
          <a:lnRef idx="1">
            <a:schemeClr val="accent3"/>
          </a:lnRef>
          <a:fillRef idx="3">
            <a:schemeClr val="accent3"/>
          </a:fillRef>
          <a:effectRef idx="2">
            <a:schemeClr val="accent3"/>
          </a:effectRef>
          <a:fontRef idx="minor">
            <a:schemeClr val="lt1"/>
          </a:fontRef>
        </p:style>
        <p:txBody>
          <a:bodyPr lIns="72000" tIns="72000" rIns="72000" bIns="72000" anchor="ctr" anchorCtr="0"/>
          <a:lstStyle/>
          <a:p>
            <a:pPr algn="ctr" defTabSz="801688" eaLnBrk="0" hangingPunct="0">
              <a:defRPr/>
            </a:pPr>
            <a:endParaRPr lang="en-US" sz="1000" b="1" noProof="1">
              <a:solidFill>
                <a:schemeClr val="accent2">
                  <a:lumMod val="75000"/>
                </a:schemeClr>
              </a:solidFill>
              <a:latin typeface="Tahoma" pitchFamily="34" charset="0"/>
              <a:ea typeface="Tahoma" pitchFamily="34" charset="0"/>
              <a:cs typeface="Tahoma" pitchFamily="34" charset="0"/>
            </a:endParaRPr>
          </a:p>
        </p:txBody>
      </p:sp>
      <p:sp>
        <p:nvSpPr>
          <p:cNvPr id="19" name="Rettangolo 18"/>
          <p:cNvSpPr/>
          <p:nvPr/>
        </p:nvSpPr>
        <p:spPr>
          <a:xfrm>
            <a:off x="395536" y="4255638"/>
            <a:ext cx="2592288" cy="1523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76213" indent="-176213"/>
            <a:r>
              <a:rPr lang="en-US" sz="1100" b="1" dirty="0" smtClean="0">
                <a:solidFill>
                  <a:schemeClr val="accent2">
                    <a:lumMod val="75000"/>
                  </a:schemeClr>
                </a:solidFill>
                <a:latin typeface="Tahoma" pitchFamily="34" charset="0"/>
                <a:ea typeface="Tahoma" pitchFamily="34" charset="0"/>
                <a:cs typeface="Tahoma" pitchFamily="34" charset="0"/>
              </a:rPr>
              <a:t>LAND/SEA MONITORING</a:t>
            </a:r>
            <a:endParaRPr lang="en-US" sz="1050" dirty="0" smtClean="0">
              <a:solidFill>
                <a:schemeClr val="accent2">
                  <a:lumMod val="75000"/>
                </a:schemeClr>
              </a:solidFill>
              <a:latin typeface="Tahoma" pitchFamily="34" charset="0"/>
              <a:ea typeface="Tahoma" pitchFamily="34" charset="0"/>
              <a:cs typeface="Tahoma" pitchFamily="34" charset="0"/>
            </a:endParaRP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Volcanos</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Fires</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Earthquakes</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Coal mines</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Agriculture (water stress, evapotranspiration, growth trend)</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Wastes</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Archeology</a:t>
            </a:r>
            <a:endParaRPr lang="en-US" sz="1100" dirty="0" smtClean="0">
              <a:solidFill>
                <a:schemeClr val="accent2">
                  <a:lumMod val="75000"/>
                </a:schemeClr>
              </a:solidFill>
              <a:latin typeface="Tahoma" pitchFamily="34" charset="0"/>
              <a:ea typeface="Tahoma" pitchFamily="34" charset="0"/>
              <a:cs typeface="Tahoma" pitchFamily="34" charset="0"/>
            </a:endParaRPr>
          </a:p>
        </p:txBody>
      </p:sp>
      <p:sp>
        <p:nvSpPr>
          <p:cNvPr id="20" name="Rettangolo 19"/>
          <p:cNvSpPr/>
          <p:nvPr/>
        </p:nvSpPr>
        <p:spPr bwMode="auto">
          <a:xfrm>
            <a:off x="3204152" y="4158081"/>
            <a:ext cx="2736000" cy="2016224"/>
          </a:xfrm>
          <a:prstGeom prst="rect">
            <a:avLst/>
          </a:prstGeom>
          <a:gradFill>
            <a:gsLst>
              <a:gs pos="0">
                <a:schemeClr val="bg1"/>
              </a:gs>
              <a:gs pos="80000">
                <a:schemeClr val="bg1">
                  <a:lumMod val="95000"/>
                </a:schemeClr>
              </a:gs>
              <a:gs pos="100000">
                <a:schemeClr val="bg1"/>
              </a:gs>
            </a:gsLst>
          </a:gradFill>
          <a:ln>
            <a:noFill/>
            <a:headEnd/>
            <a:tailEnd/>
          </a:ln>
        </p:spPr>
        <p:style>
          <a:lnRef idx="1">
            <a:schemeClr val="accent3"/>
          </a:lnRef>
          <a:fillRef idx="3">
            <a:schemeClr val="accent3"/>
          </a:fillRef>
          <a:effectRef idx="2">
            <a:schemeClr val="accent3"/>
          </a:effectRef>
          <a:fontRef idx="minor">
            <a:schemeClr val="lt1"/>
          </a:fontRef>
        </p:style>
        <p:txBody>
          <a:bodyPr lIns="72000" tIns="72000" rIns="72000" bIns="72000" anchor="ctr" anchorCtr="0"/>
          <a:lstStyle/>
          <a:p>
            <a:pPr algn="ctr" defTabSz="801688" eaLnBrk="0" hangingPunct="0">
              <a:defRPr/>
            </a:pPr>
            <a:endParaRPr lang="en-US" sz="1000" b="1" noProof="1">
              <a:solidFill>
                <a:schemeClr val="tx1">
                  <a:lumMod val="95000"/>
                  <a:lumOff val="5000"/>
                </a:schemeClr>
              </a:solidFill>
              <a:latin typeface="Tahoma" pitchFamily="34" charset="0"/>
              <a:ea typeface="Tahoma" pitchFamily="34" charset="0"/>
              <a:cs typeface="Tahoma" pitchFamily="34" charset="0"/>
            </a:endParaRPr>
          </a:p>
        </p:txBody>
      </p:sp>
      <p:sp>
        <p:nvSpPr>
          <p:cNvPr id="21" name="Rettangolo 20"/>
          <p:cNvSpPr/>
          <p:nvPr/>
        </p:nvSpPr>
        <p:spPr>
          <a:xfrm>
            <a:off x="3348167" y="4255638"/>
            <a:ext cx="2448273" cy="1692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76213" indent="-176213"/>
            <a:r>
              <a:rPr lang="en-US" sz="1100" b="1" dirty="0" smtClean="0">
                <a:solidFill>
                  <a:schemeClr val="accent2">
                    <a:lumMod val="75000"/>
                  </a:schemeClr>
                </a:solidFill>
                <a:latin typeface="Tahoma" pitchFamily="34" charset="0"/>
                <a:ea typeface="Tahoma" pitchFamily="34" charset="0"/>
                <a:cs typeface="Tahoma" pitchFamily="34" charset="0"/>
              </a:rPr>
              <a:t>HEALTH AND HAZARDS</a:t>
            </a:r>
            <a:endParaRPr lang="en-US" sz="1050" dirty="0" smtClean="0">
              <a:solidFill>
                <a:schemeClr val="accent2">
                  <a:lumMod val="75000"/>
                </a:schemeClr>
              </a:solidFill>
              <a:latin typeface="Tahoma" pitchFamily="34" charset="0"/>
              <a:ea typeface="Tahoma" pitchFamily="34" charset="0"/>
              <a:cs typeface="Tahoma" pitchFamily="34" charset="0"/>
            </a:endParaRP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Urban Heat Island</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Industrial risks</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Oil spill</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Coastal inundations</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Diseases</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Asbestos-cement detection</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Energy efficiency</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CO2 monitoring</a:t>
            </a:r>
          </a:p>
          <a:p>
            <a:pPr marL="176213" indent="-176213">
              <a:buFont typeface="Arial" pitchFamily="34" charset="0"/>
              <a:buChar char="•"/>
            </a:pPr>
            <a:r>
              <a:rPr lang="it-IT" sz="1100" noProof="1" smtClean="0">
                <a:solidFill>
                  <a:schemeClr val="accent2">
                    <a:lumMod val="75000"/>
                  </a:schemeClr>
                </a:solidFill>
                <a:latin typeface="Tahoma" pitchFamily="34" charset="0"/>
                <a:ea typeface="Tahoma" pitchFamily="34" charset="0"/>
                <a:cs typeface="Tahoma" pitchFamily="34" charset="0"/>
              </a:rPr>
              <a:t>Albedo</a:t>
            </a:r>
            <a:endParaRPr lang="en-US" sz="1100" noProof="1" smtClean="0">
              <a:solidFill>
                <a:schemeClr val="accent2">
                  <a:lumMod val="75000"/>
                </a:schemeClr>
              </a:solidFill>
              <a:latin typeface="Tahoma" pitchFamily="34" charset="0"/>
              <a:ea typeface="Tahoma" pitchFamily="34" charset="0"/>
              <a:cs typeface="Tahoma" pitchFamily="34" charset="0"/>
            </a:endParaRPr>
          </a:p>
        </p:txBody>
      </p:sp>
      <p:sp>
        <p:nvSpPr>
          <p:cNvPr id="22" name="Rettangolo 21"/>
          <p:cNvSpPr/>
          <p:nvPr/>
        </p:nvSpPr>
        <p:spPr bwMode="auto">
          <a:xfrm>
            <a:off x="6156480" y="4158081"/>
            <a:ext cx="2736000" cy="1431159"/>
          </a:xfrm>
          <a:prstGeom prst="rect">
            <a:avLst/>
          </a:prstGeom>
          <a:gradFill>
            <a:gsLst>
              <a:gs pos="0">
                <a:schemeClr val="bg1"/>
              </a:gs>
              <a:gs pos="80000">
                <a:schemeClr val="bg1">
                  <a:lumMod val="95000"/>
                </a:schemeClr>
              </a:gs>
              <a:gs pos="100000">
                <a:schemeClr val="bg1"/>
              </a:gs>
            </a:gsLst>
          </a:gradFill>
          <a:ln>
            <a:noFill/>
            <a:headEnd/>
            <a:tailEnd/>
          </a:ln>
        </p:spPr>
        <p:style>
          <a:lnRef idx="1">
            <a:schemeClr val="accent3"/>
          </a:lnRef>
          <a:fillRef idx="3">
            <a:schemeClr val="accent3"/>
          </a:fillRef>
          <a:effectRef idx="2">
            <a:schemeClr val="accent3"/>
          </a:effectRef>
          <a:fontRef idx="minor">
            <a:schemeClr val="lt1"/>
          </a:fontRef>
        </p:style>
        <p:txBody>
          <a:bodyPr lIns="72000" tIns="72000" rIns="72000" bIns="72000" anchor="ctr" anchorCtr="0"/>
          <a:lstStyle/>
          <a:p>
            <a:pPr algn="ctr" defTabSz="801688" eaLnBrk="0" hangingPunct="0">
              <a:defRPr/>
            </a:pPr>
            <a:endParaRPr lang="en-US" sz="1000" b="1" noProof="1">
              <a:solidFill>
                <a:schemeClr val="accent2">
                  <a:lumMod val="75000"/>
                </a:schemeClr>
              </a:solidFill>
              <a:latin typeface="Tahoma" pitchFamily="34" charset="0"/>
              <a:ea typeface="Tahoma" pitchFamily="34" charset="0"/>
              <a:cs typeface="Tahoma" pitchFamily="34" charset="0"/>
            </a:endParaRPr>
          </a:p>
        </p:txBody>
      </p:sp>
      <p:sp>
        <p:nvSpPr>
          <p:cNvPr id="23" name="Rettangolo 22"/>
          <p:cNvSpPr/>
          <p:nvPr/>
        </p:nvSpPr>
        <p:spPr>
          <a:xfrm>
            <a:off x="6300496" y="4255638"/>
            <a:ext cx="2520280" cy="1184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76213" indent="-176213"/>
            <a:r>
              <a:rPr lang="en-US" sz="1100" b="1" dirty="0" smtClean="0">
                <a:solidFill>
                  <a:schemeClr val="accent2">
                    <a:lumMod val="75000"/>
                  </a:schemeClr>
                </a:solidFill>
                <a:latin typeface="Tahoma" pitchFamily="34" charset="0"/>
                <a:ea typeface="Tahoma" pitchFamily="34" charset="0"/>
                <a:cs typeface="Tahoma" pitchFamily="34" charset="0"/>
              </a:rPr>
              <a:t>SECURITY AND SURVEILLANCE</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Border security</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Object Detection and Recognition</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Minefields and landmines detection</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Industrial and power plant monitoring</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Homeland Security</a:t>
            </a:r>
          </a:p>
          <a:p>
            <a:pPr marL="176213" indent="-176213">
              <a:buFont typeface="Arial" pitchFamily="34" charset="0"/>
              <a:buChar char="•"/>
            </a:pPr>
            <a:r>
              <a:rPr lang="en-US" sz="1100" noProof="1" smtClean="0">
                <a:solidFill>
                  <a:schemeClr val="accent2">
                    <a:lumMod val="75000"/>
                  </a:schemeClr>
                </a:solidFill>
                <a:latin typeface="Tahoma" pitchFamily="34" charset="0"/>
                <a:ea typeface="Tahoma" pitchFamily="34" charset="0"/>
                <a:cs typeface="Tahoma" pitchFamily="34" charset="0"/>
              </a:rPr>
              <a:t>Long range surveillance</a:t>
            </a:r>
          </a:p>
        </p:txBody>
      </p:sp>
      <p:pic>
        <p:nvPicPr>
          <p:cNvPr id="24" name="Picture 19" descr="quickbird"/>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rot="19282243">
            <a:off x="3666726" y="1000174"/>
            <a:ext cx="1379707" cy="1043716"/>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Rettangolo 24"/>
          <p:cNvSpPr/>
          <p:nvPr/>
        </p:nvSpPr>
        <p:spPr>
          <a:xfrm>
            <a:off x="3671480" y="2008547"/>
            <a:ext cx="18002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175" indent="-3175" algn="ctr"/>
            <a:r>
              <a:rPr lang="en-US" sz="1200" b="1" dirty="0" smtClean="0">
                <a:solidFill>
                  <a:schemeClr val="accent1">
                    <a:lumMod val="75000"/>
                  </a:schemeClr>
                </a:solidFill>
                <a:latin typeface="Tahoma" pitchFamily="34" charset="0"/>
                <a:ea typeface="Tahoma" pitchFamily="34" charset="0"/>
                <a:cs typeface="Tahoma" pitchFamily="34" charset="0"/>
              </a:rPr>
              <a:t>SHIRA SPACE DATA</a:t>
            </a:r>
            <a:endParaRPr lang="en-US" sz="1100" dirty="0" smtClean="0">
              <a:solidFill>
                <a:schemeClr val="accent1">
                  <a:lumMod val="75000"/>
                </a:schemeClr>
              </a:solidFill>
              <a:latin typeface="Tahoma" pitchFamily="34" charset="0"/>
              <a:ea typeface="Tahoma" pitchFamily="34" charset="0"/>
              <a:cs typeface="Tahoma" pitchFamily="34" charset="0"/>
            </a:endParaRPr>
          </a:p>
        </p:txBody>
      </p:sp>
      <p:pic>
        <p:nvPicPr>
          <p:cNvPr id="26" name="Picture 2"/>
          <p:cNvPicPr>
            <a:picLocks noChangeAspect="1" noChangeArrowheads="1"/>
          </p:cNvPicPr>
          <p:nvPr/>
        </p:nvPicPr>
        <p:blipFill>
          <a:blip r:embed="rId7" cstate="print">
            <a:extLst>
              <a:ext uri="{28A0092B-C50C-407E-A947-70E740481C1C}">
                <a14:useLocalDpi xmlns="" xmlns:a14="http://schemas.microsoft.com/office/drawing/2010/main"/>
              </a:ext>
            </a:extLst>
          </a:blip>
          <a:srcRect/>
          <a:stretch>
            <a:fillRect/>
          </a:stretch>
        </p:blipFill>
        <p:spPr bwMode="auto">
          <a:xfrm>
            <a:off x="7744145" y="2336709"/>
            <a:ext cx="1076327" cy="895394"/>
          </a:xfrm>
          <a:prstGeom prst="rect">
            <a:avLst/>
          </a:prstGeom>
          <a:ln>
            <a:noFill/>
          </a:ln>
          <a:effectLst>
            <a:outerShdw blurRad="190500" algn="tl" rotWithShape="0">
              <a:schemeClr val="bg1">
                <a:lumMod val="65000"/>
                <a:alpha val="7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7236296" y="3016079"/>
            <a:ext cx="1102929" cy="826132"/>
          </a:xfrm>
          <a:prstGeom prst="rect">
            <a:avLst/>
          </a:prstGeom>
          <a:ln>
            <a:noFill/>
          </a:ln>
          <a:effectLst>
            <a:outerShdw blurRad="190500" algn="tl" rotWithShape="0">
              <a:schemeClr val="bg1">
                <a:lumMod val="65000"/>
                <a:alpha val="7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9" cstate="print">
            <a:extLst>
              <a:ext uri="{28A0092B-C50C-407E-A947-70E740481C1C}">
                <a14:useLocalDpi xmlns="" xmlns:a14="http://schemas.microsoft.com/office/drawing/2010/main"/>
              </a:ext>
            </a:extLst>
          </a:blip>
          <a:srcRect/>
          <a:stretch>
            <a:fillRect/>
          </a:stretch>
        </p:blipFill>
        <p:spPr bwMode="auto">
          <a:xfrm>
            <a:off x="6660232" y="2477746"/>
            <a:ext cx="842225" cy="898373"/>
          </a:xfrm>
          <a:prstGeom prst="rect">
            <a:avLst/>
          </a:prstGeom>
          <a:ln>
            <a:noFill/>
          </a:ln>
          <a:effectLst>
            <a:outerShdw blurRad="190500" algn="tl" rotWithShape="0">
              <a:schemeClr val="bg1">
                <a:lumMod val="65000"/>
                <a:alpha val="7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0" name="Rettangolo 29"/>
          <p:cNvSpPr/>
          <p:nvPr/>
        </p:nvSpPr>
        <p:spPr>
          <a:xfrm flipH="1">
            <a:off x="6876256" y="2008547"/>
            <a:ext cx="1584176"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175" indent="-3175" algn="ctr"/>
            <a:r>
              <a:rPr lang="en-US" sz="1200" b="1" dirty="0" smtClean="0">
                <a:solidFill>
                  <a:schemeClr val="accent3">
                    <a:lumMod val="75000"/>
                  </a:schemeClr>
                </a:solidFill>
                <a:latin typeface="Tahoma" pitchFamily="34" charset="0"/>
                <a:ea typeface="Tahoma" pitchFamily="34" charset="0"/>
                <a:cs typeface="Tahoma" pitchFamily="34" charset="0"/>
              </a:rPr>
              <a:t>IN-SITU DATA</a:t>
            </a:r>
          </a:p>
        </p:txBody>
      </p:sp>
      <p:grpSp>
        <p:nvGrpSpPr>
          <p:cNvPr id="2" name="Gruppo 78"/>
          <p:cNvGrpSpPr/>
          <p:nvPr/>
        </p:nvGrpSpPr>
        <p:grpSpPr>
          <a:xfrm>
            <a:off x="5004048" y="2512023"/>
            <a:ext cx="639779" cy="1584176"/>
            <a:chOff x="5047651" y="3200096"/>
            <a:chExt cx="388445" cy="1093000"/>
          </a:xfrm>
        </p:grpSpPr>
        <p:pic>
          <p:nvPicPr>
            <p:cNvPr id="32" name="Picture 4"/>
            <p:cNvPicPr>
              <a:picLocks noChangeAspect="1" noChangeArrowheads="1"/>
            </p:cNvPicPr>
            <p:nvPr/>
          </p:nvPicPr>
          <p:blipFill>
            <a:blip r:embed="rId10" cstate="screen">
              <a:extLst>
                <a:ext uri="{28A0092B-C50C-407E-A947-70E740481C1C}">
                  <a14:useLocalDpi xmlns="" xmlns:a14="http://schemas.microsoft.com/office/drawing/2010/main"/>
                </a:ext>
              </a:extLst>
            </a:blip>
            <a:srcRect/>
            <a:stretch>
              <a:fillRect/>
            </a:stretch>
          </p:blipFill>
          <p:spPr bwMode="auto">
            <a:xfrm>
              <a:off x="5055419" y="3848168"/>
              <a:ext cx="372908" cy="444928"/>
            </a:xfrm>
            <a:prstGeom prst="rect">
              <a:avLst/>
            </a:prstGeom>
            <a:noFill/>
            <a:ln w="9525">
              <a:solidFill>
                <a:schemeClr val="bg1">
                  <a:lumMod val="65000"/>
                </a:schemeClr>
              </a:solidFill>
              <a:miter lim="800000"/>
              <a:headEnd/>
              <a:tailEnd/>
            </a:ln>
            <a:scene3d>
              <a:camera prst="isometricTopUp"/>
              <a:lightRig rig="threePt" dir="t"/>
            </a:scene3d>
          </p:spPr>
        </p:pic>
        <p:pic>
          <p:nvPicPr>
            <p:cNvPr id="33" name="Picture 3"/>
            <p:cNvPicPr>
              <a:picLocks noChangeAspect="1" noChangeArrowheads="1"/>
            </p:cNvPicPr>
            <p:nvPr/>
          </p:nvPicPr>
          <p:blipFill>
            <a:blip r:embed="rId11" cstate="screen">
              <a:extLst>
                <a:ext uri="{28A0092B-C50C-407E-A947-70E740481C1C}">
                  <a14:useLocalDpi xmlns="" xmlns:a14="http://schemas.microsoft.com/office/drawing/2010/main"/>
                </a:ext>
              </a:extLst>
            </a:blip>
            <a:srcRect l="-1310" b="-511"/>
            <a:stretch>
              <a:fillRect/>
            </a:stretch>
          </p:blipFill>
          <p:spPr bwMode="auto">
            <a:xfrm>
              <a:off x="5060270" y="3632144"/>
              <a:ext cx="363209" cy="444928"/>
            </a:xfrm>
            <a:prstGeom prst="rect">
              <a:avLst/>
            </a:prstGeom>
            <a:noFill/>
            <a:ln w="9525">
              <a:solidFill>
                <a:schemeClr val="bg1">
                  <a:lumMod val="65000"/>
                </a:schemeClr>
              </a:solidFill>
              <a:miter lim="800000"/>
              <a:headEnd/>
              <a:tailEnd/>
            </a:ln>
            <a:scene3d>
              <a:camera prst="isometricTopUp"/>
              <a:lightRig rig="threePt" dir="t"/>
            </a:scene3d>
          </p:spPr>
        </p:pic>
        <p:pic>
          <p:nvPicPr>
            <p:cNvPr id="34" name="Picture 5"/>
            <p:cNvPicPr>
              <a:picLocks noChangeAspect="1" noChangeArrowheads="1"/>
            </p:cNvPicPr>
            <p:nvPr/>
          </p:nvPicPr>
          <p:blipFill>
            <a:blip r:embed="rId12" cstate="screen">
              <a:extLst>
                <a:ext uri="{28A0092B-C50C-407E-A947-70E740481C1C}">
                  <a14:useLocalDpi xmlns="" xmlns:a14="http://schemas.microsoft.com/office/drawing/2010/main"/>
                </a:ext>
              </a:extLst>
            </a:blip>
            <a:srcRect r="-513"/>
            <a:stretch>
              <a:fillRect/>
            </a:stretch>
          </p:blipFill>
          <p:spPr bwMode="auto">
            <a:xfrm>
              <a:off x="5047651" y="3416120"/>
              <a:ext cx="388445" cy="444928"/>
            </a:xfrm>
            <a:prstGeom prst="rect">
              <a:avLst/>
            </a:prstGeom>
            <a:noFill/>
            <a:ln w="9525">
              <a:solidFill>
                <a:schemeClr val="bg1">
                  <a:lumMod val="65000"/>
                </a:schemeClr>
              </a:solidFill>
              <a:miter lim="800000"/>
              <a:headEnd/>
              <a:tailEnd/>
            </a:ln>
            <a:scene3d>
              <a:camera prst="isometricTopUp"/>
              <a:lightRig rig="threePt" dir="t"/>
            </a:scene3d>
          </p:spPr>
        </p:pic>
        <p:pic>
          <p:nvPicPr>
            <p:cNvPr id="35" name="Picture 4"/>
            <p:cNvPicPr>
              <a:picLocks noChangeAspect="1" noChangeArrowheads="1"/>
            </p:cNvPicPr>
            <p:nvPr/>
          </p:nvPicPr>
          <p:blipFill>
            <a:blip r:embed="rId13" cstate="screen">
              <a:extLst>
                <a:ext uri="{28A0092B-C50C-407E-A947-70E740481C1C}">
                  <a14:useLocalDpi xmlns="" xmlns:a14="http://schemas.microsoft.com/office/drawing/2010/main"/>
                </a:ext>
              </a:extLst>
            </a:blip>
            <a:srcRect/>
            <a:stretch>
              <a:fillRect/>
            </a:stretch>
          </p:blipFill>
          <p:spPr bwMode="auto">
            <a:xfrm>
              <a:off x="5080448" y="3200096"/>
              <a:ext cx="322852" cy="444928"/>
            </a:xfrm>
            <a:prstGeom prst="rect">
              <a:avLst/>
            </a:prstGeom>
            <a:noFill/>
            <a:ln w="9525">
              <a:solidFill>
                <a:schemeClr val="bg1">
                  <a:lumMod val="65000"/>
                </a:schemeClr>
              </a:solidFill>
              <a:miter lim="800000"/>
              <a:headEnd/>
              <a:tailEnd/>
            </a:ln>
            <a:scene3d>
              <a:camera prst="isometricTopUp"/>
              <a:lightRig rig="threePt" dir="t"/>
            </a:scene3d>
          </p:spPr>
        </p:pic>
      </p:grpSp>
      <p:sp>
        <p:nvSpPr>
          <p:cNvPr id="36" name="Segnaposto piè di pagina 1"/>
          <p:cNvSpPr>
            <a:spLocks noGrp="1"/>
          </p:cNvSpPr>
          <p:nvPr>
            <p:ph type="ftr" sz="quarter" idx="10"/>
          </p:nvPr>
        </p:nvSpPr>
        <p:spPr>
          <a:xfrm>
            <a:off x="1556665" y="6120680"/>
            <a:ext cx="5315756" cy="278650"/>
          </a:xfrm>
        </p:spPr>
        <p:txBody>
          <a:bodyPr/>
          <a:lstStyle/>
          <a:p>
            <a:pPr algn="ctr">
              <a:defRPr/>
            </a:pPr>
            <a:r>
              <a:rPr lang="en-US" sz="900" dirty="0" smtClean="0">
                <a:latin typeface="+mn-lt"/>
              </a:rPr>
              <a:t>The copyright of this document is vested in SITAEL </a:t>
            </a:r>
            <a:r>
              <a:rPr lang="en-US" sz="900" dirty="0" err="1" smtClean="0">
                <a:latin typeface="+mn-lt"/>
              </a:rPr>
              <a:t>S.p.A</a:t>
            </a:r>
            <a:r>
              <a:rPr lang="en-US" sz="900" dirty="0" smtClean="0">
                <a:latin typeface="+mn-lt"/>
              </a:rPr>
              <a:t>.</a:t>
            </a:r>
            <a:endParaRPr lang="en-US" sz="900" dirty="0">
              <a:latin typeface="+mn-lt"/>
            </a:endParaRPr>
          </a:p>
        </p:txBody>
      </p:sp>
      <p:sp>
        <p:nvSpPr>
          <p:cNvPr id="37" name="Rettangolo 36"/>
          <p:cNvSpPr/>
          <p:nvPr/>
        </p:nvSpPr>
        <p:spPr>
          <a:xfrm>
            <a:off x="3697524" y="2663915"/>
            <a:ext cx="792088" cy="1269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175" indent="-3175" algn="ctr">
              <a:lnSpc>
                <a:spcPts val="3300"/>
              </a:lnSpc>
            </a:pPr>
            <a:r>
              <a:rPr lang="en-US" sz="1400" b="1" cap="all" dirty="0" smtClean="0">
                <a:ln w="0"/>
                <a:solidFill>
                  <a:schemeClr val="tx2"/>
                </a:solidFill>
                <a:effectLst/>
                <a:latin typeface="Tahoma" pitchFamily="34" charset="0"/>
                <a:ea typeface="Tahoma" pitchFamily="34" charset="0"/>
                <a:cs typeface="Tahoma" pitchFamily="34" charset="0"/>
              </a:rPr>
              <a:t>DATA FUSION CENTRE</a:t>
            </a:r>
            <a:endParaRPr lang="en-US" sz="1200" b="1" cap="all" dirty="0" smtClean="0">
              <a:ln w="0"/>
              <a:solidFill>
                <a:schemeClr val="tx2"/>
              </a:solidFill>
              <a:effectLst/>
              <a:latin typeface="Tahoma" pitchFamily="34" charset="0"/>
              <a:ea typeface="Tahoma" pitchFamily="34" charset="0"/>
              <a:cs typeface="Tahoma" pitchFamily="34" charset="0"/>
            </a:endParaRPr>
          </a:p>
        </p:txBody>
      </p:sp>
      <p:pic>
        <p:nvPicPr>
          <p:cNvPr id="39" name="Picture 2" descr="C:\Documents and Settings\sanitatem\Desktop\Loghi partner.PNG"/>
          <p:cNvPicPr>
            <a:picLocks noChangeAspect="1" noChangeArrowheads="1"/>
          </p:cNvPicPr>
          <p:nvPr/>
        </p:nvPicPr>
        <p:blipFill>
          <a:blip r:embed="rId14" cstate="print"/>
          <a:srcRect/>
          <a:stretch>
            <a:fillRect/>
          </a:stretch>
        </p:blipFill>
        <p:spPr bwMode="auto">
          <a:xfrm>
            <a:off x="49213" y="6269943"/>
            <a:ext cx="9045575" cy="579437"/>
          </a:xfrm>
          <a:prstGeom prst="rect">
            <a:avLst/>
          </a:prstGeom>
          <a:noFill/>
        </p:spPr>
      </p:pic>
      <p:sp>
        <p:nvSpPr>
          <p:cNvPr id="41" name="Ovale 40"/>
          <p:cNvSpPr/>
          <p:nvPr/>
        </p:nvSpPr>
        <p:spPr>
          <a:xfrm>
            <a:off x="3401870" y="2528900"/>
            <a:ext cx="1440160" cy="148516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p:cNvSpPr/>
          <p:nvPr/>
        </p:nvSpPr>
        <p:spPr>
          <a:xfrm>
            <a:off x="3536885" y="638690"/>
            <a:ext cx="2007840" cy="184520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hira_col"/>
          <p:cNvPicPr>
            <a:picLocks noChangeAspect="1" noChangeArrowheads="1"/>
          </p:cNvPicPr>
          <p:nvPr/>
        </p:nvPicPr>
        <p:blipFill>
          <a:blip r:embed="rId2" cstate="print"/>
          <a:srcRect/>
          <a:stretch>
            <a:fillRect/>
          </a:stretch>
        </p:blipFill>
        <p:spPr bwMode="auto">
          <a:xfrm>
            <a:off x="180000" y="180000"/>
            <a:ext cx="1239344" cy="1080000"/>
          </a:xfrm>
          <a:prstGeom prst="rect">
            <a:avLst/>
          </a:prstGeom>
          <a:noFill/>
          <a:ln w="9525">
            <a:noFill/>
            <a:miter lim="800000"/>
            <a:headEnd/>
            <a:tailEnd/>
          </a:ln>
        </p:spPr>
      </p:pic>
      <p:sp>
        <p:nvSpPr>
          <p:cNvPr id="6" name="Titolo 3"/>
          <p:cNvSpPr txBox="1">
            <a:spLocks/>
          </p:cNvSpPr>
          <p:nvPr/>
        </p:nvSpPr>
        <p:spPr bwMode="auto">
          <a:xfrm>
            <a:off x="2906815" y="683695"/>
            <a:ext cx="3465385" cy="4111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rPr>
              <a:t>SHIRA Consortium</a:t>
            </a:r>
            <a:endParaRPr kumimoji="0" lang="en-US" sz="24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endParaRPr>
          </a:p>
        </p:txBody>
      </p:sp>
      <p:grpSp>
        <p:nvGrpSpPr>
          <p:cNvPr id="23" name="Gruppo 22"/>
          <p:cNvGrpSpPr/>
          <p:nvPr/>
        </p:nvGrpSpPr>
        <p:grpSpPr>
          <a:xfrm>
            <a:off x="3176845" y="1358769"/>
            <a:ext cx="2835315" cy="3375375"/>
            <a:chOff x="3266855" y="1448780"/>
            <a:chExt cx="2835315" cy="2970330"/>
          </a:xfrm>
        </p:grpSpPr>
        <p:sp>
          <p:nvSpPr>
            <p:cNvPr id="18" name="Rettangolo arrotondato 17"/>
            <p:cNvSpPr/>
            <p:nvPr/>
          </p:nvSpPr>
          <p:spPr>
            <a:xfrm>
              <a:off x="3266855" y="1448780"/>
              <a:ext cx="2835315" cy="2970330"/>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endParaRPr lang="it-IT" dirty="0" smtClean="0">
                <a:solidFill>
                  <a:schemeClr val="tx2"/>
                </a:solidFill>
              </a:endParaRPr>
            </a:p>
            <a:p>
              <a:pPr>
                <a:buFont typeface="Arial" pitchFamily="34" charset="0"/>
                <a:buChar char="•"/>
              </a:pPr>
              <a:endParaRPr lang="it-IT" sz="2000" dirty="0" smtClean="0">
                <a:solidFill>
                  <a:schemeClr val="tx2"/>
                </a:solidFill>
              </a:endParaRPr>
            </a:p>
            <a:p>
              <a:pPr>
                <a:buFont typeface="Arial" pitchFamily="34" charset="0"/>
                <a:buChar char="•"/>
              </a:pPr>
              <a:r>
                <a:rPr lang="it-IT" sz="2000" dirty="0" smtClean="0">
                  <a:solidFill>
                    <a:schemeClr val="tx2"/>
                  </a:solidFill>
                </a:rPr>
                <a:t> </a:t>
              </a:r>
              <a:r>
                <a:rPr lang="it-IT" sz="1600" dirty="0" err="1" smtClean="0">
                  <a:solidFill>
                    <a:schemeClr val="tx2"/>
                  </a:solidFill>
                  <a:latin typeface="Tahoma" pitchFamily="34" charset="0"/>
                  <a:cs typeface="Tahoma" pitchFamily="34" charset="0"/>
                </a:rPr>
                <a:t>Mission</a:t>
              </a: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Programming</a:t>
              </a:r>
              <a:r>
                <a:rPr lang="it-IT" sz="1600" dirty="0" smtClean="0">
                  <a:solidFill>
                    <a:schemeClr val="tx2"/>
                  </a:solidFill>
                  <a:latin typeface="Tahoma" pitchFamily="34" charset="0"/>
                  <a:cs typeface="Tahoma" pitchFamily="34" charset="0"/>
                </a:rPr>
                <a:t> Center</a:t>
              </a:r>
            </a:p>
            <a:p>
              <a:pPr>
                <a:buFont typeface="Arial" pitchFamily="34" charset="0"/>
                <a:buChar char="•"/>
              </a:pPr>
              <a:endParaRPr lang="it-IT" sz="1600" dirty="0" smtClean="0">
                <a:solidFill>
                  <a:schemeClr val="tx2"/>
                </a:solidFill>
                <a:latin typeface="Tahoma" pitchFamily="34" charset="0"/>
                <a:cs typeface="Tahoma" pitchFamily="34" charset="0"/>
              </a:endParaRPr>
            </a:p>
            <a:p>
              <a:pPr>
                <a:buFont typeface="Arial" pitchFamily="34" charset="0"/>
                <a:buChar char="•"/>
              </a:pPr>
              <a:r>
                <a:rPr lang="it-IT" sz="1600" dirty="0" smtClean="0">
                  <a:solidFill>
                    <a:schemeClr val="tx2"/>
                  </a:solidFill>
                  <a:latin typeface="Tahoma" pitchFamily="34" charset="0"/>
                  <a:cs typeface="Tahoma" pitchFamily="34" charset="0"/>
                </a:rPr>
                <a:t> TIR </a:t>
              </a:r>
              <a:r>
                <a:rPr lang="it-IT" sz="1600" dirty="0" err="1" smtClean="0">
                  <a:solidFill>
                    <a:schemeClr val="tx2"/>
                  </a:solidFill>
                  <a:latin typeface="Tahoma" pitchFamily="34" charset="0"/>
                  <a:cs typeface="Tahoma" pitchFamily="34" charset="0"/>
                </a:rPr>
                <a:t>Sensor</a:t>
              </a: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Calibration</a:t>
              </a: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Methods</a:t>
              </a:r>
              <a:endParaRPr lang="it-IT" sz="1600" dirty="0" smtClean="0">
                <a:solidFill>
                  <a:schemeClr val="tx2"/>
                </a:solidFill>
                <a:latin typeface="Tahoma" pitchFamily="34" charset="0"/>
                <a:cs typeface="Tahoma" pitchFamily="34" charset="0"/>
              </a:endParaRPr>
            </a:p>
            <a:p>
              <a:pPr>
                <a:buFont typeface="Arial" pitchFamily="34" charset="0"/>
                <a:buChar char="•"/>
              </a:pPr>
              <a:endParaRPr lang="it-IT" sz="1600" dirty="0" smtClean="0">
                <a:solidFill>
                  <a:schemeClr val="tx2"/>
                </a:solidFill>
                <a:latin typeface="Tahoma" pitchFamily="34" charset="0"/>
                <a:cs typeface="Tahoma" pitchFamily="34" charset="0"/>
              </a:endParaRPr>
            </a:p>
            <a:p>
              <a:pPr>
                <a:buFont typeface="Arial" pitchFamily="34" charset="0"/>
                <a:buChar char="•"/>
              </a:pPr>
              <a:r>
                <a:rPr lang="it-IT" sz="1600" dirty="0" smtClean="0">
                  <a:solidFill>
                    <a:schemeClr val="tx2"/>
                  </a:solidFill>
                  <a:latin typeface="Tahoma" pitchFamily="34" charset="0"/>
                  <a:cs typeface="Tahoma" pitchFamily="34" charset="0"/>
                </a:rPr>
                <a:t> Data </a:t>
              </a:r>
              <a:r>
                <a:rPr lang="it-IT" sz="1600" dirty="0" err="1" smtClean="0">
                  <a:solidFill>
                    <a:schemeClr val="tx2"/>
                  </a:solidFill>
                  <a:latin typeface="Tahoma" pitchFamily="34" charset="0"/>
                  <a:cs typeface="Tahoma" pitchFamily="34" charset="0"/>
                </a:rPr>
                <a:t>Fusion</a:t>
              </a:r>
              <a:r>
                <a:rPr lang="it-IT" sz="1600" dirty="0" smtClean="0">
                  <a:solidFill>
                    <a:schemeClr val="tx2"/>
                  </a:solidFill>
                  <a:latin typeface="Tahoma" pitchFamily="34" charset="0"/>
                  <a:cs typeface="Tahoma" pitchFamily="34" charset="0"/>
                </a:rPr>
                <a:t> Center</a:t>
              </a:r>
            </a:p>
            <a:p>
              <a:pPr>
                <a:buFont typeface="Arial" pitchFamily="34" charset="0"/>
                <a:buChar char="•"/>
              </a:pPr>
              <a:endParaRPr lang="it-IT" sz="1600" dirty="0" smtClean="0">
                <a:solidFill>
                  <a:schemeClr val="tx2"/>
                </a:solidFill>
                <a:latin typeface="Tahoma" pitchFamily="34" charset="0"/>
                <a:cs typeface="Tahoma" pitchFamily="34" charset="0"/>
              </a:endParaRPr>
            </a:p>
            <a:p>
              <a:pPr>
                <a:buFont typeface="Arial" pitchFamily="34" charset="0"/>
                <a:buChar char="•"/>
              </a:pPr>
              <a:r>
                <a:rPr lang="it-IT" sz="1600" dirty="0" smtClean="0">
                  <a:solidFill>
                    <a:schemeClr val="tx2"/>
                  </a:solidFill>
                  <a:latin typeface="Tahoma" pitchFamily="34" charset="0"/>
                  <a:cs typeface="Tahoma" pitchFamily="34" charset="0"/>
                </a:rPr>
                <a:t>  Innovative </a:t>
              </a:r>
              <a:r>
                <a:rPr lang="it-IT" sz="1600" dirty="0" err="1" smtClean="0">
                  <a:solidFill>
                    <a:schemeClr val="tx2"/>
                  </a:solidFill>
                  <a:latin typeface="Tahoma" pitchFamily="34" charset="0"/>
                  <a:cs typeface="Tahoma" pitchFamily="34" charset="0"/>
                </a:rPr>
                <a:t>Applications</a:t>
              </a: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for</a:t>
              </a:r>
              <a:r>
                <a:rPr lang="it-IT" sz="1600" dirty="0" smtClean="0">
                  <a:solidFill>
                    <a:schemeClr val="tx2"/>
                  </a:solidFill>
                  <a:latin typeface="Tahoma" pitchFamily="34" charset="0"/>
                  <a:cs typeface="Tahoma" pitchFamily="34" charset="0"/>
                </a:rPr>
                <a:t> TIR data</a:t>
              </a:r>
            </a:p>
          </p:txBody>
        </p:sp>
        <p:pic>
          <p:nvPicPr>
            <p:cNvPr id="1027" name="Picture 3"/>
            <p:cNvPicPr>
              <a:picLocks noChangeAspect="1" noChangeArrowheads="1"/>
            </p:cNvPicPr>
            <p:nvPr/>
          </p:nvPicPr>
          <p:blipFill>
            <a:blip r:embed="rId3" cstate="print"/>
            <a:srcRect/>
            <a:stretch>
              <a:fillRect/>
            </a:stretch>
          </p:blipFill>
          <p:spPr bwMode="auto">
            <a:xfrm>
              <a:off x="3851920" y="1538790"/>
              <a:ext cx="1540171" cy="495055"/>
            </a:xfrm>
            <a:prstGeom prst="rect">
              <a:avLst/>
            </a:prstGeom>
            <a:noFill/>
            <a:ln w="9525">
              <a:noFill/>
              <a:miter lim="800000"/>
              <a:headEnd/>
              <a:tailEnd/>
            </a:ln>
          </p:spPr>
        </p:pic>
      </p:grpSp>
      <p:grpSp>
        <p:nvGrpSpPr>
          <p:cNvPr id="26" name="Gruppo 25"/>
          <p:cNvGrpSpPr/>
          <p:nvPr/>
        </p:nvGrpSpPr>
        <p:grpSpPr>
          <a:xfrm>
            <a:off x="6147175" y="1358769"/>
            <a:ext cx="2925325" cy="3375375"/>
            <a:chOff x="6147175" y="1403775"/>
            <a:chExt cx="2925325" cy="2970330"/>
          </a:xfrm>
        </p:grpSpPr>
        <p:sp>
          <p:nvSpPr>
            <p:cNvPr id="21" name="Rettangolo arrotondato 20"/>
            <p:cNvSpPr/>
            <p:nvPr/>
          </p:nvSpPr>
          <p:spPr>
            <a:xfrm>
              <a:off x="6147175" y="1403775"/>
              <a:ext cx="2925325" cy="2970330"/>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t"/>
            <a:lstStyle/>
            <a:p>
              <a:endParaRPr lang="it-IT" dirty="0" smtClean="0">
                <a:solidFill>
                  <a:schemeClr val="tx2"/>
                </a:solidFill>
              </a:endParaRPr>
            </a:p>
            <a:p>
              <a:endParaRPr lang="it-IT" sz="1600" dirty="0" smtClean="0">
                <a:solidFill>
                  <a:schemeClr val="tx2"/>
                </a:solidFill>
              </a:endParaRPr>
            </a:p>
            <a:p>
              <a:pPr>
                <a:buFont typeface="Arial" pitchFamily="34" charset="0"/>
                <a:buChar char="•"/>
              </a:pPr>
              <a:r>
                <a:rPr lang="it-IT" sz="1600" dirty="0" smtClean="0">
                  <a:solidFill>
                    <a:schemeClr val="tx2"/>
                  </a:solidFill>
                </a:rPr>
                <a:t> </a:t>
              </a:r>
              <a:r>
                <a:rPr lang="it-IT" sz="1600" dirty="0" err="1" smtClean="0">
                  <a:solidFill>
                    <a:schemeClr val="tx2"/>
                  </a:solidFill>
                  <a:latin typeface="Tahoma" pitchFamily="34" charset="0"/>
                  <a:cs typeface="Tahoma" pitchFamily="34" charset="0"/>
                </a:rPr>
                <a:t>Innovative Optical Sensors</a:t>
              </a:r>
            </a:p>
            <a:p>
              <a:pPr>
                <a:buFont typeface="Arial" pitchFamily="34" charset="0"/>
                <a:buChar char="•"/>
              </a:pPr>
              <a:endParaRPr lang="it-IT" sz="1600" dirty="0" err="1" smtClean="0">
                <a:solidFill>
                  <a:schemeClr val="tx2"/>
                </a:solidFill>
                <a:latin typeface="Tahoma" pitchFamily="34" charset="0"/>
                <a:cs typeface="Tahoma" pitchFamily="34" charset="0"/>
              </a:endParaRPr>
            </a:p>
            <a:p>
              <a:pPr>
                <a:buFont typeface="Arial" pitchFamily="34" charset="0"/>
                <a:buChar char="•"/>
              </a:pPr>
              <a:r>
                <a:rPr lang="it-IT" sz="1600" dirty="0" smtClean="0">
                  <a:solidFill>
                    <a:schemeClr val="tx2"/>
                  </a:solidFill>
                  <a:latin typeface="Tahoma" pitchFamily="34" charset="0"/>
                  <a:cs typeface="Tahoma" pitchFamily="34" charset="0"/>
                </a:rPr>
                <a:t> HW </a:t>
              </a:r>
              <a:r>
                <a:rPr lang="it-IT" sz="1600" dirty="0" err="1" smtClean="0">
                  <a:solidFill>
                    <a:schemeClr val="tx2"/>
                  </a:solidFill>
                  <a:latin typeface="Tahoma" pitchFamily="34" charset="0"/>
                  <a:cs typeface="Tahoma" pitchFamily="34" charset="0"/>
                </a:rPr>
                <a:t>Development</a:t>
              </a: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for</a:t>
              </a: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Hypersectral</a:t>
              </a: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Sensor</a:t>
              </a:r>
              <a:r>
                <a:rPr lang="it-IT" sz="1600" dirty="0" smtClean="0">
                  <a:solidFill>
                    <a:schemeClr val="tx2"/>
                  </a:solidFill>
                  <a:latin typeface="Tahoma" pitchFamily="34" charset="0"/>
                  <a:cs typeface="Tahoma" pitchFamily="34" charset="0"/>
                </a:rPr>
                <a:t> </a:t>
              </a:r>
            </a:p>
            <a:p>
              <a:pPr>
                <a:buFont typeface="Arial" pitchFamily="34" charset="0"/>
                <a:buChar char="•"/>
              </a:pPr>
              <a:endParaRPr lang="it-IT" sz="1600" dirty="0" err="1" smtClean="0">
                <a:solidFill>
                  <a:schemeClr val="tx2"/>
                </a:solidFill>
                <a:latin typeface="Tahoma" pitchFamily="34" charset="0"/>
                <a:cs typeface="Tahoma" pitchFamily="34" charset="0"/>
              </a:endParaRPr>
            </a:p>
            <a:p>
              <a:pPr>
                <a:buFont typeface="Arial" pitchFamily="34" charset="0"/>
                <a:buChar char="•"/>
              </a:pPr>
              <a:r>
                <a:rPr lang="it-IT" sz="1600" dirty="0" smtClean="0">
                  <a:solidFill>
                    <a:schemeClr val="tx2"/>
                  </a:solidFill>
                  <a:latin typeface="Tahoma" pitchFamily="34" charset="0"/>
                  <a:cs typeface="Tahoma" pitchFamily="34" charset="0"/>
                </a:rPr>
                <a:t> Ground </a:t>
              </a:r>
              <a:r>
                <a:rPr lang="it-IT" sz="1600" dirty="0" err="1" smtClean="0">
                  <a:solidFill>
                    <a:schemeClr val="tx2"/>
                  </a:solidFill>
                  <a:latin typeface="Tahoma" pitchFamily="34" charset="0"/>
                  <a:cs typeface="Tahoma" pitchFamily="34" charset="0"/>
                </a:rPr>
                <a:t>Segment</a:t>
              </a:r>
              <a:r>
                <a:rPr lang="it-IT" sz="1600" dirty="0" smtClean="0">
                  <a:solidFill>
                    <a:schemeClr val="tx2"/>
                  </a:solidFill>
                  <a:latin typeface="Tahoma" pitchFamily="34" charset="0"/>
                  <a:cs typeface="Tahoma" pitchFamily="34" charset="0"/>
                </a:rPr>
                <a:t> and </a:t>
              </a:r>
              <a:r>
                <a:rPr lang="it-IT" sz="1600" dirty="0" err="1" smtClean="0">
                  <a:solidFill>
                    <a:schemeClr val="tx2"/>
                  </a:solidFill>
                  <a:latin typeface="Tahoma" pitchFamily="34" charset="0"/>
                  <a:cs typeface="Tahoma" pitchFamily="34" charset="0"/>
                </a:rPr>
                <a:t>User</a:t>
              </a: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Segment</a:t>
              </a:r>
              <a:r>
                <a:rPr lang="it-IT" sz="1600" dirty="0" smtClean="0">
                  <a:solidFill>
                    <a:schemeClr val="tx2"/>
                  </a:solidFill>
                  <a:latin typeface="Tahoma" pitchFamily="34" charset="0"/>
                  <a:cs typeface="Tahoma" pitchFamily="34" charset="0"/>
                </a:rPr>
                <a:t> Electronic </a:t>
              </a:r>
              <a:r>
                <a:rPr lang="it-IT" sz="1600" dirty="0" err="1" smtClean="0">
                  <a:solidFill>
                    <a:schemeClr val="tx2"/>
                  </a:solidFill>
                  <a:latin typeface="Tahoma" pitchFamily="34" charset="0"/>
                  <a:cs typeface="Tahoma" pitchFamily="34" charset="0"/>
                </a:rPr>
                <a:t>Interfaces</a:t>
              </a:r>
            </a:p>
          </p:txBody>
        </p:sp>
        <p:pic>
          <p:nvPicPr>
            <p:cNvPr id="1028" name="Picture 4"/>
            <p:cNvPicPr>
              <a:picLocks noChangeAspect="1" noChangeArrowheads="1"/>
            </p:cNvPicPr>
            <p:nvPr/>
          </p:nvPicPr>
          <p:blipFill>
            <a:blip r:embed="rId4" cstate="print"/>
            <a:srcRect/>
            <a:stretch>
              <a:fillRect/>
            </a:stretch>
          </p:blipFill>
          <p:spPr bwMode="auto">
            <a:xfrm>
              <a:off x="7002270" y="1493785"/>
              <a:ext cx="1451411" cy="540060"/>
            </a:xfrm>
            <a:prstGeom prst="rect">
              <a:avLst/>
            </a:prstGeom>
            <a:noFill/>
            <a:ln w="9525">
              <a:noFill/>
              <a:miter lim="800000"/>
              <a:headEnd/>
              <a:tailEnd/>
            </a:ln>
          </p:spPr>
        </p:pic>
      </p:grpSp>
      <p:grpSp>
        <p:nvGrpSpPr>
          <p:cNvPr id="35" name="Gruppo 34"/>
          <p:cNvGrpSpPr/>
          <p:nvPr/>
        </p:nvGrpSpPr>
        <p:grpSpPr>
          <a:xfrm>
            <a:off x="808966" y="4824155"/>
            <a:ext cx="3060340" cy="1305145"/>
            <a:chOff x="808966" y="4914165"/>
            <a:chExt cx="3060340" cy="1305145"/>
          </a:xfrm>
        </p:grpSpPr>
        <p:sp>
          <p:nvSpPr>
            <p:cNvPr id="30" name="Rettangolo arrotondato 29"/>
            <p:cNvSpPr/>
            <p:nvPr/>
          </p:nvSpPr>
          <p:spPr>
            <a:xfrm>
              <a:off x="808966" y="4914165"/>
              <a:ext cx="3060340" cy="1305145"/>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t"/>
            <a:lstStyle/>
            <a:p>
              <a:pPr>
                <a:buFont typeface="Arial" pitchFamily="34" charset="0"/>
                <a:buChar char="•"/>
              </a:pPr>
              <a:endParaRPr lang="it-IT" sz="2400" dirty="0" smtClean="0">
                <a:solidFill>
                  <a:schemeClr val="tx2"/>
                </a:solidFill>
              </a:endParaRPr>
            </a:p>
            <a:p>
              <a:pPr>
                <a:buFont typeface="Arial" pitchFamily="34" charset="0"/>
                <a:buChar char="•"/>
              </a:pPr>
              <a:endParaRPr lang="it-IT" sz="2400" dirty="0" smtClean="0">
                <a:solidFill>
                  <a:schemeClr val="tx2"/>
                </a:solidFill>
              </a:endParaRPr>
            </a:p>
            <a:p>
              <a:pPr>
                <a:buFont typeface="Arial" pitchFamily="34" charset="0"/>
                <a:buChar char="•"/>
              </a:pP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Verification</a:t>
              </a:r>
              <a:r>
                <a:rPr lang="it-IT" sz="1600" dirty="0" smtClean="0">
                  <a:solidFill>
                    <a:schemeClr val="tx2"/>
                  </a:solidFill>
                  <a:latin typeface="Tahoma" pitchFamily="34" charset="0"/>
                  <a:cs typeface="Tahoma" pitchFamily="34" charset="0"/>
                </a:rPr>
                <a:t> and </a:t>
              </a:r>
              <a:r>
                <a:rPr lang="it-IT" sz="1600" dirty="0" err="1" smtClean="0">
                  <a:solidFill>
                    <a:schemeClr val="tx2"/>
                  </a:solidFill>
                  <a:latin typeface="Tahoma" pitchFamily="34" charset="0"/>
                  <a:cs typeface="Tahoma" pitchFamily="34" charset="0"/>
                </a:rPr>
                <a:t>Validation</a:t>
              </a:r>
              <a:endParaRPr lang="it-IT" sz="1600" dirty="0" smtClean="0">
                <a:solidFill>
                  <a:schemeClr val="tx2"/>
                </a:solidFill>
                <a:latin typeface="Tahoma" pitchFamily="34" charset="0"/>
                <a:cs typeface="Tahoma" pitchFamily="34" charset="0"/>
              </a:endParaRPr>
            </a:p>
          </p:txBody>
        </p:sp>
        <p:pic>
          <p:nvPicPr>
            <p:cNvPr id="31" name="Picture 5"/>
            <p:cNvPicPr>
              <a:picLocks noChangeAspect="1" noChangeArrowheads="1"/>
            </p:cNvPicPr>
            <p:nvPr/>
          </p:nvPicPr>
          <p:blipFill>
            <a:blip r:embed="rId5" cstate="print"/>
            <a:srcRect/>
            <a:stretch>
              <a:fillRect/>
            </a:stretch>
          </p:blipFill>
          <p:spPr bwMode="auto">
            <a:xfrm>
              <a:off x="1619055" y="5066565"/>
              <a:ext cx="1350150" cy="589351"/>
            </a:xfrm>
            <a:prstGeom prst="rect">
              <a:avLst/>
            </a:prstGeom>
            <a:noFill/>
            <a:ln w="9525">
              <a:noFill/>
              <a:miter lim="800000"/>
              <a:headEnd/>
              <a:tailEnd/>
            </a:ln>
          </p:spPr>
        </p:pic>
      </p:grpSp>
      <p:grpSp>
        <p:nvGrpSpPr>
          <p:cNvPr id="36" name="Gruppo 35"/>
          <p:cNvGrpSpPr/>
          <p:nvPr/>
        </p:nvGrpSpPr>
        <p:grpSpPr>
          <a:xfrm>
            <a:off x="4391980" y="4824155"/>
            <a:ext cx="3060340" cy="1305145"/>
            <a:chOff x="4391980" y="4914165"/>
            <a:chExt cx="3060340" cy="1305145"/>
          </a:xfrm>
        </p:grpSpPr>
        <p:sp>
          <p:nvSpPr>
            <p:cNvPr id="24" name="Rettangolo arrotondato 23"/>
            <p:cNvSpPr/>
            <p:nvPr/>
          </p:nvSpPr>
          <p:spPr>
            <a:xfrm>
              <a:off x="4391980" y="4914165"/>
              <a:ext cx="3060340" cy="1305145"/>
            </a:xfrm>
            <a:prstGeom prst="roundRect">
              <a:avLst/>
            </a:prstGeom>
            <a:ln>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t"/>
            <a:lstStyle/>
            <a:p>
              <a:pPr>
                <a:buFont typeface="Arial" pitchFamily="34" charset="0"/>
                <a:buChar char="•"/>
              </a:pPr>
              <a:endParaRPr lang="it-IT" sz="2400" dirty="0" smtClean="0">
                <a:solidFill>
                  <a:schemeClr val="tx2"/>
                </a:solidFill>
              </a:endParaRPr>
            </a:p>
            <a:p>
              <a:endParaRPr lang="it-IT" sz="2400" dirty="0" smtClean="0">
                <a:solidFill>
                  <a:schemeClr val="tx2"/>
                </a:solidFill>
                <a:latin typeface="Tahoma" pitchFamily="34" charset="0"/>
                <a:cs typeface="Tahoma" pitchFamily="34" charset="0"/>
              </a:endParaRPr>
            </a:p>
            <a:p>
              <a:pPr>
                <a:buFont typeface="Arial" pitchFamily="34" charset="0"/>
                <a:buChar char="•"/>
              </a:pP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Communication</a:t>
              </a: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Systems</a:t>
              </a:r>
              <a:endParaRPr lang="it-IT" sz="1600" dirty="0" smtClean="0">
                <a:solidFill>
                  <a:schemeClr val="tx2"/>
                </a:solidFill>
                <a:latin typeface="Tahoma" pitchFamily="34" charset="0"/>
                <a:cs typeface="Tahoma" pitchFamily="34" charset="0"/>
              </a:endParaRPr>
            </a:p>
          </p:txBody>
        </p:sp>
        <p:pic>
          <p:nvPicPr>
            <p:cNvPr id="1030" name="Picture 6"/>
            <p:cNvPicPr>
              <a:picLocks noChangeAspect="1" noChangeArrowheads="1"/>
            </p:cNvPicPr>
            <p:nvPr/>
          </p:nvPicPr>
          <p:blipFill>
            <a:blip r:embed="rId6" cstate="print"/>
            <a:srcRect/>
            <a:stretch>
              <a:fillRect/>
            </a:stretch>
          </p:blipFill>
          <p:spPr bwMode="auto">
            <a:xfrm>
              <a:off x="5382089" y="5013516"/>
              <a:ext cx="1125125" cy="530719"/>
            </a:xfrm>
            <a:prstGeom prst="rect">
              <a:avLst/>
            </a:prstGeom>
            <a:noFill/>
            <a:ln w="9525">
              <a:noFill/>
              <a:miter lim="800000"/>
              <a:headEnd/>
              <a:tailEnd/>
            </a:ln>
          </p:spPr>
        </p:pic>
      </p:grpSp>
      <p:pic>
        <p:nvPicPr>
          <p:cNvPr id="32" name="Picture 2" descr="C:\Documents and Settings\sanitatem\Desktop\Loghi partner.PNG"/>
          <p:cNvPicPr>
            <a:picLocks noChangeAspect="1" noChangeArrowheads="1"/>
          </p:cNvPicPr>
          <p:nvPr/>
        </p:nvPicPr>
        <p:blipFill>
          <a:blip r:embed="rId7" cstate="print"/>
          <a:srcRect/>
          <a:stretch>
            <a:fillRect/>
          </a:stretch>
        </p:blipFill>
        <p:spPr bwMode="auto">
          <a:xfrm>
            <a:off x="49213" y="6269943"/>
            <a:ext cx="9045575" cy="579437"/>
          </a:xfrm>
          <a:prstGeom prst="rect">
            <a:avLst/>
          </a:prstGeom>
          <a:noFill/>
        </p:spPr>
      </p:pic>
      <p:grpSp>
        <p:nvGrpSpPr>
          <p:cNvPr id="34" name="Gruppo 33"/>
          <p:cNvGrpSpPr/>
          <p:nvPr/>
        </p:nvGrpSpPr>
        <p:grpSpPr>
          <a:xfrm>
            <a:off x="116505" y="1493784"/>
            <a:ext cx="2835315" cy="3195355"/>
            <a:chOff x="116505" y="1493784"/>
            <a:chExt cx="2835315" cy="3195355"/>
          </a:xfrm>
        </p:grpSpPr>
        <p:sp>
          <p:nvSpPr>
            <p:cNvPr id="17" name="Rettangolo arrotondato 16"/>
            <p:cNvSpPr/>
            <p:nvPr/>
          </p:nvSpPr>
          <p:spPr>
            <a:xfrm>
              <a:off x="116505" y="1493784"/>
              <a:ext cx="2835315" cy="31953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it-IT" dirty="0" smtClean="0">
                <a:solidFill>
                  <a:schemeClr val="tx2"/>
                </a:solidFill>
              </a:endParaRPr>
            </a:p>
            <a:p>
              <a:endParaRPr lang="it-IT" dirty="0" smtClean="0">
                <a:solidFill>
                  <a:schemeClr val="tx2"/>
                </a:solidFill>
              </a:endParaRPr>
            </a:p>
            <a:p>
              <a:pPr>
                <a:buFont typeface="Arial" pitchFamily="34" charset="0"/>
                <a:buChar char="•"/>
              </a:pPr>
              <a:r>
                <a:rPr lang="it-IT" sz="20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Hyperspectral</a:t>
              </a:r>
              <a:r>
                <a:rPr lang="it-IT" sz="1600" dirty="0" smtClean="0">
                  <a:solidFill>
                    <a:schemeClr val="tx2"/>
                  </a:solidFill>
                  <a:latin typeface="Tahoma" pitchFamily="34" charset="0"/>
                  <a:cs typeface="Tahoma" pitchFamily="34" charset="0"/>
                </a:rPr>
                <a:t> Data Processing SW Design</a:t>
              </a:r>
            </a:p>
            <a:p>
              <a:endParaRPr lang="it-IT" sz="1600" dirty="0" smtClean="0">
                <a:solidFill>
                  <a:schemeClr val="tx2"/>
                </a:solidFill>
                <a:latin typeface="Tahoma" pitchFamily="34" charset="0"/>
                <a:cs typeface="Tahoma" pitchFamily="34" charset="0"/>
              </a:endParaRPr>
            </a:p>
            <a:p>
              <a:pPr>
                <a:buFont typeface="Arial" pitchFamily="34" charset="0"/>
                <a:buChar char="•"/>
              </a:pP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Study</a:t>
              </a: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of</a:t>
              </a: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an</a:t>
              </a:r>
              <a:r>
                <a:rPr lang="it-IT" sz="1600" dirty="0" smtClean="0">
                  <a:solidFill>
                    <a:schemeClr val="tx2"/>
                  </a:solidFill>
                  <a:latin typeface="Tahoma" pitchFamily="34" charset="0"/>
                  <a:cs typeface="Tahoma" pitchFamily="34" charset="0"/>
                </a:rPr>
                <a:t> innovative </a:t>
              </a:r>
              <a:r>
                <a:rPr lang="it-IT" sz="1600" dirty="0" err="1" smtClean="0">
                  <a:solidFill>
                    <a:schemeClr val="tx2"/>
                  </a:solidFill>
                  <a:latin typeface="Tahoma" pitchFamily="34" charset="0"/>
                  <a:cs typeface="Tahoma" pitchFamily="34" charset="0"/>
                </a:rPr>
                <a:t>User</a:t>
              </a:r>
              <a:r>
                <a:rPr lang="it-IT" sz="1600" dirty="0" smtClean="0">
                  <a:solidFill>
                    <a:schemeClr val="tx2"/>
                  </a:solidFill>
                  <a:latin typeface="Tahoma" pitchFamily="34" charset="0"/>
                  <a:cs typeface="Tahoma" pitchFamily="34" charset="0"/>
                </a:rPr>
                <a:t> Service</a:t>
              </a:r>
            </a:p>
            <a:p>
              <a:pPr>
                <a:buFont typeface="Arial" pitchFamily="34" charset="0"/>
                <a:buChar char="•"/>
              </a:pPr>
              <a:endParaRPr lang="it-IT" sz="1600" dirty="0" smtClean="0">
                <a:solidFill>
                  <a:schemeClr val="tx2"/>
                </a:solidFill>
                <a:latin typeface="Tahoma" pitchFamily="34" charset="0"/>
                <a:cs typeface="Tahoma" pitchFamily="34" charset="0"/>
              </a:endParaRPr>
            </a:p>
            <a:p>
              <a:pPr>
                <a:buFont typeface="Arial" pitchFamily="34" charset="0"/>
                <a:buChar char="•"/>
              </a:pP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Real</a:t>
              </a: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time</a:t>
              </a: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communication</a:t>
              </a:r>
              <a:r>
                <a:rPr lang="it-IT" sz="1600" dirty="0" smtClean="0">
                  <a:solidFill>
                    <a:schemeClr val="tx2"/>
                  </a:solidFill>
                  <a:latin typeface="Tahoma" pitchFamily="34" charset="0"/>
                  <a:cs typeface="Tahoma" pitchFamily="34" charset="0"/>
                </a:rPr>
                <a:t> </a:t>
              </a:r>
              <a:r>
                <a:rPr lang="it-IT" sz="1600" dirty="0" err="1" smtClean="0">
                  <a:solidFill>
                    <a:schemeClr val="tx2"/>
                  </a:solidFill>
                  <a:latin typeface="Tahoma" pitchFamily="34" charset="0"/>
                  <a:cs typeface="Tahoma" pitchFamily="34" charset="0"/>
                </a:rPr>
                <a:t>module</a:t>
              </a:r>
              <a:endParaRPr lang="it-IT" sz="1600" dirty="0" smtClean="0">
                <a:solidFill>
                  <a:schemeClr val="tx2"/>
                </a:solidFill>
                <a:latin typeface="Tahoma" pitchFamily="34" charset="0"/>
                <a:cs typeface="Tahoma" pitchFamily="34" charset="0"/>
              </a:endParaRPr>
            </a:p>
          </p:txBody>
        </p:sp>
        <p:pic>
          <p:nvPicPr>
            <p:cNvPr id="1031" name="Picture 7"/>
            <p:cNvPicPr>
              <a:picLocks noChangeAspect="1" noChangeArrowheads="1"/>
            </p:cNvPicPr>
            <p:nvPr/>
          </p:nvPicPr>
          <p:blipFill>
            <a:blip r:embed="rId8" cstate="print"/>
            <a:srcRect/>
            <a:stretch>
              <a:fillRect/>
            </a:stretch>
          </p:blipFill>
          <p:spPr bwMode="auto">
            <a:xfrm>
              <a:off x="566554" y="1628800"/>
              <a:ext cx="1866061" cy="450050"/>
            </a:xfrm>
            <a:prstGeom prst="rect">
              <a:avLst/>
            </a:prstGeom>
            <a:noFill/>
            <a:ln w="9525">
              <a:noFill/>
              <a:miter lim="800000"/>
              <a:headEnd/>
              <a:tailEnd/>
            </a:ln>
          </p:spPr>
        </p:pic>
      </p:grpSp>
      <p:sp>
        <p:nvSpPr>
          <p:cNvPr id="37" name="Segnaposto piè di pagina 1"/>
          <p:cNvSpPr>
            <a:spLocks noGrp="1"/>
          </p:cNvSpPr>
          <p:nvPr>
            <p:ph type="ftr" sz="quarter" idx="10"/>
          </p:nvPr>
        </p:nvSpPr>
        <p:spPr>
          <a:xfrm>
            <a:off x="1556665" y="6120680"/>
            <a:ext cx="5315756" cy="278650"/>
          </a:xfrm>
        </p:spPr>
        <p:txBody>
          <a:bodyPr/>
          <a:lstStyle/>
          <a:p>
            <a:pPr algn="ctr">
              <a:defRPr/>
            </a:pPr>
            <a:r>
              <a:rPr lang="en-US" sz="900" dirty="0" smtClean="0">
                <a:latin typeface="+mn-lt"/>
              </a:rPr>
              <a:t>The copyright of this document is vested in SITAEL </a:t>
            </a:r>
            <a:r>
              <a:rPr lang="en-US" sz="900" dirty="0" err="1" smtClean="0">
                <a:latin typeface="+mn-lt"/>
              </a:rPr>
              <a:t>S.p.A</a:t>
            </a:r>
            <a:r>
              <a:rPr lang="en-US" sz="900" dirty="0" smtClean="0">
                <a:latin typeface="+mn-lt"/>
              </a:rPr>
              <a:t>.</a:t>
            </a:r>
            <a:endParaRPr lang="en-US" sz="9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hira_col"/>
          <p:cNvPicPr>
            <a:picLocks noChangeAspect="1" noChangeArrowheads="1"/>
          </p:cNvPicPr>
          <p:nvPr/>
        </p:nvPicPr>
        <p:blipFill>
          <a:blip r:embed="rId2" cstate="print"/>
          <a:srcRect/>
          <a:stretch>
            <a:fillRect/>
          </a:stretch>
        </p:blipFill>
        <p:spPr bwMode="auto">
          <a:xfrm>
            <a:off x="180000" y="180000"/>
            <a:ext cx="1239344" cy="1080000"/>
          </a:xfrm>
          <a:prstGeom prst="rect">
            <a:avLst/>
          </a:prstGeom>
          <a:noFill/>
          <a:ln w="9525">
            <a:noFill/>
            <a:miter lim="800000"/>
            <a:headEnd/>
            <a:tailEnd/>
          </a:ln>
        </p:spPr>
      </p:pic>
      <p:sp>
        <p:nvSpPr>
          <p:cNvPr id="7" name="Titolo 3"/>
          <p:cNvSpPr txBox="1">
            <a:spLocks/>
          </p:cNvSpPr>
          <p:nvPr/>
        </p:nvSpPr>
        <p:spPr bwMode="auto">
          <a:xfrm>
            <a:off x="2951820" y="188640"/>
            <a:ext cx="3465385" cy="4111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rPr>
              <a:t>What SHIRA can do?</a:t>
            </a:r>
            <a:endParaRPr kumimoji="0" lang="en-US" sz="24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endParaRPr>
          </a:p>
        </p:txBody>
      </p:sp>
      <p:sp>
        <p:nvSpPr>
          <p:cNvPr id="36" name="Segnaposto piè di pagina 1"/>
          <p:cNvSpPr>
            <a:spLocks noGrp="1"/>
          </p:cNvSpPr>
          <p:nvPr>
            <p:ph type="ftr" sz="quarter" idx="10"/>
          </p:nvPr>
        </p:nvSpPr>
        <p:spPr>
          <a:xfrm>
            <a:off x="1556665" y="6120680"/>
            <a:ext cx="5315756" cy="278650"/>
          </a:xfrm>
        </p:spPr>
        <p:txBody>
          <a:bodyPr/>
          <a:lstStyle/>
          <a:p>
            <a:pPr algn="ctr">
              <a:defRPr/>
            </a:pPr>
            <a:r>
              <a:rPr lang="en-US" sz="900" dirty="0" smtClean="0">
                <a:latin typeface="+mn-lt"/>
              </a:rPr>
              <a:t>The copyright of this document is vested in SITAEL </a:t>
            </a:r>
            <a:r>
              <a:rPr lang="en-US" sz="900" dirty="0" err="1" smtClean="0">
                <a:latin typeface="+mn-lt"/>
              </a:rPr>
              <a:t>S.p.A</a:t>
            </a:r>
            <a:r>
              <a:rPr lang="en-US" sz="900" dirty="0" smtClean="0">
                <a:latin typeface="+mn-lt"/>
              </a:rPr>
              <a:t>.</a:t>
            </a:r>
            <a:endParaRPr lang="en-US" sz="900" dirty="0">
              <a:latin typeface="+mn-lt"/>
            </a:endParaRPr>
          </a:p>
        </p:txBody>
      </p:sp>
      <p:sp>
        <p:nvSpPr>
          <p:cNvPr id="13" name="Rettangolo 12"/>
          <p:cNvSpPr/>
          <p:nvPr/>
        </p:nvSpPr>
        <p:spPr>
          <a:xfrm>
            <a:off x="1736685" y="1313765"/>
            <a:ext cx="6300700" cy="369332"/>
          </a:xfrm>
          <a:prstGeom prst="rect">
            <a:avLst/>
          </a:prstGeom>
        </p:spPr>
        <p:txBody>
          <a:bodyPr wrap="square">
            <a:spAutoFit/>
          </a:bodyPr>
          <a:lstStyle/>
          <a:p>
            <a:pPr algn="just"/>
            <a:r>
              <a:rPr lang="en-US"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HEALTH AND HAZARDS</a:t>
            </a:r>
            <a:r>
              <a:rPr lang="en-US" dirty="0" smtClean="0">
                <a:latin typeface="Tahoma" pitchFamily="34" charset="0"/>
                <a:ea typeface="Tahoma" pitchFamily="34" charset="0"/>
                <a:cs typeface="Tahoma" pitchFamily="34" charset="0"/>
              </a:rPr>
              <a:t>: </a:t>
            </a:r>
            <a:r>
              <a:rPr lang="en-US"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Gas Detection and Air Pollution</a:t>
            </a:r>
          </a:p>
        </p:txBody>
      </p:sp>
      <p:pic>
        <p:nvPicPr>
          <p:cNvPr id="14" name="Immagine 13" descr="Immagine.png"/>
          <p:cNvPicPr/>
          <p:nvPr/>
        </p:nvPicPr>
        <p:blipFill>
          <a:blip r:embed="rId3" cstate="print"/>
          <a:stretch>
            <a:fillRect/>
          </a:stretch>
        </p:blipFill>
        <p:spPr>
          <a:xfrm>
            <a:off x="4572000" y="1963101"/>
            <a:ext cx="3819430" cy="2230984"/>
          </a:xfrm>
          <a:prstGeom prst="rect">
            <a:avLst/>
          </a:prstGeom>
          <a:ln>
            <a:noFill/>
          </a:ln>
          <a:effectLst>
            <a:outerShdw blurRad="292100" dist="139700" dir="2700000" algn="tl" rotWithShape="0">
              <a:srgbClr val="333333">
                <a:alpha val="65000"/>
              </a:srgbClr>
            </a:outerShdw>
          </a:effectLst>
        </p:spPr>
      </p:pic>
      <p:pic>
        <p:nvPicPr>
          <p:cNvPr id="17" name="Picture 2" descr="http://www.frackcheckwv.net/wp-content/uploads/2010/12/photo-VOCs-infrared-camera.jpg"/>
          <p:cNvPicPr>
            <a:picLocks noChangeAspect="1" noChangeArrowheads="1"/>
          </p:cNvPicPr>
          <p:nvPr/>
        </p:nvPicPr>
        <p:blipFill>
          <a:blip r:embed="rId4" cstate="print"/>
          <a:srcRect/>
          <a:stretch>
            <a:fillRect/>
          </a:stretch>
        </p:blipFill>
        <p:spPr bwMode="auto">
          <a:xfrm>
            <a:off x="881590" y="1853825"/>
            <a:ext cx="3190875" cy="2400301"/>
          </a:xfrm>
          <a:prstGeom prst="rect">
            <a:avLst/>
          </a:prstGeom>
          <a:ln>
            <a:noFill/>
          </a:ln>
          <a:effectLst>
            <a:outerShdw blurRad="292100" dist="139700" dir="2700000" algn="tl" rotWithShape="0">
              <a:srgbClr val="333333">
                <a:alpha val="65000"/>
              </a:srgbClr>
            </a:outerShdw>
          </a:effectLst>
        </p:spPr>
      </p:pic>
      <p:sp>
        <p:nvSpPr>
          <p:cNvPr id="18" name="Text Box 6"/>
          <p:cNvSpPr txBox="1">
            <a:spLocks noChangeArrowheads="1"/>
          </p:cNvSpPr>
          <p:nvPr/>
        </p:nvSpPr>
        <p:spPr bwMode="auto">
          <a:xfrm>
            <a:off x="836585" y="4239090"/>
            <a:ext cx="3492500" cy="261610"/>
          </a:xfrm>
          <a:prstGeom prst="rect">
            <a:avLst/>
          </a:prstGeom>
          <a:noFill/>
          <a:ln w="9525">
            <a:noFill/>
            <a:miter lim="800000"/>
            <a:headEnd/>
            <a:tailEnd/>
          </a:ln>
        </p:spPr>
        <p:txBody>
          <a:bodyPr>
            <a:spAutoFit/>
          </a:bodyPr>
          <a:lstStyle/>
          <a:p>
            <a:pPr marL="342900" indent="-342900">
              <a:spcBef>
                <a:spcPct val="50000"/>
              </a:spcBef>
              <a:buClr>
                <a:srgbClr val="0000FF"/>
              </a:buClr>
            </a:pPr>
            <a:r>
              <a:rPr lang="en-US" sz="1100" dirty="0" smtClean="0">
                <a:latin typeface="Tahoma" pitchFamily="34" charset="0"/>
                <a:ea typeface="Tahoma" pitchFamily="34" charset="0"/>
                <a:cs typeface="Tahoma" pitchFamily="34" charset="0"/>
              </a:rPr>
              <a:t>Power Plant</a:t>
            </a:r>
          </a:p>
        </p:txBody>
      </p:sp>
      <p:sp>
        <p:nvSpPr>
          <p:cNvPr id="19" name="Text Box 6"/>
          <p:cNvSpPr txBox="1">
            <a:spLocks noChangeArrowheads="1"/>
          </p:cNvSpPr>
          <p:nvPr/>
        </p:nvSpPr>
        <p:spPr bwMode="auto">
          <a:xfrm>
            <a:off x="4662010" y="4284095"/>
            <a:ext cx="3690410" cy="261610"/>
          </a:xfrm>
          <a:prstGeom prst="rect">
            <a:avLst/>
          </a:prstGeom>
          <a:noFill/>
          <a:ln w="9525">
            <a:noFill/>
            <a:miter lim="800000"/>
            <a:headEnd/>
            <a:tailEnd/>
          </a:ln>
        </p:spPr>
        <p:txBody>
          <a:bodyPr wrap="square">
            <a:spAutoFit/>
          </a:bodyPr>
          <a:lstStyle/>
          <a:p>
            <a:pPr marL="342900" indent="-342900">
              <a:spcBef>
                <a:spcPct val="50000"/>
              </a:spcBef>
              <a:buClr>
                <a:srgbClr val="0000FF"/>
              </a:buClr>
            </a:pPr>
            <a:r>
              <a:rPr lang="en-US" sz="1100" dirty="0" smtClean="0">
                <a:latin typeface="Tahoma" pitchFamily="34" charset="0"/>
                <a:ea typeface="Tahoma" pitchFamily="34" charset="0"/>
                <a:cs typeface="Tahoma" pitchFamily="34" charset="0"/>
              </a:rPr>
              <a:t>Atmosphere emission spectrum in  the TIR range</a:t>
            </a:r>
          </a:p>
        </p:txBody>
      </p:sp>
      <p:sp>
        <p:nvSpPr>
          <p:cNvPr id="20" name="CasellaDiTesto 19"/>
          <p:cNvSpPr txBox="1"/>
          <p:nvPr/>
        </p:nvSpPr>
        <p:spPr>
          <a:xfrm>
            <a:off x="926595" y="4779150"/>
            <a:ext cx="7065785" cy="1200329"/>
          </a:xfrm>
          <a:prstGeom prst="rect">
            <a:avLst/>
          </a:prstGeom>
          <a:noFill/>
        </p:spPr>
        <p:txBody>
          <a:bodyPr wrap="square" rtlCol="0">
            <a:spAutoFit/>
          </a:bodyPr>
          <a:lstStyle/>
          <a:p>
            <a:pPr algn="just"/>
            <a:r>
              <a:rPr lang="en-US" dirty="0" smtClean="0">
                <a:latin typeface="Tahoma" pitchFamily="34" charset="0"/>
                <a:ea typeface="Tahoma" pitchFamily="34" charset="0"/>
                <a:cs typeface="Tahoma" pitchFamily="34" charset="0"/>
              </a:rPr>
              <a:t>By comparing the obtained spectrum with the nominal atmosphere emission spectrum, it’s possible to detect the presence of greenhouse or polluting gases produced by human activity and potentially hazardous to human health.</a:t>
            </a:r>
          </a:p>
        </p:txBody>
      </p:sp>
      <p:pic>
        <p:nvPicPr>
          <p:cNvPr id="22" name="Picture 2" descr="C:\Documents and Settings\sanitatem\Desktop\Loghi partner.PNG"/>
          <p:cNvPicPr>
            <a:picLocks noChangeAspect="1" noChangeArrowheads="1"/>
          </p:cNvPicPr>
          <p:nvPr/>
        </p:nvPicPr>
        <p:blipFill>
          <a:blip r:embed="rId5" cstate="print"/>
          <a:srcRect/>
          <a:stretch>
            <a:fillRect/>
          </a:stretch>
        </p:blipFill>
        <p:spPr bwMode="auto">
          <a:xfrm>
            <a:off x="49213" y="6269943"/>
            <a:ext cx="9045575" cy="57943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hira_col"/>
          <p:cNvPicPr>
            <a:picLocks noChangeAspect="1" noChangeArrowheads="1"/>
          </p:cNvPicPr>
          <p:nvPr/>
        </p:nvPicPr>
        <p:blipFill>
          <a:blip r:embed="rId2" cstate="print"/>
          <a:srcRect/>
          <a:stretch>
            <a:fillRect/>
          </a:stretch>
        </p:blipFill>
        <p:spPr bwMode="auto">
          <a:xfrm>
            <a:off x="180000" y="180000"/>
            <a:ext cx="1239344" cy="1080000"/>
          </a:xfrm>
          <a:prstGeom prst="rect">
            <a:avLst/>
          </a:prstGeom>
          <a:noFill/>
          <a:ln w="9525">
            <a:noFill/>
            <a:miter lim="800000"/>
            <a:headEnd/>
            <a:tailEnd/>
          </a:ln>
        </p:spPr>
      </p:pic>
      <p:sp>
        <p:nvSpPr>
          <p:cNvPr id="7" name="Titolo 3"/>
          <p:cNvSpPr txBox="1">
            <a:spLocks/>
          </p:cNvSpPr>
          <p:nvPr/>
        </p:nvSpPr>
        <p:spPr bwMode="auto">
          <a:xfrm>
            <a:off x="2951820" y="188640"/>
            <a:ext cx="3465385" cy="4111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rPr>
              <a:t>What SHIRA can do?</a:t>
            </a:r>
            <a:endParaRPr kumimoji="0" lang="en-US" sz="24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endParaRPr>
          </a:p>
        </p:txBody>
      </p:sp>
      <p:sp>
        <p:nvSpPr>
          <p:cNvPr id="36" name="Segnaposto piè di pagina 1"/>
          <p:cNvSpPr>
            <a:spLocks noGrp="1"/>
          </p:cNvSpPr>
          <p:nvPr>
            <p:ph type="ftr" sz="quarter" idx="10"/>
          </p:nvPr>
        </p:nvSpPr>
        <p:spPr>
          <a:xfrm>
            <a:off x="1556665" y="6120680"/>
            <a:ext cx="5315756" cy="278650"/>
          </a:xfrm>
        </p:spPr>
        <p:txBody>
          <a:bodyPr/>
          <a:lstStyle/>
          <a:p>
            <a:pPr algn="ctr">
              <a:defRPr/>
            </a:pPr>
            <a:r>
              <a:rPr lang="en-US" sz="900" dirty="0" smtClean="0">
                <a:latin typeface="+mn-lt"/>
              </a:rPr>
              <a:t>The copyright of this document is vested in SITAEL </a:t>
            </a:r>
            <a:r>
              <a:rPr lang="en-US" sz="900" dirty="0" err="1" smtClean="0">
                <a:latin typeface="+mn-lt"/>
              </a:rPr>
              <a:t>S.p.A</a:t>
            </a:r>
            <a:r>
              <a:rPr lang="en-US" sz="900" dirty="0" smtClean="0">
                <a:latin typeface="+mn-lt"/>
              </a:rPr>
              <a:t>.</a:t>
            </a:r>
            <a:endParaRPr lang="en-US" sz="900" dirty="0">
              <a:latin typeface="+mn-lt"/>
            </a:endParaRPr>
          </a:p>
        </p:txBody>
      </p:sp>
      <p:sp>
        <p:nvSpPr>
          <p:cNvPr id="12" name="Rettangolo 11"/>
          <p:cNvSpPr/>
          <p:nvPr/>
        </p:nvSpPr>
        <p:spPr>
          <a:xfrm>
            <a:off x="1871700" y="1223755"/>
            <a:ext cx="5715635" cy="369332"/>
          </a:xfrm>
          <a:prstGeom prst="rect">
            <a:avLst/>
          </a:prstGeom>
        </p:spPr>
        <p:txBody>
          <a:bodyPr wrap="square">
            <a:spAutoFit/>
          </a:bodyPr>
          <a:lstStyle/>
          <a:p>
            <a:pPr algn="just"/>
            <a:r>
              <a:rPr lang="en-US"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HEALTH AND HAZARDS</a:t>
            </a:r>
            <a:r>
              <a:rPr lang="en-US" dirty="0" smtClean="0">
                <a:latin typeface="Tahoma" pitchFamily="34" charset="0"/>
                <a:ea typeface="Tahoma" pitchFamily="34" charset="0"/>
                <a:cs typeface="Tahoma" pitchFamily="34" charset="0"/>
              </a:rPr>
              <a:t>: </a:t>
            </a:r>
            <a:r>
              <a:rPr lang="en-US"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Marine Pollution (Oil Slick)</a:t>
            </a:r>
          </a:p>
        </p:txBody>
      </p:sp>
      <p:pic>
        <p:nvPicPr>
          <p:cNvPr id="21" name="Picture 26"/>
          <p:cNvPicPr/>
          <p:nvPr/>
        </p:nvPicPr>
        <p:blipFill>
          <a:blip r:embed="rId3" cstate="print"/>
          <a:srcRect l="1370" r="2950" b="3618"/>
          <a:stretch>
            <a:fillRect/>
          </a:stretch>
        </p:blipFill>
        <p:spPr bwMode="auto">
          <a:xfrm>
            <a:off x="611560" y="2483895"/>
            <a:ext cx="3285365" cy="2745305"/>
          </a:xfrm>
          <a:prstGeom prst="rect">
            <a:avLst/>
          </a:prstGeom>
          <a:noFill/>
          <a:ln w="9525">
            <a:noFill/>
            <a:miter lim="800000"/>
            <a:headEnd/>
            <a:tailEnd/>
          </a:ln>
        </p:spPr>
      </p:pic>
      <p:sp>
        <p:nvSpPr>
          <p:cNvPr id="22" name="CasellaDiTesto 21"/>
          <p:cNvSpPr txBox="1"/>
          <p:nvPr/>
        </p:nvSpPr>
        <p:spPr>
          <a:xfrm>
            <a:off x="521550" y="1702549"/>
            <a:ext cx="7830869" cy="646331"/>
          </a:xfrm>
          <a:prstGeom prst="rect">
            <a:avLst/>
          </a:prstGeom>
          <a:noFill/>
        </p:spPr>
        <p:txBody>
          <a:bodyPr wrap="square" rtlCol="0">
            <a:spAutoFit/>
          </a:bodyPr>
          <a:lstStyle/>
          <a:p>
            <a:pPr algn="just"/>
            <a:r>
              <a:rPr lang="en-US" dirty="0" smtClean="0">
                <a:latin typeface="Tahoma" pitchFamily="34" charset="0"/>
                <a:ea typeface="Tahoma" pitchFamily="34" charset="0"/>
                <a:cs typeface="Tahoma" pitchFamily="34" charset="0"/>
              </a:rPr>
              <a:t>A Thermal InfraRed </a:t>
            </a:r>
            <a:r>
              <a:rPr lang="en-US" dirty="0" err="1" smtClean="0">
                <a:latin typeface="Tahoma" pitchFamily="34" charset="0"/>
                <a:ea typeface="Tahoma" pitchFamily="34" charset="0"/>
                <a:cs typeface="Tahoma" pitchFamily="34" charset="0"/>
              </a:rPr>
              <a:t>Hyperspectral</a:t>
            </a:r>
            <a:r>
              <a:rPr lang="en-US" dirty="0" smtClean="0">
                <a:latin typeface="Tahoma" pitchFamily="34" charset="0"/>
                <a:ea typeface="Tahoma" pitchFamily="34" charset="0"/>
                <a:cs typeface="Tahoma" pitchFamily="34" charset="0"/>
              </a:rPr>
              <a:t> Sensor is able to identify ocean areas polluted by oil as a result of accidental losses or criminal acts.</a:t>
            </a:r>
          </a:p>
        </p:txBody>
      </p:sp>
      <p:sp>
        <p:nvSpPr>
          <p:cNvPr id="23" name="Text Box 6"/>
          <p:cNvSpPr txBox="1">
            <a:spLocks noChangeArrowheads="1"/>
          </p:cNvSpPr>
          <p:nvPr/>
        </p:nvSpPr>
        <p:spPr bwMode="auto">
          <a:xfrm>
            <a:off x="611560" y="5184195"/>
            <a:ext cx="3285365" cy="261610"/>
          </a:xfrm>
          <a:prstGeom prst="rect">
            <a:avLst/>
          </a:prstGeom>
          <a:noFill/>
          <a:ln w="9525">
            <a:noFill/>
            <a:miter lim="800000"/>
            <a:headEnd/>
            <a:tailEnd/>
          </a:ln>
        </p:spPr>
        <p:txBody>
          <a:bodyPr wrap="square">
            <a:spAutoFit/>
          </a:bodyPr>
          <a:lstStyle/>
          <a:p>
            <a:pPr marL="342900" indent="-342900">
              <a:spcBef>
                <a:spcPct val="50000"/>
              </a:spcBef>
              <a:buClr>
                <a:srgbClr val="0000FF"/>
              </a:buClr>
            </a:pPr>
            <a:r>
              <a:rPr lang="en-US" sz="1100" dirty="0" smtClean="0">
                <a:latin typeface="Tahoma" pitchFamily="34" charset="0"/>
                <a:ea typeface="Tahoma" pitchFamily="34" charset="0"/>
                <a:cs typeface="Tahoma" pitchFamily="34" charset="0"/>
              </a:rPr>
              <a:t>Surface Temperature of clean and slicked water</a:t>
            </a:r>
          </a:p>
        </p:txBody>
      </p:sp>
      <p:sp>
        <p:nvSpPr>
          <p:cNvPr id="24" name="CasellaDiTesto 23"/>
          <p:cNvSpPr txBox="1"/>
          <p:nvPr/>
        </p:nvSpPr>
        <p:spPr>
          <a:xfrm>
            <a:off x="4391980" y="2740856"/>
            <a:ext cx="4140460" cy="2308324"/>
          </a:xfrm>
          <a:prstGeom prst="rect">
            <a:avLst/>
          </a:prstGeom>
          <a:noFill/>
        </p:spPr>
        <p:txBody>
          <a:bodyPr wrap="square" rtlCol="0">
            <a:spAutoFit/>
          </a:bodyPr>
          <a:lstStyle/>
          <a:p>
            <a:r>
              <a:rPr lang="en-US"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Different emissivity:</a:t>
            </a:r>
          </a:p>
          <a:p>
            <a:pPr>
              <a:buFont typeface="Arial" pitchFamily="34" charset="0"/>
              <a:buChar char="•"/>
            </a:pPr>
            <a:r>
              <a:rPr lang="en-US" dirty="0" smtClean="0">
                <a:latin typeface="Tahoma" pitchFamily="34" charset="0"/>
                <a:ea typeface="Tahoma" pitchFamily="34" charset="0"/>
                <a:cs typeface="Tahoma" pitchFamily="34" charset="0"/>
              </a:rPr>
              <a:t> water 0.99;</a:t>
            </a:r>
          </a:p>
          <a:p>
            <a:pPr>
              <a:buFont typeface="Arial" pitchFamily="34" charset="0"/>
              <a:buChar char="•"/>
            </a:pPr>
            <a:r>
              <a:rPr lang="en-US" dirty="0" smtClean="0">
                <a:latin typeface="Tahoma" pitchFamily="34" charset="0"/>
                <a:ea typeface="Tahoma" pitchFamily="34" charset="0"/>
                <a:cs typeface="Tahoma" pitchFamily="34" charset="0"/>
              </a:rPr>
              <a:t> oil 0.97.</a:t>
            </a:r>
          </a:p>
          <a:p>
            <a:endParaRPr lang="en-US" dirty="0" smtClean="0">
              <a:latin typeface="Tahoma" pitchFamily="34" charset="0"/>
              <a:ea typeface="Tahoma" pitchFamily="34" charset="0"/>
              <a:cs typeface="Tahoma" pitchFamily="34" charset="0"/>
            </a:endParaRPr>
          </a:p>
          <a:p>
            <a:r>
              <a:rPr lang="en-US"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Different temperature: </a:t>
            </a:r>
            <a:r>
              <a:rPr lang="en-US" dirty="0" smtClean="0">
                <a:latin typeface="Tahoma" pitchFamily="34" charset="0"/>
                <a:ea typeface="Tahoma" pitchFamily="34" charset="0"/>
                <a:cs typeface="Tahoma" pitchFamily="34" charset="0"/>
              </a:rPr>
              <a:t>because of the different thermal properties, the oil appears warmer during the day and cooler at night than water.</a:t>
            </a:r>
          </a:p>
        </p:txBody>
      </p:sp>
      <p:pic>
        <p:nvPicPr>
          <p:cNvPr id="14" name="Picture 2" descr="C:\Documents and Settings\sanitatem\Desktop\Loghi partner.PNG"/>
          <p:cNvPicPr>
            <a:picLocks noChangeAspect="1" noChangeArrowheads="1"/>
          </p:cNvPicPr>
          <p:nvPr/>
        </p:nvPicPr>
        <p:blipFill>
          <a:blip r:embed="rId4" cstate="print"/>
          <a:srcRect/>
          <a:stretch>
            <a:fillRect/>
          </a:stretch>
        </p:blipFill>
        <p:spPr bwMode="auto">
          <a:xfrm>
            <a:off x="49213" y="6269943"/>
            <a:ext cx="9045575" cy="57943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hira_col"/>
          <p:cNvPicPr>
            <a:picLocks noChangeAspect="1" noChangeArrowheads="1"/>
          </p:cNvPicPr>
          <p:nvPr/>
        </p:nvPicPr>
        <p:blipFill>
          <a:blip r:embed="rId2" cstate="print"/>
          <a:srcRect/>
          <a:stretch>
            <a:fillRect/>
          </a:stretch>
        </p:blipFill>
        <p:spPr bwMode="auto">
          <a:xfrm>
            <a:off x="180000" y="180000"/>
            <a:ext cx="1239344" cy="1080000"/>
          </a:xfrm>
          <a:prstGeom prst="rect">
            <a:avLst/>
          </a:prstGeom>
          <a:noFill/>
          <a:ln w="9525">
            <a:noFill/>
            <a:miter lim="800000"/>
            <a:headEnd/>
            <a:tailEnd/>
          </a:ln>
        </p:spPr>
      </p:pic>
      <p:sp>
        <p:nvSpPr>
          <p:cNvPr id="7" name="Titolo 3"/>
          <p:cNvSpPr txBox="1">
            <a:spLocks/>
          </p:cNvSpPr>
          <p:nvPr/>
        </p:nvSpPr>
        <p:spPr bwMode="auto">
          <a:xfrm>
            <a:off x="2951820" y="188640"/>
            <a:ext cx="3465385" cy="4111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rPr>
              <a:t>What SHIRA can do?</a:t>
            </a:r>
            <a:endParaRPr kumimoji="0" lang="en-US" sz="24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endParaRPr>
          </a:p>
        </p:txBody>
      </p:sp>
      <p:sp>
        <p:nvSpPr>
          <p:cNvPr id="36" name="Segnaposto piè di pagina 1"/>
          <p:cNvSpPr>
            <a:spLocks noGrp="1"/>
          </p:cNvSpPr>
          <p:nvPr>
            <p:ph type="ftr" sz="quarter" idx="10"/>
          </p:nvPr>
        </p:nvSpPr>
        <p:spPr>
          <a:xfrm>
            <a:off x="1556665" y="6120680"/>
            <a:ext cx="5315756" cy="278650"/>
          </a:xfrm>
        </p:spPr>
        <p:txBody>
          <a:bodyPr/>
          <a:lstStyle/>
          <a:p>
            <a:pPr algn="ctr">
              <a:defRPr/>
            </a:pPr>
            <a:r>
              <a:rPr lang="en-US" sz="900" dirty="0" smtClean="0">
                <a:latin typeface="+mn-lt"/>
              </a:rPr>
              <a:t>The copyright of this document is vested in SITAEL </a:t>
            </a:r>
            <a:r>
              <a:rPr lang="en-US" sz="900" dirty="0" err="1" smtClean="0">
                <a:latin typeface="+mn-lt"/>
              </a:rPr>
              <a:t>S.p.A</a:t>
            </a:r>
            <a:r>
              <a:rPr lang="en-US" sz="900" dirty="0" smtClean="0">
                <a:latin typeface="+mn-lt"/>
              </a:rPr>
              <a:t>.</a:t>
            </a:r>
            <a:endParaRPr lang="en-US" sz="900" dirty="0">
              <a:latin typeface="+mn-lt"/>
            </a:endParaRPr>
          </a:p>
        </p:txBody>
      </p:sp>
      <p:sp>
        <p:nvSpPr>
          <p:cNvPr id="12" name="Rettangolo 11"/>
          <p:cNvSpPr/>
          <p:nvPr/>
        </p:nvSpPr>
        <p:spPr>
          <a:xfrm>
            <a:off x="1871698" y="1043735"/>
            <a:ext cx="6705747" cy="369332"/>
          </a:xfrm>
          <a:prstGeom prst="rect">
            <a:avLst/>
          </a:prstGeom>
        </p:spPr>
        <p:txBody>
          <a:bodyPr wrap="square">
            <a:spAutoFit/>
          </a:bodyPr>
          <a:lstStyle/>
          <a:p>
            <a:pPr algn="just"/>
            <a:r>
              <a:rPr lang="en-US"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LAND/SEA MONITORING</a:t>
            </a:r>
            <a:r>
              <a:rPr lang="en-US" dirty="0" smtClean="0">
                <a:latin typeface="Tahoma" pitchFamily="34" charset="0"/>
                <a:ea typeface="Tahoma" pitchFamily="34" charset="0"/>
                <a:cs typeface="Tahoma" pitchFamily="34" charset="0"/>
              </a:rPr>
              <a:t>: </a:t>
            </a:r>
            <a:r>
              <a:rPr lang="en-US"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Surface Energy Balance Modeling</a:t>
            </a:r>
          </a:p>
        </p:txBody>
      </p:sp>
      <p:pic>
        <p:nvPicPr>
          <p:cNvPr id="11" name="Immagine 10"/>
          <p:cNvPicPr/>
          <p:nvPr/>
        </p:nvPicPr>
        <p:blipFill>
          <a:blip r:embed="rId3" cstate="print"/>
          <a:srcRect l="12908" t="39055" r="8087" b="11194"/>
          <a:stretch>
            <a:fillRect/>
          </a:stretch>
        </p:blipFill>
        <p:spPr bwMode="auto">
          <a:xfrm>
            <a:off x="360040" y="2754248"/>
            <a:ext cx="4619625" cy="1818750"/>
          </a:xfrm>
          <a:prstGeom prst="rect">
            <a:avLst/>
          </a:prstGeom>
          <a:noFill/>
          <a:ln w="9525">
            <a:solidFill>
              <a:schemeClr val="tx1"/>
            </a:solidFill>
            <a:miter lim="800000"/>
            <a:headEnd/>
            <a:tailEnd/>
          </a:ln>
        </p:spPr>
      </p:pic>
      <p:sp>
        <p:nvSpPr>
          <p:cNvPr id="13" name="Text Box 6"/>
          <p:cNvSpPr txBox="1">
            <a:spLocks noChangeArrowheads="1"/>
          </p:cNvSpPr>
          <p:nvPr/>
        </p:nvSpPr>
        <p:spPr bwMode="auto">
          <a:xfrm>
            <a:off x="315035" y="4536413"/>
            <a:ext cx="3285365" cy="261610"/>
          </a:xfrm>
          <a:prstGeom prst="rect">
            <a:avLst/>
          </a:prstGeom>
          <a:noFill/>
          <a:ln w="9525">
            <a:noFill/>
            <a:miter lim="800000"/>
            <a:headEnd/>
            <a:tailEnd/>
          </a:ln>
        </p:spPr>
        <p:txBody>
          <a:bodyPr wrap="square">
            <a:spAutoFit/>
          </a:bodyPr>
          <a:lstStyle/>
          <a:p>
            <a:pPr marL="342900" indent="-342900">
              <a:spcBef>
                <a:spcPct val="50000"/>
              </a:spcBef>
              <a:buClr>
                <a:srgbClr val="0000FF"/>
              </a:buClr>
            </a:pPr>
            <a:r>
              <a:rPr lang="en-US" sz="1100" dirty="0" smtClean="0">
                <a:latin typeface="Tahoma" pitchFamily="34" charset="0"/>
                <a:ea typeface="Tahoma" pitchFamily="34" charset="0"/>
                <a:cs typeface="Tahoma" pitchFamily="34" charset="0"/>
              </a:rPr>
              <a:t>Model of Surface Energy balance</a:t>
            </a:r>
          </a:p>
        </p:txBody>
      </p:sp>
      <p:sp>
        <p:nvSpPr>
          <p:cNvPr id="17" name="CasellaDiTesto 16"/>
          <p:cNvSpPr txBox="1"/>
          <p:nvPr/>
        </p:nvSpPr>
        <p:spPr>
          <a:xfrm>
            <a:off x="5355595" y="2618910"/>
            <a:ext cx="3285365" cy="923330"/>
          </a:xfrm>
          <a:prstGeom prst="rect">
            <a:avLst/>
          </a:prstGeom>
          <a:noFill/>
        </p:spPr>
        <p:txBody>
          <a:bodyPr wrap="square" rtlCol="0">
            <a:spAutoFit/>
          </a:bodyPr>
          <a:lstStyle/>
          <a:p>
            <a:pPr algn="ctr"/>
            <a:r>
              <a:rPr lang="it-IT" dirty="0" err="1"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Balance</a:t>
            </a:r>
            <a:r>
              <a:rPr lang="it-IT"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dirty="0" err="1"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Equation</a:t>
            </a:r>
            <a:r>
              <a:rPr lang="it-IT"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lgn="ctr"/>
            <a:endParaRPr lang="it-IT" dirty="0" smtClean="0"/>
          </a:p>
          <a:p>
            <a:pPr algn="ctr"/>
            <a:r>
              <a:rPr lang="it-IT" dirty="0" smtClean="0"/>
              <a:t>λET = </a:t>
            </a:r>
            <a:r>
              <a:rPr lang="it-IT" dirty="0" err="1" smtClean="0"/>
              <a:t>R</a:t>
            </a:r>
            <a:r>
              <a:rPr lang="it-IT" baseline="-25000" dirty="0" err="1" smtClean="0"/>
              <a:t>n</a:t>
            </a:r>
            <a:r>
              <a:rPr lang="it-IT" dirty="0" smtClean="0"/>
              <a:t> – G</a:t>
            </a:r>
            <a:r>
              <a:rPr lang="it-IT" baseline="-25000" dirty="0" smtClean="0"/>
              <a:t>0</a:t>
            </a:r>
            <a:r>
              <a:rPr lang="it-IT" dirty="0" smtClean="0"/>
              <a:t>– H</a:t>
            </a:r>
            <a:endParaRPr lang="it-IT" dirty="0"/>
          </a:p>
        </p:txBody>
      </p:sp>
      <p:sp>
        <p:nvSpPr>
          <p:cNvPr id="18" name="CasellaDiTesto 17"/>
          <p:cNvSpPr txBox="1"/>
          <p:nvPr/>
        </p:nvSpPr>
        <p:spPr>
          <a:xfrm>
            <a:off x="5085565" y="3627893"/>
            <a:ext cx="3986935" cy="1077218"/>
          </a:xfrm>
          <a:prstGeom prst="rect">
            <a:avLst/>
          </a:prstGeom>
          <a:noFill/>
        </p:spPr>
        <p:txBody>
          <a:bodyPr wrap="square" rtlCol="0">
            <a:spAutoFit/>
          </a:bodyPr>
          <a:lstStyle/>
          <a:p>
            <a:pPr algn="just">
              <a:buFont typeface="Arial" pitchFamily="34" charset="0"/>
              <a:buChar char="•"/>
            </a:pPr>
            <a:r>
              <a:rPr lang="en-US" sz="1600" dirty="0" smtClean="0"/>
              <a:t> </a:t>
            </a:r>
            <a:r>
              <a:rPr lang="en-US" sz="1600" dirty="0" err="1" smtClean="0"/>
              <a:t>λET</a:t>
            </a:r>
            <a:r>
              <a:rPr lang="en-US" sz="1600" dirty="0" smtClean="0"/>
              <a:t> , </a:t>
            </a:r>
            <a:r>
              <a:rPr lang="en-US" sz="1600" dirty="0" err="1" smtClean="0"/>
              <a:t>evapotranspiration</a:t>
            </a:r>
            <a:r>
              <a:rPr lang="en-US" sz="1600" dirty="0" smtClean="0"/>
              <a:t> latent heat flux;</a:t>
            </a:r>
          </a:p>
          <a:p>
            <a:pPr algn="just">
              <a:buFont typeface="Arial" pitchFamily="34" charset="0"/>
              <a:buChar char="•"/>
            </a:pPr>
            <a:r>
              <a:rPr lang="en-US" sz="1600" dirty="0" smtClean="0"/>
              <a:t> </a:t>
            </a:r>
            <a:r>
              <a:rPr lang="en-US" sz="1600" dirty="0" err="1" smtClean="0"/>
              <a:t>R</a:t>
            </a:r>
            <a:r>
              <a:rPr lang="en-US" sz="1600" baseline="-25000" dirty="0" err="1" smtClean="0"/>
              <a:t>n</a:t>
            </a:r>
            <a:r>
              <a:rPr lang="en-US" sz="1600" baseline="-25000" dirty="0" smtClean="0"/>
              <a:t> </a:t>
            </a:r>
            <a:r>
              <a:rPr lang="en-US" sz="1600" dirty="0" smtClean="0"/>
              <a:t>, net incident radiation;</a:t>
            </a:r>
          </a:p>
          <a:p>
            <a:pPr algn="just">
              <a:buFont typeface="Arial" pitchFamily="34" charset="0"/>
              <a:buChar char="•"/>
            </a:pPr>
            <a:r>
              <a:rPr lang="en-US" sz="1600" dirty="0" smtClean="0"/>
              <a:t> G</a:t>
            </a:r>
            <a:r>
              <a:rPr lang="en-US" sz="1600" baseline="-25000" dirty="0" smtClean="0"/>
              <a:t>0 </a:t>
            </a:r>
            <a:r>
              <a:rPr lang="en-US" sz="1600" dirty="0" smtClean="0"/>
              <a:t>, soil heat flux</a:t>
            </a:r>
          </a:p>
          <a:p>
            <a:pPr algn="just">
              <a:buFont typeface="Arial" pitchFamily="34" charset="0"/>
              <a:buChar char="•"/>
            </a:pPr>
            <a:r>
              <a:rPr lang="en-US" sz="1600" dirty="0" smtClean="0"/>
              <a:t> H , soil/canopy to atmosphere heat flux.</a:t>
            </a:r>
            <a:endParaRPr lang="en-US" sz="1600" dirty="0"/>
          </a:p>
        </p:txBody>
      </p:sp>
      <p:sp>
        <p:nvSpPr>
          <p:cNvPr id="19" name="CasellaDiTesto 18"/>
          <p:cNvSpPr txBox="1"/>
          <p:nvPr/>
        </p:nvSpPr>
        <p:spPr>
          <a:xfrm>
            <a:off x="521550" y="1628800"/>
            <a:ext cx="7830869" cy="923330"/>
          </a:xfrm>
          <a:prstGeom prst="rect">
            <a:avLst/>
          </a:prstGeom>
          <a:noFill/>
        </p:spPr>
        <p:txBody>
          <a:bodyPr wrap="square" rtlCol="0">
            <a:spAutoFit/>
          </a:bodyPr>
          <a:lstStyle/>
          <a:p>
            <a:pPr algn="just"/>
            <a:r>
              <a:rPr lang="en-US" dirty="0" err="1"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Evapotranspiration</a:t>
            </a:r>
            <a:r>
              <a:rPr lang="en-US"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dirty="0" smtClean="0">
                <a:latin typeface="Tahoma" pitchFamily="34" charset="0"/>
                <a:cs typeface="Tahoma" pitchFamily="34" charset="0"/>
              </a:rPr>
              <a:t>measures the amount of water that passes from the ground to the atmosphere (in the form of steam) due to the joint effect of vegetation transpiration and evaporation from the soil.</a:t>
            </a:r>
            <a:r>
              <a:rPr lang="en-US" dirty="0" smtClean="0">
                <a:latin typeface="Tahoma" pitchFamily="34" charset="0"/>
                <a:ea typeface="Tahoma" pitchFamily="34" charset="0"/>
                <a:cs typeface="Tahoma" pitchFamily="34" charset="0"/>
              </a:rPr>
              <a:t>   </a:t>
            </a:r>
          </a:p>
        </p:txBody>
      </p:sp>
      <p:sp>
        <p:nvSpPr>
          <p:cNvPr id="20" name="CasellaDiTesto 19"/>
          <p:cNvSpPr txBox="1"/>
          <p:nvPr/>
        </p:nvSpPr>
        <p:spPr>
          <a:xfrm>
            <a:off x="926595" y="4959170"/>
            <a:ext cx="7065785" cy="923330"/>
          </a:xfrm>
          <a:prstGeom prst="rect">
            <a:avLst/>
          </a:prstGeom>
          <a:noFill/>
        </p:spPr>
        <p:txBody>
          <a:bodyPr wrap="square" rtlCol="0">
            <a:spAutoFit/>
          </a:bodyPr>
          <a:lstStyle/>
          <a:p>
            <a:pPr algn="just"/>
            <a:r>
              <a:rPr lang="en-US" dirty="0" err="1" smtClean="0">
                <a:latin typeface="Tahoma" pitchFamily="34" charset="0"/>
                <a:ea typeface="Tahoma" pitchFamily="34" charset="0"/>
                <a:cs typeface="Tahoma" pitchFamily="34" charset="0"/>
              </a:rPr>
              <a:t>Evapotranspiration</a:t>
            </a:r>
            <a:r>
              <a:rPr lang="en-US" dirty="0" smtClean="0">
                <a:latin typeface="Tahoma" pitchFamily="34" charset="0"/>
                <a:ea typeface="Tahoma" pitchFamily="34" charset="0"/>
                <a:cs typeface="Tahoma" pitchFamily="34" charset="0"/>
              </a:rPr>
              <a:t> is an index of the vegetation  water stress; </a:t>
            </a:r>
            <a:r>
              <a:rPr lang="en-US" dirty="0" smtClean="0"/>
              <a:t>it lets you know the water requirements of the area and make irrigation interventions more efficient.</a:t>
            </a:r>
            <a:endParaRPr lang="en-US" dirty="0" smtClean="0">
              <a:latin typeface="Tahoma" pitchFamily="34" charset="0"/>
              <a:ea typeface="Tahoma" pitchFamily="34" charset="0"/>
              <a:cs typeface="Tahoma" pitchFamily="34" charset="0"/>
            </a:endParaRPr>
          </a:p>
        </p:txBody>
      </p:sp>
      <p:pic>
        <p:nvPicPr>
          <p:cNvPr id="22" name="Picture 2" descr="C:\Documents and Settings\sanitatem\Desktop\Loghi partner.PNG"/>
          <p:cNvPicPr>
            <a:picLocks noChangeAspect="1" noChangeArrowheads="1"/>
          </p:cNvPicPr>
          <p:nvPr/>
        </p:nvPicPr>
        <p:blipFill>
          <a:blip r:embed="rId4" cstate="print"/>
          <a:srcRect/>
          <a:stretch>
            <a:fillRect/>
          </a:stretch>
        </p:blipFill>
        <p:spPr bwMode="auto">
          <a:xfrm>
            <a:off x="49213" y="6269943"/>
            <a:ext cx="9045575" cy="57943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hira_col"/>
          <p:cNvPicPr>
            <a:picLocks noChangeAspect="1" noChangeArrowheads="1"/>
          </p:cNvPicPr>
          <p:nvPr/>
        </p:nvPicPr>
        <p:blipFill>
          <a:blip r:embed="rId2" cstate="print"/>
          <a:srcRect/>
          <a:stretch>
            <a:fillRect/>
          </a:stretch>
        </p:blipFill>
        <p:spPr bwMode="auto">
          <a:xfrm>
            <a:off x="180000" y="180000"/>
            <a:ext cx="1239344" cy="1080000"/>
          </a:xfrm>
          <a:prstGeom prst="rect">
            <a:avLst/>
          </a:prstGeom>
          <a:noFill/>
          <a:ln w="9525">
            <a:noFill/>
            <a:miter lim="800000"/>
            <a:headEnd/>
            <a:tailEnd/>
          </a:ln>
        </p:spPr>
      </p:pic>
      <p:sp>
        <p:nvSpPr>
          <p:cNvPr id="7" name="Titolo 3"/>
          <p:cNvSpPr txBox="1">
            <a:spLocks/>
          </p:cNvSpPr>
          <p:nvPr/>
        </p:nvSpPr>
        <p:spPr bwMode="auto">
          <a:xfrm>
            <a:off x="2951820" y="188640"/>
            <a:ext cx="3465385" cy="4111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rPr>
              <a:t>What SHIRA can do?</a:t>
            </a:r>
            <a:endParaRPr kumimoji="0" lang="en-US" sz="24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fornian FB" pitchFamily="18" charset="0"/>
              <a:ea typeface="+mj-ea"/>
              <a:cs typeface="Arial" pitchFamily="34" charset="0"/>
            </a:endParaRPr>
          </a:p>
        </p:txBody>
      </p:sp>
      <p:sp>
        <p:nvSpPr>
          <p:cNvPr id="36" name="Segnaposto piè di pagina 1"/>
          <p:cNvSpPr>
            <a:spLocks noGrp="1"/>
          </p:cNvSpPr>
          <p:nvPr>
            <p:ph type="ftr" sz="quarter" idx="10"/>
          </p:nvPr>
        </p:nvSpPr>
        <p:spPr>
          <a:xfrm>
            <a:off x="1556665" y="6120680"/>
            <a:ext cx="5315756" cy="278650"/>
          </a:xfrm>
        </p:spPr>
        <p:txBody>
          <a:bodyPr/>
          <a:lstStyle/>
          <a:p>
            <a:pPr algn="ctr">
              <a:defRPr/>
            </a:pPr>
            <a:r>
              <a:rPr lang="en-US" sz="900" dirty="0" smtClean="0">
                <a:latin typeface="+mn-lt"/>
              </a:rPr>
              <a:t>The copyright of this document is vested in SITAEL </a:t>
            </a:r>
            <a:r>
              <a:rPr lang="en-US" sz="900" dirty="0" err="1" smtClean="0">
                <a:latin typeface="+mn-lt"/>
              </a:rPr>
              <a:t>S.p.A</a:t>
            </a:r>
            <a:r>
              <a:rPr lang="en-US" sz="900" dirty="0" smtClean="0">
                <a:latin typeface="+mn-lt"/>
              </a:rPr>
              <a:t>.</a:t>
            </a:r>
            <a:endParaRPr lang="en-US" sz="900" dirty="0">
              <a:latin typeface="+mn-lt"/>
            </a:endParaRPr>
          </a:p>
        </p:txBody>
      </p:sp>
      <p:sp>
        <p:nvSpPr>
          <p:cNvPr id="12" name="Rettangolo 11"/>
          <p:cNvSpPr/>
          <p:nvPr/>
        </p:nvSpPr>
        <p:spPr>
          <a:xfrm>
            <a:off x="1421650" y="1304473"/>
            <a:ext cx="7677345" cy="369332"/>
          </a:xfrm>
          <a:prstGeom prst="rect">
            <a:avLst/>
          </a:prstGeom>
        </p:spPr>
        <p:txBody>
          <a:bodyPr wrap="square">
            <a:spAutoFit/>
          </a:bodyPr>
          <a:lstStyle/>
          <a:p>
            <a:pPr algn="just"/>
            <a:r>
              <a:rPr lang="en-US"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SECURITY AND SURVEILLANCE</a:t>
            </a:r>
            <a:r>
              <a:rPr lang="en-US" dirty="0" smtClean="0">
                <a:latin typeface="Tahoma" pitchFamily="34" charset="0"/>
                <a:ea typeface="Tahoma" pitchFamily="34" charset="0"/>
                <a:cs typeface="Tahoma" pitchFamily="34" charset="0"/>
              </a:rPr>
              <a:t>: </a:t>
            </a:r>
            <a:r>
              <a:rPr lang="en-US"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High Temperature Events Monitoring</a:t>
            </a:r>
          </a:p>
        </p:txBody>
      </p:sp>
      <p:pic>
        <p:nvPicPr>
          <p:cNvPr id="24" name="Immagine 23"/>
          <p:cNvPicPr/>
          <p:nvPr/>
        </p:nvPicPr>
        <p:blipFill>
          <a:blip r:embed="rId3" cstate="print"/>
          <a:srcRect l="1344" r="2679" b="2318"/>
          <a:stretch>
            <a:fillRect/>
          </a:stretch>
        </p:blipFill>
        <p:spPr bwMode="auto">
          <a:xfrm>
            <a:off x="611560" y="1853825"/>
            <a:ext cx="2520280" cy="1773361"/>
          </a:xfrm>
          <a:prstGeom prst="rect">
            <a:avLst/>
          </a:prstGeom>
          <a:noFill/>
        </p:spPr>
      </p:pic>
      <p:pic>
        <p:nvPicPr>
          <p:cNvPr id="25" name="Immagine 24"/>
          <p:cNvPicPr/>
          <p:nvPr/>
        </p:nvPicPr>
        <p:blipFill>
          <a:blip r:embed="rId4" cstate="print"/>
          <a:srcRect/>
          <a:stretch>
            <a:fillRect/>
          </a:stretch>
        </p:blipFill>
        <p:spPr bwMode="auto">
          <a:xfrm>
            <a:off x="611560" y="4060642"/>
            <a:ext cx="2520280" cy="1843633"/>
          </a:xfrm>
          <a:prstGeom prst="rect">
            <a:avLst/>
          </a:prstGeom>
          <a:ln>
            <a:noFill/>
          </a:ln>
          <a:effectLst>
            <a:outerShdw blurRad="292100" dist="139700" dir="2700000" algn="tl" rotWithShape="0">
              <a:srgbClr val="333333">
                <a:alpha val="65000"/>
              </a:srgbClr>
            </a:outerShdw>
          </a:effectLst>
        </p:spPr>
      </p:pic>
      <p:sp>
        <p:nvSpPr>
          <p:cNvPr id="26" name="Text Box 6"/>
          <p:cNvSpPr txBox="1">
            <a:spLocks noChangeArrowheads="1"/>
          </p:cNvSpPr>
          <p:nvPr/>
        </p:nvSpPr>
        <p:spPr bwMode="auto">
          <a:xfrm>
            <a:off x="566555" y="3617440"/>
            <a:ext cx="3285365" cy="261610"/>
          </a:xfrm>
          <a:prstGeom prst="rect">
            <a:avLst/>
          </a:prstGeom>
          <a:noFill/>
          <a:ln w="9525">
            <a:noFill/>
            <a:miter lim="800000"/>
            <a:headEnd/>
            <a:tailEnd/>
          </a:ln>
        </p:spPr>
        <p:txBody>
          <a:bodyPr wrap="square">
            <a:spAutoFit/>
          </a:bodyPr>
          <a:lstStyle/>
          <a:p>
            <a:pPr marL="342900" indent="-342900">
              <a:spcBef>
                <a:spcPct val="50000"/>
              </a:spcBef>
              <a:buClr>
                <a:srgbClr val="0000FF"/>
              </a:buClr>
            </a:pPr>
            <a:r>
              <a:rPr lang="en-US" sz="1100" dirty="0" smtClean="0">
                <a:latin typeface="Tahoma" pitchFamily="34" charset="0"/>
                <a:ea typeface="Tahoma" pitchFamily="34" charset="0"/>
                <a:cs typeface="Tahoma" pitchFamily="34" charset="0"/>
              </a:rPr>
              <a:t>VIS image</a:t>
            </a:r>
          </a:p>
        </p:txBody>
      </p:sp>
      <p:sp>
        <p:nvSpPr>
          <p:cNvPr id="27" name="Text Box 6"/>
          <p:cNvSpPr txBox="1">
            <a:spLocks noChangeArrowheads="1"/>
          </p:cNvSpPr>
          <p:nvPr/>
        </p:nvSpPr>
        <p:spPr bwMode="auto">
          <a:xfrm>
            <a:off x="611560" y="5904275"/>
            <a:ext cx="3285365" cy="261610"/>
          </a:xfrm>
          <a:prstGeom prst="rect">
            <a:avLst/>
          </a:prstGeom>
          <a:noFill/>
          <a:ln w="9525">
            <a:noFill/>
            <a:miter lim="800000"/>
            <a:headEnd/>
            <a:tailEnd/>
          </a:ln>
        </p:spPr>
        <p:txBody>
          <a:bodyPr wrap="square">
            <a:spAutoFit/>
          </a:bodyPr>
          <a:lstStyle/>
          <a:p>
            <a:pPr marL="342900" indent="-342900">
              <a:spcBef>
                <a:spcPct val="50000"/>
              </a:spcBef>
              <a:buClr>
                <a:srgbClr val="0000FF"/>
              </a:buClr>
            </a:pPr>
            <a:r>
              <a:rPr lang="en-US" sz="1100" dirty="0" smtClean="0">
                <a:latin typeface="Tahoma" pitchFamily="34" charset="0"/>
                <a:ea typeface="Tahoma" pitchFamily="34" charset="0"/>
                <a:cs typeface="Tahoma" pitchFamily="34" charset="0"/>
              </a:rPr>
              <a:t>TIR image</a:t>
            </a:r>
          </a:p>
        </p:txBody>
      </p:sp>
      <p:sp>
        <p:nvSpPr>
          <p:cNvPr id="28" name="Rettangolo 27"/>
          <p:cNvSpPr/>
          <p:nvPr/>
        </p:nvSpPr>
        <p:spPr>
          <a:xfrm>
            <a:off x="4076945" y="3083766"/>
            <a:ext cx="4572000" cy="1200329"/>
          </a:xfrm>
          <a:prstGeom prst="rect">
            <a:avLst/>
          </a:prstGeom>
        </p:spPr>
        <p:txBody>
          <a:bodyPr>
            <a:spAutoFit/>
          </a:bodyPr>
          <a:lstStyle/>
          <a:p>
            <a:pPr algn="just"/>
            <a:r>
              <a:rPr lang="en-US" dirty="0" smtClean="0">
                <a:latin typeface="Tahoma" pitchFamily="34" charset="0"/>
                <a:ea typeface="Tahoma" pitchFamily="34" charset="0"/>
                <a:cs typeface="Tahoma" pitchFamily="34" charset="0"/>
              </a:rPr>
              <a:t>Not disturbed by gas and fumes, the TIR image provides a more accurate indication of the position and the progress of the flame front.</a:t>
            </a:r>
          </a:p>
        </p:txBody>
      </p:sp>
      <p:sp>
        <p:nvSpPr>
          <p:cNvPr id="29" name="Rettangolo 28"/>
          <p:cNvSpPr/>
          <p:nvPr/>
        </p:nvSpPr>
        <p:spPr>
          <a:xfrm>
            <a:off x="5483819" y="2483895"/>
            <a:ext cx="1653466" cy="369332"/>
          </a:xfrm>
          <a:prstGeom prst="rect">
            <a:avLst/>
          </a:prstGeom>
        </p:spPr>
        <p:txBody>
          <a:bodyPr wrap="none">
            <a:spAutoFit/>
          </a:bodyPr>
          <a:lstStyle/>
          <a:p>
            <a:r>
              <a:rPr lang="en-US"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Fire detection:</a:t>
            </a:r>
            <a:endParaRPr lang="it-IT" dirty="0"/>
          </a:p>
        </p:txBody>
      </p:sp>
      <p:cxnSp>
        <p:nvCxnSpPr>
          <p:cNvPr id="31" name="Connettore 2 30"/>
          <p:cNvCxnSpPr>
            <a:stCxn id="25" idx="3"/>
            <a:endCxn id="28" idx="1"/>
          </p:cNvCxnSpPr>
          <p:nvPr/>
        </p:nvCxnSpPr>
        <p:spPr>
          <a:xfrm flipV="1">
            <a:off x="3131840" y="3683931"/>
            <a:ext cx="945105" cy="12985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2 32"/>
          <p:cNvCxnSpPr>
            <a:stCxn id="24" idx="3"/>
            <a:endCxn id="28" idx="1"/>
          </p:cNvCxnSpPr>
          <p:nvPr/>
        </p:nvCxnSpPr>
        <p:spPr>
          <a:xfrm>
            <a:off x="3131840" y="2740506"/>
            <a:ext cx="945105" cy="9434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 descr="C:\Documents and Settings\sanitatem\Desktop\Loghi partner.PNG"/>
          <p:cNvPicPr>
            <a:picLocks noChangeAspect="1" noChangeArrowheads="1"/>
          </p:cNvPicPr>
          <p:nvPr/>
        </p:nvPicPr>
        <p:blipFill>
          <a:blip r:embed="rId5" cstate="print"/>
          <a:srcRect/>
          <a:stretch>
            <a:fillRect/>
          </a:stretch>
        </p:blipFill>
        <p:spPr bwMode="auto">
          <a:xfrm>
            <a:off x="49213" y="6269943"/>
            <a:ext cx="9045575" cy="57943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181818"/>
      </a:dk1>
      <a:lt1>
        <a:srgbClr val="FFFFFF"/>
      </a:lt1>
      <a:dk2>
        <a:srgbClr val="181818"/>
      </a:dk2>
      <a:lt2>
        <a:srgbClr val="FFFFFF"/>
      </a:lt2>
      <a:accent1>
        <a:srgbClr val="003399"/>
      </a:accent1>
      <a:accent2>
        <a:srgbClr val="2D67AD"/>
      </a:accent2>
      <a:accent3>
        <a:srgbClr val="938953"/>
      </a:accent3>
      <a:accent4>
        <a:srgbClr val="EEECE1"/>
      </a:accent4>
      <a:accent5>
        <a:srgbClr val="7030A0"/>
      </a:accent5>
      <a:accent6>
        <a:srgbClr val="DBE5F1"/>
      </a:accent6>
      <a:hlink>
        <a:srgbClr val="003399"/>
      </a:hlink>
      <a:folHlink>
        <a:srgbClr val="6699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7222</TotalTime>
  <Words>947</Words>
  <Application>Microsoft Office PowerPoint</Application>
  <PresentationFormat>Presentazione su schermo (4:3)</PresentationFormat>
  <Paragraphs>189</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Giovanni Tuccio</dc:creator>
  <cp:lastModifiedBy> </cp:lastModifiedBy>
  <cp:revision>754</cp:revision>
  <dcterms:created xsi:type="dcterms:W3CDTF">2010-10-25T20:45:43Z</dcterms:created>
  <dcterms:modified xsi:type="dcterms:W3CDTF">2014-05-12T07:47:53Z</dcterms:modified>
</cp:coreProperties>
</file>